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Josefin Slab"/>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Josefin Sans"/>
      <p:regular r:id="rId31"/>
      <p:bold r:id="rId32"/>
      <p:italic r:id="rId33"/>
      <p:boldItalic r:id="rId34"/>
    </p:embeddedFont>
    <p:embeddedFont>
      <p:font typeface="Zilla Slab"/>
      <p:regular r:id="rId35"/>
      <p:bold r:id="rId36"/>
      <p:italic r:id="rId37"/>
    </p:embeddedFont>
    <p:embeddedFont>
      <p:font typeface="Zilla Slab Light"/>
      <p:bold r:id="rId38"/>
      <p:boldItalic r:id="rId39"/>
    </p:embeddedFont>
    <p:embeddedFont>
      <p:font typeface="Josefin Sa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JosefinSansSemiBold-regular.fntdata"/><Relationship Id="rId20" Type="http://schemas.openxmlformats.org/officeDocument/2006/relationships/font" Target="fonts/JosefinSlab-bold.fntdata"/><Relationship Id="rId42" Type="http://schemas.openxmlformats.org/officeDocument/2006/relationships/font" Target="fonts/JosefinSansSemiBold-italic.fntdata"/><Relationship Id="rId41" Type="http://schemas.openxmlformats.org/officeDocument/2006/relationships/font" Target="fonts/JosefinSansSemiBold-bold.fntdata"/><Relationship Id="rId22" Type="http://schemas.openxmlformats.org/officeDocument/2006/relationships/font" Target="fonts/JosefinSlab-boldItalic.fntdata"/><Relationship Id="rId21" Type="http://schemas.openxmlformats.org/officeDocument/2006/relationships/font" Target="fonts/JosefinSlab-italic.fntdata"/><Relationship Id="rId43" Type="http://schemas.openxmlformats.org/officeDocument/2006/relationships/font" Target="fonts/JosefinSansSemiBold-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JosefinSans-italic.fntdata"/><Relationship Id="rId10" Type="http://schemas.openxmlformats.org/officeDocument/2006/relationships/slide" Target="slides/slide6.xml"/><Relationship Id="rId32" Type="http://schemas.openxmlformats.org/officeDocument/2006/relationships/font" Target="fonts/JosefinSans-bold.fntdata"/><Relationship Id="rId13" Type="http://schemas.openxmlformats.org/officeDocument/2006/relationships/slide" Target="slides/slide9.xml"/><Relationship Id="rId35" Type="http://schemas.openxmlformats.org/officeDocument/2006/relationships/font" Target="fonts/ZillaSlab-regular.fntdata"/><Relationship Id="rId12" Type="http://schemas.openxmlformats.org/officeDocument/2006/relationships/slide" Target="slides/slide8.xml"/><Relationship Id="rId34" Type="http://schemas.openxmlformats.org/officeDocument/2006/relationships/font" Target="fonts/JosefinSans-boldItalic.fntdata"/><Relationship Id="rId15" Type="http://schemas.openxmlformats.org/officeDocument/2006/relationships/slide" Target="slides/slide11.xml"/><Relationship Id="rId37" Type="http://schemas.openxmlformats.org/officeDocument/2006/relationships/font" Target="fonts/ZillaSlab-italic.fntdata"/><Relationship Id="rId14" Type="http://schemas.openxmlformats.org/officeDocument/2006/relationships/slide" Target="slides/slide10.xml"/><Relationship Id="rId36" Type="http://schemas.openxmlformats.org/officeDocument/2006/relationships/font" Target="fonts/ZillaSlab-bold.fntdata"/><Relationship Id="rId17" Type="http://schemas.openxmlformats.org/officeDocument/2006/relationships/slide" Target="slides/slide13.xml"/><Relationship Id="rId39" Type="http://schemas.openxmlformats.org/officeDocument/2006/relationships/font" Target="fonts/ZillaSlabLight-boldItalic.fntdata"/><Relationship Id="rId16" Type="http://schemas.openxmlformats.org/officeDocument/2006/relationships/slide" Target="slides/slide12.xml"/><Relationship Id="rId38" Type="http://schemas.openxmlformats.org/officeDocument/2006/relationships/font" Target="fonts/ZillaSlabLight-bold.fntdata"/><Relationship Id="rId19" Type="http://schemas.openxmlformats.org/officeDocument/2006/relationships/font" Target="fonts/JosefinSlab-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metric" TargetMode="External"/><Relationship Id="rId3" Type="http://schemas.openxmlformats.org/officeDocument/2006/relationships/hyperlink" Target="https://en.wikipedia.org/wiki/Programming_complexity" TargetMode="External"/><Relationship Id="rId4" Type="http://schemas.openxmlformats.org/officeDocument/2006/relationships/hyperlink" Target="https://en.wikipedia.org/wiki/Source_cod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95bd6d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95bd6d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795bd6dc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795bd6dc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solidFill>
                  <a:srgbClr val="222222"/>
                </a:solidFill>
                <a:highlight>
                  <a:srgbClr val="F8F9FA"/>
                </a:highlight>
              </a:rPr>
              <a:t>Try to apply strategy when I can solve a problem easily with an array-list-dictionary,</a:t>
            </a:r>
            <a:endParaRPr>
              <a:solidFill>
                <a:srgbClr val="222222"/>
              </a:solidFill>
              <a:highlight>
                <a:srgbClr val="F8F9FA"/>
              </a:highlight>
            </a:endParaRPr>
          </a:p>
          <a:p>
            <a:pPr indent="-298450" lvl="0" marL="457200" rtl="0" algn="l">
              <a:spcBef>
                <a:spcPts val="0"/>
              </a:spcBef>
              <a:spcAft>
                <a:spcPts val="0"/>
              </a:spcAft>
              <a:buSzPts val="1100"/>
              <a:buChar char="●"/>
            </a:pPr>
            <a:r>
              <a:rPr lang="es"/>
              <a:t>  (keep it stupidly  simple)</a:t>
            </a:r>
            <a:endParaRPr sz="12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795bd6d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795bd6d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solidFill>
                  <a:schemeClr val="dk1"/>
                </a:solidFill>
              </a:rPr>
              <a:t>W</a:t>
            </a:r>
            <a:r>
              <a:rPr lang="es">
                <a:solidFill>
                  <a:schemeClr val="dk1"/>
                </a:solidFill>
              </a:rPr>
              <a:t>e are following this principle </a:t>
            </a:r>
            <a:r>
              <a:rPr lang="es"/>
              <a:t>w</a:t>
            </a:r>
            <a:r>
              <a:rPr lang="es"/>
              <a:t>hile having each strategy </a:t>
            </a:r>
            <a:r>
              <a:rPr lang="es"/>
              <a:t>in their correspondent class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sz="1150">
                <a:solidFill>
                  <a:srgbClr val="242729"/>
                </a:solidFill>
                <a:highlight>
                  <a:srgbClr val="FFFFFF"/>
                </a:highlight>
              </a:rPr>
              <a:t>this also very relevant, because,Strategy allows you to extend a logic in some parts of your code ("open for extension") without rewriting those parts ("closed for modification").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solidFill>
                  <a:schemeClr val="dk1"/>
                </a:solidFill>
                <a:highlight>
                  <a:srgbClr val="FFFFFF"/>
                </a:highlight>
              </a:rPr>
              <a:t> because you separate the concerns into classes (a class to each strategy).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Also, it is easier to test each of this classes/ strategies  since they are separated and focused in a specific task</a:t>
            </a:r>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sz="1050">
                <a:solidFill>
                  <a:srgbClr val="222222"/>
                </a:solidFill>
                <a:highlight>
                  <a:srgbClr val="FFFFFF"/>
                </a:highlight>
              </a:rPr>
              <a:t>Is a </a:t>
            </a:r>
            <a:r>
              <a:rPr lang="es" sz="1050">
                <a:solidFill>
                  <a:srgbClr val="0B0080"/>
                </a:solidFill>
                <a:highlight>
                  <a:srgbClr val="FFFFFF"/>
                </a:highlight>
                <a:uFill>
                  <a:noFill/>
                </a:uFill>
                <a:hlinkClick r:id="rId2"/>
              </a:rPr>
              <a:t>software metric</a:t>
            </a:r>
            <a:r>
              <a:rPr lang="es" sz="1050">
                <a:solidFill>
                  <a:srgbClr val="222222"/>
                </a:solidFill>
                <a:highlight>
                  <a:srgbClr val="FFFFFF"/>
                </a:highlight>
              </a:rPr>
              <a:t> used to indicate the </a:t>
            </a:r>
            <a:r>
              <a:rPr lang="es" sz="1050">
                <a:solidFill>
                  <a:srgbClr val="0B0080"/>
                </a:solidFill>
                <a:highlight>
                  <a:srgbClr val="FFFFFF"/>
                </a:highlight>
                <a:uFill>
                  <a:noFill/>
                </a:uFill>
                <a:hlinkClick r:id="rId3"/>
              </a:rPr>
              <a:t>complexity of a program</a:t>
            </a:r>
            <a:r>
              <a:rPr lang="es" sz="1050">
                <a:solidFill>
                  <a:srgbClr val="222222"/>
                </a:solidFill>
                <a:highlight>
                  <a:srgbClr val="FFFFFF"/>
                </a:highlight>
              </a:rPr>
              <a:t>. It is a quantitative measure of the number of linearly independent paths through a program's </a:t>
            </a:r>
            <a:r>
              <a:rPr lang="es" sz="1050">
                <a:solidFill>
                  <a:srgbClr val="0B0080"/>
                </a:solidFill>
                <a:highlight>
                  <a:srgbClr val="FFFFFF"/>
                </a:highlight>
                <a:uFill>
                  <a:noFill/>
                </a:uFill>
                <a:hlinkClick r:id="rId4"/>
              </a:rPr>
              <a:t>source code</a:t>
            </a:r>
            <a:r>
              <a:rPr lang="es" sz="1050">
                <a:solidFill>
                  <a:srgbClr val="222222"/>
                </a:solidFill>
                <a:highlight>
                  <a:srgbClr val="FFFFFF"/>
                </a:highlight>
              </a:rPr>
              <a: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We will reduce cyclomatic complexity of our application because we are separating each strategy in their correspondent class, remember whenever we use a conditional statement in our methods we are adding extra complexity to the application and adding a new behaviour that should be tested.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5663f0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5663f0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now, let me present a short demo of this pattern.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c00623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c00623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946fbc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946fbc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16a46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16a46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5663f0d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5663f0d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start with a real world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 idea here is that we have a customer who is checking out a website and we need to calculate the shipping order to them, now the cost may vary depending on how the customer has chosen they want the package to arrive, the customer has the choise of choosing   FEDEX , UPS and  the united states postal service  and depending on wich carrier the customer has chosen  during the checkout process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16a46f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16a46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The main idea is to i</a:t>
            </a:r>
            <a:r>
              <a:rPr lang="es">
                <a:solidFill>
                  <a:srgbClr val="1B1B32"/>
                </a:solidFill>
                <a:highlight>
                  <a:srgbClr val="FFFFFF"/>
                </a:highlight>
              </a:rPr>
              <a:t>dentify the parts of your program that vary and separate them from what stays the same.</a:t>
            </a:r>
            <a:endParaRPr>
              <a:solidFill>
                <a:srgbClr val="1B1B32"/>
              </a:solidFill>
              <a:highlight>
                <a:srgbClr val="FFFFFF"/>
              </a:highlight>
            </a:endParaRPr>
          </a:p>
          <a:p>
            <a:pPr indent="0" lvl="0" marL="0" rtl="0" algn="l">
              <a:spcBef>
                <a:spcPts val="0"/>
              </a:spcBef>
              <a:spcAft>
                <a:spcPts val="0"/>
              </a:spcAft>
              <a:buNone/>
            </a:pPr>
            <a:r>
              <a:t/>
            </a:r>
            <a:endParaRPr i="1">
              <a:solidFill>
                <a:srgbClr val="1B1B32"/>
              </a:solidFill>
              <a:highlight>
                <a:srgbClr val="FFFFFF"/>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c8b6de4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c8b6de4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15900" rtl="0" algn="l">
              <a:lnSpc>
                <a:spcPct val="160000"/>
              </a:lnSpc>
              <a:spcBef>
                <a:spcPts val="0"/>
              </a:spcBef>
              <a:spcAft>
                <a:spcPts val="0"/>
              </a:spcAft>
              <a:buNone/>
            </a:pPr>
            <a:r>
              <a:rPr lang="es">
                <a:solidFill>
                  <a:schemeClr val="dk1"/>
                </a:solidFill>
                <a:highlight>
                  <a:srgbClr val="FFFFFF"/>
                </a:highlight>
              </a:rPr>
              <a:t>Here we have a context class, this class will ask to actually do the work.In its construction, it takes an instance, a concrete instance of a class that implements our strategy interface. this interface declares a method  that will be the one called by the context class to actually perform the calculation we're interested in performing.  Now this context will perform an action could be an user input for example, and it would then use the strategy that it was given on its constructor  to call shippingCalculation on a concrete class and in this case we have  two concrete implementations of our strategy interface</a:t>
            </a:r>
            <a:endParaRPr>
              <a:solidFill>
                <a:schemeClr val="dk1"/>
              </a:solidFill>
              <a:highlight>
                <a:srgbClr val="FFFFFF"/>
              </a:highlight>
            </a:endParaRPr>
          </a:p>
          <a:p>
            <a:pPr indent="0" lvl="0" marL="0" marR="215900" rtl="0" algn="l">
              <a:lnSpc>
                <a:spcPct val="160000"/>
              </a:lnSpc>
              <a:spcBef>
                <a:spcPts val="5000"/>
              </a:spcBef>
              <a:spcAft>
                <a:spcPts val="0"/>
              </a:spcAft>
              <a:buNone/>
            </a:pPr>
            <a:r>
              <a:t/>
            </a:r>
            <a:endParaRPr>
              <a:solidFill>
                <a:schemeClr val="dk1"/>
              </a:solidFill>
              <a:highlight>
                <a:srgbClr val="FFFFFF"/>
              </a:highlight>
            </a:endParaRPr>
          </a:p>
          <a:p>
            <a:pPr indent="0" lvl="0" marL="0" marR="215900" rtl="0" algn="l">
              <a:lnSpc>
                <a:spcPct val="160000"/>
              </a:lnSpc>
              <a:spcBef>
                <a:spcPts val="5000"/>
              </a:spcBef>
              <a:spcAft>
                <a:spcPts val="0"/>
              </a:spcAft>
              <a:buClr>
                <a:schemeClr val="dk1"/>
              </a:buClr>
              <a:buSzPts val="1100"/>
              <a:buFont typeface="Arial"/>
              <a:buNone/>
            </a:pPr>
            <a:r>
              <a:t/>
            </a:r>
            <a:endParaRPr>
              <a:solidFill>
                <a:schemeClr val="dk1"/>
              </a:solidFill>
              <a:highlight>
                <a:srgbClr val="FFFFFF"/>
              </a:highlight>
            </a:endParaRPr>
          </a:p>
          <a:p>
            <a:pPr indent="0" lvl="0" marL="0" marR="215900" rtl="0" algn="l">
              <a:lnSpc>
                <a:spcPct val="160000"/>
              </a:lnSpc>
              <a:spcBef>
                <a:spcPts val="5000"/>
              </a:spcBef>
              <a:spcAft>
                <a:spcPts val="5000"/>
              </a:spcAft>
              <a:buNone/>
            </a:pPr>
            <a:r>
              <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95bd6d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95bd6d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447099"/>
              </a:solidFill>
            </a:endParaRPr>
          </a:p>
          <a:p>
            <a:pPr indent="0" lvl="0" marL="0" rtl="0" algn="l">
              <a:spcBef>
                <a:spcPts val="0"/>
              </a:spcBef>
              <a:spcAft>
                <a:spcPts val="0"/>
              </a:spcAft>
              <a:buClr>
                <a:schemeClr val="dk1"/>
              </a:buClr>
              <a:buSzPts val="1100"/>
              <a:buFont typeface="Arial"/>
              <a:buNone/>
            </a:pPr>
            <a:r>
              <a:rPr lang="es" sz="1200">
                <a:solidFill>
                  <a:srgbClr val="555555"/>
                </a:solidFill>
                <a:highlight>
                  <a:srgbClr val="F3F3F3"/>
                </a:highlight>
              </a:rPr>
              <a:t>*The Strategy design pattern solves problems like:</a:t>
            </a:r>
            <a:endParaRPr sz="1200">
              <a:solidFill>
                <a:srgbClr val="555555"/>
              </a:solidFill>
              <a:highlight>
                <a:srgbClr val="F3F3F3"/>
              </a:highlight>
            </a:endParaRPr>
          </a:p>
          <a:p>
            <a:pPr indent="0" lvl="0" marL="0" rtl="0" algn="l">
              <a:spcBef>
                <a:spcPts val="0"/>
              </a:spcBef>
              <a:spcAft>
                <a:spcPts val="0"/>
              </a:spcAft>
              <a:buClr>
                <a:schemeClr val="dk1"/>
              </a:buClr>
              <a:buSzPts val="1100"/>
              <a:buFont typeface="Arial"/>
              <a:buNone/>
            </a:pPr>
            <a:r>
              <a:rPr lang="es" sz="1200">
                <a:solidFill>
                  <a:srgbClr val="555555"/>
                </a:solidFill>
                <a:highlight>
                  <a:srgbClr val="F3F3F3"/>
                </a:highlight>
              </a:rPr>
              <a:t>How can a class be configured with a method at run-time</a:t>
            </a:r>
            <a:endParaRPr sz="1200">
              <a:solidFill>
                <a:srgbClr val="555555"/>
              </a:solidFill>
              <a:highlight>
                <a:srgbClr val="F3F3F3"/>
              </a:highlight>
            </a:endParaRPr>
          </a:p>
          <a:p>
            <a:pPr indent="0" lvl="0" marL="0" rtl="0" algn="l">
              <a:spcBef>
                <a:spcPts val="0"/>
              </a:spcBef>
              <a:spcAft>
                <a:spcPts val="0"/>
              </a:spcAft>
              <a:buClr>
                <a:schemeClr val="dk1"/>
              </a:buClr>
              <a:buSzPts val="1100"/>
              <a:buFont typeface="Arial"/>
              <a:buNone/>
            </a:pPr>
            <a:r>
              <a:rPr lang="es" sz="1200">
                <a:solidFill>
                  <a:srgbClr val="555555"/>
                </a:solidFill>
                <a:highlight>
                  <a:srgbClr val="F3F3F3"/>
                </a:highlight>
              </a:rPr>
              <a:t>instead of implementing an </a:t>
            </a:r>
            <a:r>
              <a:rPr lang="es" sz="1200">
                <a:solidFill>
                  <a:srgbClr val="555555"/>
                </a:solidFill>
                <a:highlight>
                  <a:srgbClr val="F3F3F3"/>
                </a:highlight>
              </a:rPr>
              <a:t>method </a:t>
            </a:r>
            <a:r>
              <a:rPr lang="es" sz="1200">
                <a:solidFill>
                  <a:srgbClr val="555555"/>
                </a:solidFill>
                <a:highlight>
                  <a:srgbClr val="F3F3F3"/>
                </a:highlight>
              </a:rPr>
              <a:t>directly?</a:t>
            </a:r>
            <a:endParaRPr sz="1200">
              <a:solidFill>
                <a:srgbClr val="555555"/>
              </a:solidFill>
              <a:highlight>
                <a:srgbClr val="F3F3F3"/>
              </a:highlight>
            </a:endParaRPr>
          </a:p>
          <a:p>
            <a:pPr indent="0" lvl="0" marL="0" rtl="0" algn="l">
              <a:spcBef>
                <a:spcPts val="0"/>
              </a:spcBef>
              <a:spcAft>
                <a:spcPts val="0"/>
              </a:spcAft>
              <a:buNone/>
            </a:pPr>
            <a:r>
              <a:rPr lang="es" sz="1200">
                <a:solidFill>
                  <a:srgbClr val="555555"/>
                </a:solidFill>
                <a:highlight>
                  <a:srgbClr val="F3F3F3"/>
                </a:highlight>
              </a:rPr>
              <a:t> How can an algorithm be selected and exchanged at run-time?</a:t>
            </a:r>
            <a:endParaRPr sz="1200">
              <a:solidFill>
                <a:srgbClr val="555555"/>
              </a:solidFill>
              <a:highlight>
                <a:srgbClr val="F3F3F3"/>
              </a:highlight>
            </a:endParaRPr>
          </a:p>
          <a:p>
            <a:pPr indent="0" lvl="0" marL="0" rtl="0" algn="l">
              <a:spcBef>
                <a:spcPts val="0"/>
              </a:spcBef>
              <a:spcAft>
                <a:spcPts val="0"/>
              </a:spcAft>
              <a:buNone/>
            </a:pPr>
            <a:r>
              <a:t/>
            </a:r>
            <a:endParaRPr sz="1200">
              <a:solidFill>
                <a:srgbClr val="555555"/>
              </a:solidFill>
              <a:highlight>
                <a:srgbClr val="F3F3F3"/>
              </a:highlight>
            </a:endParaRPr>
          </a:p>
          <a:p>
            <a:pPr indent="0" lvl="0" marL="0" rtl="0" algn="l">
              <a:spcBef>
                <a:spcPts val="0"/>
              </a:spcBef>
              <a:spcAft>
                <a:spcPts val="0"/>
              </a:spcAft>
              <a:buNone/>
            </a:pPr>
            <a:r>
              <a:rPr lang="es" sz="1200">
                <a:solidFill>
                  <a:srgbClr val="555555"/>
                </a:solidFill>
                <a:highlight>
                  <a:srgbClr val="F3F3F3"/>
                </a:highlight>
              </a:rPr>
              <a:t>*How can hard-wired algorithms (compile-time implementation dependencies) be refactored?</a:t>
            </a:r>
            <a:endParaRPr sz="1200">
              <a:solidFill>
                <a:srgbClr val="555555"/>
              </a:solidFill>
              <a:highlight>
                <a:srgbClr val="F3F3F3"/>
              </a:highlight>
            </a:endParaRPr>
          </a:p>
          <a:p>
            <a:pPr indent="0" lvl="0" marL="0" rtl="0" algn="l">
              <a:spcBef>
                <a:spcPts val="0"/>
              </a:spcBef>
              <a:spcAft>
                <a:spcPts val="0"/>
              </a:spcAft>
              <a:buNone/>
            </a:pPr>
            <a:r>
              <a:t/>
            </a:r>
            <a:endParaRPr sz="1200">
              <a:solidFill>
                <a:srgbClr val="555555"/>
              </a:solidFill>
              <a:highlight>
                <a:srgbClr val="F3F3F3"/>
              </a:highlight>
            </a:endParaRPr>
          </a:p>
          <a:p>
            <a:pPr indent="0" lvl="0" marL="0" rtl="0" algn="l">
              <a:spcBef>
                <a:spcPts val="0"/>
              </a:spcBef>
              <a:spcAft>
                <a:spcPts val="0"/>
              </a:spcAft>
              <a:buNone/>
            </a:pPr>
            <a:r>
              <a:rPr lang="es" sz="1200">
                <a:solidFill>
                  <a:srgbClr val="555555"/>
                </a:solidFill>
                <a:highlight>
                  <a:srgbClr val="F3F3F3"/>
                </a:highlight>
              </a:rPr>
              <a:t>*How can many related classes that differ only in their implementations be replaced</a:t>
            </a:r>
            <a:endParaRPr sz="1200">
              <a:solidFill>
                <a:srgbClr val="555555"/>
              </a:solidFill>
              <a:highlight>
                <a:srgbClr val="F3F3F3"/>
              </a:highlight>
            </a:endParaRPr>
          </a:p>
          <a:p>
            <a:pPr indent="0" lvl="0" marL="0" rtl="0" algn="l">
              <a:spcBef>
                <a:spcPts val="0"/>
              </a:spcBef>
              <a:spcAft>
                <a:spcPts val="0"/>
              </a:spcAft>
              <a:buNone/>
            </a:pPr>
            <a:r>
              <a:rPr lang="es" sz="1200">
                <a:solidFill>
                  <a:srgbClr val="555555"/>
                </a:solidFill>
                <a:highlight>
                  <a:srgbClr val="F3F3F3"/>
                </a:highlight>
              </a:rPr>
              <a:t>by a common class that is configured with one of many implementations?</a:t>
            </a:r>
            <a:endParaRPr sz="1200">
              <a:solidFill>
                <a:srgbClr val="555555"/>
              </a:solidFill>
              <a:highlight>
                <a:srgbClr val="F3F3F3"/>
              </a:highlight>
            </a:endParaRPr>
          </a:p>
          <a:p>
            <a:pPr indent="0" lvl="0" marL="0" rtl="0" algn="l">
              <a:spcBef>
                <a:spcPts val="0"/>
              </a:spcBef>
              <a:spcAft>
                <a:spcPts val="0"/>
              </a:spcAft>
              <a:buNone/>
            </a:pPr>
            <a:r>
              <a:t/>
            </a:r>
            <a:endParaRPr b="1" sz="1200">
              <a:solidFill>
                <a:srgbClr val="555555"/>
              </a:solidFill>
              <a:highlight>
                <a:srgbClr val="F3F3F3"/>
              </a:highlight>
            </a:endParaRPr>
          </a:p>
          <a:p>
            <a:pPr indent="0" lvl="0" marL="0" rtl="0" algn="l">
              <a:spcBef>
                <a:spcPts val="0"/>
              </a:spcBef>
              <a:spcAft>
                <a:spcPts val="0"/>
              </a:spcAft>
              <a:buNone/>
            </a:pPr>
            <a:r>
              <a:t/>
            </a:r>
            <a:endParaRPr>
              <a:solidFill>
                <a:srgbClr val="555555"/>
              </a:solidFill>
              <a:highlight>
                <a:srgbClr val="F3F3F3"/>
              </a:highlight>
            </a:endParaRPr>
          </a:p>
          <a:p>
            <a:pPr indent="0" lvl="0" marL="0" rtl="0" algn="l">
              <a:spcBef>
                <a:spcPts val="0"/>
              </a:spcBef>
              <a:spcAft>
                <a:spcPts val="0"/>
              </a:spcAft>
              <a:buClr>
                <a:schemeClr val="dk1"/>
              </a:buClr>
              <a:buSzPts val="1100"/>
              <a:buFont typeface="Arial"/>
              <a:buNone/>
            </a:pPr>
            <a:r>
              <a:t/>
            </a:r>
            <a:endParaRPr>
              <a:solidFill>
                <a:srgbClr val="555555"/>
              </a:solidFill>
              <a:highlight>
                <a:srgbClr val="F3F3F3"/>
              </a:highlight>
            </a:endParaRPr>
          </a:p>
          <a:p>
            <a:pPr indent="0" lvl="0" marL="0" rtl="0" algn="l">
              <a:spcBef>
                <a:spcPts val="0"/>
              </a:spcBef>
              <a:spcAft>
                <a:spcPts val="0"/>
              </a:spcAft>
              <a:buClr>
                <a:schemeClr val="dk1"/>
              </a:buClr>
              <a:buSzPts val="1100"/>
              <a:buFont typeface="Arial"/>
              <a:buNone/>
            </a:pPr>
            <a:r>
              <a:t/>
            </a:r>
            <a:endParaRPr sz="1400">
              <a:solidFill>
                <a:srgbClr val="555555"/>
              </a:solidFill>
              <a:highlight>
                <a:srgbClr val="F3F3F3"/>
              </a:highlight>
            </a:endParaRPr>
          </a:p>
          <a:p>
            <a:pPr indent="0" lvl="0" marL="0" rtl="0" algn="l">
              <a:spcBef>
                <a:spcPts val="0"/>
              </a:spcBef>
              <a:spcAft>
                <a:spcPts val="0"/>
              </a:spcAft>
              <a:buNone/>
            </a:pPr>
            <a:r>
              <a:t/>
            </a:r>
            <a:endParaRPr sz="1400">
              <a:solidFill>
                <a:srgbClr val="555555"/>
              </a:solidFill>
              <a:highlight>
                <a:srgbClr val="F3F3F3"/>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795bd6d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795bd6d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solidFill>
                  <a:schemeClr val="dk1"/>
                </a:solidFill>
              </a:rPr>
              <a:t>Because remember the </a:t>
            </a:r>
            <a:r>
              <a:rPr lang="es">
                <a:solidFill>
                  <a:schemeClr val="dk1"/>
                </a:solidFill>
              </a:rPr>
              <a:t>idea is to i</a:t>
            </a:r>
            <a:r>
              <a:rPr lang="es">
                <a:solidFill>
                  <a:srgbClr val="1B1B32"/>
                </a:solidFill>
                <a:highlight>
                  <a:schemeClr val="lt1"/>
                </a:highlight>
              </a:rPr>
              <a:t>dentify the parts of your program that vary and separate them from what stays the same.</a:t>
            </a:r>
            <a:endParaRPr>
              <a:solidFill>
                <a:srgbClr val="1B1B32"/>
              </a:solidFill>
              <a:highlight>
                <a:schemeClr val="lt1"/>
              </a:highlight>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Josefin Sans"/>
              <a:buNone/>
              <a:defRPr b="1" sz="6000">
                <a:solidFill>
                  <a:srgbClr val="6F40A8"/>
                </a:solidFill>
                <a:latin typeface="Josefin Sans"/>
                <a:ea typeface="Josefin Sans"/>
                <a:cs typeface="Josefin Sans"/>
                <a:sym typeface="Josefin Sans"/>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6F40A8"/>
              </a:buClr>
              <a:buSzPts val="4800"/>
              <a:buNone/>
              <a:defRPr sz="4800">
                <a:solidFill>
                  <a:srgbClr val="6F40A8"/>
                </a:solidFill>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40A8"/>
              </a:buClr>
              <a:buSzPts val="3600"/>
              <a:buNone/>
              <a:defRPr sz="3600">
                <a:solidFill>
                  <a:srgbClr val="6F40A8"/>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1pPr>
            <a:lvl2pPr lvl="1"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2pPr>
            <a:lvl3pPr lvl="2"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3pPr>
            <a:lvl4pPr lvl="3"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4pPr>
            <a:lvl5pPr lvl="4"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5pPr>
            <a:lvl6pPr lvl="5"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6pPr>
            <a:lvl7pPr lvl="6"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7pPr>
            <a:lvl8pPr lvl="7"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8pPr>
            <a:lvl9pPr lvl="8" rtl="0" algn="ctr">
              <a:lnSpc>
                <a:spcPct val="100000"/>
              </a:lnSpc>
              <a:spcBef>
                <a:spcPts val="0"/>
              </a:spcBef>
              <a:spcAft>
                <a:spcPts val="0"/>
              </a:spcAft>
              <a:buSzPts val="1200"/>
              <a:buFont typeface="Josefin Sans SemiBold"/>
              <a:buNone/>
              <a:defRPr sz="1200">
                <a:latin typeface="Josefin Sans SemiBold"/>
                <a:ea typeface="Josefin Sans SemiBold"/>
                <a:cs typeface="Josefin Sans SemiBold"/>
                <a:sym typeface="Josefin Sans SemiBold"/>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s://luandaja94.gitbook.io/patterns-box/patterns/stategy"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1432400" y="143175"/>
            <a:ext cx="4430400" cy="24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STRATEGY</a:t>
            </a:r>
            <a:br>
              <a:rPr lang="es"/>
            </a:br>
            <a:r>
              <a:rPr lang="es"/>
              <a:t>PATTERN</a:t>
            </a:r>
            <a:endParaRPr>
              <a:solidFill>
                <a:srgbClr val="6F40A8"/>
              </a:solidFill>
            </a:endParaRPr>
          </a:p>
        </p:txBody>
      </p:sp>
      <p:sp>
        <p:nvSpPr>
          <p:cNvPr id="111" name="Google Shape;111;p15"/>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patterns-box talk</a:t>
            </a:r>
            <a:endParaRPr/>
          </a:p>
          <a:p>
            <a:pPr indent="0" lvl="0" marL="0" rtl="0" algn="l">
              <a:spcBef>
                <a:spcPts val="0"/>
              </a:spcBef>
              <a:spcAft>
                <a:spcPts val="0"/>
              </a:spcAft>
              <a:buNone/>
            </a:pPr>
            <a:r>
              <a:rPr lang="es"/>
              <a:t>by</a:t>
            </a:r>
            <a:endParaRPr/>
          </a:p>
          <a:p>
            <a:pPr indent="0" lvl="0" marL="0" rtl="0" algn="l">
              <a:spcBef>
                <a:spcPts val="0"/>
              </a:spcBef>
              <a:spcAft>
                <a:spcPts val="0"/>
              </a:spcAft>
              <a:buNone/>
            </a:pPr>
            <a:r>
              <a:rPr lang="es"/>
              <a:t>Jose Palacios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0" name="Shape 200"/>
        <p:cNvGrpSpPr/>
        <p:nvPr/>
      </p:nvGrpSpPr>
      <p:grpSpPr>
        <a:xfrm>
          <a:off x="0" y="0"/>
          <a:ext cx="0" cy="0"/>
          <a:chOff x="0" y="0"/>
          <a:chExt cx="0" cy="0"/>
        </a:xfrm>
      </p:grpSpPr>
      <p:sp>
        <p:nvSpPr>
          <p:cNvPr id="201" name="Google Shape;201;p24"/>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02" name="Google Shape;202;p24"/>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not to use it?</a:t>
            </a:r>
            <a:endParaRPr b="1" sz="3600">
              <a:solidFill>
                <a:srgbClr val="666666"/>
              </a:solidFill>
              <a:highlight>
                <a:srgbClr val="FFFFFF"/>
              </a:highlight>
              <a:latin typeface="Josefin Sans"/>
              <a:ea typeface="Josefin Sans"/>
              <a:cs typeface="Josefin Sans"/>
              <a:sym typeface="Josefin Sans"/>
            </a:endParaRPr>
          </a:p>
        </p:txBody>
      </p:sp>
      <p:sp>
        <p:nvSpPr>
          <p:cNvPr id="203" name="Google Shape;203;p24"/>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nvSpPr>
        <p:spPr>
          <a:xfrm>
            <a:off x="483000" y="1269600"/>
            <a:ext cx="3975300" cy="33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When new behaviours will not be added to the class</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205" name="Google Shape;205;p24"/>
          <p:cNvPicPr preferRelativeResize="0"/>
          <p:nvPr/>
        </p:nvPicPr>
        <p:blipFill>
          <a:blip r:embed="rId3">
            <a:alphaModFix/>
          </a:blip>
          <a:stretch>
            <a:fillRect/>
          </a:stretch>
        </p:blipFill>
        <p:spPr>
          <a:xfrm>
            <a:off x="2744500" y="1682850"/>
            <a:ext cx="537210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9" name="Shape 209"/>
        <p:cNvGrpSpPr/>
        <p:nvPr/>
      </p:nvGrpSpPr>
      <p:grpSpPr>
        <a:xfrm>
          <a:off x="0" y="0"/>
          <a:ext cx="0" cy="0"/>
          <a:chOff x="0" y="0"/>
          <a:chExt cx="0" cy="0"/>
        </a:xfrm>
      </p:grpSpPr>
      <p:sp>
        <p:nvSpPr>
          <p:cNvPr id="210" name="Google Shape;210;p25"/>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11" name="Google Shape;211;p25"/>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Common mistakes</a:t>
            </a:r>
            <a:endParaRPr b="1" sz="3600">
              <a:solidFill>
                <a:srgbClr val="666666"/>
              </a:solidFill>
              <a:highlight>
                <a:srgbClr val="FFFFFF"/>
              </a:highlight>
              <a:latin typeface="Josefin Sans"/>
              <a:ea typeface="Josefin Sans"/>
              <a:cs typeface="Josefin Sans"/>
              <a:sym typeface="Josefin Sans"/>
            </a:endParaRPr>
          </a:p>
        </p:txBody>
      </p:sp>
      <p:sp>
        <p:nvSpPr>
          <p:cNvPr id="212" name="Google Shape;212;p25"/>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5"/>
          <p:cNvPicPr preferRelativeResize="0"/>
          <p:nvPr/>
        </p:nvPicPr>
        <p:blipFill>
          <a:blip r:embed="rId3">
            <a:alphaModFix/>
          </a:blip>
          <a:stretch>
            <a:fillRect/>
          </a:stretch>
        </p:blipFill>
        <p:spPr>
          <a:xfrm>
            <a:off x="6537125" y="1537643"/>
            <a:ext cx="2000200" cy="2068207"/>
          </a:xfrm>
          <a:prstGeom prst="rect">
            <a:avLst/>
          </a:prstGeom>
          <a:noFill/>
          <a:ln>
            <a:noFill/>
          </a:ln>
        </p:spPr>
      </p:pic>
      <p:sp>
        <p:nvSpPr>
          <p:cNvPr id="214" name="Google Shape;214;p25"/>
          <p:cNvSpPr txBox="1"/>
          <p:nvPr/>
        </p:nvSpPr>
        <p:spPr>
          <a:xfrm>
            <a:off x="1150850" y="1240800"/>
            <a:ext cx="3975300" cy="33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Forcing the pattern</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Google Shape;219;p26"/>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0" name="Google Shape;220;p26"/>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Advantages</a:t>
            </a:r>
            <a:endParaRPr b="1" sz="3600">
              <a:solidFill>
                <a:srgbClr val="666666"/>
              </a:solidFill>
              <a:highlight>
                <a:srgbClr val="FFFFFF"/>
              </a:highlight>
              <a:latin typeface="Josefin Sans"/>
              <a:ea typeface="Josefin Sans"/>
              <a:cs typeface="Josefin Sans"/>
              <a:sym typeface="Josefin Sans"/>
            </a:endParaRPr>
          </a:p>
        </p:txBody>
      </p:sp>
      <p:sp>
        <p:nvSpPr>
          <p:cNvPr id="221" name="Google Shape;221;p26"/>
          <p:cNvSpPr/>
          <p:nvPr/>
        </p:nvSpPr>
        <p:spPr>
          <a:xfrm>
            <a:off x="555250" y="12480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6"/>
          <p:cNvPicPr preferRelativeResize="0"/>
          <p:nvPr/>
        </p:nvPicPr>
        <p:blipFill>
          <a:blip r:embed="rId3">
            <a:alphaModFix/>
          </a:blip>
          <a:stretch>
            <a:fillRect/>
          </a:stretch>
        </p:blipFill>
        <p:spPr>
          <a:xfrm>
            <a:off x="5658525" y="1240800"/>
            <a:ext cx="2857500" cy="2705100"/>
          </a:xfrm>
          <a:prstGeom prst="rect">
            <a:avLst/>
          </a:prstGeom>
          <a:noFill/>
          <a:ln>
            <a:noFill/>
          </a:ln>
        </p:spPr>
      </p:pic>
      <p:sp>
        <p:nvSpPr>
          <p:cNvPr id="223" name="Google Shape;223;p26"/>
          <p:cNvSpPr txBox="1"/>
          <p:nvPr/>
        </p:nvSpPr>
        <p:spPr>
          <a:xfrm>
            <a:off x="1150850" y="1240800"/>
            <a:ext cx="3975300" cy="33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Single Responsibility Principle.</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Open/Closed Principle. </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Clean code</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Testability</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Cyclomatic complexity</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7" name="Shape 227"/>
        <p:cNvGrpSpPr/>
        <p:nvPr/>
      </p:nvGrpSpPr>
      <p:grpSpPr>
        <a:xfrm>
          <a:off x="0" y="0"/>
          <a:ext cx="0" cy="0"/>
          <a:chOff x="0" y="0"/>
          <a:chExt cx="0" cy="0"/>
        </a:xfrm>
      </p:grpSpPr>
      <p:sp>
        <p:nvSpPr>
          <p:cNvPr id="228" name="Google Shape;228;p27"/>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9" name="Google Shape;229;p27"/>
          <p:cNvSpPr txBox="1"/>
          <p:nvPr/>
        </p:nvSpPr>
        <p:spPr>
          <a:xfrm>
            <a:off x="2242450" y="537300"/>
            <a:ext cx="4656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Demo</a:t>
            </a:r>
            <a:endParaRPr b="1" sz="3600">
              <a:solidFill>
                <a:srgbClr val="666666"/>
              </a:solidFill>
              <a:highlight>
                <a:srgbClr val="FFFFFF"/>
              </a:highlight>
              <a:latin typeface="Josefin Sans"/>
              <a:ea typeface="Josefin Sans"/>
              <a:cs typeface="Josefin Sans"/>
              <a:sym typeface="Josefi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3" name="Shape 233"/>
        <p:cNvGrpSpPr/>
        <p:nvPr/>
      </p:nvGrpSpPr>
      <p:grpSpPr>
        <a:xfrm>
          <a:off x="0" y="0"/>
          <a:ext cx="0" cy="0"/>
          <a:chOff x="0" y="0"/>
          <a:chExt cx="0" cy="0"/>
        </a:xfrm>
      </p:grpSpPr>
      <p:sp>
        <p:nvSpPr>
          <p:cNvPr id="234" name="Google Shape;234;p28"/>
          <p:cNvSpPr txBox="1"/>
          <p:nvPr>
            <p:ph type="ctrTitle"/>
          </p:nvPr>
        </p:nvSpPr>
        <p:spPr>
          <a:xfrm>
            <a:off x="1300249" y="1430490"/>
            <a:ext cx="3989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Thanks</a:t>
            </a:r>
            <a:endParaRPr/>
          </a:p>
        </p:txBody>
      </p:sp>
      <p:sp>
        <p:nvSpPr>
          <p:cNvPr id="235" name="Google Shape;235;p2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36" name="Google Shape;236;p28">
            <a:hlinkClick r:id="rId3"/>
          </p:cNvPr>
          <p:cNvPicPr preferRelativeResize="0"/>
          <p:nvPr/>
        </p:nvPicPr>
        <p:blipFill>
          <a:blip r:embed="rId4">
            <a:alphaModFix/>
          </a:blip>
          <a:stretch>
            <a:fillRect/>
          </a:stretch>
        </p:blipFill>
        <p:spPr>
          <a:xfrm>
            <a:off x="2238025" y="3635475"/>
            <a:ext cx="1726000" cy="4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5" name="Shape 115"/>
        <p:cNvGrpSpPr/>
        <p:nvPr/>
      </p:nvGrpSpPr>
      <p:grpSpPr>
        <a:xfrm>
          <a:off x="0" y="0"/>
          <a:ext cx="0" cy="0"/>
          <a:chOff x="0" y="0"/>
          <a:chExt cx="0" cy="0"/>
        </a:xfrm>
      </p:grpSpPr>
      <p:sp>
        <p:nvSpPr>
          <p:cNvPr id="116" name="Google Shape;116;p16"/>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Hi, I’m Jose, Software Engineer 3 at Belatrix. Currently I’m working at La Familia Team on the convertion modules</a:t>
            </a:r>
            <a:endParaRPr>
              <a:solidFill>
                <a:srgbClr val="666666"/>
              </a:solidFill>
            </a:endParaRPr>
          </a:p>
        </p:txBody>
      </p:sp>
      <p:sp>
        <p:nvSpPr>
          <p:cNvPr id="117" name="Google Shape;117;p16"/>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About me</a:t>
            </a:r>
            <a:endParaRPr>
              <a:solidFill>
                <a:srgbClr val="666666"/>
              </a:solidFill>
            </a:endParaRPr>
          </a:p>
        </p:txBody>
      </p:sp>
      <p:sp>
        <p:nvSpPr>
          <p:cNvPr id="118" name="Google Shape;118;p1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17"/>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Goal</a:t>
            </a:r>
            <a:endParaRPr/>
          </a:p>
        </p:txBody>
      </p:sp>
      <p:sp>
        <p:nvSpPr>
          <p:cNvPr id="124" name="Google Shape;124;p17"/>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Real world case</a:t>
            </a:r>
            <a:endParaRPr/>
          </a:p>
        </p:txBody>
      </p:sp>
      <p:sp>
        <p:nvSpPr>
          <p:cNvPr id="125" name="Google Shape;125;p17"/>
          <p:cNvSpPr txBox="1"/>
          <p:nvPr>
            <p:ph idx="5" type="subTitle"/>
          </p:nvPr>
        </p:nvSpPr>
        <p:spPr>
          <a:xfrm flipH="1">
            <a:off x="5485600" y="2513650"/>
            <a:ext cx="12759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Architecture</a:t>
            </a:r>
            <a:endParaRPr/>
          </a:p>
        </p:txBody>
      </p:sp>
      <p:sp>
        <p:nvSpPr>
          <p:cNvPr id="126" name="Google Shape;126;p17"/>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Problems it solves</a:t>
            </a:r>
            <a:endParaRPr/>
          </a:p>
        </p:txBody>
      </p:sp>
      <p:sp>
        <p:nvSpPr>
          <p:cNvPr id="127" name="Google Shape;127;p17"/>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28" name="Google Shape;128;p17"/>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29" name="Google Shape;129;p17"/>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30" name="Google Shape;130;p17"/>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1" name="Google Shape;131;p1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18"/>
          <p:cNvSpPr txBox="1"/>
          <p:nvPr>
            <p:ph idx="1" type="subTitle"/>
          </p:nvPr>
        </p:nvSpPr>
        <p:spPr>
          <a:xfrm flipH="1">
            <a:off x="5485675" y="416250"/>
            <a:ext cx="11094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to use it?</a:t>
            </a:r>
            <a:endParaRPr/>
          </a:p>
        </p:txBody>
      </p:sp>
      <p:sp>
        <p:nvSpPr>
          <p:cNvPr id="137" name="Google Shape;137;p18"/>
          <p:cNvSpPr txBox="1"/>
          <p:nvPr>
            <p:ph idx="3" type="subTitle"/>
          </p:nvPr>
        </p:nvSpPr>
        <p:spPr>
          <a:xfrm flipH="1">
            <a:off x="5485575" y="1464950"/>
            <a:ext cx="15303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When not to use it?</a:t>
            </a:r>
            <a:endParaRPr/>
          </a:p>
        </p:txBody>
      </p:sp>
      <p:sp>
        <p:nvSpPr>
          <p:cNvPr id="138" name="Google Shape;138;p18"/>
          <p:cNvSpPr txBox="1"/>
          <p:nvPr>
            <p:ph idx="5" type="subTitle"/>
          </p:nvPr>
        </p:nvSpPr>
        <p:spPr>
          <a:xfrm flipH="1">
            <a:off x="5485450" y="2513650"/>
            <a:ext cx="11916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Common mistakes</a:t>
            </a:r>
            <a:endParaRPr/>
          </a:p>
        </p:txBody>
      </p:sp>
      <p:sp>
        <p:nvSpPr>
          <p:cNvPr id="139" name="Google Shape;139;p18"/>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Advantages </a:t>
            </a:r>
            <a:endParaRPr/>
          </a:p>
        </p:txBody>
      </p:sp>
      <p:sp>
        <p:nvSpPr>
          <p:cNvPr id="140" name="Google Shape;140;p18"/>
          <p:cNvSpPr txBox="1"/>
          <p:nvPr>
            <p:ph type="title"/>
          </p:nvPr>
        </p:nvSpPr>
        <p:spPr>
          <a:xfrm>
            <a:off x="4141898" y="3372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41" name="Google Shape;141;p18"/>
          <p:cNvSpPr txBox="1"/>
          <p:nvPr>
            <p:ph idx="9" type="title"/>
          </p:nvPr>
        </p:nvSpPr>
        <p:spPr>
          <a:xfrm>
            <a:off x="4141898" y="1394582"/>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42" name="Google Shape;142;p18"/>
          <p:cNvSpPr txBox="1"/>
          <p:nvPr>
            <p:ph idx="13" type="title"/>
          </p:nvPr>
        </p:nvSpPr>
        <p:spPr>
          <a:xfrm>
            <a:off x="4141898" y="24388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07</a:t>
            </a:r>
            <a:endParaRPr/>
          </a:p>
        </p:txBody>
      </p:sp>
      <p:sp>
        <p:nvSpPr>
          <p:cNvPr id="143" name="Google Shape;143;p18"/>
          <p:cNvSpPr txBox="1"/>
          <p:nvPr>
            <p:ph idx="14" type="title"/>
          </p:nvPr>
        </p:nvSpPr>
        <p:spPr>
          <a:xfrm>
            <a:off x="4141898" y="3483000"/>
            <a:ext cx="13437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08</a:t>
            </a:r>
            <a:endParaRPr/>
          </a:p>
        </p:txBody>
      </p:sp>
      <p:sp>
        <p:nvSpPr>
          <p:cNvPr id="144" name="Google Shape;144;p1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0" name="Google Shape;150;p19"/>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Real world case</a:t>
            </a:r>
            <a:endParaRPr>
              <a:highlight>
                <a:srgbClr val="FFFFFF"/>
              </a:highlight>
              <a:latin typeface="Zilla Slab Light"/>
              <a:ea typeface="Zilla Slab Light"/>
              <a:cs typeface="Zilla Slab Light"/>
              <a:sym typeface="Zilla Slab Light"/>
            </a:endParaRPr>
          </a:p>
        </p:txBody>
      </p:sp>
      <p:pic>
        <p:nvPicPr>
          <p:cNvPr id="151" name="Google Shape;151;p19"/>
          <p:cNvPicPr preferRelativeResize="0"/>
          <p:nvPr/>
        </p:nvPicPr>
        <p:blipFill>
          <a:blip r:embed="rId3">
            <a:alphaModFix/>
          </a:blip>
          <a:stretch>
            <a:fillRect/>
          </a:stretch>
        </p:blipFill>
        <p:spPr>
          <a:xfrm>
            <a:off x="456150" y="1269602"/>
            <a:ext cx="2820750" cy="1879275"/>
          </a:xfrm>
          <a:prstGeom prst="rect">
            <a:avLst/>
          </a:prstGeom>
          <a:noFill/>
          <a:ln>
            <a:noFill/>
          </a:ln>
        </p:spPr>
      </p:pic>
      <p:pic>
        <p:nvPicPr>
          <p:cNvPr id="152" name="Google Shape;152;p19"/>
          <p:cNvPicPr preferRelativeResize="0"/>
          <p:nvPr/>
        </p:nvPicPr>
        <p:blipFill>
          <a:blip r:embed="rId4">
            <a:alphaModFix/>
          </a:blip>
          <a:stretch>
            <a:fillRect/>
          </a:stretch>
        </p:blipFill>
        <p:spPr>
          <a:xfrm>
            <a:off x="5515050" y="1159725"/>
            <a:ext cx="2820750" cy="2099026"/>
          </a:xfrm>
          <a:prstGeom prst="rect">
            <a:avLst/>
          </a:prstGeom>
          <a:noFill/>
          <a:ln>
            <a:noFill/>
          </a:ln>
        </p:spPr>
      </p:pic>
      <p:pic>
        <p:nvPicPr>
          <p:cNvPr id="153" name="Google Shape;153;p19"/>
          <p:cNvPicPr preferRelativeResize="0"/>
          <p:nvPr/>
        </p:nvPicPr>
        <p:blipFill>
          <a:blip r:embed="rId5">
            <a:alphaModFix/>
          </a:blip>
          <a:stretch>
            <a:fillRect/>
          </a:stretch>
        </p:blipFill>
        <p:spPr>
          <a:xfrm>
            <a:off x="2442575" y="3301277"/>
            <a:ext cx="3862452" cy="16898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7" name="Shape 157"/>
        <p:cNvGrpSpPr/>
        <p:nvPr/>
      </p:nvGrpSpPr>
      <p:grpSpPr>
        <a:xfrm>
          <a:off x="0" y="0"/>
          <a:ext cx="0" cy="0"/>
          <a:chOff x="0" y="0"/>
          <a:chExt cx="0" cy="0"/>
        </a:xfrm>
      </p:grpSpPr>
      <p:sp>
        <p:nvSpPr>
          <p:cNvPr id="158" name="Google Shape;158;p20"/>
          <p:cNvSpPr txBox="1"/>
          <p:nvPr>
            <p:ph idx="2" type="subTitle"/>
          </p:nvPr>
        </p:nvSpPr>
        <p:spPr>
          <a:xfrm>
            <a:off x="2143950" y="1996800"/>
            <a:ext cx="4856100" cy="114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rgbClr val="333333"/>
                </a:solidFill>
                <a:highlight>
                  <a:srgbClr val="FFFFFF"/>
                </a:highlight>
                <a:latin typeface="Zilla Slab"/>
                <a:ea typeface="Zilla Slab"/>
                <a:cs typeface="Zilla Slab"/>
                <a:sym typeface="Zilla Slab"/>
              </a:rPr>
              <a:t>Define a family of algorithms, encapsulate each one, and make them interchangeable. Strategy lets the algorithm vary independently from clients that use it.</a:t>
            </a:r>
            <a:endParaRPr sz="1600"/>
          </a:p>
        </p:txBody>
      </p:sp>
      <p:sp>
        <p:nvSpPr>
          <p:cNvPr id="159" name="Google Shape;159;p20"/>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60" name="Google Shape;160;p20"/>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Goal</a:t>
            </a:r>
            <a:endParaRPr>
              <a:highlight>
                <a:srgbClr val="FFFFFF"/>
              </a:highlight>
              <a:latin typeface="Zilla Slab Light"/>
              <a:ea typeface="Zilla Slab Light"/>
              <a:cs typeface="Zilla Slab Light"/>
              <a:sym typeface="Zilla Slab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4" name="Shape 164"/>
        <p:cNvGrpSpPr/>
        <p:nvPr/>
      </p:nvGrpSpPr>
      <p:grpSpPr>
        <a:xfrm>
          <a:off x="0" y="0"/>
          <a:ext cx="0" cy="0"/>
          <a:chOff x="0" y="0"/>
          <a:chExt cx="0" cy="0"/>
        </a:xfrm>
      </p:grpSpPr>
      <p:sp>
        <p:nvSpPr>
          <p:cNvPr id="165" name="Google Shape;165;p21"/>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66" name="Google Shape;166;p21"/>
          <p:cNvSpPr txBox="1"/>
          <p:nvPr/>
        </p:nvSpPr>
        <p:spPr>
          <a:xfrm>
            <a:off x="2242450" y="611575"/>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Architecture</a:t>
            </a:r>
            <a:endParaRPr>
              <a:highlight>
                <a:srgbClr val="FFFFFF"/>
              </a:highlight>
              <a:latin typeface="Zilla Slab Light"/>
              <a:ea typeface="Zilla Slab Light"/>
              <a:cs typeface="Zilla Slab Light"/>
              <a:sym typeface="Zilla Slab Light"/>
            </a:endParaRPr>
          </a:p>
        </p:txBody>
      </p:sp>
      <p:sp>
        <p:nvSpPr>
          <p:cNvPr id="167" name="Google Shape;167;p21"/>
          <p:cNvSpPr/>
          <p:nvPr/>
        </p:nvSpPr>
        <p:spPr>
          <a:xfrm>
            <a:off x="1792050" y="3886700"/>
            <a:ext cx="5559900" cy="93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1"/>
          <p:cNvGrpSpPr/>
          <p:nvPr/>
        </p:nvGrpSpPr>
        <p:grpSpPr>
          <a:xfrm>
            <a:off x="4648154" y="1278250"/>
            <a:ext cx="2298466" cy="899700"/>
            <a:chOff x="3811900" y="1269600"/>
            <a:chExt cx="1821000" cy="899700"/>
          </a:xfrm>
        </p:grpSpPr>
        <p:sp>
          <p:nvSpPr>
            <p:cNvPr id="169" name="Google Shape;169;p21"/>
            <p:cNvSpPr/>
            <p:nvPr/>
          </p:nvSpPr>
          <p:spPr>
            <a:xfrm>
              <a:off x="3811900" y="1269600"/>
              <a:ext cx="1821000" cy="8997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1"/>
            <p:cNvSpPr/>
            <p:nvPr/>
          </p:nvSpPr>
          <p:spPr>
            <a:xfrm>
              <a:off x="3895450" y="1343875"/>
              <a:ext cx="1653900" cy="7140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Interface</a:t>
              </a:r>
              <a:endParaRPr/>
            </a:p>
            <a:p>
              <a:pPr indent="0" lvl="0" marL="0" rtl="0" algn="ctr">
                <a:spcBef>
                  <a:spcPts val="0"/>
                </a:spcBef>
                <a:spcAft>
                  <a:spcPts val="0"/>
                </a:spcAft>
                <a:buNone/>
              </a:pPr>
              <a:r>
                <a:rPr lang="es"/>
                <a:t>(IShippingCalculation)</a:t>
              </a:r>
              <a:endParaRPr/>
            </a:p>
          </p:txBody>
        </p:sp>
      </p:grpSp>
      <p:cxnSp>
        <p:nvCxnSpPr>
          <p:cNvPr id="171" name="Google Shape;171;p21"/>
          <p:cNvCxnSpPr/>
          <p:nvPr/>
        </p:nvCxnSpPr>
        <p:spPr>
          <a:xfrm>
            <a:off x="4759450" y="2177938"/>
            <a:ext cx="0" cy="259500"/>
          </a:xfrm>
          <a:prstGeom prst="straightConnector1">
            <a:avLst/>
          </a:prstGeom>
          <a:noFill/>
          <a:ln cap="flat" cmpd="sng" w="9525">
            <a:solidFill>
              <a:srgbClr val="674EA7"/>
            </a:solidFill>
            <a:prstDash val="solid"/>
            <a:round/>
            <a:headEnd len="med" w="med" type="none"/>
            <a:tailEnd len="med" w="med" type="triangle"/>
          </a:ln>
        </p:spPr>
      </p:cxnSp>
      <p:grpSp>
        <p:nvGrpSpPr>
          <p:cNvPr id="172" name="Google Shape;172;p21"/>
          <p:cNvGrpSpPr/>
          <p:nvPr/>
        </p:nvGrpSpPr>
        <p:grpSpPr>
          <a:xfrm>
            <a:off x="2212600" y="2435900"/>
            <a:ext cx="5019600" cy="1488300"/>
            <a:chOff x="2212600" y="2435900"/>
            <a:chExt cx="5019600" cy="1488300"/>
          </a:xfrm>
        </p:grpSpPr>
        <p:sp>
          <p:nvSpPr>
            <p:cNvPr id="173" name="Google Shape;173;p21"/>
            <p:cNvSpPr/>
            <p:nvPr/>
          </p:nvSpPr>
          <p:spPr>
            <a:xfrm rot="5400000">
              <a:off x="3978250" y="670250"/>
              <a:ext cx="1488300" cy="50196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1"/>
            <p:cNvSpPr/>
            <p:nvPr/>
          </p:nvSpPr>
          <p:spPr>
            <a:xfrm>
              <a:off x="2265375" y="3089950"/>
              <a:ext cx="2306700" cy="6933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FedExStrategy</a:t>
              </a:r>
              <a:endParaRPr/>
            </a:p>
            <a:p>
              <a:pPr indent="0" lvl="0" marL="0" rtl="0" algn="ctr">
                <a:lnSpc>
                  <a:spcPct val="150000"/>
                </a:lnSpc>
                <a:spcBef>
                  <a:spcPts val="1000"/>
                </a:spcBef>
                <a:spcAft>
                  <a:spcPts val="0"/>
                </a:spcAft>
                <a:buNone/>
              </a:pPr>
              <a:r>
                <a:rPr lang="es" sz="1000"/>
                <a:t>7.5 * km</a:t>
              </a:r>
              <a:endParaRPr sz="1000"/>
            </a:p>
          </p:txBody>
        </p:sp>
        <p:sp>
          <p:nvSpPr>
            <p:cNvPr id="175" name="Google Shape;175;p21"/>
            <p:cNvSpPr/>
            <p:nvPr/>
          </p:nvSpPr>
          <p:spPr>
            <a:xfrm>
              <a:off x="2265375" y="2601950"/>
              <a:ext cx="4907400" cy="273600"/>
            </a:xfrm>
            <a:prstGeom prst="roundRect">
              <a:avLst>
                <a:gd fmla="val 32615"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Concrete Strategies</a:t>
              </a:r>
              <a:endParaRPr/>
            </a:p>
          </p:txBody>
        </p:sp>
        <p:sp>
          <p:nvSpPr>
            <p:cNvPr id="176" name="Google Shape;176;p21"/>
            <p:cNvSpPr/>
            <p:nvPr/>
          </p:nvSpPr>
          <p:spPr>
            <a:xfrm>
              <a:off x="4866075" y="3089950"/>
              <a:ext cx="2306700" cy="693300"/>
            </a:xfrm>
            <a:prstGeom prst="roundRect">
              <a:avLst>
                <a:gd fmla="val 16667" name="adj"/>
              </a:avLst>
            </a:pr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UPSStrategy</a:t>
              </a:r>
              <a:endParaRPr/>
            </a:p>
            <a:p>
              <a:pPr indent="0" lvl="0" marL="0" rtl="0" algn="ctr">
                <a:lnSpc>
                  <a:spcPct val="150000"/>
                </a:lnSpc>
                <a:spcBef>
                  <a:spcPts val="1000"/>
                </a:spcBef>
                <a:spcAft>
                  <a:spcPts val="0"/>
                </a:spcAft>
                <a:buNone/>
              </a:pPr>
              <a:r>
                <a:rPr lang="es" sz="1000"/>
                <a:t>5 * km</a:t>
              </a:r>
              <a:endParaRPr sz="1000"/>
            </a:p>
          </p:txBody>
        </p:sp>
      </p:grpSp>
      <p:sp>
        <p:nvSpPr>
          <p:cNvPr id="177" name="Google Shape;177;p21"/>
          <p:cNvSpPr/>
          <p:nvPr/>
        </p:nvSpPr>
        <p:spPr>
          <a:xfrm>
            <a:off x="2212600" y="1278100"/>
            <a:ext cx="1821000" cy="9000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Context</a:t>
            </a:r>
            <a:endParaRPr/>
          </a:p>
        </p:txBody>
      </p:sp>
      <p:cxnSp>
        <p:nvCxnSpPr>
          <p:cNvPr id="178" name="Google Shape;178;p21"/>
          <p:cNvCxnSpPr>
            <a:stCxn id="177" idx="3"/>
            <a:endCxn id="169" idx="1"/>
          </p:cNvCxnSpPr>
          <p:nvPr/>
        </p:nvCxnSpPr>
        <p:spPr>
          <a:xfrm>
            <a:off x="4033600" y="1728100"/>
            <a:ext cx="614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2" name="Shape 182"/>
        <p:cNvGrpSpPr/>
        <p:nvPr/>
      </p:nvGrpSpPr>
      <p:grpSpPr>
        <a:xfrm>
          <a:off x="0" y="0"/>
          <a:ext cx="0" cy="0"/>
          <a:chOff x="0" y="0"/>
          <a:chExt cx="0" cy="0"/>
        </a:xfrm>
      </p:grpSpPr>
      <p:sp>
        <p:nvSpPr>
          <p:cNvPr id="183" name="Google Shape;183;p22"/>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84" name="Google Shape;184;p22"/>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Problems it solves</a:t>
            </a:r>
            <a:endParaRPr b="1" sz="3600">
              <a:solidFill>
                <a:srgbClr val="666666"/>
              </a:solidFill>
              <a:highlight>
                <a:srgbClr val="FFFFFF"/>
              </a:highlight>
              <a:latin typeface="Josefin Sans"/>
              <a:ea typeface="Josefin Sans"/>
              <a:cs typeface="Josefin Sans"/>
              <a:sym typeface="Josefin Sans"/>
            </a:endParaRPr>
          </a:p>
        </p:txBody>
      </p:sp>
      <p:sp>
        <p:nvSpPr>
          <p:cNvPr id="185" name="Google Shape;185;p22"/>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2"/>
          <p:cNvPicPr preferRelativeResize="0"/>
          <p:nvPr/>
        </p:nvPicPr>
        <p:blipFill>
          <a:blip r:embed="rId3">
            <a:alphaModFix/>
          </a:blip>
          <a:stretch>
            <a:fillRect/>
          </a:stretch>
        </p:blipFill>
        <p:spPr>
          <a:xfrm>
            <a:off x="5083549" y="1427162"/>
            <a:ext cx="2672200" cy="2503425"/>
          </a:xfrm>
          <a:prstGeom prst="rect">
            <a:avLst/>
          </a:prstGeom>
          <a:noFill/>
          <a:ln>
            <a:noFill/>
          </a:ln>
        </p:spPr>
      </p:pic>
      <p:sp>
        <p:nvSpPr>
          <p:cNvPr id="187" name="Google Shape;187;p22"/>
          <p:cNvSpPr txBox="1"/>
          <p:nvPr/>
        </p:nvSpPr>
        <p:spPr>
          <a:xfrm>
            <a:off x="905350" y="1197275"/>
            <a:ext cx="3975300" cy="330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Exchanging methods, behaviours at run-time</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Inflexible code</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Duplicated code</a:t>
            </a:r>
            <a:endParaRPr sz="16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1" name="Shape 191"/>
        <p:cNvGrpSpPr/>
        <p:nvPr/>
      </p:nvGrpSpPr>
      <p:grpSpPr>
        <a:xfrm>
          <a:off x="0" y="0"/>
          <a:ext cx="0" cy="0"/>
          <a:chOff x="0" y="0"/>
          <a:chExt cx="0" cy="0"/>
        </a:xfrm>
      </p:grpSpPr>
      <p:sp>
        <p:nvSpPr>
          <p:cNvPr id="192" name="Google Shape;192;p23"/>
          <p:cNvSpPr txBox="1"/>
          <p:nvPr>
            <p:ph idx="12" type="sldNum"/>
          </p:nvPr>
        </p:nvSpPr>
        <p:spPr>
          <a:xfrm>
            <a:off x="4099450" y="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93" name="Google Shape;193;p23"/>
          <p:cNvSpPr txBox="1"/>
          <p:nvPr/>
        </p:nvSpPr>
        <p:spPr>
          <a:xfrm>
            <a:off x="2242450" y="537300"/>
            <a:ext cx="42627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rgbClr val="666666"/>
                </a:solidFill>
                <a:highlight>
                  <a:srgbClr val="FFFFFF"/>
                </a:highlight>
                <a:latin typeface="Josefin Sans"/>
                <a:ea typeface="Josefin Sans"/>
                <a:cs typeface="Josefin Sans"/>
                <a:sym typeface="Josefin Sans"/>
              </a:rPr>
              <a:t>When to use it?</a:t>
            </a:r>
            <a:endParaRPr b="1" sz="3600">
              <a:solidFill>
                <a:srgbClr val="666666"/>
              </a:solidFill>
              <a:highlight>
                <a:srgbClr val="FFFFFF"/>
              </a:highlight>
              <a:latin typeface="Josefin Sans"/>
              <a:ea typeface="Josefin Sans"/>
              <a:cs typeface="Josefin Sans"/>
              <a:sym typeface="Josefin Sans"/>
            </a:endParaRPr>
          </a:p>
        </p:txBody>
      </p:sp>
      <p:sp>
        <p:nvSpPr>
          <p:cNvPr id="194" name="Google Shape;194;p23"/>
          <p:cNvSpPr/>
          <p:nvPr/>
        </p:nvSpPr>
        <p:spPr>
          <a:xfrm>
            <a:off x="571650" y="1269600"/>
            <a:ext cx="8031300" cy="26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nvSpPr>
        <p:spPr>
          <a:xfrm>
            <a:off x="124150" y="1205025"/>
            <a:ext cx="3975300" cy="33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Font typeface="Lato"/>
              <a:buChar char="●"/>
            </a:pPr>
            <a:r>
              <a:rPr lang="es" sz="1600">
                <a:solidFill>
                  <a:schemeClr val="dk1"/>
                </a:solidFill>
                <a:highlight>
                  <a:srgbClr val="FFFFFF"/>
                </a:highlight>
                <a:latin typeface="Lato"/>
                <a:ea typeface="Lato"/>
                <a:cs typeface="Lato"/>
                <a:sym typeface="Lato"/>
              </a:rPr>
              <a:t>When you need to use several algorithms with different variations. </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When you have to add new behaviours to an object</a:t>
            </a:r>
            <a:endParaRPr sz="16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600">
              <a:solidFill>
                <a:schemeClr val="dk1"/>
              </a:solidFill>
              <a:highlight>
                <a:srgbClr val="FFFFFF"/>
              </a:highlight>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s" sz="1600">
                <a:solidFill>
                  <a:schemeClr val="dk1"/>
                </a:solidFill>
                <a:highlight>
                  <a:srgbClr val="FFFFFF"/>
                </a:highlight>
                <a:latin typeface="Lato"/>
                <a:ea typeface="Lato"/>
                <a:cs typeface="Lato"/>
                <a:sym typeface="Lato"/>
              </a:rPr>
              <a:t>When most of your classes have related behaviours.</a:t>
            </a:r>
            <a:endParaRPr sz="1600">
              <a:solidFill>
                <a:schemeClr val="dk1"/>
              </a:solidFill>
              <a:highlight>
                <a:srgbClr val="FFFFFF"/>
              </a:highlight>
              <a:latin typeface="Lato"/>
              <a:ea typeface="Lato"/>
              <a:cs typeface="Lato"/>
              <a:sym typeface="Lato"/>
            </a:endParaRPr>
          </a:p>
          <a:p>
            <a:pPr indent="0" lvl="0" marL="457200" rtl="0" algn="l">
              <a:lnSpc>
                <a:spcPct val="200000"/>
              </a:lnSpc>
              <a:spcBef>
                <a:spcPts val="0"/>
              </a:spcBef>
              <a:spcAft>
                <a:spcPts val="0"/>
              </a:spcAft>
              <a:buNone/>
            </a:pPr>
            <a:r>
              <a:t/>
            </a:r>
            <a:endParaRPr sz="1600">
              <a:solidFill>
                <a:srgbClr val="595959"/>
              </a:solidFill>
              <a:latin typeface="Lato"/>
              <a:ea typeface="Lato"/>
              <a:cs typeface="Lato"/>
              <a:sym typeface="Lato"/>
            </a:endParaRPr>
          </a:p>
          <a:p>
            <a:pPr indent="0" lvl="0" marL="457200" rtl="0" algn="l">
              <a:lnSpc>
                <a:spcPct val="200000"/>
              </a:lnSpc>
              <a:spcBef>
                <a:spcPts val="1600"/>
              </a:spcBef>
              <a:spcAft>
                <a:spcPts val="1600"/>
              </a:spcAft>
              <a:buNone/>
            </a:pPr>
            <a:r>
              <a:t/>
            </a:r>
            <a:endParaRPr sz="1600">
              <a:solidFill>
                <a:srgbClr val="595959"/>
              </a:solidFill>
              <a:latin typeface="Lato"/>
              <a:ea typeface="Lato"/>
              <a:cs typeface="Lato"/>
              <a:sym typeface="Lato"/>
            </a:endParaRPr>
          </a:p>
        </p:txBody>
      </p:sp>
      <p:pic>
        <p:nvPicPr>
          <p:cNvPr id="196" name="Google Shape;196;p23"/>
          <p:cNvPicPr preferRelativeResize="0"/>
          <p:nvPr/>
        </p:nvPicPr>
        <p:blipFill>
          <a:blip r:embed="rId3">
            <a:alphaModFix/>
          </a:blip>
          <a:stretch>
            <a:fillRect/>
          </a:stretch>
        </p:blipFill>
        <p:spPr>
          <a:xfrm>
            <a:off x="4316000" y="1205025"/>
            <a:ext cx="4076700" cy="290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 calcmode="lin" valueType="num">
                                      <p:cBhvr additive="base">
                                        <p:cTn dur="1000"/>
                                        <p:tgtEl>
                                          <p:spTgt spid="1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 calcmode="lin" valueType="num">
                                      <p:cBhvr additive="base">
                                        <p:cTn dur="1000"/>
                                        <p:tgtEl>
                                          <p:spTgt spid="1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 calcmode="lin" valueType="num">
                                      <p:cBhvr additive="base">
                                        <p:cTn dur="1000"/>
                                        <p:tgtEl>
                                          <p:spTgt spid="19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 calcmode="lin" valueType="num">
                                      <p:cBhvr additive="base">
                                        <p:cTn dur="1000"/>
                                        <p:tgtEl>
                                          <p:spTgt spid="19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 calcmode="lin" valueType="num">
                                      <p:cBhvr additive="base">
                                        <p:cTn dur="1000"/>
                                        <p:tgtEl>
                                          <p:spTgt spid="19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 calcmode="lin" valueType="num">
                                      <p:cBhvr additive="base">
                                        <p:cTn dur="1000"/>
                                        <p:tgtEl>
                                          <p:spTgt spid="19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 calcmode="lin" valueType="num">
                                      <p:cBhvr additive="base">
                                        <p:cTn dur="1000"/>
                                        <p:tgtEl>
                                          <p:spTgt spid="19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