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4"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6858000" cx="12192000"/>
  <p:notesSz cx="6858000" cy="9144000"/>
  <p:embeddedFontLst>
    <p:embeddedFont>
      <p:font typeface="Roboto"/>
      <p:regular r:id="rId48"/>
      <p:bold r:id="rId49"/>
      <p:italic r:id="rId50"/>
      <p:boldItalic r:id="rId51"/>
    </p:embeddedFont>
    <p:embeddedFont>
      <p:font typeface="Tahoma"/>
      <p:regular r:id="rId52"/>
      <p:bold r:id="rId53"/>
    </p:embeddedFont>
    <p:embeddedFont>
      <p:font typeface="Roboto Mono"/>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1F0DCCA-C215-4563-987C-0D1607F06400}">
  <a:tblStyle styleId="{11F0DCCA-C215-4563-987C-0D1607F06400}"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034E90D-D7B1-4AEE-BF30-5711526828D6}" styleName="Table_1">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Roboto-regular.fntdata"/><Relationship Id="rId47" Type="http://schemas.openxmlformats.org/officeDocument/2006/relationships/slide" Target="slides/slide42.xml"/><Relationship Id="rId49" Type="http://schemas.openxmlformats.org/officeDocument/2006/relationships/font" Target="fonts/Roboto-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font" Target="fonts/Roboto-boldItalic.fntdata"/><Relationship Id="rId50" Type="http://schemas.openxmlformats.org/officeDocument/2006/relationships/font" Target="fonts/Roboto-italic.fntdata"/><Relationship Id="rId53" Type="http://schemas.openxmlformats.org/officeDocument/2006/relationships/font" Target="fonts/Tahoma-bold.fntdata"/><Relationship Id="rId52" Type="http://schemas.openxmlformats.org/officeDocument/2006/relationships/font" Target="fonts/Tahoma-regular.fntdata"/><Relationship Id="rId11" Type="http://schemas.openxmlformats.org/officeDocument/2006/relationships/slide" Target="slides/slide6.xml"/><Relationship Id="rId55" Type="http://schemas.openxmlformats.org/officeDocument/2006/relationships/font" Target="fonts/RobotoMono-bold.fntdata"/><Relationship Id="rId10" Type="http://schemas.openxmlformats.org/officeDocument/2006/relationships/slide" Target="slides/slide5.xml"/><Relationship Id="rId54" Type="http://schemas.openxmlformats.org/officeDocument/2006/relationships/font" Target="fonts/RobotoMono-regular.fntdata"/><Relationship Id="rId13" Type="http://schemas.openxmlformats.org/officeDocument/2006/relationships/slide" Target="slides/slide8.xml"/><Relationship Id="rId57" Type="http://schemas.openxmlformats.org/officeDocument/2006/relationships/font" Target="fonts/RobotoMono-boldItalic.fntdata"/><Relationship Id="rId12" Type="http://schemas.openxmlformats.org/officeDocument/2006/relationships/slide" Target="slides/slide7.xml"/><Relationship Id="rId56" Type="http://schemas.openxmlformats.org/officeDocument/2006/relationships/font" Target="fonts/RobotoMono-italic.fnt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researchgate.net/figure/A-Replica-Management-Architecture_fig3_228700185" TargetMode="Externa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eeksforgeeks.org/system-design/types-of-database-replication-system-design/" TargetMode="Externa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Push%E2%80%93pull_strategy" TargetMode="Externa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 name="Google Shape;42;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70dcfd00a0_0_19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370dcfd00a0_0_1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72923d909b_0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72923d909b_0_3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372923d909b_0_3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72923d909b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72923d909b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372923d909b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372923d909b_0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372923d909b_0_5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g372923d909b_0_5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72923d909b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72923d909b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g372923d909b_0_8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72923d909b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72923d909b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g372923d909b_0_9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2923d909b_0_1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72923d909b_0_11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g372923d909b_0_11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72923d909b_0_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72923d909b_0_9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372923d909b_0_9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72923d909b_0_1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72923d909b_0_12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372923d909b_0_12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72923d909b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72923d909b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372923d909b_0_13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 name="Shape 46"/>
        <p:cNvGrpSpPr/>
        <p:nvPr/>
      </p:nvGrpSpPr>
      <p:grpSpPr>
        <a:xfrm>
          <a:off x="0" y="0"/>
          <a:ext cx="0" cy="0"/>
          <a:chOff x="0" y="0"/>
          <a:chExt cx="0" cy="0"/>
        </a:xfrm>
      </p:grpSpPr>
      <p:sp>
        <p:nvSpPr>
          <p:cNvPr id="47" name="Google Shape;47;g370dcfd00a0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 name="Google Shape;48;g370dcfd00a0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72923d909b_0_1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72923d909b_0_13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372923d909b_0_13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72923d909b_0_14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72923d909b_0_14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g372923d909b_0_14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72923d909b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72923d909b_0_15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g372923d909b_0_15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72923d909b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72923d909b_0_16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8" name="Google Shape;198;g372923d909b_0_16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372923d909b_0_17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372923d909b_0_17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5" name="Google Shape;205;g372923d909b_0_17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72923d909b_0_17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72923d909b_0_17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2" name="Google Shape;212;g372923d909b_0_17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72923d909b_0_1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72923d909b_0_18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9" name="Google Shape;219;g372923d909b_0_185: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72923d909b_0_1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72923d909b_0_19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6" name="Google Shape;226;g372923d909b_0_19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72923d909b_0_6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72923d909b_0_6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3" name="Google Shape;233;g372923d909b_0_6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2923d909b_0_7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72923d909b_0_7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g372923d909b_0_7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70dcfd00a0_0_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 name="Google Shape;54;g370dcfd00a0_0_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70dcfd00a0_0_22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Để dễ hiểu, hãy tưởng tượng bạn bước vào một thư viện. Trước khi đi sâu vào tìm sách, bạn nhìn lên chiếc bàn gần cửa – nơi người thủ thư để sẵn các cuốn sách được mượn nhiều nhất hoặc vừa mới được trả. Nếu cuốn bạn muốn đã có ở đó, bạn có ngay. Nếu không, bạn phải chờ thủ thư đi tìm sâu trong kho. Trong hệ thống máy tính cũng vậy – cache là nơi giữ sẵn dữ liệu phổ biến để truy cập nhanh hơn</a:t>
            </a:r>
            <a:endParaRPr/>
          </a:p>
        </p:txBody>
      </p:sp>
      <p:sp>
        <p:nvSpPr>
          <p:cNvPr id="246" name="Google Shape;246;g370dcfd00a0_0_2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70df35e1f8_0_1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g370df35e1f8_0_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70df35e1f8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Bước 1: Kiểm tra cache cục bộ</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Web Proxy đầu tiên </a:t>
            </a:r>
            <a:r>
              <a:rPr b="1" lang="en-US" sz="1100">
                <a:latin typeface="Arial"/>
                <a:ea typeface="Arial"/>
                <a:cs typeface="Arial"/>
                <a:sym typeface="Arial"/>
              </a:rPr>
              <a:t>tìm trong cache của chính nó</a:t>
            </a:r>
            <a:r>
              <a:rPr lang="en-US" sz="1100">
                <a:latin typeface="Arial"/>
                <a:ea typeface="Arial"/>
                <a:cs typeface="Arial"/>
                <a:sym typeface="Arial"/>
              </a:rPr>
              <a:t> xem đã có tài liệu đó chưa (cache hit/miss).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Nếu </a:t>
            </a:r>
            <a:r>
              <a:rPr b="1" lang="en-US" sz="1100">
                <a:latin typeface="Arial"/>
                <a:ea typeface="Arial"/>
                <a:cs typeface="Arial"/>
                <a:sym typeface="Arial"/>
              </a:rPr>
              <a:t>cache hit</a:t>
            </a:r>
            <a:r>
              <a:rPr lang="en-US" sz="1100">
                <a:latin typeface="Arial"/>
                <a:ea typeface="Arial"/>
                <a:cs typeface="Arial"/>
                <a:sym typeface="Arial"/>
              </a:rPr>
              <a:t> → trả ngay cho client.</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Bước 2: Hỏi các proxy lân cận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Nếu không tìm thấy trong cache của mình (</a:t>
            </a:r>
            <a:r>
              <a:rPr b="1" lang="en-US" sz="1100">
                <a:latin typeface="Arial"/>
                <a:ea typeface="Arial"/>
                <a:cs typeface="Arial"/>
                <a:sym typeface="Arial"/>
              </a:rPr>
              <a:t>cache miss</a:t>
            </a:r>
            <a:r>
              <a:rPr lang="en-US" sz="1100">
                <a:latin typeface="Arial"/>
                <a:ea typeface="Arial"/>
                <a:cs typeface="Arial"/>
                <a:sym typeface="Arial"/>
              </a:rPr>
              <a:t>), proxy sẽ </a:t>
            </a:r>
            <a:r>
              <a:rPr b="1" lang="en-US" sz="1100">
                <a:latin typeface="Arial"/>
                <a:ea typeface="Arial"/>
                <a:cs typeface="Arial"/>
                <a:sym typeface="Arial"/>
              </a:rPr>
              <a:t>gửi yêu cầu tới các proxy lân cận</a:t>
            </a:r>
            <a:r>
              <a:rPr lang="en-US" sz="1100">
                <a:latin typeface="Arial"/>
                <a:ea typeface="Arial"/>
                <a:cs typeface="Arial"/>
                <a:sym typeface="Arial"/>
              </a:rPr>
              <a:t> (neighboring proxy caches) để kiểm tra xem nơi nào có tài liệu.</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Bước 3: Gửi yêu cầu lên Web server gốc</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Nếu các proxy lân cận </a:t>
            </a:r>
            <a:r>
              <a:rPr b="1" lang="en-US" sz="1100">
                <a:latin typeface="Arial"/>
                <a:ea typeface="Arial"/>
                <a:cs typeface="Arial"/>
                <a:sym typeface="Arial"/>
              </a:rPr>
              <a:t>cũng không có tài liệu</a:t>
            </a:r>
            <a:r>
              <a:rPr lang="en-US" sz="1100">
                <a:latin typeface="Arial"/>
                <a:ea typeface="Arial"/>
                <a:cs typeface="Arial"/>
                <a:sym typeface="Arial"/>
              </a:rPr>
              <a:t>, proxy sẽ </a:t>
            </a:r>
            <a:r>
              <a:rPr b="1" lang="en-US" sz="1100">
                <a:latin typeface="Arial"/>
                <a:ea typeface="Arial"/>
                <a:cs typeface="Arial"/>
                <a:sym typeface="Arial"/>
              </a:rPr>
              <a:t>gửi yêu cầu trực tiếp đến Web server</a:t>
            </a:r>
            <a:r>
              <a:rPr lang="en-US" sz="1100">
                <a:latin typeface="Arial"/>
                <a:ea typeface="Arial"/>
                <a:cs typeface="Arial"/>
                <a:sym typeface="Arial"/>
              </a:rPr>
              <a:t> (origin server) để lấy dữ liệu gốc.</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Khi nhận được dữ liệu từ server, proxy </a:t>
            </a:r>
            <a:r>
              <a:rPr b="1" lang="en-US" sz="1100">
                <a:latin typeface="Arial"/>
                <a:ea typeface="Arial"/>
                <a:cs typeface="Arial"/>
                <a:sym typeface="Arial"/>
              </a:rPr>
              <a:t>lưu lại vào cache</a:t>
            </a:r>
            <a:r>
              <a:rPr lang="en-US" sz="1100">
                <a:latin typeface="Arial"/>
                <a:ea typeface="Arial"/>
                <a:cs typeface="Arial"/>
                <a:sym typeface="Arial"/>
              </a:rPr>
              <a:t> để phục vụ các yêu cầu sau.</a:t>
            </a:r>
            <a:endParaRPr sz="1100">
              <a:latin typeface="Arial"/>
              <a:ea typeface="Arial"/>
              <a:cs typeface="Arial"/>
              <a:sym typeface="Arial"/>
            </a:endParaRPr>
          </a:p>
          <a:p>
            <a:pPr indent="0" lvl="0" marL="0" rtl="0" algn="l">
              <a:spcBef>
                <a:spcPts val="1200"/>
              </a:spcBef>
              <a:spcAft>
                <a:spcPts val="0"/>
              </a:spcAft>
              <a:buNone/>
            </a:pPr>
            <a:r>
              <a:t/>
            </a:r>
            <a:endParaRPr b="1" sz="2000">
              <a:latin typeface="Roboto"/>
              <a:ea typeface="Roboto"/>
              <a:cs typeface="Roboto"/>
              <a:sym typeface="Roboto"/>
            </a:endParaRPr>
          </a:p>
        </p:txBody>
      </p:sp>
      <p:sp>
        <p:nvSpPr>
          <p:cNvPr id="263" name="Google Shape;263;g370df35e1f8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72923d909b_1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Bước 1: Kiểm tra cache cục bộ</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Web Proxy đầu tiên </a:t>
            </a:r>
            <a:r>
              <a:rPr b="1" lang="en-US" sz="1100">
                <a:latin typeface="Arial"/>
                <a:ea typeface="Arial"/>
                <a:cs typeface="Arial"/>
                <a:sym typeface="Arial"/>
              </a:rPr>
              <a:t>tìm trong cache của chính nó</a:t>
            </a:r>
            <a:r>
              <a:rPr lang="en-US" sz="1100">
                <a:latin typeface="Arial"/>
                <a:ea typeface="Arial"/>
                <a:cs typeface="Arial"/>
                <a:sym typeface="Arial"/>
              </a:rPr>
              <a:t> xem đã có tài liệu đó chưa (cache hit/miss).</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Nếu </a:t>
            </a:r>
            <a:r>
              <a:rPr b="1" lang="en-US" sz="1100">
                <a:latin typeface="Arial"/>
                <a:ea typeface="Arial"/>
                <a:cs typeface="Arial"/>
                <a:sym typeface="Arial"/>
              </a:rPr>
              <a:t>cache hit</a:t>
            </a:r>
            <a:r>
              <a:rPr lang="en-US" sz="1100">
                <a:latin typeface="Arial"/>
                <a:ea typeface="Arial"/>
                <a:cs typeface="Arial"/>
                <a:sym typeface="Arial"/>
              </a:rPr>
              <a:t> → trả ngay cho client.</a:t>
            </a:r>
            <a:endParaRPr sz="1100">
              <a:latin typeface="Arial"/>
              <a:ea typeface="Arial"/>
              <a:cs typeface="Arial"/>
              <a:sym typeface="Arial"/>
            </a:endParaRPr>
          </a:p>
          <a:p>
            <a:pPr indent="0" lvl="0" marL="0" rtl="0" algn="l">
              <a:lnSpc>
                <a:spcPct val="115000"/>
              </a:lnSpc>
              <a:spcBef>
                <a:spcPts val="1200"/>
              </a:spcBef>
              <a:spcAft>
                <a:spcPts val="0"/>
              </a:spcAft>
              <a:buNone/>
            </a:pPr>
            <a:r>
              <a:rPr b="1" lang="en-US" sz="1100">
                <a:latin typeface="Arial"/>
                <a:ea typeface="Arial"/>
                <a:cs typeface="Arial"/>
                <a:sym typeface="Arial"/>
              </a:rPr>
              <a:t>Bước 2: Hỏi các proxy lân cận</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Nếu không tìm thấy trong cache của mình (</a:t>
            </a:r>
            <a:r>
              <a:rPr b="1" lang="en-US" sz="1100">
                <a:latin typeface="Arial"/>
                <a:ea typeface="Arial"/>
                <a:cs typeface="Arial"/>
                <a:sym typeface="Arial"/>
              </a:rPr>
              <a:t>cache miss</a:t>
            </a:r>
            <a:r>
              <a:rPr lang="en-US" sz="1100">
                <a:latin typeface="Arial"/>
                <a:ea typeface="Arial"/>
                <a:cs typeface="Arial"/>
                <a:sym typeface="Arial"/>
              </a:rPr>
              <a:t>), proxy sẽ </a:t>
            </a:r>
            <a:r>
              <a:rPr b="1" lang="en-US" sz="1100">
                <a:latin typeface="Arial"/>
                <a:ea typeface="Arial"/>
                <a:cs typeface="Arial"/>
                <a:sym typeface="Arial"/>
              </a:rPr>
              <a:t>gửi yêu cầu tới các proxy lân cận</a:t>
            </a:r>
            <a:r>
              <a:rPr lang="en-US" sz="1100">
                <a:latin typeface="Arial"/>
                <a:ea typeface="Arial"/>
                <a:cs typeface="Arial"/>
                <a:sym typeface="Arial"/>
              </a:rPr>
              <a:t> (neighboring proxy caches) để kiểm tra xem nơi nào có tài liệu.</a:t>
            </a:r>
            <a:endParaRPr sz="1100">
              <a:latin typeface="Arial"/>
              <a:ea typeface="Arial"/>
              <a:cs typeface="Arial"/>
              <a:sym typeface="Arial"/>
            </a:endParaRPr>
          </a:p>
          <a:p>
            <a:pPr indent="0" lvl="0" marL="0" rtl="0" algn="l">
              <a:lnSpc>
                <a:spcPct val="115000"/>
              </a:lnSpc>
              <a:spcBef>
                <a:spcPts val="1200"/>
              </a:spcBef>
              <a:spcAft>
                <a:spcPts val="0"/>
              </a:spcAft>
              <a:buClr>
                <a:schemeClr val="dk1"/>
              </a:buClr>
              <a:buSzPts val="1100"/>
              <a:buFont typeface="Arial"/>
              <a:buNone/>
            </a:pPr>
            <a:r>
              <a:rPr b="1" lang="en-US" sz="1100">
                <a:latin typeface="Arial"/>
                <a:ea typeface="Arial"/>
                <a:cs typeface="Arial"/>
                <a:sym typeface="Arial"/>
              </a:rPr>
              <a:t>Bước 3: Gửi yêu cầu lên Web server gốc</a:t>
            </a:r>
            <a:endParaRPr b="1"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Nếu các proxy lân cận </a:t>
            </a:r>
            <a:r>
              <a:rPr b="1" lang="en-US" sz="1100">
                <a:latin typeface="Arial"/>
                <a:ea typeface="Arial"/>
                <a:cs typeface="Arial"/>
                <a:sym typeface="Arial"/>
              </a:rPr>
              <a:t>cũng không có tài liệu</a:t>
            </a:r>
            <a:r>
              <a:rPr lang="en-US" sz="1100">
                <a:latin typeface="Arial"/>
                <a:ea typeface="Arial"/>
                <a:cs typeface="Arial"/>
                <a:sym typeface="Arial"/>
              </a:rPr>
              <a:t>, proxy sẽ </a:t>
            </a:r>
            <a:r>
              <a:rPr b="1" lang="en-US" sz="1100">
                <a:latin typeface="Arial"/>
                <a:ea typeface="Arial"/>
                <a:cs typeface="Arial"/>
                <a:sym typeface="Arial"/>
              </a:rPr>
              <a:t>gửi yêu cầu trực tiếp đến Web server</a:t>
            </a:r>
            <a:r>
              <a:rPr lang="en-US" sz="1100">
                <a:latin typeface="Arial"/>
                <a:ea typeface="Arial"/>
                <a:cs typeface="Arial"/>
                <a:sym typeface="Arial"/>
              </a:rPr>
              <a:t> (origin server) để lấy dữ liệu gốc.</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Khi nhận được dữ liệu từ server, proxy </a:t>
            </a:r>
            <a:r>
              <a:rPr b="1" lang="en-US" sz="1100">
                <a:latin typeface="Arial"/>
                <a:ea typeface="Arial"/>
                <a:cs typeface="Arial"/>
                <a:sym typeface="Arial"/>
              </a:rPr>
              <a:t>lưu lại vào cache</a:t>
            </a:r>
            <a:r>
              <a:rPr lang="en-US" sz="1100">
                <a:latin typeface="Arial"/>
                <a:ea typeface="Arial"/>
                <a:cs typeface="Arial"/>
                <a:sym typeface="Arial"/>
              </a:rPr>
              <a:t> để phục vụ các yêu cầu sau.</a:t>
            </a:r>
            <a:endParaRPr sz="1100">
              <a:latin typeface="Arial"/>
              <a:ea typeface="Arial"/>
              <a:cs typeface="Arial"/>
              <a:sym typeface="Arial"/>
            </a:endParaRPr>
          </a:p>
          <a:p>
            <a:pPr indent="0" lvl="0" marL="0" rtl="0" algn="l">
              <a:spcBef>
                <a:spcPts val="1200"/>
              </a:spcBef>
              <a:spcAft>
                <a:spcPts val="0"/>
              </a:spcAft>
              <a:buNone/>
            </a:pPr>
            <a:r>
              <a:t/>
            </a:r>
            <a:endParaRPr b="1" sz="2000">
              <a:latin typeface="Roboto"/>
              <a:ea typeface="Roboto"/>
              <a:cs typeface="Roboto"/>
              <a:sym typeface="Roboto"/>
            </a:endParaRPr>
          </a:p>
        </p:txBody>
      </p:sp>
      <p:sp>
        <p:nvSpPr>
          <p:cNvPr id="270" name="Google Shape;270;g372923d909b_1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70df35e1f8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Để đảm bảo tài liệu được trả về từ bộ nhớ đệm là nhất quán, có một số chiến lược:</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Yêu cầu HTTP GET có điều kiện (</a:t>
            </a:r>
            <a:r>
              <a:rPr b="1" lang="en-US" sz="1050">
                <a:solidFill>
                  <a:srgbClr val="282A2C"/>
                </a:solidFill>
                <a:highlight>
                  <a:srgbClr val="C4C7C5"/>
                </a:highlight>
                <a:latin typeface="Courier New"/>
                <a:ea typeface="Courier New"/>
                <a:cs typeface="Courier New"/>
                <a:sym typeface="Courier New"/>
              </a:rPr>
              <a:t>If-Modified-Since</a:t>
            </a:r>
            <a:r>
              <a:rPr b="1" lang="en-US" sz="1050">
                <a:solidFill>
                  <a:srgbClr val="131314"/>
                </a:solidFill>
                <a:highlight>
                  <a:srgbClr val="FFFFFF"/>
                </a:highlight>
                <a:latin typeface="Arial"/>
                <a:ea typeface="Arial"/>
                <a:cs typeface="Arial"/>
                <a:sym typeface="Arial"/>
              </a:rPr>
              <a:t>):</a:t>
            </a:r>
            <a:r>
              <a:rPr lang="en-US" sz="1050">
                <a:solidFill>
                  <a:srgbClr val="131314"/>
                </a:solidFill>
                <a:highlight>
                  <a:srgbClr val="FFFFFF"/>
                </a:highlight>
                <a:latin typeface="Arial"/>
                <a:ea typeface="Arial"/>
                <a:cs typeface="Arial"/>
                <a:sym typeface="Arial"/>
              </a:rPr>
              <a:t> Proxy hỏi máy chủ xem tài liệu đã thay đổi kể từ lần cuối được sửa đổi hay chưa. Máy chủ chỉ trả về toàn bộ tài liệu nếu có thay đổi. Nhược điểm: Phải liên hệ máy chủ cho mỗi yêu cầu.</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Thời gian hết hạn (Expiration Time):</a:t>
            </a:r>
            <a:r>
              <a:rPr lang="en-US" sz="1050">
                <a:solidFill>
                  <a:srgbClr val="131314"/>
                </a:solidFill>
                <a:highlight>
                  <a:srgbClr val="FFFFFF"/>
                </a:highlight>
                <a:latin typeface="Arial"/>
                <a:ea typeface="Arial"/>
                <a:cs typeface="Arial"/>
                <a:sym typeface="Arial"/>
              </a:rPr>
              <a:t> Được sử dụng bởi các proxy như Squid. Một </a:t>
            </a:r>
            <a:r>
              <a:rPr lang="en-US" sz="1050">
                <a:solidFill>
                  <a:srgbClr val="282A2C"/>
                </a:solidFill>
                <a:highlight>
                  <a:srgbClr val="C4C7C5"/>
                </a:highlight>
                <a:latin typeface="Roboto Mono"/>
                <a:ea typeface="Roboto Mono"/>
                <a:cs typeface="Roboto Mono"/>
                <a:sym typeface="Roboto Mono"/>
              </a:rPr>
              <a:t>Texpire</a:t>
            </a:r>
            <a:r>
              <a:rPr lang="en-US" sz="1050">
                <a:solidFill>
                  <a:srgbClr val="131314"/>
                </a:solidFill>
                <a:highlight>
                  <a:srgbClr val="FFFFFF"/>
                </a:highlight>
                <a:latin typeface="Arial"/>
                <a:ea typeface="Arial"/>
                <a:cs typeface="Arial"/>
                <a:sym typeface="Arial"/>
              </a:rPr>
              <a:t> được gán cho tài liệu khi lưu vào bộ nhớ đệm. Tài liệu được coi là hợp lệ cho đến thời điểm đó và proxy sẽ không liên hệ máy chủ.</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Vô hiệu hóa (Invalidation):</a:t>
            </a:r>
            <a:r>
              <a:rPr lang="en-US" sz="1050">
                <a:solidFill>
                  <a:srgbClr val="131314"/>
                </a:solidFill>
                <a:highlight>
                  <a:srgbClr val="FFFFFF"/>
                </a:highlight>
                <a:latin typeface="Arial"/>
                <a:ea typeface="Arial"/>
                <a:cs typeface="Arial"/>
                <a:sym typeface="Arial"/>
              </a:rPr>
              <a:t> Máy chủ thông báo cho proxy khi một tài liệu đã thay đổi. Mặc dù ít được áp dụng trong thực tế do vấn đề mở rộng (máy chủ phải theo dõi nhiều proxy), nghiên cứu cho thấy nó có thể </a:t>
            </a:r>
            <a:r>
              <a:rPr b="1" lang="en-US" sz="1050">
                <a:solidFill>
                  <a:srgbClr val="131314"/>
                </a:solidFill>
                <a:highlight>
                  <a:srgbClr val="FFFFFF"/>
                </a:highlight>
                <a:latin typeface="Arial"/>
                <a:ea typeface="Arial"/>
                <a:cs typeface="Arial"/>
                <a:sym typeface="Arial"/>
              </a:rPr>
              <a:t>vượt trội hơn</a:t>
            </a:r>
            <a:r>
              <a:rPr lang="en-US" sz="1050">
                <a:solidFill>
                  <a:srgbClr val="131314"/>
                </a:solidFill>
                <a:highlight>
                  <a:srgbClr val="FFFFFF"/>
                </a:highlight>
                <a:latin typeface="Arial"/>
                <a:ea typeface="Arial"/>
                <a:cs typeface="Arial"/>
                <a:sym typeface="Arial"/>
              </a:rPr>
              <a:t> các phương pháp khác về băng thông và độ trễ cảm nhận của máy khách</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282" name="Google Shape;282;g370df35e1f8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70df35e1f8_0_2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300">
                <a:latin typeface="Arial"/>
                <a:ea typeface="Arial"/>
                <a:cs typeface="Arial"/>
                <a:sym typeface="Arial"/>
              </a:rPr>
              <a:t>Mục tiêu của hình ảnh:</a:t>
            </a:r>
            <a:endParaRPr b="1" sz="13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Minh họa một </a:t>
            </a:r>
            <a:r>
              <a:rPr b="1" lang="en-US" sz="1100">
                <a:latin typeface="Arial"/>
                <a:ea typeface="Arial"/>
                <a:cs typeface="Arial"/>
                <a:sym typeface="Arial"/>
              </a:rPr>
              <a:t>vòng điều khiển phản hồi (feedback control loop)</a:t>
            </a:r>
            <a:r>
              <a:rPr lang="en-US" sz="1100">
                <a:latin typeface="Arial"/>
                <a:ea typeface="Arial"/>
                <a:cs typeface="Arial"/>
                <a:sym typeface="Arial"/>
              </a:rPr>
              <a:t> trong hệ thống </a:t>
            </a:r>
            <a:r>
              <a:rPr b="1" lang="en-US" sz="1100">
                <a:latin typeface="Arial"/>
                <a:ea typeface="Arial"/>
                <a:cs typeface="Arial"/>
                <a:sym typeface="Arial"/>
              </a:rPr>
              <a:t>Web Hosting phân tán</a:t>
            </a:r>
            <a:r>
              <a:rPr lang="en-US" sz="1100">
                <a:latin typeface="Arial"/>
                <a:ea typeface="Arial"/>
                <a:cs typeface="Arial"/>
                <a:sym typeface="Arial"/>
              </a:rPr>
              <a:t>, giúp </a:t>
            </a:r>
            <a:r>
              <a:rPr b="1" lang="en-US" sz="1100">
                <a:latin typeface="Arial"/>
                <a:ea typeface="Arial"/>
                <a:cs typeface="Arial"/>
                <a:sym typeface="Arial"/>
              </a:rPr>
              <a:t>duy trì hiệu năng và độ tin cậy</a:t>
            </a:r>
            <a:r>
              <a:rPr lang="en-US" sz="1100">
                <a:latin typeface="Arial"/>
                <a:ea typeface="Arial"/>
                <a:cs typeface="Arial"/>
                <a:sym typeface="Arial"/>
              </a:rPr>
              <a:t> bằng cách tự động điều chỉnh các thành phần chính như:</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Vị trí bản sao (Replica placement)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Tính nhất quán (Consistency enforcement)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Định tuyến yêu cầu (Request routing)</a:t>
            </a:r>
            <a:endParaRPr sz="11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 Luồng hoạt động chính:</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Web hosting system</a:t>
            </a:r>
            <a:r>
              <a:rPr lang="en-US" sz="1100">
                <a:latin typeface="Arial"/>
                <a:ea typeface="Arial"/>
                <a:cs typeface="Arial"/>
                <a:sym typeface="Arial"/>
              </a:rPr>
              <a:t> hoạt động dưới ảnh hưởng của các yếu tố </a:t>
            </a:r>
            <a:r>
              <a:rPr b="1" lang="en-US" sz="1100">
                <a:latin typeface="Arial"/>
                <a:ea typeface="Arial"/>
                <a:cs typeface="Arial"/>
                <a:sym typeface="Arial"/>
              </a:rPr>
              <a:t>khó kiểm soát</a:t>
            </a:r>
            <a:r>
              <a:rPr lang="en-US" sz="1100">
                <a:latin typeface="Arial"/>
                <a:ea typeface="Arial"/>
                <a:cs typeface="Arial"/>
                <a:sym typeface="Arial"/>
              </a:rPr>
              <a:t> (như nhiễu, biến động tải).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Hệ thống tạo ra </a:t>
            </a:r>
            <a:r>
              <a:rPr b="1" lang="en-US" sz="1100">
                <a:latin typeface="Arial"/>
                <a:ea typeface="Arial"/>
                <a:cs typeface="Arial"/>
                <a:sym typeface="Arial"/>
              </a:rPr>
              <a:t>output quan sát được</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Metric estimation</a:t>
            </a:r>
            <a:r>
              <a:rPr lang="en-US" sz="1100">
                <a:latin typeface="Arial"/>
                <a:ea typeface="Arial"/>
                <a:cs typeface="Arial"/>
                <a:sym typeface="Arial"/>
              </a:rPr>
              <a:t> đo lường và đánh giá chất lượng output (ví dụ: độ trễ, thông lượng).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Analysis</a:t>
            </a:r>
            <a:r>
              <a:rPr lang="en-US" sz="1100">
                <a:latin typeface="Arial"/>
                <a:ea typeface="Arial"/>
                <a:cs typeface="Arial"/>
                <a:sym typeface="Arial"/>
              </a:rPr>
              <a:t> so sánh output thực tế với mục tiêu (reference input) → nếu sai lệch, sẽ kích hoạt các điều chỉnh.</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Các </a:t>
            </a:r>
            <a:r>
              <a:rPr b="1" lang="en-US" sz="1100">
                <a:latin typeface="Arial"/>
                <a:ea typeface="Arial"/>
                <a:cs typeface="Arial"/>
                <a:sym typeface="Arial"/>
              </a:rPr>
              <a:t>điều chỉnh</a:t>
            </a:r>
            <a:r>
              <a:rPr lang="en-US" sz="1100">
                <a:latin typeface="Arial"/>
                <a:ea typeface="Arial"/>
                <a:cs typeface="Arial"/>
                <a:sym typeface="Arial"/>
              </a:rPr>
              <a:t> được thực hiện trên 3 thành phần: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Replica placement</a:t>
            </a:r>
            <a:r>
              <a:rPr lang="en-US" sz="1100">
                <a:latin typeface="Arial"/>
                <a:ea typeface="Arial"/>
                <a:cs typeface="Arial"/>
                <a:sym typeface="Arial"/>
              </a:rPr>
              <a:t>: thay đổi nơi lưu bản sao dữ liệu.</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Consistency enforcement</a:t>
            </a:r>
            <a:r>
              <a:rPr lang="en-US" sz="1100">
                <a:latin typeface="Arial"/>
                <a:ea typeface="Arial"/>
                <a:cs typeface="Arial"/>
                <a:sym typeface="Arial"/>
              </a:rPr>
              <a:t>: thay đổi mức độ nhất quán dữ liệu.</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Request routing</a:t>
            </a:r>
            <a:r>
              <a:rPr lang="en-US" sz="1100">
                <a:latin typeface="Arial"/>
                <a:ea typeface="Arial"/>
                <a:cs typeface="Arial"/>
                <a:sym typeface="Arial"/>
              </a:rPr>
              <a:t>: điều chỉnh cách phân phối yêu cầu.</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Các điều chỉnh quay lại cập nhật hệ thống, </a:t>
            </a:r>
            <a:r>
              <a:rPr b="1" lang="en-US" sz="1100">
                <a:latin typeface="Arial"/>
                <a:ea typeface="Arial"/>
                <a:cs typeface="Arial"/>
                <a:sym typeface="Arial"/>
              </a:rPr>
              <a:t>lặp lại vòng phản hồi.</a:t>
            </a:r>
            <a:endParaRPr b="1" sz="11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 Ý nghĩa:</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Đây là mô hình </a:t>
            </a:r>
            <a:r>
              <a:rPr b="1" lang="en-US" sz="1100">
                <a:latin typeface="Arial"/>
                <a:ea typeface="Arial"/>
                <a:cs typeface="Arial"/>
                <a:sym typeface="Arial"/>
              </a:rPr>
              <a:t>tự điều chỉnh (autonomic computing)</a:t>
            </a:r>
            <a:r>
              <a:rPr lang="en-US" sz="1100">
                <a:latin typeface="Arial"/>
                <a:ea typeface="Arial"/>
                <a:cs typeface="Arial"/>
                <a:sym typeface="Arial"/>
              </a:rPr>
              <a:t> giúp hệ thống </a:t>
            </a:r>
            <a:r>
              <a:rPr b="1" lang="en-US" sz="1100">
                <a:latin typeface="Arial"/>
                <a:ea typeface="Arial"/>
                <a:cs typeface="Arial"/>
                <a:sym typeface="Arial"/>
              </a:rPr>
              <a:t>thích nghi động</a:t>
            </a:r>
            <a:r>
              <a:rPr lang="en-US" sz="1100">
                <a:latin typeface="Arial"/>
                <a:ea typeface="Arial"/>
                <a:cs typeface="Arial"/>
                <a:sym typeface="Arial"/>
              </a:rPr>
              <a:t> với môi trường thay đổi.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Đảm bảo hệ thống luôn duy trì hiệu suất tối ưu </a:t>
            </a:r>
            <a:r>
              <a:rPr b="1" lang="en-US" sz="1100">
                <a:latin typeface="Arial"/>
                <a:ea typeface="Arial"/>
                <a:cs typeface="Arial"/>
                <a:sym typeface="Arial"/>
              </a:rPr>
              <a:t>dù có nhiễu hay biến động tải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Thường áp dụng trong hệ thống lớn như cloud hosting, distributed systems,...</a:t>
            </a:r>
            <a:endParaRPr b="1" sz="1300">
              <a:latin typeface="Arial"/>
              <a:ea typeface="Arial"/>
              <a:cs typeface="Arial"/>
              <a:sym typeface="Arial"/>
            </a:endParaRPr>
          </a:p>
        </p:txBody>
      </p:sp>
      <p:sp>
        <p:nvSpPr>
          <p:cNvPr id="292" name="Google Shape;292;g370df35e1f8_0_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72923d909b_1_2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400"/>
              </a:spcBef>
              <a:spcAft>
                <a:spcPts val="0"/>
              </a:spcAft>
              <a:buNone/>
            </a:pPr>
            <a:r>
              <a:rPr b="1" lang="en-US" sz="1300">
                <a:latin typeface="Arial"/>
                <a:ea typeface="Arial"/>
                <a:cs typeface="Arial"/>
                <a:sym typeface="Arial"/>
              </a:rPr>
              <a:t>Mục tiêu của hình ảnh:</a:t>
            </a:r>
            <a:endParaRPr b="1" sz="1300">
              <a:latin typeface="Arial"/>
              <a:ea typeface="Arial"/>
              <a:cs typeface="Arial"/>
              <a:sym typeface="Arial"/>
            </a:endParaRPr>
          </a:p>
          <a:p>
            <a:pPr indent="0" lvl="0" marL="0" rtl="0" algn="l">
              <a:lnSpc>
                <a:spcPct val="115000"/>
              </a:lnSpc>
              <a:spcBef>
                <a:spcPts val="1200"/>
              </a:spcBef>
              <a:spcAft>
                <a:spcPts val="0"/>
              </a:spcAft>
              <a:buNone/>
            </a:pPr>
            <a:r>
              <a:rPr lang="en-US" sz="1100">
                <a:latin typeface="Arial"/>
                <a:ea typeface="Arial"/>
                <a:cs typeface="Arial"/>
                <a:sym typeface="Arial"/>
              </a:rPr>
              <a:t>Minh họa một </a:t>
            </a:r>
            <a:r>
              <a:rPr b="1" lang="en-US" sz="1100">
                <a:latin typeface="Arial"/>
                <a:ea typeface="Arial"/>
                <a:cs typeface="Arial"/>
                <a:sym typeface="Arial"/>
              </a:rPr>
              <a:t>vòng điều khiển phản hồi (feedback control loop)</a:t>
            </a:r>
            <a:r>
              <a:rPr lang="en-US" sz="1100">
                <a:latin typeface="Arial"/>
                <a:ea typeface="Arial"/>
                <a:cs typeface="Arial"/>
                <a:sym typeface="Arial"/>
              </a:rPr>
              <a:t> trong hệ thống </a:t>
            </a:r>
            <a:r>
              <a:rPr b="1" lang="en-US" sz="1100">
                <a:latin typeface="Arial"/>
                <a:ea typeface="Arial"/>
                <a:cs typeface="Arial"/>
                <a:sym typeface="Arial"/>
              </a:rPr>
              <a:t>Web Hosting phân tán</a:t>
            </a:r>
            <a:r>
              <a:rPr lang="en-US" sz="1100">
                <a:latin typeface="Arial"/>
                <a:ea typeface="Arial"/>
                <a:cs typeface="Arial"/>
                <a:sym typeface="Arial"/>
              </a:rPr>
              <a:t>, giúp </a:t>
            </a:r>
            <a:r>
              <a:rPr b="1" lang="en-US" sz="1100">
                <a:latin typeface="Arial"/>
                <a:ea typeface="Arial"/>
                <a:cs typeface="Arial"/>
                <a:sym typeface="Arial"/>
              </a:rPr>
              <a:t>duy trì hiệu năng và độ tin cậy</a:t>
            </a:r>
            <a:r>
              <a:rPr lang="en-US" sz="1100">
                <a:latin typeface="Arial"/>
                <a:ea typeface="Arial"/>
                <a:cs typeface="Arial"/>
                <a:sym typeface="Arial"/>
              </a:rPr>
              <a:t> bằng cách tự động điều chỉnh các thành phần chính như:</a:t>
            </a:r>
            <a:endParaRPr sz="11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Vị trí bản sao (Replica placement)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Tính nhất quán (Consistency enforcement)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Định tuyến yêu cầu (Request routing)</a:t>
            </a:r>
            <a:endParaRPr sz="11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 Luồng hoạt động chính:</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Web hosting system</a:t>
            </a:r>
            <a:r>
              <a:rPr lang="en-US" sz="1100">
                <a:latin typeface="Arial"/>
                <a:ea typeface="Arial"/>
                <a:cs typeface="Arial"/>
                <a:sym typeface="Arial"/>
              </a:rPr>
              <a:t> hoạt động dưới ảnh hưởng của các yếu tố </a:t>
            </a:r>
            <a:r>
              <a:rPr b="1" lang="en-US" sz="1100">
                <a:latin typeface="Arial"/>
                <a:ea typeface="Arial"/>
                <a:cs typeface="Arial"/>
                <a:sym typeface="Arial"/>
              </a:rPr>
              <a:t>khó kiểm soát</a:t>
            </a:r>
            <a:r>
              <a:rPr lang="en-US" sz="1100">
                <a:latin typeface="Arial"/>
                <a:ea typeface="Arial"/>
                <a:cs typeface="Arial"/>
                <a:sym typeface="Arial"/>
              </a:rPr>
              <a:t> (như nhiễu, biến động tải).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Hệ thống tạo ra </a:t>
            </a:r>
            <a:r>
              <a:rPr b="1" lang="en-US" sz="1100">
                <a:latin typeface="Arial"/>
                <a:ea typeface="Arial"/>
                <a:cs typeface="Arial"/>
                <a:sym typeface="Arial"/>
              </a:rPr>
              <a:t>output quan sát được</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Metric estimation</a:t>
            </a:r>
            <a:r>
              <a:rPr lang="en-US" sz="1100">
                <a:latin typeface="Arial"/>
                <a:ea typeface="Arial"/>
                <a:cs typeface="Arial"/>
                <a:sym typeface="Arial"/>
              </a:rPr>
              <a:t> đo lường và đánh giá chất lượng output (ví dụ: độ trễ, thông lượng).</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Analysis</a:t>
            </a:r>
            <a:r>
              <a:rPr lang="en-US" sz="1100">
                <a:latin typeface="Arial"/>
                <a:ea typeface="Arial"/>
                <a:cs typeface="Arial"/>
                <a:sym typeface="Arial"/>
              </a:rPr>
              <a:t> so sánh output thực tế với mục tiêu (reference input) → nếu sai lệch, sẽ kích hoạt các điều chỉnh.</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Các </a:t>
            </a:r>
            <a:r>
              <a:rPr b="1" lang="en-US" sz="1100">
                <a:latin typeface="Arial"/>
                <a:ea typeface="Arial"/>
                <a:cs typeface="Arial"/>
                <a:sym typeface="Arial"/>
              </a:rPr>
              <a:t>điều chỉnh</a:t>
            </a:r>
            <a:r>
              <a:rPr lang="en-US" sz="1100">
                <a:latin typeface="Arial"/>
                <a:ea typeface="Arial"/>
                <a:cs typeface="Arial"/>
                <a:sym typeface="Arial"/>
              </a:rPr>
              <a:t> được thực hiện trên 3 thành phần:</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Replica placement</a:t>
            </a:r>
            <a:r>
              <a:rPr lang="en-US" sz="1100">
                <a:latin typeface="Arial"/>
                <a:ea typeface="Arial"/>
                <a:cs typeface="Arial"/>
                <a:sym typeface="Arial"/>
              </a:rPr>
              <a:t>: thay đổi nơi lưu bản sao dữ liệu.</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Consistency enforcement</a:t>
            </a:r>
            <a:r>
              <a:rPr lang="en-US" sz="1100">
                <a:latin typeface="Arial"/>
                <a:ea typeface="Arial"/>
                <a:cs typeface="Arial"/>
                <a:sym typeface="Arial"/>
              </a:rPr>
              <a:t>: thay đổi mức độ nhất quán dữ liệu.</a:t>
            </a:r>
            <a:endParaRPr sz="1100">
              <a:latin typeface="Arial"/>
              <a:ea typeface="Arial"/>
              <a:cs typeface="Arial"/>
              <a:sym typeface="Arial"/>
            </a:endParaRPr>
          </a:p>
          <a:p>
            <a:pPr indent="-298450" lvl="1" marL="914400" rtl="0" algn="l">
              <a:lnSpc>
                <a:spcPct val="115000"/>
              </a:lnSpc>
              <a:spcBef>
                <a:spcPts val="0"/>
              </a:spcBef>
              <a:spcAft>
                <a:spcPts val="0"/>
              </a:spcAft>
              <a:buClr>
                <a:schemeClr val="dk1"/>
              </a:buClr>
              <a:buSzPts val="1100"/>
              <a:buChar char="○"/>
            </a:pPr>
            <a:r>
              <a:rPr b="1" lang="en-US" sz="1100">
                <a:latin typeface="Arial"/>
                <a:ea typeface="Arial"/>
                <a:cs typeface="Arial"/>
                <a:sym typeface="Arial"/>
              </a:rPr>
              <a:t>Request routing</a:t>
            </a:r>
            <a:r>
              <a:rPr lang="en-US" sz="1100">
                <a:latin typeface="Arial"/>
                <a:ea typeface="Arial"/>
                <a:cs typeface="Arial"/>
                <a:sym typeface="Arial"/>
              </a:rPr>
              <a:t>: điều chỉnh cách phân phối yêu cầu.</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Các điều chỉnh quay lại cập nhật hệ thống, </a:t>
            </a:r>
            <a:r>
              <a:rPr b="1" lang="en-US" sz="1100">
                <a:latin typeface="Arial"/>
                <a:ea typeface="Arial"/>
                <a:cs typeface="Arial"/>
                <a:sym typeface="Arial"/>
              </a:rPr>
              <a:t>lặp lại vòng phản hồi.</a:t>
            </a:r>
            <a:endParaRPr b="1" sz="1100">
              <a:latin typeface="Arial"/>
              <a:ea typeface="Arial"/>
              <a:cs typeface="Arial"/>
              <a:sym typeface="Arial"/>
            </a:endParaRPr>
          </a:p>
          <a:p>
            <a:pPr indent="0" lvl="0" marL="0" rtl="0" algn="l">
              <a:lnSpc>
                <a:spcPct val="115000"/>
              </a:lnSpc>
              <a:spcBef>
                <a:spcPts val="1400"/>
              </a:spcBef>
              <a:spcAft>
                <a:spcPts val="0"/>
              </a:spcAft>
              <a:buNone/>
            </a:pPr>
            <a:r>
              <a:rPr b="1" lang="en-US" sz="1300">
                <a:latin typeface="Arial"/>
                <a:ea typeface="Arial"/>
                <a:cs typeface="Arial"/>
                <a:sym typeface="Arial"/>
              </a:rPr>
              <a:t>✅ Ý nghĩa:</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Char char="●"/>
            </a:pPr>
            <a:r>
              <a:rPr lang="en-US" sz="1100">
                <a:latin typeface="Arial"/>
                <a:ea typeface="Arial"/>
                <a:cs typeface="Arial"/>
                <a:sym typeface="Arial"/>
              </a:rPr>
              <a:t>Đây là mô hình </a:t>
            </a:r>
            <a:r>
              <a:rPr b="1" lang="en-US" sz="1100">
                <a:latin typeface="Arial"/>
                <a:ea typeface="Arial"/>
                <a:cs typeface="Arial"/>
                <a:sym typeface="Arial"/>
              </a:rPr>
              <a:t>tự điều chỉnh (autonomic computing)</a:t>
            </a:r>
            <a:r>
              <a:rPr lang="en-US" sz="1100">
                <a:latin typeface="Arial"/>
                <a:ea typeface="Arial"/>
                <a:cs typeface="Arial"/>
                <a:sym typeface="Arial"/>
              </a:rPr>
              <a:t> giúp hệ thống </a:t>
            </a:r>
            <a:r>
              <a:rPr b="1" lang="en-US" sz="1100">
                <a:latin typeface="Arial"/>
                <a:ea typeface="Arial"/>
                <a:cs typeface="Arial"/>
                <a:sym typeface="Arial"/>
              </a:rPr>
              <a:t>thích nghi động</a:t>
            </a:r>
            <a:r>
              <a:rPr lang="en-US" sz="1100">
                <a:latin typeface="Arial"/>
                <a:ea typeface="Arial"/>
                <a:cs typeface="Arial"/>
                <a:sym typeface="Arial"/>
              </a:rPr>
              <a:t> với môi trường thay đổi.</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Đảm bảo hệ thống luôn duy trì hiệu suất tối ưu </a:t>
            </a:r>
            <a:r>
              <a:rPr b="1" lang="en-US" sz="1100">
                <a:latin typeface="Arial"/>
                <a:ea typeface="Arial"/>
                <a:cs typeface="Arial"/>
                <a:sym typeface="Arial"/>
              </a:rPr>
              <a:t>dù có nhiễu hay biến động tải</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Char char="●"/>
            </a:pPr>
            <a:r>
              <a:rPr lang="en-US" sz="1100">
                <a:latin typeface="Arial"/>
                <a:ea typeface="Arial"/>
                <a:cs typeface="Arial"/>
                <a:sym typeface="Arial"/>
              </a:rPr>
              <a:t>Thường áp dụng trong hệ thống lớn như cloud hosting, distributed systems,...</a:t>
            </a:r>
            <a:endParaRPr b="1" sz="1300">
              <a:latin typeface="Arial"/>
              <a:ea typeface="Arial"/>
              <a:cs typeface="Arial"/>
              <a:sym typeface="Arial"/>
            </a:endParaRPr>
          </a:p>
        </p:txBody>
      </p:sp>
      <p:sp>
        <p:nvSpPr>
          <p:cNvPr id="299" name="Google Shape;299;g372923d909b_1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g370df35e1f8_0_3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050">
                <a:solidFill>
                  <a:srgbClr val="131314"/>
                </a:solidFill>
                <a:highlight>
                  <a:srgbClr val="FFFFFF"/>
                </a:highlight>
                <a:latin typeface="Arial"/>
                <a:ea typeface="Arial"/>
                <a:cs typeface="Arial"/>
                <a:sym typeface="Arial"/>
              </a:rPr>
              <a:t>6. Các Chỉ số Hiệu suất của CDN</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CDNs cần cân bằng nhiều yếu tố khi lưu trữ nội dung sao chép. Việc đo lường hiệu suất là một nhiệm vụ phức tạp.</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Các loại chỉ số bao gồm:</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Độ trễ (Latency metrics):</a:t>
            </a:r>
            <a:r>
              <a:rPr lang="en-US" sz="1050">
                <a:solidFill>
                  <a:srgbClr val="131314"/>
                </a:solidFill>
                <a:highlight>
                  <a:srgbClr val="FFFFFF"/>
                </a:highlight>
                <a:latin typeface="Arial"/>
                <a:ea typeface="Arial"/>
                <a:cs typeface="Arial"/>
                <a:sym typeface="Arial"/>
              </a:rPr>
              <a:t> Đo thời gian để tìm nạp tài liệu.</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Không gian (Spatial metrics):</a:t>
            </a:r>
            <a:r>
              <a:rPr lang="en-US" sz="1050">
                <a:solidFill>
                  <a:srgbClr val="131314"/>
                </a:solidFill>
                <a:highlight>
                  <a:srgbClr val="FFFFFF"/>
                </a:highlight>
                <a:latin typeface="Arial"/>
                <a:ea typeface="Arial"/>
                <a:cs typeface="Arial"/>
                <a:sym typeface="Arial"/>
              </a:rPr>
              <a:t> Đo khoảng cách giữa các nút (ví dụ: số bước nhảy mạng).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Sử dụng mạng (Network usage metrics):</a:t>
            </a:r>
            <a:r>
              <a:rPr lang="en-US" sz="1050">
                <a:solidFill>
                  <a:srgbClr val="131314"/>
                </a:solidFill>
                <a:highlight>
                  <a:srgbClr val="FFFFFF"/>
                </a:highlight>
                <a:latin typeface="Arial"/>
                <a:ea typeface="Arial"/>
                <a:cs typeface="Arial"/>
                <a:sym typeface="Arial"/>
              </a:rPr>
              <a:t> Băng thông tiêu thụ, tính đến tần suất đọc, cập nhật và sao chép.</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Nhất quán (Consistency metrics):</a:t>
            </a:r>
            <a:r>
              <a:rPr lang="en-US" sz="1050">
                <a:solidFill>
                  <a:srgbClr val="131314"/>
                </a:solidFill>
                <a:highlight>
                  <a:srgbClr val="FFFFFF"/>
                </a:highlight>
                <a:latin typeface="Arial"/>
                <a:ea typeface="Arial"/>
                <a:cs typeface="Arial"/>
                <a:sym typeface="Arial"/>
              </a:rPr>
              <a:t> Mức độ bản sao lệch so với bản gốc.</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Tài chính (Financial metrics):</a:t>
            </a:r>
            <a:r>
              <a:rPr lang="en-US" sz="1050">
                <a:solidFill>
                  <a:srgbClr val="131314"/>
                </a:solidFill>
                <a:highlight>
                  <a:srgbClr val="FFFFFF"/>
                </a:highlight>
                <a:latin typeface="Arial"/>
                <a:ea typeface="Arial"/>
                <a:cs typeface="Arial"/>
                <a:sym typeface="Arial"/>
              </a:rPr>
              <a:t> Rất quan trọng đối với các CDN thương mại, liên quan đến thỏa thuận cấp độ dịch vụ (SLA) với khách hàng.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09" name="Google Shape;309;g370df35e1f8_0_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70df35e1f8_0_14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050">
                <a:solidFill>
                  <a:srgbClr val="131314"/>
                </a:solidFill>
                <a:highlight>
                  <a:srgbClr val="FFFFFF"/>
                </a:highlight>
                <a:latin typeface="Arial"/>
                <a:ea typeface="Arial"/>
                <a:cs typeface="Arial"/>
                <a:sym typeface="Arial"/>
              </a:rPr>
              <a:t>8. Chuyển hướng yêu cầu của máy khách (Client-Request Redirection)</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Chuyển hướng là chìa khóa để CDN kiểm soát hiệu suất và tải hệ thống.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Ví dụ Akamai CDN:</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URL tài liệu nhúng được sửa đổi để trỏ đến một "virtual ghost" (một tham chiếu đến máy chủ CDN).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Hệ thống DNS của CDN sẽ phân giải tên này và </a:t>
            </a:r>
            <a:r>
              <a:rPr b="1" lang="en-US" sz="1050">
                <a:solidFill>
                  <a:srgbClr val="131314"/>
                </a:solidFill>
                <a:highlight>
                  <a:srgbClr val="FFFFFF"/>
                </a:highlight>
                <a:latin typeface="Arial"/>
                <a:ea typeface="Arial"/>
                <a:cs typeface="Arial"/>
                <a:sym typeface="Arial"/>
              </a:rPr>
              <a:t>chuyển hướng máy khách đến máy chủ bản sao tốt nhất</a:t>
            </a:r>
            <a:r>
              <a:rPr lang="en-US" sz="1050">
                <a:solidFill>
                  <a:srgbClr val="131314"/>
                </a:solidFill>
                <a:highlight>
                  <a:srgbClr val="FFFFFF"/>
                </a:highlight>
                <a:latin typeface="Arial"/>
                <a:ea typeface="Arial"/>
                <a:cs typeface="Arial"/>
                <a:sym typeface="Arial"/>
              </a:rPr>
              <a:t> (ví dụ: gần nhất, ít tải nhất).</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Để duy trì nhất quán: Khi tài liệu nhúng thay đổi, một định danh duy nhất trong URL của nó cũng thay đổi. Điều này buộc máy chủ CDN phải tìm nạp lại bản mới từ máy chủ gốc vì bản cũ không còn được tham chiếu.</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Các kỹ thuật chuyển hướng chính:</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TCP handoff:</a:t>
            </a:r>
            <a:r>
              <a:rPr lang="en-US" sz="1050">
                <a:solidFill>
                  <a:srgbClr val="131314"/>
                </a:solidFill>
                <a:highlight>
                  <a:srgbClr val="FFFFFF"/>
                </a:highlight>
                <a:latin typeface="Arial"/>
                <a:ea typeface="Arial"/>
                <a:cs typeface="Arial"/>
                <a:sym typeface="Arial"/>
              </a:rPr>
              <a:t> Chỉ áp dụng cho cụm máy chủ, không mở rộng quy mô lớn.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DNS redirection:</a:t>
            </a: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Minh bạch</a:t>
            </a:r>
            <a:r>
              <a:rPr lang="en-US" sz="1050">
                <a:solidFill>
                  <a:srgbClr val="131314"/>
                </a:solidFill>
                <a:highlight>
                  <a:srgbClr val="FFFFFF"/>
                </a:highlight>
                <a:latin typeface="Arial"/>
                <a:ea typeface="Arial"/>
                <a:cs typeface="Arial"/>
                <a:sym typeface="Arial"/>
              </a:rPr>
              <a:t> với máy khách (ví dụ: Akamai). Áp dụng cho toàn bộ trang web.</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HTTP redirection:</a:t>
            </a: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Không minh bạch</a:t>
            </a:r>
            <a:r>
              <a:rPr lang="en-US" sz="1050">
                <a:solidFill>
                  <a:srgbClr val="131314"/>
                </a:solidFill>
                <a:highlight>
                  <a:srgbClr val="FFFFFF"/>
                </a:highlight>
                <a:latin typeface="Arial"/>
                <a:ea typeface="Arial"/>
                <a:cs typeface="Arial"/>
                <a:sym typeface="Arial"/>
              </a:rPr>
              <a:t> vì máy khách nhận được URL thay thế. Người dùng có thể đánh dấu URL này, làm vô hiệu hóa chính sách chuyển hướng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50">
              <a:solidFill>
                <a:srgbClr val="131314"/>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Luồng hoạt động chính (7 bước):</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Client yêu cầu tài liệu chính</a:t>
            </a:r>
            <a:r>
              <a:rPr lang="en-US" sz="1100">
                <a:latin typeface="Arial"/>
                <a:ea typeface="Arial"/>
                <a:cs typeface="Arial"/>
                <a:sym typeface="Arial"/>
              </a:rPr>
              <a:t> từ Origin server (thường là HTML).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Origin trả về HTML có chứa các link tài nguyên tĩnh (ảnh, CSS, JS...) từ CDN.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Cl</a:t>
            </a:r>
            <a:r>
              <a:rPr lang="en-US" sz="1100">
                <a:latin typeface="Arial"/>
                <a:ea typeface="Arial"/>
                <a:cs typeface="Arial"/>
                <a:sym typeface="Arial"/>
              </a:rPr>
              <a:t>i</a:t>
            </a:r>
            <a:r>
              <a:rPr lang="en-US" sz="1100">
                <a:latin typeface="Arial"/>
                <a:ea typeface="Arial"/>
                <a:cs typeface="Arial"/>
                <a:sym typeface="Arial"/>
              </a:rPr>
              <a:t>ent thực hiện </a:t>
            </a:r>
            <a:r>
              <a:rPr b="1" lang="en-US" sz="1100">
                <a:latin typeface="Arial"/>
                <a:ea typeface="Arial"/>
                <a:cs typeface="Arial"/>
                <a:sym typeface="Arial"/>
              </a:rPr>
              <a:t>DNS lookup</a:t>
            </a:r>
            <a:r>
              <a:rPr lang="en-US" sz="1100">
                <a:latin typeface="Arial"/>
                <a:ea typeface="Arial"/>
                <a:cs typeface="Arial"/>
                <a:sym typeface="Arial"/>
              </a:rPr>
              <a:t> để lấy IP của tài nguyên CDN.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CDN DNS server chọn máy chủ CDN tối ưu nhất</a:t>
            </a:r>
            <a:r>
              <a:rPr lang="en-US" sz="1100">
                <a:latin typeface="Arial"/>
                <a:ea typeface="Arial"/>
                <a:cs typeface="Arial"/>
                <a:sym typeface="Arial"/>
              </a:rPr>
              <a:t> (gần client nhất) và trả về IP.</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Client gửi yêu cầu tài nguyên đến </a:t>
            </a:r>
            <a:r>
              <a:rPr b="1" lang="en-US" sz="1100">
                <a:latin typeface="Arial"/>
                <a:ea typeface="Arial"/>
                <a:cs typeface="Arial"/>
                <a:sym typeface="Arial"/>
              </a:rPr>
              <a:t>CDN server được chọn</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CDN server </a:t>
            </a:r>
            <a:r>
              <a:rPr b="1" lang="en-US" sz="1100">
                <a:latin typeface="Arial"/>
                <a:ea typeface="Arial"/>
                <a:cs typeface="Arial"/>
                <a:sym typeface="Arial"/>
              </a:rPr>
              <a:t>phục vụ từ cache</a:t>
            </a:r>
            <a:r>
              <a:rPr lang="en-US" sz="1100">
                <a:latin typeface="Arial"/>
                <a:ea typeface="Arial"/>
                <a:cs typeface="Arial"/>
                <a:sym typeface="Arial"/>
              </a:rPr>
              <a:t> nếu có, nếu không sẽ truy vấn về origin.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Client nhận tài nguyên tĩnh</a:t>
            </a:r>
            <a:r>
              <a:rPr lang="en-US" sz="1100">
                <a:latin typeface="Arial"/>
                <a:ea typeface="Arial"/>
                <a:cs typeface="Arial"/>
                <a:sym typeface="Arial"/>
              </a:rPr>
              <a:t> từ CDN.</a:t>
            </a:r>
            <a:endParaRPr sz="1050">
              <a:solidFill>
                <a:srgbClr val="131314"/>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316" name="Google Shape;316;g370df35e1f8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72923d909b_1_3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050">
                <a:solidFill>
                  <a:srgbClr val="131314"/>
                </a:solidFill>
                <a:highlight>
                  <a:srgbClr val="FFFFFF"/>
                </a:highlight>
                <a:latin typeface="Arial"/>
                <a:ea typeface="Arial"/>
                <a:cs typeface="Arial"/>
                <a:sym typeface="Arial"/>
              </a:rPr>
              <a:t>8. Chuyển hướng yêu cầu của máy khách (Client-Request Redirection)</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Chuyển hướng là chìa khóa để CDN kiểm soát hiệu suất và tải hệ thống.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Ví dụ Akamai CDN:</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URL tài liệu nhúng được sửa đổi để trỏ đến một "virtual ghost" (một tham chiếu đến máy chủ CDN).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Hệ thống DNS của CDN sẽ phân giải tên này và </a:t>
            </a:r>
            <a:r>
              <a:rPr b="1" lang="en-US" sz="1050">
                <a:solidFill>
                  <a:srgbClr val="131314"/>
                </a:solidFill>
                <a:highlight>
                  <a:srgbClr val="FFFFFF"/>
                </a:highlight>
                <a:latin typeface="Arial"/>
                <a:ea typeface="Arial"/>
                <a:cs typeface="Arial"/>
                <a:sym typeface="Arial"/>
              </a:rPr>
              <a:t>chuyển hướng máy khách đến máy chủ bản sao tốt nhất</a:t>
            </a:r>
            <a:r>
              <a:rPr lang="en-US" sz="1050">
                <a:solidFill>
                  <a:srgbClr val="131314"/>
                </a:solidFill>
                <a:highlight>
                  <a:srgbClr val="FFFFFF"/>
                </a:highlight>
                <a:latin typeface="Arial"/>
                <a:ea typeface="Arial"/>
                <a:cs typeface="Arial"/>
                <a:sym typeface="Arial"/>
              </a:rPr>
              <a:t> (ví dụ: gần nhất, ít tải nhất).</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Để duy trì nhất quán: Khi tài liệu nhúng thay đổi, một định danh duy nhất trong URL của nó cũng thay đổi. Điều này buộc máy chủ CDN phải tìm nạp lại bản mới từ máy chủ gốc vì bản cũ không còn được tham chiếu.</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Các kỹ thuật chuyển hướng chính:</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TCP handoff:</a:t>
            </a:r>
            <a:r>
              <a:rPr lang="en-US" sz="1050">
                <a:solidFill>
                  <a:srgbClr val="131314"/>
                </a:solidFill>
                <a:highlight>
                  <a:srgbClr val="FFFFFF"/>
                </a:highlight>
                <a:latin typeface="Arial"/>
                <a:ea typeface="Arial"/>
                <a:cs typeface="Arial"/>
                <a:sym typeface="Arial"/>
              </a:rPr>
              <a:t> Chỉ áp dụng cho cụm máy chủ, không mở rộng quy mô lớn.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DNS redirection:</a:t>
            </a: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Minh bạch</a:t>
            </a:r>
            <a:r>
              <a:rPr lang="en-US" sz="1050">
                <a:solidFill>
                  <a:srgbClr val="131314"/>
                </a:solidFill>
                <a:highlight>
                  <a:srgbClr val="FFFFFF"/>
                </a:highlight>
                <a:latin typeface="Arial"/>
                <a:ea typeface="Arial"/>
                <a:cs typeface="Arial"/>
                <a:sym typeface="Arial"/>
              </a:rPr>
              <a:t> với máy khách (ví dụ: Akamai). Áp dụng cho toàn bộ trang web.</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HTTP redirection:</a:t>
            </a:r>
            <a:r>
              <a:rPr lang="en-US" sz="1050">
                <a:solidFill>
                  <a:srgbClr val="131314"/>
                </a:solidFill>
                <a:highlight>
                  <a:srgbClr val="FFFFFF"/>
                </a:highlight>
                <a:latin typeface="Arial"/>
                <a:ea typeface="Arial"/>
                <a:cs typeface="Arial"/>
                <a:sym typeface="Arial"/>
              </a:rPr>
              <a:t> </a:t>
            </a:r>
            <a:r>
              <a:rPr b="1" lang="en-US" sz="1050">
                <a:solidFill>
                  <a:srgbClr val="131314"/>
                </a:solidFill>
                <a:highlight>
                  <a:srgbClr val="FFFFFF"/>
                </a:highlight>
                <a:latin typeface="Arial"/>
                <a:ea typeface="Arial"/>
                <a:cs typeface="Arial"/>
                <a:sym typeface="Arial"/>
              </a:rPr>
              <a:t>Không minh bạch</a:t>
            </a:r>
            <a:r>
              <a:rPr lang="en-US" sz="1050">
                <a:solidFill>
                  <a:srgbClr val="131314"/>
                </a:solidFill>
                <a:highlight>
                  <a:srgbClr val="FFFFFF"/>
                </a:highlight>
                <a:latin typeface="Arial"/>
                <a:ea typeface="Arial"/>
                <a:cs typeface="Arial"/>
                <a:sym typeface="Arial"/>
              </a:rPr>
              <a:t> vì máy khách nhận được URL thay thế. Người dùng có thể đánh dấu URL này, làm vô hiệu hóa chính sách chuyển hướng</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t/>
            </a:r>
            <a:endParaRPr sz="1050">
              <a:solidFill>
                <a:srgbClr val="131314"/>
              </a:solidFill>
              <a:highlight>
                <a:srgbClr val="FFFFFF"/>
              </a:highlight>
              <a:latin typeface="Arial"/>
              <a:ea typeface="Arial"/>
              <a:cs typeface="Arial"/>
              <a:sym typeface="Arial"/>
            </a:endParaRPr>
          </a:p>
          <a:p>
            <a:pPr indent="0" lvl="0" marL="0" rtl="0" algn="l">
              <a:lnSpc>
                <a:spcPct val="115000"/>
              </a:lnSpc>
              <a:spcBef>
                <a:spcPts val="1400"/>
              </a:spcBef>
              <a:spcAft>
                <a:spcPts val="0"/>
              </a:spcAft>
              <a:buClr>
                <a:schemeClr val="dk1"/>
              </a:buClr>
              <a:buSzPts val="1100"/>
              <a:buFont typeface="Arial"/>
              <a:buNone/>
            </a:pPr>
            <a:r>
              <a:rPr b="1" lang="en-US" sz="1300">
                <a:latin typeface="Arial"/>
                <a:ea typeface="Arial"/>
                <a:cs typeface="Arial"/>
                <a:sym typeface="Arial"/>
              </a:rPr>
              <a:t>Luồng hoạt động chính (7 bước):</a:t>
            </a:r>
            <a:endParaRPr b="1" sz="1300">
              <a:latin typeface="Arial"/>
              <a:ea typeface="Arial"/>
              <a:cs typeface="Arial"/>
              <a:sym typeface="Arial"/>
            </a:endParaRPr>
          </a:p>
          <a:p>
            <a:pPr indent="-298450" lvl="0" marL="457200" rtl="0" algn="l">
              <a:lnSpc>
                <a:spcPct val="115000"/>
              </a:lnSpc>
              <a:spcBef>
                <a:spcPts val="1200"/>
              </a:spcBef>
              <a:spcAft>
                <a:spcPts val="0"/>
              </a:spcAft>
              <a:buClr>
                <a:schemeClr val="dk1"/>
              </a:buClr>
              <a:buSzPts val="1100"/>
              <a:buAutoNum type="arabicPeriod"/>
            </a:pPr>
            <a:r>
              <a:rPr b="1" lang="en-US" sz="1100">
                <a:latin typeface="Arial"/>
                <a:ea typeface="Arial"/>
                <a:cs typeface="Arial"/>
                <a:sym typeface="Arial"/>
              </a:rPr>
              <a:t>Client yêu cầu tài liệu chính</a:t>
            </a:r>
            <a:r>
              <a:rPr lang="en-US" sz="1100">
                <a:latin typeface="Arial"/>
                <a:ea typeface="Arial"/>
                <a:cs typeface="Arial"/>
                <a:sym typeface="Arial"/>
              </a:rPr>
              <a:t> từ Origin server (thường là HTML).</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Origin trả về HTML có chứa các link tài nguyên tĩnh (ảnh, CSS, JS...) từ CDN.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Client thực hiện </a:t>
            </a:r>
            <a:r>
              <a:rPr b="1" lang="en-US" sz="1100">
                <a:latin typeface="Arial"/>
                <a:ea typeface="Arial"/>
                <a:cs typeface="Arial"/>
                <a:sym typeface="Arial"/>
              </a:rPr>
              <a:t>DNS lookup</a:t>
            </a:r>
            <a:r>
              <a:rPr lang="en-US" sz="1100">
                <a:latin typeface="Arial"/>
                <a:ea typeface="Arial"/>
                <a:cs typeface="Arial"/>
                <a:sym typeface="Arial"/>
              </a:rPr>
              <a:t> để lấy IP của tài nguyên CDN.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CDN DNS server chọn máy chủ CDN tối ưu nhất</a:t>
            </a:r>
            <a:r>
              <a:rPr lang="en-US" sz="1100">
                <a:latin typeface="Arial"/>
                <a:ea typeface="Arial"/>
                <a:cs typeface="Arial"/>
                <a:sym typeface="Arial"/>
              </a:rPr>
              <a:t> (gần client nhất) và trả về IP.</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Client gửi yêu cầu tài nguyên đến </a:t>
            </a:r>
            <a:r>
              <a:rPr b="1" lang="en-US" sz="1100">
                <a:latin typeface="Arial"/>
                <a:ea typeface="Arial"/>
                <a:cs typeface="Arial"/>
                <a:sym typeface="Arial"/>
              </a:rPr>
              <a:t>CDN server được chọn</a:t>
            </a:r>
            <a:r>
              <a:rPr lang="en-US" sz="1100">
                <a:latin typeface="Arial"/>
                <a:ea typeface="Arial"/>
                <a:cs typeface="Arial"/>
                <a:sym typeface="Arial"/>
              </a:rPr>
              <a:t>.</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lang="en-US" sz="1100">
                <a:latin typeface="Arial"/>
                <a:ea typeface="Arial"/>
                <a:cs typeface="Arial"/>
                <a:sym typeface="Arial"/>
              </a:rPr>
              <a:t>CDN server </a:t>
            </a:r>
            <a:r>
              <a:rPr b="1" lang="en-US" sz="1100">
                <a:latin typeface="Arial"/>
                <a:ea typeface="Arial"/>
                <a:cs typeface="Arial"/>
                <a:sym typeface="Arial"/>
              </a:rPr>
              <a:t>phục vụ từ cache</a:t>
            </a:r>
            <a:r>
              <a:rPr lang="en-US" sz="1100">
                <a:latin typeface="Arial"/>
                <a:ea typeface="Arial"/>
                <a:cs typeface="Arial"/>
                <a:sym typeface="Arial"/>
              </a:rPr>
              <a:t> nếu có, nếu không sẽ truy vấn về origin.</a:t>
            </a:r>
            <a:endParaRPr sz="1100">
              <a:latin typeface="Arial"/>
              <a:ea typeface="Arial"/>
              <a:cs typeface="Arial"/>
              <a:sym typeface="Arial"/>
            </a:endParaRPr>
          </a:p>
          <a:p>
            <a:pPr indent="-298450" lvl="0" marL="457200" rtl="0" algn="l">
              <a:lnSpc>
                <a:spcPct val="115000"/>
              </a:lnSpc>
              <a:spcBef>
                <a:spcPts val="0"/>
              </a:spcBef>
              <a:spcAft>
                <a:spcPts val="0"/>
              </a:spcAft>
              <a:buClr>
                <a:schemeClr val="dk1"/>
              </a:buClr>
              <a:buSzPts val="1100"/>
              <a:buAutoNum type="arabicPeriod"/>
            </a:pPr>
            <a:r>
              <a:rPr b="1" lang="en-US" sz="1100">
                <a:latin typeface="Arial"/>
                <a:ea typeface="Arial"/>
                <a:cs typeface="Arial"/>
                <a:sym typeface="Arial"/>
              </a:rPr>
              <a:t>Client nhận tài nguyên tĩnh</a:t>
            </a:r>
            <a:r>
              <a:rPr lang="en-US" sz="1100">
                <a:latin typeface="Arial"/>
                <a:ea typeface="Arial"/>
                <a:cs typeface="Arial"/>
                <a:sym typeface="Arial"/>
              </a:rPr>
              <a:t> từ CDN.</a:t>
            </a:r>
            <a:endParaRPr sz="1050">
              <a:solidFill>
                <a:srgbClr val="131314"/>
              </a:solidFill>
              <a:highlight>
                <a:srgbClr val="FFFFFF"/>
              </a:highlight>
              <a:latin typeface="Arial"/>
              <a:ea typeface="Arial"/>
              <a:cs typeface="Arial"/>
              <a:sym typeface="Arial"/>
            </a:endParaRPr>
          </a:p>
          <a:p>
            <a:pPr indent="0" lvl="0" marL="0" rtl="0" algn="l">
              <a:spcBef>
                <a:spcPts val="1200"/>
              </a:spcBef>
              <a:spcAft>
                <a:spcPts val="0"/>
              </a:spcAft>
              <a:buNone/>
            </a:pPr>
            <a:r>
              <a:t/>
            </a:r>
            <a:endParaRPr/>
          </a:p>
        </p:txBody>
      </p:sp>
      <p:sp>
        <p:nvSpPr>
          <p:cNvPr id="323" name="Google Shape;323;g372923d909b_1_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370dcfd00a0_0_18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 Hình 1: Replica Management Architecture</a:t>
            </a:r>
            <a:endParaRPr b="1" sz="1700">
              <a:latin typeface="Arial"/>
              <a:ea typeface="Arial"/>
              <a:cs typeface="Arial"/>
              <a:sym typeface="Arial"/>
            </a:endParaRPr>
          </a:p>
          <a:p>
            <a:pPr indent="0" lvl="0" marL="0" rtl="0" algn="l">
              <a:lnSpc>
                <a:spcPct val="115000"/>
              </a:lnSpc>
              <a:spcBef>
                <a:spcPts val="1800"/>
              </a:spcBef>
              <a:spcAft>
                <a:spcPts val="400"/>
              </a:spcAft>
              <a:buClr>
                <a:schemeClr val="dk1"/>
              </a:buClr>
              <a:buSzPts val="1100"/>
              <a:buFont typeface="Arial"/>
              <a:buNone/>
            </a:pPr>
            <a:r>
              <a:rPr b="1" lang="en-US" sz="1700">
                <a:latin typeface="Arial"/>
                <a:ea typeface="Arial"/>
                <a:cs typeface="Arial"/>
                <a:sym typeface="Arial"/>
              </a:rPr>
              <a:t>Link: </a:t>
            </a:r>
            <a:r>
              <a:rPr b="1" lang="en-US" sz="1700" u="sng">
                <a:solidFill>
                  <a:schemeClr val="hlink"/>
                </a:solidFill>
                <a:latin typeface="Arial"/>
                <a:ea typeface="Arial"/>
                <a:cs typeface="Arial"/>
                <a:sym typeface="Arial"/>
                <a:hlinkClick r:id="rId2"/>
              </a:rPr>
              <a:t>https://www.researchgate.net/figure/A-Replica-Management-Architecture_fig3_228700185</a:t>
            </a:r>
            <a:endParaRPr/>
          </a:p>
        </p:txBody>
      </p:sp>
      <p:sp>
        <p:nvSpPr>
          <p:cNvPr id="60" name="Google Shape;60;g370dcfd00a0_0_1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370df35e1f8_0_13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US" sz="1050">
                <a:solidFill>
                  <a:srgbClr val="131314"/>
                </a:solidFill>
                <a:highlight>
                  <a:srgbClr val="FFFFFF"/>
                </a:highlight>
                <a:latin typeface="Arial"/>
                <a:ea typeface="Arial"/>
                <a:cs typeface="Arial"/>
                <a:sym typeface="Arial"/>
              </a:rPr>
              <a:t>Bộ nhớ đệm và Sao chép cho Ứng dụng Web động</a:t>
            </a:r>
            <a:endParaRPr b="1"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Khi nội dung Web được tạo động từ cơ sở dữ liệu, việc caching và replication trở nên phức tạp hơn.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Các giải pháp tại máy chủ biên (edge server):</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Sao chép toàn bộ (Full Replication):</a:t>
            </a:r>
            <a:r>
              <a:rPr lang="en-US" sz="1050">
                <a:solidFill>
                  <a:srgbClr val="131314"/>
                </a:solidFill>
                <a:highlight>
                  <a:srgbClr val="FFFFFF"/>
                </a:highlight>
                <a:latin typeface="Arial"/>
                <a:ea typeface="Arial"/>
                <a:cs typeface="Arial"/>
                <a:sym typeface="Arial"/>
              </a:rPr>
              <a:t> Sao chép toàn bộ cơ sở dữ liệu gốc. Hiệu quả khi </a:t>
            </a:r>
            <a:r>
              <a:rPr b="1" lang="en-US" sz="1050">
                <a:solidFill>
                  <a:srgbClr val="131314"/>
                </a:solidFill>
                <a:highlight>
                  <a:srgbClr val="FFFFFF"/>
                </a:highlight>
                <a:latin typeface="Arial"/>
                <a:ea typeface="Arial"/>
                <a:cs typeface="Arial"/>
                <a:sym typeface="Arial"/>
              </a:rPr>
              <a:t>tỷ lệ cập nhật thấp</a:t>
            </a:r>
            <a:r>
              <a:rPr lang="en-US" sz="1050">
                <a:solidFill>
                  <a:srgbClr val="131314"/>
                </a:solidFill>
                <a:highlight>
                  <a:srgbClr val="FFFFFF"/>
                </a:highlight>
                <a:latin typeface="Arial"/>
                <a:ea typeface="Arial"/>
                <a:cs typeface="Arial"/>
                <a:sym typeface="Arial"/>
              </a:rPr>
              <a:t> và </a:t>
            </a:r>
            <a:r>
              <a:rPr b="1" lang="en-US" sz="1050">
                <a:solidFill>
                  <a:srgbClr val="131314"/>
                </a:solidFill>
                <a:highlight>
                  <a:srgbClr val="FFFFFF"/>
                </a:highlight>
                <a:latin typeface="Arial"/>
                <a:ea typeface="Arial"/>
                <a:cs typeface="Arial"/>
                <a:sym typeface="Arial"/>
              </a:rPr>
              <a:t>truy vấn phức tạp</a:t>
            </a:r>
            <a:r>
              <a:rPr lang="en-US" sz="1050">
                <a:solidFill>
                  <a:srgbClr val="131314"/>
                </a:solidFill>
                <a:highlight>
                  <a:srgbClr val="FFFFFF"/>
                </a:highlight>
                <a:latin typeface="Arial"/>
                <a:ea typeface="Arial"/>
                <a:cs typeface="Arial"/>
                <a:sym typeface="Arial"/>
              </a:rPr>
              <a:t> (ví dụ: yêu cầu tìm kiếm rộng rãi). Sẽ không hiệu quả khi tỷ lệ cập nhật cao.</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Sao chép một phần (Partial Replication):</a:t>
            </a:r>
            <a:r>
              <a:rPr lang="en-US" sz="1050">
                <a:solidFill>
                  <a:srgbClr val="131314"/>
                </a:solidFill>
                <a:highlight>
                  <a:srgbClr val="FFFFFF"/>
                </a:highlight>
                <a:latin typeface="Arial"/>
                <a:ea typeface="Arial"/>
                <a:cs typeface="Arial"/>
                <a:sym typeface="Arial"/>
              </a:rPr>
              <a:t> Chỉ lưu trữ một tập hợp con dữ liệu khi truy vấn đơn giản.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Bộ nhớ đệm nhận biết nội dung (Content-Aware Caching):</a:t>
            </a:r>
            <a:r>
              <a:rPr lang="en-US" sz="1050">
                <a:solidFill>
                  <a:srgbClr val="131314"/>
                </a:solidFill>
                <a:highlight>
                  <a:srgbClr val="FFFFFF"/>
                </a:highlight>
                <a:latin typeface="Arial"/>
                <a:ea typeface="Arial"/>
                <a:cs typeface="Arial"/>
                <a:sym typeface="Arial"/>
              </a:rPr>
              <a:t> Máy chủ biên duy trì cơ sở dữ liệu cục bộ được điều chỉnh theo các loại truy vấn (theo các "mẫu" truy vấn). Nó thực hiện kiểm tra "chứa truy vấn" để xem liệu có thể trả lời bằng dữ liệu cục bộ không. Thách thức: Duy trì tính nhất quán và yêu cầu sức mạnh tính toán.</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Clr>
                <a:schemeClr val="dk1"/>
              </a:buClr>
              <a:buSzPts val="1100"/>
              <a:buFont typeface="Arial"/>
              <a:buNone/>
            </a:pPr>
            <a:r>
              <a:rPr lang="en-US" sz="1050">
                <a:solidFill>
                  <a:srgbClr val="131314"/>
                </a:solidFill>
                <a:highlight>
                  <a:srgbClr val="FFFFFF"/>
                </a:highlight>
                <a:latin typeface="Arial"/>
                <a:ea typeface="Arial"/>
                <a:cs typeface="Arial"/>
                <a:sym typeface="Arial"/>
              </a:rPr>
              <a:t>    ◦ </a:t>
            </a:r>
            <a:r>
              <a:rPr b="1" lang="en-US" sz="1050">
                <a:solidFill>
                  <a:srgbClr val="131314"/>
                </a:solidFill>
                <a:highlight>
                  <a:srgbClr val="FFFFFF"/>
                </a:highlight>
                <a:latin typeface="Arial"/>
                <a:ea typeface="Arial"/>
                <a:cs typeface="Arial"/>
                <a:sym typeface="Arial"/>
              </a:rPr>
              <a:t>Bộ nhớ đệm không nhận biết nội dung (Content-Blind Caching):</a:t>
            </a:r>
            <a:r>
              <a:rPr lang="en-US" sz="1050">
                <a:solidFill>
                  <a:srgbClr val="131314"/>
                </a:solidFill>
                <a:highlight>
                  <a:srgbClr val="FFFFFF"/>
                </a:highlight>
                <a:latin typeface="Arial"/>
                <a:ea typeface="Arial"/>
                <a:cs typeface="Arial"/>
                <a:sym typeface="Arial"/>
              </a:rPr>
              <a:t> Đơn giản hơn nhiều: Máy chủ biên tính toán một giá trị băm duy nhất cho truy vấn, kiểm tra bộ nhớ đệm. Nếu đã xử lý trước đó, trả về kết quả đã lưu; nếu không, chuyển tiếp đến máy chủ gốc và lưu kết quả. Ưu điểm: </a:t>
            </a:r>
            <a:r>
              <a:rPr b="1" lang="en-US" sz="1050">
                <a:solidFill>
                  <a:srgbClr val="131314"/>
                </a:solidFill>
                <a:highlight>
                  <a:srgbClr val="FFFFFF"/>
                </a:highlight>
                <a:latin typeface="Arial"/>
                <a:ea typeface="Arial"/>
                <a:cs typeface="Arial"/>
                <a:sym typeface="Arial"/>
              </a:rPr>
              <a:t>Giảm nỗ lực tính toán</a:t>
            </a:r>
            <a:r>
              <a:rPr lang="en-US" sz="1050">
                <a:solidFill>
                  <a:srgbClr val="131314"/>
                </a:solidFill>
                <a:highlight>
                  <a:srgbClr val="FFFFFF"/>
                </a:highlight>
                <a:latin typeface="Arial"/>
                <a:ea typeface="Arial"/>
                <a:cs typeface="Arial"/>
                <a:sym typeface="Arial"/>
              </a:rPr>
              <a:t>. Nhược điểm: Có thể </a:t>
            </a:r>
            <a:r>
              <a:rPr b="1" lang="en-US" sz="1050">
                <a:solidFill>
                  <a:srgbClr val="131314"/>
                </a:solidFill>
                <a:highlight>
                  <a:srgbClr val="FFFFFF"/>
                </a:highlight>
                <a:latin typeface="Arial"/>
                <a:ea typeface="Arial"/>
                <a:cs typeface="Arial"/>
                <a:sym typeface="Arial"/>
              </a:rPr>
              <a:t>lãng phí không gian lưu trữ</a:t>
            </a:r>
            <a:r>
              <a:rPr lang="en-US" sz="1050">
                <a:solidFill>
                  <a:srgbClr val="131314"/>
                </a:solidFill>
                <a:highlight>
                  <a:srgbClr val="FFFFFF"/>
                </a:highlight>
                <a:latin typeface="Arial"/>
                <a:ea typeface="Arial"/>
                <a:cs typeface="Arial"/>
                <a:sym typeface="Arial"/>
              </a:rPr>
              <a:t> do dữ liệu dư thừa, và làm phức tạp việc cập nhật bộ nhớ đệm</a:t>
            </a:r>
            <a:endParaRPr sz="1050">
              <a:solidFill>
                <a:srgbClr val="131314"/>
              </a:solidFill>
              <a:highlight>
                <a:srgbClr val="FFFFFF"/>
              </a:highlight>
              <a:latin typeface="Arial"/>
              <a:ea typeface="Arial"/>
              <a:cs typeface="Arial"/>
              <a:sym typeface="Arial"/>
            </a:endParaRPr>
          </a:p>
          <a:p>
            <a:pPr indent="0" lvl="0" marL="0" rtl="0" algn="l">
              <a:spcBef>
                <a:spcPts val="0"/>
              </a:spcBef>
              <a:spcAft>
                <a:spcPts val="0"/>
              </a:spcAft>
              <a:buNone/>
            </a:pPr>
            <a:r>
              <a:t/>
            </a:r>
            <a:endParaRPr/>
          </a:p>
        </p:txBody>
      </p:sp>
      <p:sp>
        <p:nvSpPr>
          <p:cNvPr id="333" name="Google Shape;333;g370df35e1f8_0_1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70df35e1f8_0_1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g370df35e1f8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70dcfd00a0_0_13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7" name="Google Shape;347;g370dcfd00a0_0_1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0dcfd00a0_0_16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 name="Google Shape;67;g370dcfd00a0_0_1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370dcfd00a0_0_18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 Hình 2: Multi-Master Replication Topology</a:t>
            </a:r>
            <a:endParaRPr b="1" sz="1700">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Link: </a:t>
            </a:r>
            <a:r>
              <a:rPr b="1" lang="en-US" sz="1700" u="sng">
                <a:solidFill>
                  <a:schemeClr val="hlink"/>
                </a:solidFill>
                <a:latin typeface="Arial"/>
                <a:ea typeface="Arial"/>
                <a:cs typeface="Arial"/>
                <a:sym typeface="Arial"/>
                <a:hlinkClick r:id="rId2"/>
              </a:rPr>
              <a:t>https://www.geeksforgeeks.org/system-design/types-of-database-replication-system-design/</a:t>
            </a:r>
            <a:endParaRPr b="1" sz="1700">
              <a:latin typeface="Arial"/>
              <a:ea typeface="Arial"/>
              <a:cs typeface="Arial"/>
              <a:sym typeface="Arial"/>
            </a:endParaRPr>
          </a:p>
          <a:p>
            <a:pPr indent="0" lvl="0" marL="0" rtl="0" algn="l">
              <a:lnSpc>
                <a:spcPct val="115000"/>
              </a:lnSpc>
              <a:spcBef>
                <a:spcPts val="1800"/>
              </a:spcBef>
              <a:spcAft>
                <a:spcPts val="400"/>
              </a:spcAft>
              <a:buClr>
                <a:schemeClr val="dk1"/>
              </a:buClr>
              <a:buSzPts val="1100"/>
              <a:buFont typeface="Arial"/>
              <a:buNone/>
            </a:pPr>
            <a:r>
              <a:rPr lang="en-US" sz="1100">
                <a:latin typeface="Arial"/>
                <a:ea typeface="Arial"/>
                <a:cs typeface="Arial"/>
                <a:sym typeface="Arial"/>
              </a:rPr>
              <a:t>Sơ đồ mô hình </a:t>
            </a:r>
            <a:r>
              <a:rPr b="1" lang="en-US" sz="1100">
                <a:latin typeface="Arial"/>
                <a:ea typeface="Arial"/>
                <a:cs typeface="Arial"/>
                <a:sym typeface="Arial"/>
              </a:rPr>
              <a:t>đa-master</a:t>
            </a:r>
            <a:r>
              <a:rPr lang="en-US" sz="1100">
                <a:latin typeface="Arial"/>
                <a:ea typeface="Arial"/>
                <a:cs typeface="Arial"/>
                <a:sym typeface="Arial"/>
              </a:rPr>
              <a:t>, thể hiện hai master nodes trao đổi dữ liệu (multi-master replication) cùng các replica phụ cấp.</a:t>
            </a:r>
            <a:endParaRPr/>
          </a:p>
        </p:txBody>
      </p:sp>
      <p:sp>
        <p:nvSpPr>
          <p:cNvPr id="73" name="Google Shape;73;g370dcfd00a0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 name="Shape 78"/>
        <p:cNvGrpSpPr/>
        <p:nvPr/>
      </p:nvGrpSpPr>
      <p:grpSpPr>
        <a:xfrm>
          <a:off x="0" y="0"/>
          <a:ext cx="0" cy="0"/>
          <a:chOff x="0" y="0"/>
          <a:chExt cx="0" cy="0"/>
        </a:xfrm>
      </p:grpSpPr>
      <p:sp>
        <p:nvSpPr>
          <p:cNvPr id="79" name="Google Shape;79;g370dcfd00a0_0_17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en-US"/>
              <a:t>abc</a:t>
            </a:r>
            <a:endParaRPr/>
          </a:p>
        </p:txBody>
      </p:sp>
      <p:sp>
        <p:nvSpPr>
          <p:cNvPr id="80" name="Google Shape;80;g370dcfd00a0_0_17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70dcfd00a0_0_1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15000"/>
              </a:lnSpc>
              <a:spcBef>
                <a:spcPts val="1800"/>
              </a:spcBef>
              <a:spcAft>
                <a:spcPts val="0"/>
              </a:spcAft>
              <a:buClr>
                <a:schemeClr val="dk1"/>
              </a:buClr>
              <a:buSzPts val="1100"/>
              <a:buFont typeface="Arial"/>
              <a:buNone/>
            </a:pPr>
            <a:r>
              <a:rPr b="1" lang="en-US" sz="1700">
                <a:latin typeface="Arial"/>
                <a:ea typeface="Arial"/>
                <a:cs typeface="Arial"/>
                <a:sym typeface="Arial"/>
              </a:rPr>
              <a:t>Link: </a:t>
            </a:r>
            <a:r>
              <a:rPr b="1" lang="en-US" sz="1700" u="sng">
                <a:solidFill>
                  <a:schemeClr val="hlink"/>
                </a:solidFill>
                <a:latin typeface="Arial"/>
                <a:ea typeface="Arial"/>
                <a:cs typeface="Arial"/>
                <a:sym typeface="Arial"/>
                <a:hlinkClick r:id="rId2"/>
              </a:rPr>
              <a:t>https://en.wikipedia.org/wiki/Push%E2%80%93pull_strategy</a:t>
            </a:r>
            <a:endParaRPr b="1" sz="1700">
              <a:latin typeface="Arial"/>
              <a:ea typeface="Arial"/>
              <a:cs typeface="Arial"/>
              <a:sym typeface="Arial"/>
            </a:endParaRPr>
          </a:p>
          <a:p>
            <a:pPr indent="0" lvl="0" marL="0" rtl="0" algn="l">
              <a:lnSpc>
                <a:spcPct val="115000"/>
              </a:lnSpc>
              <a:spcBef>
                <a:spcPts val="1800"/>
              </a:spcBef>
              <a:spcAft>
                <a:spcPts val="0"/>
              </a:spcAft>
              <a:buClr>
                <a:schemeClr val="dk1"/>
              </a:buClr>
              <a:buSzPts val="1100"/>
              <a:buFont typeface="Arial"/>
              <a:buNone/>
            </a:pPr>
            <a:r>
              <a:rPr lang="en-US" sz="1100">
                <a:latin typeface="Arial"/>
                <a:ea typeface="Arial"/>
                <a:cs typeface="Arial"/>
                <a:sym typeface="Arial"/>
              </a:rPr>
              <a:t>Mô tả tổng thể cách hoạt động của các cơ chế đẩy (Push), kéo (Pull) và điều khiển theo Work-In-Progress (CONWIP).</a:t>
            </a:r>
            <a:br>
              <a:rPr lang="en-US" sz="1100">
                <a:latin typeface="Arial"/>
                <a:ea typeface="Arial"/>
                <a:cs typeface="Arial"/>
                <a:sym typeface="Arial"/>
              </a:rPr>
            </a:br>
            <a:endParaRPr sz="1100">
              <a:latin typeface="Arial"/>
              <a:ea typeface="Arial"/>
              <a:cs typeface="Arial"/>
              <a:sym typeface="Arial"/>
            </a:endParaRPr>
          </a:p>
          <a:p>
            <a:pPr indent="0" lvl="0" marL="0" rtl="0" algn="l">
              <a:spcBef>
                <a:spcPts val="400"/>
              </a:spcBef>
              <a:spcAft>
                <a:spcPts val="0"/>
              </a:spcAft>
              <a:buNone/>
            </a:pPr>
            <a:r>
              <a:t/>
            </a:r>
            <a:endParaRPr/>
          </a:p>
        </p:txBody>
      </p:sp>
      <p:sp>
        <p:nvSpPr>
          <p:cNvPr id="87" name="Google Shape;87;g370dcfd00a0_0_1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70dcfd00a0_0_17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g370dcfd00a0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bìa">
  <p:cSld name="Trang bìa">
    <p:spTree>
      <p:nvGrpSpPr>
        <p:cNvPr id="13" name="Shape 13"/>
        <p:cNvGrpSpPr/>
        <p:nvPr/>
      </p:nvGrpSpPr>
      <p:grpSpPr>
        <a:xfrm>
          <a:off x="0" y="0"/>
          <a:ext cx="0" cy="0"/>
          <a:chOff x="0" y="0"/>
          <a:chExt cx="0" cy="0"/>
        </a:xfrm>
      </p:grpSpPr>
      <p:pic>
        <p:nvPicPr>
          <p:cNvPr id="14" name="Google Shape;14;p2"/>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5" name="Google Shape;15;p2"/>
          <p:cNvSpPr txBox="1"/>
          <p:nvPr>
            <p:ph type="ctrTitle"/>
          </p:nvPr>
        </p:nvSpPr>
        <p:spPr>
          <a:xfrm>
            <a:off x="1413994" y="2078017"/>
            <a:ext cx="7643742" cy="2181139"/>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lt1"/>
              </a:buClr>
              <a:buSzPts val="4400"/>
              <a:buFont typeface="Arial"/>
              <a:buNone/>
              <a:defRPr b="1" sz="44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
          <p:cNvSpPr txBox="1"/>
          <p:nvPr>
            <p:ph idx="1" type="subTitle"/>
          </p:nvPr>
        </p:nvSpPr>
        <p:spPr>
          <a:xfrm>
            <a:off x="1413995" y="4535991"/>
            <a:ext cx="5107576" cy="1278213"/>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rgbClr val="F9E3E6"/>
              </a:buClr>
              <a:buSzPts val="1600"/>
              <a:buNone/>
              <a:defRPr sz="1600">
                <a:solidFill>
                  <a:srgbClr val="F9E3E6"/>
                </a:solidFill>
                <a:latin typeface="Arial"/>
                <a:ea typeface="Arial"/>
                <a:cs typeface="Arial"/>
                <a:sym typeface="Arial"/>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7" name="Google Shape;17;p2"/>
          <p:cNvSpPr txBox="1"/>
          <p:nvPr>
            <p:ph idx="2" type="body"/>
          </p:nvPr>
        </p:nvSpPr>
        <p:spPr>
          <a:xfrm>
            <a:off x="1414463" y="1569800"/>
            <a:ext cx="7643812" cy="43180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000"/>
              </a:spcBef>
              <a:spcAft>
                <a:spcPts val="0"/>
              </a:spcAft>
              <a:buClr>
                <a:schemeClr val="lt1"/>
              </a:buClr>
              <a:buSzPts val="1800"/>
              <a:buNone/>
              <a:defRPr b="1" sz="1800">
                <a:solidFill>
                  <a:schemeClr val="lt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nội dung">
  <p:cSld name="Trang nội dung">
    <p:spTree>
      <p:nvGrpSpPr>
        <p:cNvPr id="18" name="Shape 18"/>
        <p:cNvGrpSpPr/>
        <p:nvPr/>
      </p:nvGrpSpPr>
      <p:grpSpPr>
        <a:xfrm>
          <a:off x="0" y="0"/>
          <a:ext cx="0" cy="0"/>
          <a:chOff x="0" y="0"/>
          <a:chExt cx="0" cy="0"/>
        </a:xfrm>
      </p:grpSpPr>
      <p:sp>
        <p:nvSpPr>
          <p:cNvPr id="19" name="Google Shape;19;p3"/>
          <p:cNvSpPr txBox="1"/>
          <p:nvPr>
            <p:ph type="title"/>
          </p:nvPr>
        </p:nvSpPr>
        <p:spPr>
          <a:xfrm>
            <a:off x="1627451" y="365125"/>
            <a:ext cx="9726349" cy="74768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rgbClr val="CF2941"/>
              </a:buClr>
              <a:buSzPts val="3200"/>
              <a:buFont typeface="Arial"/>
              <a:buNone/>
              <a:defRPr b="1" sz="3200">
                <a:solidFill>
                  <a:srgbClr val="CF294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pic>
        <p:nvPicPr>
          <p:cNvPr id="20" name="Google Shape;20;p3"/>
          <p:cNvPicPr preferRelativeResize="0"/>
          <p:nvPr/>
        </p:nvPicPr>
        <p:blipFill rotWithShape="1">
          <a:blip r:embed="rId2">
            <a:alphaModFix/>
          </a:blip>
          <a:srcRect b="0" l="0" r="0" t="0"/>
          <a:stretch/>
        </p:blipFill>
        <p:spPr>
          <a:xfrm>
            <a:off x="978738" y="454841"/>
            <a:ext cx="510697" cy="510697"/>
          </a:xfrm>
          <a:prstGeom prst="rect">
            <a:avLst/>
          </a:prstGeom>
          <a:noFill/>
          <a:ln>
            <a:noFill/>
          </a:ln>
        </p:spPr>
      </p:pic>
      <p:sp>
        <p:nvSpPr>
          <p:cNvPr id="21" name="Google Shape;21;p3"/>
          <p:cNvSpPr txBox="1"/>
          <p:nvPr>
            <p:ph idx="1" type="body"/>
          </p:nvPr>
        </p:nvSpPr>
        <p:spPr>
          <a:xfrm>
            <a:off x="879894" y="1285875"/>
            <a:ext cx="10473906" cy="4692650"/>
          </a:xfrm>
          <a:prstGeom prst="rect">
            <a:avLst/>
          </a:prstGeom>
          <a:noFill/>
          <a:ln>
            <a:noFill/>
          </a:ln>
        </p:spPr>
        <p:txBody>
          <a:bodyPr anchorCtr="0" anchor="t" bIns="45700" lIns="91425" spcFirstLastPara="1" rIns="91425" wrap="square" tIns="45700">
            <a:normAutofit/>
          </a:bodyPr>
          <a:lstStyle>
            <a:lvl1pPr indent="-228600" lvl="0" marL="457200" algn="l">
              <a:lnSpc>
                <a:spcPct val="120000"/>
              </a:lnSpc>
              <a:spcBef>
                <a:spcPts val="0"/>
              </a:spcBef>
              <a:spcAft>
                <a:spcPts val="0"/>
              </a:spcAft>
              <a:buClr>
                <a:schemeClr val="dk1"/>
              </a:buClr>
              <a:buSzPts val="2000"/>
              <a:buNone/>
              <a:defRPr sz="2000">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22" name="Shape 22"/>
        <p:cNvGrpSpPr/>
        <p:nvPr/>
      </p:nvGrpSpPr>
      <p:grpSpPr>
        <a:xfrm>
          <a:off x="0" y="0"/>
          <a:ext cx="0" cy="0"/>
          <a:chOff x="0" y="0"/>
          <a:chExt cx="0" cy="0"/>
        </a:xfrm>
      </p:grpSpPr>
      <p:sp>
        <p:nvSpPr>
          <p:cNvPr id="23" name="Google Shape;23;p4"/>
          <p:cNvSpPr txBox="1"/>
          <p:nvPr>
            <p:ph type="ctrTitle"/>
          </p:nvPr>
        </p:nvSpPr>
        <p:spPr>
          <a:xfrm>
            <a:off x="1835403" y="568214"/>
            <a:ext cx="8521192" cy="609398"/>
          </a:xfrm>
          <a:prstGeom prst="rect">
            <a:avLst/>
          </a:prstGeom>
          <a:noFill/>
          <a:ln>
            <a:noFill/>
          </a:ln>
        </p:spPr>
        <p:txBody>
          <a:bodyPr anchorCtr="0" anchor="ctr" bIns="0" lIns="0" spcFirstLastPara="1" rIns="0" wrap="square" tIns="0">
            <a:spAutoFit/>
          </a:bodyPr>
          <a:lstStyle>
            <a:lvl1pPr lvl="0" algn="l">
              <a:lnSpc>
                <a:spcPct val="90000"/>
              </a:lnSpc>
              <a:spcBef>
                <a:spcPts val="0"/>
              </a:spcBef>
              <a:spcAft>
                <a:spcPts val="0"/>
              </a:spcAft>
              <a:buClr>
                <a:schemeClr val="dk1"/>
              </a:buClr>
              <a:buSzPts val="4400"/>
              <a:buFont typeface="Arial"/>
              <a:buNone/>
              <a:defRPr b="0" i="0">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4"/>
          <p:cNvSpPr txBox="1"/>
          <p:nvPr>
            <p:ph idx="1" type="subTitle"/>
          </p:nvPr>
        </p:nvSpPr>
        <p:spPr>
          <a:xfrm>
            <a:off x="1828800" y="3840481"/>
            <a:ext cx="8534400" cy="387798"/>
          </a:xfrm>
          <a:prstGeom prst="rect">
            <a:avLst/>
          </a:prstGeom>
          <a:noFill/>
          <a:ln>
            <a:noFill/>
          </a:ln>
        </p:spPr>
        <p:txBody>
          <a:bodyPr anchorCtr="0" anchor="t" bIns="0" lIns="0" spcFirstLastPara="1" rIns="0" wrap="square" tIns="0">
            <a:spAutoFit/>
          </a:bodyPr>
          <a:lstStyle>
            <a:lvl1pPr lvl="0" algn="l">
              <a:lnSpc>
                <a:spcPct val="90000"/>
              </a:lnSpc>
              <a:spcBef>
                <a:spcPts val="1000"/>
              </a:spcBef>
              <a:spcAft>
                <a:spcPts val="0"/>
              </a:spcAft>
              <a:buClr>
                <a:schemeClr val="dk1"/>
              </a:buClr>
              <a:buSzPts val="2800"/>
              <a:buNone/>
              <a:defRPr/>
            </a:lvl1pPr>
            <a:lvl2pPr lvl="1" algn="l">
              <a:lnSpc>
                <a:spcPct val="90000"/>
              </a:lnSpc>
              <a:spcBef>
                <a:spcPts val="500"/>
              </a:spcBef>
              <a:spcAft>
                <a:spcPts val="0"/>
              </a:spcAft>
              <a:buClr>
                <a:schemeClr val="dk1"/>
              </a:buClr>
              <a:buSzPts val="1800"/>
              <a:buChar char="•"/>
              <a:defRPr/>
            </a:lvl2pPr>
            <a:lvl3pPr lvl="2" algn="l">
              <a:lnSpc>
                <a:spcPct val="90000"/>
              </a:lnSpc>
              <a:spcBef>
                <a:spcPts val="500"/>
              </a:spcBef>
              <a:spcAft>
                <a:spcPts val="0"/>
              </a:spcAft>
              <a:buClr>
                <a:schemeClr val="dk1"/>
              </a:buClr>
              <a:buSzPts val="1800"/>
              <a:buChar char="•"/>
              <a:defRPr/>
            </a:lvl3pPr>
            <a:lvl4pPr lvl="3" algn="l">
              <a:lnSpc>
                <a:spcPct val="90000"/>
              </a:lnSpc>
              <a:spcBef>
                <a:spcPts val="500"/>
              </a:spcBef>
              <a:spcAft>
                <a:spcPts val="0"/>
              </a:spcAft>
              <a:buClr>
                <a:schemeClr val="dk1"/>
              </a:buClr>
              <a:buSzPts val="1800"/>
              <a:buChar char="•"/>
              <a:defRPr/>
            </a:lvl4pPr>
            <a:lvl5pPr lvl="4" algn="l">
              <a:lnSpc>
                <a:spcPct val="90000"/>
              </a:lnSpc>
              <a:spcBef>
                <a:spcPts val="50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p:txBody>
      </p:sp>
      <p:sp>
        <p:nvSpPr>
          <p:cNvPr id="25" name="Google Shape;25;p4"/>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6" name="Google Shape;26;p4"/>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27" name="Google Shape;27;p4"/>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5"/>
          <p:cNvSpPr txBox="1"/>
          <p:nvPr>
            <p:ph type="title"/>
          </p:nvPr>
        </p:nvSpPr>
        <p:spPr>
          <a:xfrm>
            <a:off x="838200" y="365125"/>
            <a:ext cx="10515600" cy="1325563"/>
          </a:xfrm>
          <a:prstGeom prst="rect">
            <a:avLst/>
          </a:prstGeom>
          <a:noFill/>
          <a:ln>
            <a:noFill/>
          </a:ln>
        </p:spPr>
        <p:txBody>
          <a:bodyPr anchorCtr="0" anchor="ctr" bIns="0" lIns="0" spcFirstLastPara="1" rIns="0" wrap="square" tIns="0">
            <a:normAutofit/>
          </a:bodyPr>
          <a:lstStyle>
            <a:lvl1pPr lvl="0" algn="l">
              <a:lnSpc>
                <a:spcPct val="90000"/>
              </a:lnSpc>
              <a:spcBef>
                <a:spcPts val="0"/>
              </a:spcBef>
              <a:spcAft>
                <a:spcPts val="0"/>
              </a:spcAft>
              <a:buClr>
                <a:schemeClr val="lt1"/>
              </a:buClr>
              <a:buSzPts val="3200"/>
              <a:buFont typeface="Verdana"/>
              <a:buNone/>
              <a:defRPr b="0" i="0" sz="3200">
                <a:solidFill>
                  <a:schemeClr val="lt1"/>
                </a:solidFill>
                <a:latin typeface="Verdana"/>
                <a:ea typeface="Verdana"/>
                <a:cs typeface="Verdana"/>
                <a:sym typeface="Verdana"/>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5"/>
          <p:cNvSpPr txBox="1"/>
          <p:nvPr>
            <p:ph idx="1" type="body"/>
          </p:nvPr>
        </p:nvSpPr>
        <p:spPr>
          <a:xfrm>
            <a:off x="2030476" y="1751067"/>
            <a:ext cx="2871893" cy="240002"/>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lt1"/>
              </a:buClr>
              <a:buSzPts val="1733"/>
              <a:buNone/>
              <a:defRPr b="0" i="0" sz="1733">
                <a:solidFill>
                  <a:schemeClr val="lt1"/>
                </a:solidFill>
                <a:latin typeface="Tahoma"/>
                <a:ea typeface="Tahoma"/>
                <a:cs typeface="Tahoma"/>
                <a:sym typeface="Tahoma"/>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1" name="Google Shape;31;p5"/>
          <p:cNvSpPr txBox="1"/>
          <p:nvPr>
            <p:ph idx="2" type="body"/>
          </p:nvPr>
        </p:nvSpPr>
        <p:spPr>
          <a:xfrm>
            <a:off x="6278880" y="1577340"/>
            <a:ext cx="5303520" cy="387798"/>
          </a:xfrm>
          <a:prstGeom prst="rect">
            <a:avLst/>
          </a:prstGeom>
          <a:noFill/>
          <a:ln>
            <a:noFill/>
          </a:ln>
        </p:spPr>
        <p:txBody>
          <a:bodyPr anchorCtr="0" anchor="t" bIns="0" lIns="0" spcFirstLastPara="1" rIns="0" wrap="square" tIns="0">
            <a:spAutoFit/>
          </a:bodyPr>
          <a:lstStyle>
            <a:lvl1pPr indent="-228600" lvl="0" marL="457200" algn="l">
              <a:lnSpc>
                <a:spcPct val="90000"/>
              </a:lnSpc>
              <a:spcBef>
                <a:spcPts val="1000"/>
              </a:spcBef>
              <a:spcAft>
                <a:spcPts val="0"/>
              </a:spcAft>
              <a:buClr>
                <a:schemeClr val="dk1"/>
              </a:buClr>
              <a:buSzPts val="2800"/>
              <a:buNone/>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5"/>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3" name="Google Shape;33;p5"/>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4" name="Google Shape;34;p5"/>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35" name="Shape 35"/>
        <p:cNvGrpSpPr/>
        <p:nvPr/>
      </p:nvGrpSpPr>
      <p:grpSpPr>
        <a:xfrm>
          <a:off x="0" y="0"/>
          <a:ext cx="0" cy="0"/>
          <a:chOff x="0" y="0"/>
          <a:chExt cx="0" cy="0"/>
        </a:xfrm>
      </p:grpSpPr>
      <p:sp>
        <p:nvSpPr>
          <p:cNvPr id="36" name="Google Shape;36;p6"/>
          <p:cNvSpPr txBox="1"/>
          <p:nvPr>
            <p:ph idx="11" type="ftr"/>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ctr">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7" name="Google Shape;37;p6"/>
          <p:cNvSpPr txBox="1"/>
          <p:nvPr>
            <p:ph idx="10" type="dt"/>
          </p:nvPr>
        </p:nvSpPr>
        <p:spPr>
          <a:xfrm>
            <a:off x="0" y="0"/>
            <a:ext cx="3000000" cy="3000000"/>
          </a:xfrm>
          <a:prstGeom prst="rect">
            <a:avLst/>
          </a:prstGeom>
          <a:noFill/>
          <a:ln>
            <a:noFill/>
          </a:ln>
        </p:spPr>
        <p:txBody>
          <a:bodyPr anchorCtr="0" anchor="t" bIns="0" lIns="0" spcFirstLastPara="1" rIns="0" wrap="square" tIns="0">
            <a:noAutofit/>
          </a:bodyPr>
          <a:lstStyle>
            <a:lvl1pPr lvl="0" marR="0" rtl="0" algn="l">
              <a:lnSpc>
                <a:spcPct val="100000"/>
              </a:lnSpc>
              <a:spcBef>
                <a:spcPts val="0"/>
              </a:spcBef>
              <a:spcAft>
                <a:spcPts val="0"/>
              </a:spcAft>
              <a:buClr>
                <a:srgbClr val="000000"/>
              </a:buClr>
              <a:buSzPts val="1400"/>
              <a:buFont typeface="Arial"/>
              <a:buNone/>
              <a:defRPr b="0" i="0" sz="18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2" type="sldNum"/>
          </p:nvPr>
        </p:nvSpPr>
        <p:spPr>
          <a:xfrm>
            <a:off x="0" y="0"/>
            <a:ext cx="3000000" cy="3000000"/>
          </a:xfrm>
          <a:prstGeom prst="rect">
            <a:avLst/>
          </a:prstGeom>
          <a:noFill/>
          <a:ln>
            <a:noFill/>
          </a:ln>
        </p:spPr>
        <p:txBody>
          <a:bodyPr anchorCtr="0" anchor="t" bIns="0" lIns="0" spcFirstLastPara="1" rIns="0" wrap="square" tIns="0">
            <a:noAutofit/>
          </a:bodyPr>
          <a:lstStyle>
            <a:lvl1pPr indent="0" lvl="0"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800"/>
              <a:buFont typeface="Arial"/>
              <a:buNone/>
              <a:defRPr b="0" i="0" sz="18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g trắng" type="blank">
  <p:cSld name="BLANK">
    <p:spTree>
      <p:nvGrpSpPr>
        <p:cNvPr id="39" name="Shape 39"/>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8.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12" name="Google Shape;12;p1"/>
          <p:cNvSpPr txBox="1"/>
          <p:nvPr/>
        </p:nvSpPr>
        <p:spPr>
          <a:xfrm>
            <a:off x="10483524" y="6311900"/>
            <a:ext cx="1468387"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CF2941"/>
                </a:solidFill>
                <a:latin typeface="Arial"/>
                <a:ea typeface="Arial"/>
                <a:cs typeface="Arial"/>
                <a:sym typeface="Arial"/>
              </a:rPr>
              <a:t>Trang </a:t>
            </a:r>
            <a:fld id="{00000000-1234-1234-1234-123412341234}" type="slidenum">
              <a:rPr b="0" i="0" lang="en-US" sz="1400" u="none" cap="none" strike="noStrike">
                <a:solidFill>
                  <a:srgbClr val="CF2941"/>
                </a:solidFill>
                <a:latin typeface="Arial"/>
                <a:ea typeface="Arial"/>
                <a:cs typeface="Arial"/>
                <a:sym typeface="Arial"/>
              </a:rPr>
              <a:t>‹#›</a:t>
            </a:fld>
            <a:endParaRPr b="0" i="0" sz="1400" u="none" cap="none" strike="noStrike">
              <a:solidFill>
                <a:srgbClr val="CF294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1.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6.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hyperlink" Target="https://www.researchgate.net/figure/A-Replica-Management-Architecture_fig3_228700185"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hyperlink" Target="https://en.wikipedia.org/wiki/Push%E2%80%93pull_strategy"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 name="Shape 43"/>
        <p:cNvGrpSpPr/>
        <p:nvPr/>
      </p:nvGrpSpPr>
      <p:grpSpPr>
        <a:xfrm>
          <a:off x="0" y="0"/>
          <a:ext cx="0" cy="0"/>
          <a:chOff x="0" y="0"/>
          <a:chExt cx="0" cy="0"/>
        </a:xfrm>
      </p:grpSpPr>
      <p:sp>
        <p:nvSpPr>
          <p:cNvPr id="44" name="Google Shape;44;p8"/>
          <p:cNvSpPr txBox="1"/>
          <p:nvPr>
            <p:ph type="ctrTitle"/>
          </p:nvPr>
        </p:nvSpPr>
        <p:spPr>
          <a:xfrm>
            <a:off x="562500" y="2099625"/>
            <a:ext cx="11067000" cy="2378100"/>
          </a:xfrm>
          <a:prstGeom prst="rect">
            <a:avLst/>
          </a:prstGeom>
          <a:noFill/>
          <a:ln>
            <a:noFill/>
          </a:ln>
        </p:spPr>
        <p:txBody>
          <a:bodyPr anchorCtr="0" anchor="b" bIns="45700" lIns="91425" spcFirstLastPara="1" rIns="91425" wrap="square" tIns="45700">
            <a:spAutoFit/>
          </a:bodyPr>
          <a:lstStyle/>
          <a:p>
            <a:pPr indent="0" lvl="0" marL="0" rtl="0" algn="ctr">
              <a:lnSpc>
                <a:spcPct val="115000"/>
              </a:lnSpc>
              <a:spcBef>
                <a:spcPts val="300"/>
              </a:spcBef>
              <a:spcAft>
                <a:spcPts val="300"/>
              </a:spcAft>
              <a:buClr>
                <a:schemeClr val="dk1"/>
              </a:buClr>
              <a:buSzPts val="1100"/>
              <a:buFont typeface="Arial"/>
              <a:buNone/>
            </a:pPr>
            <a:r>
              <a:rPr lang="en-US" sz="4500">
                <a:latin typeface="Roboto"/>
                <a:ea typeface="Roboto"/>
                <a:cs typeface="Roboto"/>
                <a:sym typeface="Roboto"/>
              </a:rPr>
              <a:t>Chapter 7 - Replica management - Consistency protocols - Example: Caching and replication</a:t>
            </a:r>
            <a:endParaRPr sz="4500">
              <a:latin typeface="Roboto"/>
              <a:ea typeface="Roboto"/>
              <a:cs typeface="Roboto"/>
              <a:sym typeface="Roboto"/>
            </a:endParaRPr>
          </a:p>
        </p:txBody>
      </p:sp>
      <p:sp>
        <p:nvSpPr>
          <p:cNvPr id="45" name="Google Shape;45;p8"/>
          <p:cNvSpPr txBox="1"/>
          <p:nvPr>
            <p:ph idx="1" type="subTitle"/>
          </p:nvPr>
        </p:nvSpPr>
        <p:spPr>
          <a:xfrm>
            <a:off x="562503" y="4301150"/>
            <a:ext cx="7978200" cy="1328700"/>
          </a:xfrm>
          <a:prstGeom prst="rect">
            <a:avLst/>
          </a:prstGeom>
          <a:noFill/>
          <a:ln>
            <a:noFill/>
          </a:ln>
        </p:spPr>
        <p:txBody>
          <a:bodyPr anchorCtr="0" anchor="t" bIns="45700" lIns="91425" spcFirstLastPara="1" rIns="91425" wrap="square" tIns="45700">
            <a:spAutoFit/>
          </a:bodyPr>
          <a:lstStyle/>
          <a:p>
            <a:pPr indent="0" lvl="0" marL="0" rtl="0" algn="l">
              <a:lnSpc>
                <a:spcPct val="90000"/>
              </a:lnSpc>
              <a:spcBef>
                <a:spcPts val="1000"/>
              </a:spcBef>
              <a:spcAft>
                <a:spcPts val="0"/>
              </a:spcAft>
              <a:buClr>
                <a:srgbClr val="F9E3E6"/>
              </a:buClr>
              <a:buSzPts val="1600"/>
              <a:buNone/>
            </a:pPr>
            <a:r>
              <a:rPr lang="en-US" sz="2000">
                <a:latin typeface="Roboto"/>
                <a:ea typeface="Roboto"/>
                <a:cs typeface="Roboto"/>
                <a:sym typeface="Roboto"/>
              </a:rPr>
              <a:t>Nhóm 12:</a:t>
            </a:r>
            <a:endParaRPr sz="2000">
              <a:latin typeface="Roboto"/>
              <a:ea typeface="Roboto"/>
              <a:cs typeface="Roboto"/>
              <a:sym typeface="Roboto"/>
            </a:endParaRPr>
          </a:p>
          <a:p>
            <a:pPr indent="-355600" lvl="0" marL="457200" rtl="0" algn="l">
              <a:lnSpc>
                <a:spcPct val="90000"/>
              </a:lnSpc>
              <a:spcBef>
                <a:spcPts val="1000"/>
              </a:spcBef>
              <a:spcAft>
                <a:spcPts val="0"/>
              </a:spcAft>
              <a:buSzPts val="2000"/>
              <a:buFont typeface="Roboto"/>
              <a:buChar char="-"/>
            </a:pPr>
            <a:r>
              <a:rPr lang="en-US" sz="2000">
                <a:latin typeface="Roboto"/>
                <a:ea typeface="Roboto"/>
                <a:cs typeface="Roboto"/>
                <a:sym typeface="Roboto"/>
              </a:rPr>
              <a:t>Trần Đức Tiến Long: Replica management</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Trần Xuân Huỳnh: Consistency protocols</a:t>
            </a:r>
            <a:endParaRPr sz="2000">
              <a:latin typeface="Roboto"/>
              <a:ea typeface="Roboto"/>
              <a:cs typeface="Roboto"/>
              <a:sym typeface="Roboto"/>
            </a:endParaRPr>
          </a:p>
          <a:p>
            <a:pPr indent="-355600" lvl="0" marL="457200" rtl="0" algn="l">
              <a:lnSpc>
                <a:spcPct val="90000"/>
              </a:lnSpc>
              <a:spcBef>
                <a:spcPts val="0"/>
              </a:spcBef>
              <a:spcAft>
                <a:spcPts val="0"/>
              </a:spcAft>
              <a:buSzPts val="2000"/>
              <a:buFont typeface="Roboto"/>
              <a:buChar char="-"/>
            </a:pPr>
            <a:r>
              <a:rPr lang="en-US" sz="2000">
                <a:latin typeface="Roboto"/>
                <a:ea typeface="Roboto"/>
                <a:cs typeface="Roboto"/>
                <a:sym typeface="Roboto"/>
              </a:rPr>
              <a:t>Đào Văn Luân: Caching and replication</a:t>
            </a:r>
            <a:endParaRPr sz="2000">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7"/>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2. Consistency Protocols</a:t>
            </a:r>
            <a:endParaRPr/>
          </a:p>
        </p:txBody>
      </p:sp>
      <p:sp>
        <p:nvSpPr>
          <p:cNvPr id="103" name="Google Shape;103;p17"/>
          <p:cNvSpPr txBox="1"/>
          <p:nvPr>
            <p:ph idx="1" type="body"/>
          </p:nvPr>
        </p:nvSpPr>
        <p:spPr>
          <a:xfrm>
            <a:off x="859050" y="1417225"/>
            <a:ext cx="10473900" cy="49101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n-US" sz="1400">
                <a:solidFill>
                  <a:srgbClr val="000000"/>
                </a:solidFill>
                <a:latin typeface="Roboto"/>
                <a:ea typeface="Roboto"/>
                <a:cs typeface="Roboto"/>
                <a:sym typeface="Roboto"/>
              </a:rPr>
              <a:t> 2</a:t>
            </a:r>
            <a:r>
              <a:rPr b="1" lang="en-US" sz="1600">
                <a:solidFill>
                  <a:srgbClr val="000000"/>
                </a:solidFill>
                <a:latin typeface="Roboto"/>
                <a:ea typeface="Roboto"/>
                <a:cs typeface="Roboto"/>
                <a:sym typeface="Roboto"/>
              </a:rPr>
              <a:t>.1. Các mô hình nhất quán</a:t>
            </a:r>
            <a:endParaRPr b="1" sz="1600">
              <a:solidFill>
                <a:srgbClr val="000000"/>
              </a:solidFill>
              <a:latin typeface="Roboto"/>
              <a:ea typeface="Roboto"/>
              <a:cs typeface="Roboto"/>
              <a:sym typeface="Roboto"/>
            </a:endParaRPr>
          </a:p>
          <a:p>
            <a:pPr indent="-330200" lvl="0" marL="457200" rtl="0" algn="l">
              <a:lnSpc>
                <a:spcPct val="115000"/>
              </a:lnSpc>
              <a:spcBef>
                <a:spcPts val="1200"/>
              </a:spcBef>
              <a:spcAft>
                <a:spcPts val="0"/>
              </a:spcAft>
              <a:buSzPts val="1600"/>
              <a:buChar char="●"/>
            </a:pPr>
            <a:r>
              <a:rPr b="1" lang="en-US" sz="1600">
                <a:solidFill>
                  <a:srgbClr val="000000"/>
                </a:solidFill>
                <a:latin typeface="Roboto"/>
                <a:ea typeface="Roboto"/>
                <a:cs typeface="Roboto"/>
                <a:sym typeface="Roboto"/>
              </a:rPr>
              <a:t>Tính nhất quán</a:t>
            </a:r>
            <a:r>
              <a:rPr lang="en-US" sz="1600">
                <a:solidFill>
                  <a:srgbClr val="000000"/>
                </a:solidFill>
                <a:latin typeface="Roboto"/>
                <a:ea typeface="Roboto"/>
                <a:cs typeface="Roboto"/>
                <a:sym typeface="Roboto"/>
              </a:rPr>
              <a:t>: </a:t>
            </a:r>
            <a:r>
              <a:rPr lang="en-US" sz="1600"/>
              <a:t>các thao tác đọc/ghi dữ liệu (cho dù đó là dữ liệu được lưu trong bộ nhớ, trên tập tin hay trong hệ quản trị cơ sở dữ liệu) đều gọi chung là kho dữ liệu. Khi một bản sao được cập nhật, tất cả các bản sao khác phải được cập nhật theo. Tùy theo thứ tự và cách cập nhật -&gt; không nhất quán.</a:t>
            </a:r>
            <a:endParaRPr sz="1600"/>
          </a:p>
          <a:p>
            <a:pPr indent="-330200" lvl="0" marL="457200" rtl="0" algn="l">
              <a:lnSpc>
                <a:spcPct val="115000"/>
              </a:lnSpc>
              <a:spcBef>
                <a:spcPts val="0"/>
              </a:spcBef>
              <a:spcAft>
                <a:spcPts val="0"/>
              </a:spcAft>
              <a:buSzPts val="1600"/>
              <a:buChar char="-"/>
            </a:pPr>
            <a:r>
              <a:rPr lang="en-US" sz="1600"/>
              <a:t>Thứ tự thực thi của các thao tác xung đột (đọc-ghi, ghi-ghi) có ảnh hưởng đến tính nhất quán.</a:t>
            </a:r>
            <a:endParaRPr sz="1600"/>
          </a:p>
          <a:p>
            <a:pPr indent="-330200" lvl="0" marL="457200" rtl="0" algn="l">
              <a:lnSpc>
                <a:spcPct val="115000"/>
              </a:lnSpc>
              <a:spcBef>
                <a:spcPts val="0"/>
              </a:spcBef>
              <a:spcAft>
                <a:spcPts val="0"/>
              </a:spcAft>
              <a:buSzPts val="1600"/>
              <a:buChar char="-"/>
            </a:pPr>
            <a:r>
              <a:rPr b="1" lang="en-US" sz="1600"/>
              <a:t>Thứ tự bộ phận (partial order):</a:t>
            </a:r>
            <a:r>
              <a:rPr lang="en-US" sz="1600"/>
              <a:t> thứ tự các thao tác của </a:t>
            </a:r>
            <a:r>
              <a:rPr b="1" lang="en-US" sz="1600"/>
              <a:t>MỘT</a:t>
            </a:r>
            <a:r>
              <a:rPr lang="en-US" sz="1600"/>
              <a:t> client.</a:t>
            </a:r>
            <a:endParaRPr sz="1600"/>
          </a:p>
          <a:p>
            <a:pPr indent="-330200" lvl="0" marL="457200" rtl="0" algn="l">
              <a:lnSpc>
                <a:spcPct val="115000"/>
              </a:lnSpc>
              <a:spcBef>
                <a:spcPts val="0"/>
              </a:spcBef>
              <a:spcAft>
                <a:spcPts val="0"/>
              </a:spcAft>
              <a:buSzPts val="1600"/>
              <a:buChar char="-"/>
            </a:pPr>
            <a:r>
              <a:rPr b="1" lang="en-US" sz="1600"/>
              <a:t>Thứ tự đầy đủ (total order):</a:t>
            </a:r>
            <a:r>
              <a:rPr lang="en-US" sz="1600"/>
              <a:t> thứ tự chung cho tất cả các thao tác xung đột.</a:t>
            </a:r>
            <a:endParaRPr sz="1600"/>
          </a:p>
          <a:p>
            <a:pPr indent="-330200" lvl="0" marL="457200" rtl="0" algn="l">
              <a:lnSpc>
                <a:spcPct val="115000"/>
              </a:lnSpc>
              <a:spcBef>
                <a:spcPts val="0"/>
              </a:spcBef>
              <a:spcAft>
                <a:spcPts val="0"/>
              </a:spcAft>
              <a:buSzPts val="1600"/>
              <a:buChar char="●"/>
            </a:pPr>
            <a:r>
              <a:rPr b="1" lang="en-US" sz="1600"/>
              <a:t>Mô hình nhất quán</a:t>
            </a:r>
            <a:r>
              <a:rPr lang="en-US" sz="1600"/>
              <a:t>:</a:t>
            </a:r>
            <a:endParaRPr sz="1600"/>
          </a:p>
          <a:p>
            <a:pPr indent="-330200" lvl="0" marL="457200" rtl="0" algn="l">
              <a:lnSpc>
                <a:spcPct val="115000"/>
              </a:lnSpc>
              <a:spcBef>
                <a:spcPts val="0"/>
              </a:spcBef>
              <a:spcAft>
                <a:spcPts val="0"/>
              </a:spcAft>
              <a:buSzPts val="1600"/>
              <a:buChar char="-"/>
            </a:pPr>
            <a:r>
              <a:rPr lang="en-US" sz="1600"/>
              <a:t>Cam kết giữa các tiến trình và kho dữ liệu</a:t>
            </a:r>
            <a:endParaRPr sz="1600"/>
          </a:p>
          <a:p>
            <a:pPr indent="-330200" lvl="0" marL="457200" rtl="0" algn="l">
              <a:lnSpc>
                <a:spcPct val="115000"/>
              </a:lnSpc>
              <a:spcBef>
                <a:spcPts val="0"/>
              </a:spcBef>
              <a:spcAft>
                <a:spcPts val="0"/>
              </a:spcAft>
              <a:buSzPts val="1600"/>
              <a:buChar char="-"/>
            </a:pPr>
            <a:r>
              <a:rPr lang="en-US" sz="1600"/>
              <a:t>Muốn đọc giá trị cuối cùng (mới nhất) </a:t>
            </a:r>
            <a:endParaRPr sz="1600"/>
          </a:p>
          <a:p>
            <a:pPr indent="-330200" lvl="0" marL="457200" rtl="0" algn="l">
              <a:lnSpc>
                <a:spcPct val="115000"/>
              </a:lnSpc>
              <a:spcBef>
                <a:spcPts val="0"/>
              </a:spcBef>
              <a:spcAft>
                <a:spcPts val="0"/>
              </a:spcAft>
              <a:buSzPts val="1600"/>
              <a:buChar char="-"/>
            </a:pPr>
            <a:r>
              <a:rPr lang="en-US" sz="1600"/>
              <a:t>Không có đồng hồ toàn cục à khó thực hiện</a:t>
            </a:r>
            <a:endParaRPr sz="1600"/>
          </a:p>
          <a:p>
            <a:pPr indent="-330200" lvl="0" marL="457200" rtl="0" algn="l">
              <a:lnSpc>
                <a:spcPct val="115000"/>
              </a:lnSpc>
              <a:spcBef>
                <a:spcPts val="0"/>
              </a:spcBef>
              <a:spcAft>
                <a:spcPts val="0"/>
              </a:spcAft>
              <a:buSzPts val="1600"/>
              <a:buChar char="-"/>
            </a:pPr>
            <a:r>
              <a:rPr lang="en-US" sz="1600"/>
              <a:t>Khái niệm phạm vi của mô hình nhất quán (độ lệch, độ sai khác)</a:t>
            </a:r>
            <a:endParaRPr sz="1600"/>
          </a:p>
          <a:p>
            <a:pPr indent="0" lvl="0" marL="0" rtl="0" algn="l">
              <a:lnSpc>
                <a:spcPct val="115000"/>
              </a:lnSpc>
              <a:spcBef>
                <a:spcPts val="1200"/>
              </a:spcBef>
              <a:spcAft>
                <a:spcPts val="0"/>
              </a:spcAft>
              <a:buNone/>
            </a:pPr>
            <a:r>
              <a:t/>
            </a:r>
            <a:endParaRPr sz="1400"/>
          </a:p>
          <a:p>
            <a:pPr indent="0" lvl="0" marL="457200" rtl="0" algn="l">
              <a:lnSpc>
                <a:spcPct val="115000"/>
              </a:lnSpc>
              <a:spcBef>
                <a:spcPts val="1200"/>
              </a:spcBef>
              <a:spcAft>
                <a:spcPts val="0"/>
              </a:spcAft>
              <a:buNone/>
            </a:pPr>
            <a:r>
              <a:t/>
            </a:r>
            <a:endParaRPr sz="1400">
              <a:solidFill>
                <a:srgbClr val="000000"/>
              </a:solidFill>
              <a:latin typeface="Roboto"/>
              <a:ea typeface="Roboto"/>
              <a:cs typeface="Roboto"/>
              <a:sym typeface="Roboto"/>
            </a:endParaRPr>
          </a:p>
          <a:p>
            <a:pPr indent="0" lvl="0" marL="0" rtl="0" algn="l">
              <a:lnSpc>
                <a:spcPct val="120000"/>
              </a:lnSpc>
              <a:spcBef>
                <a:spcPts val="1200"/>
              </a:spcBef>
              <a:spcAft>
                <a:spcPts val="0"/>
              </a:spcAft>
              <a:buClr>
                <a:schemeClr val="dk1"/>
              </a:buClr>
              <a:buSzPts val="2000"/>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8"/>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pic>
        <p:nvPicPr>
          <p:cNvPr id="110" name="Google Shape;110;p18"/>
          <p:cNvPicPr preferRelativeResize="0"/>
          <p:nvPr/>
        </p:nvPicPr>
        <p:blipFill rotWithShape="1">
          <a:blip r:embed="rId3">
            <a:alphaModFix/>
          </a:blip>
          <a:srcRect b="-3263" l="0" r="-3263" t="0"/>
          <a:stretch/>
        </p:blipFill>
        <p:spPr>
          <a:xfrm>
            <a:off x="3941925" y="1355325"/>
            <a:ext cx="5325449" cy="3282874"/>
          </a:xfrm>
          <a:prstGeom prst="rect">
            <a:avLst/>
          </a:prstGeom>
          <a:noFill/>
          <a:ln>
            <a:noFill/>
          </a:ln>
        </p:spPr>
      </p:pic>
      <p:sp>
        <p:nvSpPr>
          <p:cNvPr id="111" name="Google Shape;111;p18"/>
          <p:cNvSpPr txBox="1"/>
          <p:nvPr/>
        </p:nvSpPr>
        <p:spPr>
          <a:xfrm>
            <a:off x="0" y="5067225"/>
            <a:ext cx="112524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minh họa Tổ chức kho dữ liệu trong hệ thống phân tán</a:t>
            </a:r>
            <a:endParaRPr sz="2000">
              <a:solidFill>
                <a:schemeClr val="dk1"/>
              </a:solidFill>
              <a:latin typeface="Roboto"/>
              <a:ea typeface="Roboto"/>
              <a:cs typeface="Roboto"/>
              <a:sym typeface="Roboto"/>
            </a:endParaRPr>
          </a:p>
          <a:p>
            <a:pPr indent="0" lvl="0" marL="0" rtl="0" algn="ctr">
              <a:spcBef>
                <a:spcPts val="0"/>
              </a:spcBef>
              <a:spcAft>
                <a:spcPts val="0"/>
              </a:spcAft>
              <a:buNone/>
            </a:pPr>
            <a:r>
              <a:rPr lang="en-US" sz="2000">
                <a:solidFill>
                  <a:schemeClr val="dk1"/>
                </a:solidFill>
                <a:latin typeface="Roboto"/>
                <a:ea typeface="Roboto"/>
                <a:cs typeface="Roboto"/>
                <a:sym typeface="Roboto"/>
              </a:rPr>
              <a:t>(</a:t>
            </a:r>
            <a:r>
              <a:rPr b="1" lang="en-US" sz="1700"/>
              <a:t>Giáo trình trang 225)</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9"/>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18" name="Google Shape;118;p19"/>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400">
                <a:latin typeface="Roboto"/>
                <a:ea typeface="Roboto"/>
                <a:cs typeface="Roboto"/>
                <a:sym typeface="Roboto"/>
              </a:rPr>
              <a:t>2.1.1.Các mô hình nhất quán lấy dữ liệu làm trung tâm</a:t>
            </a:r>
            <a:endParaRPr b="1" sz="1400">
              <a:latin typeface="Roboto"/>
              <a:ea typeface="Roboto"/>
              <a:cs typeface="Roboto"/>
              <a:sym typeface="Roboto"/>
            </a:endParaRPr>
          </a:p>
          <a:p>
            <a:pPr indent="-317500" lvl="0" marL="457200" rtl="0" algn="l">
              <a:lnSpc>
                <a:spcPct val="115000"/>
              </a:lnSpc>
              <a:spcBef>
                <a:spcPts val="1200"/>
              </a:spcBef>
              <a:spcAft>
                <a:spcPts val="0"/>
              </a:spcAft>
              <a:buSzPts val="1400"/>
              <a:buFont typeface="Roboto"/>
              <a:buChar char="-"/>
            </a:pPr>
            <a:r>
              <a:rPr lang="en-US" sz="1400">
                <a:latin typeface="Roboto"/>
                <a:ea typeface="Roboto"/>
                <a:cs typeface="Roboto"/>
                <a:sym typeface="Roboto"/>
              </a:rPr>
              <a:t>Một mô hình áp dụng cho toàn bộ data-store.</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US" sz="1400">
                <a:latin typeface="Roboto"/>
                <a:ea typeface="Roboto"/>
                <a:cs typeface="Roboto"/>
                <a:sym typeface="Roboto"/>
              </a:rPr>
              <a:t>Mọi client đều thấy các thao tác được sắp thứ tự cùng kiểu.</a:t>
            </a:r>
            <a:endParaRPr sz="1400">
              <a:latin typeface="Roboto"/>
              <a:ea typeface="Roboto"/>
              <a:cs typeface="Roboto"/>
              <a:sym typeface="Roboto"/>
            </a:endParaRPr>
          </a:p>
          <a:p>
            <a:pPr indent="0" lvl="0" marL="914400" rtl="0" algn="l">
              <a:lnSpc>
                <a:spcPct val="115000"/>
              </a:lnSpc>
              <a:spcBef>
                <a:spcPts val="1200"/>
              </a:spcBef>
              <a:spcAft>
                <a:spcPts val="0"/>
              </a:spcAft>
              <a:buNone/>
            </a:pPr>
            <a:r>
              <a:rPr lang="en-US" sz="1400">
                <a:latin typeface="Roboto"/>
                <a:ea typeface="Roboto"/>
                <a:cs typeface="Roboto"/>
                <a:sym typeface="Roboto"/>
              </a:rPr>
              <a:t>01.Nhất quán liên tục </a:t>
            </a:r>
            <a:endParaRPr sz="1400">
              <a:latin typeface="Roboto"/>
              <a:ea typeface="Roboto"/>
              <a:cs typeface="Roboto"/>
              <a:sym typeface="Roboto"/>
            </a:endParaRPr>
          </a:p>
          <a:p>
            <a:pPr indent="0" lvl="0" marL="914400" rtl="0" algn="l">
              <a:lnSpc>
                <a:spcPct val="115000"/>
              </a:lnSpc>
              <a:spcBef>
                <a:spcPts val="1200"/>
              </a:spcBef>
              <a:spcAft>
                <a:spcPts val="0"/>
              </a:spcAft>
              <a:buNone/>
            </a:pPr>
            <a:r>
              <a:rPr lang="en-US" sz="1400">
                <a:latin typeface="Roboto"/>
                <a:ea typeface="Roboto"/>
                <a:cs typeface="Roboto"/>
                <a:sym typeface="Roboto"/>
              </a:rPr>
              <a:t>02.Nhất quán theo thứ tự thao tác</a:t>
            </a:r>
            <a:endParaRPr sz="1400">
              <a:latin typeface="Roboto"/>
              <a:ea typeface="Roboto"/>
              <a:cs typeface="Roboto"/>
              <a:sym typeface="Roboto"/>
            </a:endParaRPr>
          </a:p>
          <a:p>
            <a:pPr indent="0" lvl="0" marL="914400" rtl="0" algn="l">
              <a:lnSpc>
                <a:spcPct val="115000"/>
              </a:lnSpc>
              <a:spcBef>
                <a:spcPts val="1200"/>
              </a:spcBef>
              <a:spcAft>
                <a:spcPts val="0"/>
              </a:spcAft>
              <a:buNone/>
            </a:pPr>
            <a:r>
              <a:rPr lang="en-US" sz="1400">
                <a:latin typeface="Roboto"/>
                <a:ea typeface="Roboto"/>
                <a:cs typeface="Roboto"/>
                <a:sym typeface="Roboto"/>
              </a:rPr>
              <a:t>03.Nhất quán theo nhóm các thao tác</a:t>
            </a:r>
            <a:endParaRPr sz="1400">
              <a:latin typeface="Roboto"/>
              <a:ea typeface="Roboto"/>
              <a:cs typeface="Roboto"/>
              <a:sym typeface="Roboto"/>
            </a:endParaRPr>
          </a:p>
          <a:p>
            <a:pPr indent="0" lvl="0" marL="914400" rtl="0" algn="l">
              <a:lnSpc>
                <a:spcPct val="115000"/>
              </a:lnSpc>
              <a:spcBef>
                <a:spcPts val="1200"/>
              </a:spcBef>
              <a:spcAft>
                <a:spcPts val="0"/>
              </a:spcAft>
              <a:buNone/>
            </a:pPr>
            <a:r>
              <a:rPr lang="en-US" sz="1400">
                <a:latin typeface="Roboto"/>
                <a:ea typeface="Roboto"/>
                <a:cs typeface="Roboto"/>
                <a:sym typeface="Roboto"/>
              </a:rPr>
              <a:t>04.Tính nhất quán và gắn kết </a:t>
            </a:r>
            <a:endParaRPr sz="1400">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rPr b="1" lang="en-US" sz="1400">
                <a:latin typeface="Roboto"/>
                <a:ea typeface="Roboto"/>
                <a:cs typeface="Roboto"/>
                <a:sym typeface="Roboto"/>
              </a:rPr>
              <a:t>2.1.2.Các mô hình nhất quán lấy máy khách làm trung tâm</a:t>
            </a:r>
            <a:endParaRPr b="1" sz="1400">
              <a:latin typeface="Roboto"/>
              <a:ea typeface="Roboto"/>
              <a:cs typeface="Roboto"/>
              <a:sym typeface="Roboto"/>
            </a:endParaRPr>
          </a:p>
          <a:p>
            <a:pPr indent="-317500" lvl="0" marL="457200" rtl="0" algn="l">
              <a:lnSpc>
                <a:spcPct val="115000"/>
              </a:lnSpc>
              <a:spcBef>
                <a:spcPts val="1200"/>
              </a:spcBef>
              <a:spcAft>
                <a:spcPts val="0"/>
              </a:spcAft>
              <a:buSzPts val="1400"/>
              <a:buFont typeface="Roboto"/>
              <a:buChar char="-"/>
            </a:pPr>
            <a:r>
              <a:rPr lang="en-US" sz="1400">
                <a:latin typeface="Roboto"/>
                <a:ea typeface="Roboto"/>
                <a:cs typeface="Roboto"/>
                <a:sym typeface="Roboto"/>
              </a:rPr>
              <a:t>Mỗi client có thể yêu cầu một mô hình nhất quán cụ thể.</a:t>
            </a:r>
            <a:endParaRPr sz="1400">
              <a:latin typeface="Roboto"/>
              <a:ea typeface="Roboto"/>
              <a:cs typeface="Roboto"/>
              <a:sym typeface="Roboto"/>
            </a:endParaRPr>
          </a:p>
          <a:p>
            <a:pPr indent="-317500" lvl="0" marL="457200" rtl="0" algn="l">
              <a:lnSpc>
                <a:spcPct val="115000"/>
              </a:lnSpc>
              <a:spcBef>
                <a:spcPts val="0"/>
              </a:spcBef>
              <a:spcAft>
                <a:spcPts val="0"/>
              </a:spcAft>
              <a:buSzPts val="1400"/>
              <a:buFont typeface="Roboto"/>
              <a:buChar char="-"/>
            </a:pPr>
            <a:r>
              <a:rPr lang="en-US" sz="1400">
                <a:latin typeface="Roboto"/>
                <a:ea typeface="Roboto"/>
                <a:cs typeface="Roboto"/>
                <a:sym typeface="Roboto"/>
              </a:rPr>
              <a:t>Các client khác nhau thấy các thao tác được sắp thứ tự khác nhau.</a:t>
            </a:r>
            <a:endParaRPr sz="1400">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en-US" sz="1400">
                <a:latin typeface="Roboto"/>
                <a:ea typeface="Roboto"/>
                <a:cs typeface="Roboto"/>
                <a:sym typeface="Roboto"/>
              </a:rPr>
              <a:t>01.Nhất quán đọc đều</a:t>
            </a:r>
            <a:endParaRPr sz="1400">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en-US" sz="1400">
                <a:latin typeface="Roboto"/>
                <a:ea typeface="Roboto"/>
                <a:cs typeface="Roboto"/>
                <a:sym typeface="Roboto"/>
              </a:rPr>
              <a:t>02.Nhất quán ghi đều</a:t>
            </a:r>
            <a:endParaRPr sz="1400">
              <a:latin typeface="Roboto"/>
              <a:ea typeface="Roboto"/>
              <a:cs typeface="Roboto"/>
              <a:sym typeface="Roboto"/>
            </a:endParaRPr>
          </a:p>
          <a:p>
            <a:pPr indent="0" lvl="0" marL="914400" rtl="0" algn="l">
              <a:lnSpc>
                <a:spcPct val="115000"/>
              </a:lnSpc>
              <a:spcBef>
                <a:spcPts val="1200"/>
              </a:spcBef>
              <a:spcAft>
                <a:spcPts val="0"/>
              </a:spcAft>
              <a:buClr>
                <a:schemeClr val="dk1"/>
              </a:buClr>
              <a:buSzPts val="1100"/>
              <a:buFont typeface="Arial"/>
              <a:buNone/>
            </a:pPr>
            <a:r>
              <a:rPr lang="en-US" sz="1400">
                <a:latin typeface="Roboto"/>
                <a:ea typeface="Roboto"/>
                <a:cs typeface="Roboto"/>
                <a:sym typeface="Roboto"/>
              </a:rPr>
              <a:t>03.Nhất quán đọc kết quả ghi</a:t>
            </a:r>
            <a:endParaRPr sz="1400">
              <a:latin typeface="Roboto"/>
              <a:ea typeface="Roboto"/>
              <a:cs typeface="Roboto"/>
              <a:sym typeface="Roboto"/>
            </a:endParaRPr>
          </a:p>
          <a:p>
            <a:pPr indent="0" lvl="0" marL="914400" rtl="0" algn="l">
              <a:lnSpc>
                <a:spcPct val="115000"/>
              </a:lnSpc>
              <a:spcBef>
                <a:spcPts val="1200"/>
              </a:spcBef>
              <a:spcAft>
                <a:spcPts val="1200"/>
              </a:spcAft>
              <a:buClr>
                <a:schemeClr val="dk1"/>
              </a:buClr>
              <a:buSzPts val="1100"/>
              <a:buFont typeface="Arial"/>
              <a:buNone/>
            </a:pPr>
            <a:r>
              <a:rPr lang="en-US" sz="1400">
                <a:latin typeface="Roboto"/>
                <a:ea typeface="Roboto"/>
                <a:cs typeface="Roboto"/>
                <a:sym typeface="Roboto"/>
              </a:rPr>
              <a:t>04.Nhất quán ghi sau khi đọc</a:t>
            </a:r>
            <a:endParaRPr sz="1400">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20"/>
          <p:cNvSpPr txBox="1"/>
          <p:nvPr>
            <p:ph type="title"/>
          </p:nvPr>
        </p:nvSpPr>
        <p:spPr>
          <a:xfrm>
            <a:off x="1627451" y="365125"/>
            <a:ext cx="9726300" cy="7476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US"/>
              <a:t>2. Consistency Protocols</a:t>
            </a:r>
            <a:endParaRPr/>
          </a:p>
        </p:txBody>
      </p:sp>
      <p:sp>
        <p:nvSpPr>
          <p:cNvPr id="125" name="Google Shape;125;p20"/>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fontScale="92500" lnSpcReduction="10000"/>
          </a:bodyPr>
          <a:lstStyle/>
          <a:p>
            <a:pPr indent="0" lvl="0" marL="0" rtl="0" algn="l">
              <a:lnSpc>
                <a:spcPct val="115000"/>
              </a:lnSpc>
              <a:spcBef>
                <a:spcPts val="1200"/>
              </a:spcBef>
              <a:spcAft>
                <a:spcPts val="0"/>
              </a:spcAft>
              <a:buClr>
                <a:schemeClr val="dk1"/>
              </a:buClr>
              <a:buSzPct val="64705"/>
              <a:buFont typeface="Arial"/>
              <a:buNone/>
            </a:pPr>
            <a:r>
              <a:rPr b="1" lang="en-US" sz="1700">
                <a:latin typeface="Roboto"/>
                <a:ea typeface="Roboto"/>
                <a:cs typeface="Roboto"/>
                <a:sym typeface="Roboto"/>
              </a:rPr>
              <a:t>2.1.1. </a:t>
            </a:r>
            <a:r>
              <a:rPr b="1" lang="en-US" sz="1700">
                <a:latin typeface="Roboto"/>
                <a:ea typeface="Roboto"/>
                <a:cs typeface="Roboto"/>
                <a:sym typeface="Roboto"/>
              </a:rPr>
              <a:t>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a.</a:t>
            </a:r>
            <a:r>
              <a:rPr b="1" lang="en-US" sz="1700">
                <a:latin typeface="Roboto"/>
                <a:ea typeface="Roboto"/>
                <a:cs typeface="Roboto"/>
                <a:sym typeface="Roboto"/>
              </a:rPr>
              <a:t>Nhất quán liên tục </a:t>
            </a:r>
            <a:endParaRPr b="1" sz="1700"/>
          </a:p>
          <a:p>
            <a:pPr indent="-346075" lvl="0" marL="457200" rtl="0" algn="l">
              <a:lnSpc>
                <a:spcPct val="115000"/>
              </a:lnSpc>
              <a:spcBef>
                <a:spcPts val="1200"/>
              </a:spcBef>
              <a:spcAft>
                <a:spcPts val="0"/>
              </a:spcAft>
              <a:buSzPct val="100000"/>
              <a:buChar char="-"/>
            </a:pPr>
            <a:r>
              <a:rPr lang="en-US"/>
              <a:t>Dựa trên các giải pháp trong mô hình nhất quán liên tục, cụ thể các tiêu chí: Sự chênh lệch giữa số bản sao, sự chênh lệch trạng thái hay thứ tự các thao tác cập nhật.</a:t>
            </a:r>
            <a:endParaRPr/>
          </a:p>
          <a:p>
            <a:pPr indent="-346075" lvl="0" marL="457200" rtl="0" algn="l">
              <a:lnSpc>
                <a:spcPct val="115000"/>
              </a:lnSpc>
              <a:spcBef>
                <a:spcPts val="0"/>
              </a:spcBef>
              <a:spcAft>
                <a:spcPts val="0"/>
              </a:spcAft>
              <a:buSzPct val="100000"/>
              <a:buChar char="-"/>
            </a:pPr>
            <a:r>
              <a:rPr lang="en-US"/>
              <a:t>Thường áp dụng giao thức lan truyền (ý tưởng):</a:t>
            </a:r>
            <a:endParaRPr/>
          </a:p>
          <a:p>
            <a:pPr indent="-293211" lvl="0" marL="914400" rtl="0" algn="l">
              <a:lnSpc>
                <a:spcPct val="115000"/>
              </a:lnSpc>
              <a:spcBef>
                <a:spcPts val="0"/>
              </a:spcBef>
              <a:spcAft>
                <a:spcPts val="0"/>
              </a:spcAft>
              <a:buSzPct val="55000"/>
              <a:buChar char="●"/>
            </a:pPr>
            <a:r>
              <a:rPr lang="en-US"/>
              <a:t>Giả sử không xảy ra xung đột giữa các thao tác ghi-ghi.</a:t>
            </a:r>
            <a:endParaRPr/>
          </a:p>
          <a:p>
            <a:pPr indent="-293211" lvl="0" marL="914400" rtl="0" algn="l">
              <a:lnSpc>
                <a:spcPct val="115000"/>
              </a:lnSpc>
              <a:spcBef>
                <a:spcPts val="0"/>
              </a:spcBef>
              <a:spcAft>
                <a:spcPts val="0"/>
              </a:spcAft>
              <a:buSzPct val="55000"/>
              <a:buChar char="●"/>
            </a:pPr>
            <a:r>
              <a:rPr lang="en-US"/>
              <a:t>Các thao tác cập nhật ban đầu thực hiện chỉ trên một hoặc vài bản sao (càng ít càng tốt).</a:t>
            </a:r>
            <a:endParaRPr/>
          </a:p>
          <a:p>
            <a:pPr indent="-293211" lvl="0" marL="914400" rtl="0" algn="l">
              <a:lnSpc>
                <a:spcPct val="115000"/>
              </a:lnSpc>
              <a:spcBef>
                <a:spcPts val="0"/>
              </a:spcBef>
              <a:spcAft>
                <a:spcPts val="0"/>
              </a:spcAft>
              <a:buSzPct val="55000"/>
              <a:buChar char="●"/>
            </a:pPr>
            <a:r>
              <a:rPr lang="en-US"/>
              <a:t>Một bản sao chỉ gửi các cập nhật của nó tới một số hữu hạn các hàng xóm.</a:t>
            </a:r>
            <a:endParaRPr/>
          </a:p>
          <a:p>
            <a:pPr indent="-293211" lvl="0" marL="914400" rtl="0" algn="l">
              <a:lnSpc>
                <a:spcPct val="115000"/>
              </a:lnSpc>
              <a:spcBef>
                <a:spcPts val="0"/>
              </a:spcBef>
              <a:spcAft>
                <a:spcPts val="0"/>
              </a:spcAft>
              <a:buSzPct val="55000"/>
              <a:buChar char="●"/>
            </a:pPr>
            <a:r>
              <a:rPr lang="en-US"/>
              <a:t>Việc lan truyền cập nhật diễn ra chậm và không phải ngay lập tức.</a:t>
            </a:r>
            <a:endParaRPr/>
          </a:p>
          <a:p>
            <a:pPr indent="-293211" lvl="0" marL="914400" rtl="0" algn="l">
              <a:lnSpc>
                <a:spcPct val="115000"/>
              </a:lnSpc>
              <a:spcBef>
                <a:spcPts val="0"/>
              </a:spcBef>
              <a:spcAft>
                <a:spcPts val="0"/>
              </a:spcAft>
              <a:buSzPct val="55000"/>
              <a:buChar char="●"/>
            </a:pPr>
            <a:r>
              <a:rPr lang="en-US"/>
              <a:t>Cuối cùng mỗi cập nhật đều đến được từng bản sao.</a:t>
            </a:r>
            <a:endParaRPr/>
          </a:p>
          <a:p>
            <a:pPr indent="-346075" lvl="0" marL="457200" rtl="0" algn="l">
              <a:lnSpc>
                <a:spcPct val="115000"/>
              </a:lnSpc>
              <a:spcBef>
                <a:spcPts val="0"/>
              </a:spcBef>
              <a:spcAft>
                <a:spcPts val="0"/>
              </a:spcAft>
              <a:buSzPct val="100000"/>
              <a:buChar char="-"/>
            </a:pPr>
            <a:r>
              <a:rPr lang="en-US"/>
              <a:t>Dựa trên thuật toán bệnh dịch mà có các mô hình lan truyền cập nhật. Các cập nhật được lan truyền tới các bản sao càng ít thông điệp càng tốt, càng nhiều bản sao bị nhiễm các lan truyền càng nhanh thì càng tốt. Các bản sao không lan truyền được cập nhật sẽ bị loại bỏ.</a:t>
            </a:r>
            <a:endParaRPr/>
          </a:p>
          <a:p>
            <a:pPr indent="0" lvl="0" marL="457200" rtl="0" algn="l">
              <a:spcBef>
                <a:spcPts val="1200"/>
              </a:spcBef>
              <a:spcAft>
                <a:spcPts val="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1"/>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32" name="Google Shape;132;p21"/>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US" sz="1700">
                <a:latin typeface="Roboto"/>
                <a:ea typeface="Roboto"/>
                <a:cs typeface="Roboto"/>
                <a:sym typeface="Roboto"/>
              </a:rPr>
              <a:t>a.Nhất quán liên tục  </a:t>
            </a:r>
            <a:endParaRPr b="1" sz="1700"/>
          </a:p>
          <a:p>
            <a:pPr indent="-342900" lvl="0" marL="457200" rtl="0" algn="l">
              <a:lnSpc>
                <a:spcPct val="115000"/>
              </a:lnSpc>
              <a:spcBef>
                <a:spcPts val="1200"/>
              </a:spcBef>
              <a:spcAft>
                <a:spcPts val="0"/>
              </a:spcAft>
              <a:buSzPts val="1800"/>
              <a:buChar char="-"/>
            </a:pPr>
            <a:r>
              <a:rPr lang="en-US" sz="1800"/>
              <a:t>Những yếu tố đánh giá sự bất đồng bộ:</a:t>
            </a:r>
            <a:endParaRPr sz="1800"/>
          </a:p>
          <a:p>
            <a:pPr indent="-342900" lvl="0" marL="914400" rtl="0" algn="l">
              <a:lnSpc>
                <a:spcPct val="115000"/>
              </a:lnSpc>
              <a:spcBef>
                <a:spcPts val="0"/>
              </a:spcBef>
              <a:spcAft>
                <a:spcPts val="0"/>
              </a:spcAft>
              <a:buSzPts val="1800"/>
              <a:buChar char="●"/>
            </a:pPr>
            <a:r>
              <a:rPr lang="en-US" sz="1800"/>
              <a:t>Chênh lệch giá trị của các biến (nhiệt độ, giá cả,...)</a:t>
            </a:r>
            <a:endParaRPr sz="1800"/>
          </a:p>
          <a:p>
            <a:pPr indent="-342900" lvl="0" marL="914400" rtl="0" algn="l">
              <a:lnSpc>
                <a:spcPct val="115000"/>
              </a:lnSpc>
              <a:spcBef>
                <a:spcPts val="0"/>
              </a:spcBef>
              <a:spcAft>
                <a:spcPts val="0"/>
              </a:spcAft>
              <a:buSzPts val="1800"/>
              <a:buChar char="●"/>
            </a:pPr>
            <a:r>
              <a:rPr lang="en-US" sz="1800"/>
              <a:t>Chênh lệch thời gian cập nhật</a:t>
            </a:r>
            <a:endParaRPr sz="1800"/>
          </a:p>
          <a:p>
            <a:pPr indent="-342900" lvl="0" marL="914400" rtl="0" algn="l">
              <a:lnSpc>
                <a:spcPct val="115000"/>
              </a:lnSpc>
              <a:spcBef>
                <a:spcPts val="0"/>
              </a:spcBef>
              <a:spcAft>
                <a:spcPts val="0"/>
              </a:spcAft>
              <a:buSzPts val="1800"/>
              <a:buChar char="●"/>
            </a:pPr>
            <a:r>
              <a:rPr lang="en-US" sz="1800"/>
              <a:t>Thứ tự các thao tác cập nhật</a:t>
            </a:r>
            <a:endParaRPr sz="1800"/>
          </a:p>
          <a:p>
            <a:pPr indent="-342900" lvl="0" marL="457200" rtl="0" algn="l">
              <a:lnSpc>
                <a:spcPct val="115000"/>
              </a:lnSpc>
              <a:spcBef>
                <a:spcPts val="0"/>
              </a:spcBef>
              <a:spcAft>
                <a:spcPts val="0"/>
              </a:spcAft>
              <a:buSzPts val="1800"/>
              <a:buChar char="-"/>
            </a:pPr>
            <a:r>
              <a:rPr lang="en-US" sz="1800"/>
              <a:t>Khi độ lệch vượt quá một giá trị cho trước, </a:t>
            </a:r>
            <a:r>
              <a:rPr b="1" lang="en-US" sz="1800"/>
              <a:t>Middleware</a:t>
            </a:r>
            <a:r>
              <a:rPr lang="en-US" sz="1800"/>
              <a:t> sẽ tiến hành các thao tác đồng bộ để đưa độ lệch về giới hạn.</a:t>
            </a:r>
            <a:endParaRPr sz="1800"/>
          </a:p>
          <a:p>
            <a:pPr indent="0" lvl="0" marL="0" rtl="0" algn="l">
              <a:spcBef>
                <a:spcPts val="12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2"/>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39" name="Google Shape;139;p22"/>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b="1" lang="en-US" sz="1600">
                <a:latin typeface="Roboto"/>
                <a:ea typeface="Roboto"/>
                <a:cs typeface="Roboto"/>
                <a:sym typeface="Roboto"/>
              </a:rPr>
              <a:t>b.1 Nhất quán nghiêm ngặt</a:t>
            </a:r>
            <a:endParaRPr b="1" sz="1600">
              <a:latin typeface="Roboto"/>
              <a:ea typeface="Roboto"/>
              <a:cs typeface="Roboto"/>
              <a:sym typeface="Roboto"/>
            </a:endParaRPr>
          </a:p>
          <a:p>
            <a:pPr indent="-342900" lvl="0" marL="457200" rtl="0" algn="l">
              <a:lnSpc>
                <a:spcPct val="115000"/>
              </a:lnSpc>
              <a:spcBef>
                <a:spcPts val="1200"/>
              </a:spcBef>
              <a:spcAft>
                <a:spcPts val="0"/>
              </a:spcAft>
              <a:buSzPts val="1800"/>
              <a:buChar char="-"/>
            </a:pPr>
            <a:r>
              <a:rPr lang="en-US" sz="1800"/>
              <a:t>Truy cập tương tranh đến các tài nguyên chia sẻ.</a:t>
            </a:r>
            <a:endParaRPr sz="1800"/>
          </a:p>
          <a:p>
            <a:pPr indent="-342900" lvl="0" marL="457200" rtl="0" algn="l">
              <a:lnSpc>
                <a:spcPct val="115000"/>
              </a:lnSpc>
              <a:spcBef>
                <a:spcPts val="0"/>
              </a:spcBef>
              <a:spcAft>
                <a:spcPts val="0"/>
              </a:spcAft>
              <a:buSzPts val="1800"/>
              <a:buChar char="-"/>
            </a:pPr>
            <a:r>
              <a:rPr lang="en-US" sz="1800"/>
              <a:t>Tài nguyên chia sẻ là dữ liệu được sao lưu (replicas).</a:t>
            </a:r>
            <a:endParaRPr sz="1800"/>
          </a:p>
          <a:p>
            <a:pPr indent="-342900" lvl="0" marL="457200" rtl="0" algn="l">
              <a:lnSpc>
                <a:spcPct val="115000"/>
              </a:lnSpc>
              <a:spcBef>
                <a:spcPts val="0"/>
              </a:spcBef>
              <a:spcAft>
                <a:spcPts val="0"/>
              </a:spcAft>
              <a:buSzPts val="1800"/>
              <a:buChar char="-"/>
            </a:pPr>
            <a:r>
              <a:rPr lang="en-US" sz="1800"/>
              <a:t>Mô hình này mạnh hơn mô hình liên tục.</a:t>
            </a:r>
            <a:endParaRPr sz="1800"/>
          </a:p>
          <a:p>
            <a:pPr indent="-342900" lvl="0" marL="457200" rtl="0" algn="l">
              <a:lnSpc>
                <a:spcPct val="115000"/>
              </a:lnSpc>
              <a:spcBef>
                <a:spcPts val="0"/>
              </a:spcBef>
              <a:spcAft>
                <a:spcPts val="0"/>
              </a:spcAft>
              <a:buSzPts val="1800"/>
              <a:buChar char="-"/>
            </a:pPr>
            <a:r>
              <a:rPr lang="en-US" sz="1800"/>
              <a:t>Khi thực hiện cập nhật, thứ tự cập nhật được thống nhất giữa các bản sao (replicas).</a:t>
            </a:r>
            <a:endParaRPr sz="1800"/>
          </a:p>
          <a:p>
            <a:pPr indent="-342900" lvl="0" marL="457200" rtl="0" algn="l">
              <a:lnSpc>
                <a:spcPct val="115000"/>
              </a:lnSpc>
              <a:spcBef>
                <a:spcPts val="0"/>
              </a:spcBef>
              <a:spcAft>
                <a:spcPts val="0"/>
              </a:spcAft>
              <a:buSzPts val="1800"/>
              <a:buChar char="-"/>
            </a:pPr>
            <a:r>
              <a:rPr lang="en-US" sz="1800"/>
              <a:t>Với các quá trình thực hiện khác nhau, tất cả các tiến trình luôn luôn cho một kết quả</a:t>
            </a:r>
            <a:endParaRPr sz="1800"/>
          </a:p>
          <a:p>
            <a:pPr indent="-342900" lvl="0" marL="457200" rtl="0" algn="l">
              <a:lnSpc>
                <a:spcPct val="115000"/>
              </a:lnSpc>
              <a:spcBef>
                <a:spcPts val="0"/>
              </a:spcBef>
              <a:spcAft>
                <a:spcPts val="0"/>
              </a:spcAft>
              <a:buSzPts val="1800"/>
              <a:buChar char="-"/>
            </a:pPr>
            <a:r>
              <a:rPr lang="en-US" sz="1800"/>
              <a:t>Các thao tác trên dữ liệu </a:t>
            </a:r>
            <a:endParaRPr sz="1800"/>
          </a:p>
          <a:p>
            <a:pPr indent="-342900" lvl="0" marL="914400" rtl="0" algn="l">
              <a:lnSpc>
                <a:spcPct val="115000"/>
              </a:lnSpc>
              <a:spcBef>
                <a:spcPts val="0"/>
              </a:spcBef>
              <a:spcAft>
                <a:spcPts val="0"/>
              </a:spcAft>
              <a:buSzPts val="1800"/>
              <a:buChar char="●"/>
            </a:pPr>
            <a:r>
              <a:rPr lang="en-US" sz="1800"/>
              <a:t>Đọc (Ri(x)b) </a:t>
            </a:r>
            <a:endParaRPr sz="1800"/>
          </a:p>
          <a:p>
            <a:pPr indent="-342900" lvl="0" marL="914400" rtl="0" algn="l">
              <a:lnSpc>
                <a:spcPct val="115000"/>
              </a:lnSpc>
              <a:spcBef>
                <a:spcPts val="0"/>
              </a:spcBef>
              <a:spcAft>
                <a:spcPts val="0"/>
              </a:spcAft>
              <a:buSzPts val="1800"/>
              <a:buChar char="●"/>
            </a:pPr>
            <a:r>
              <a:rPr lang="en-US" sz="1800"/>
              <a:t>Ghi (Wi(x)a) </a:t>
            </a:r>
            <a:endParaRPr sz="1800"/>
          </a:p>
          <a:p>
            <a:pPr indent="-342900" lvl="0" marL="914400" rtl="0" algn="l">
              <a:lnSpc>
                <a:spcPct val="115000"/>
              </a:lnSpc>
              <a:spcBef>
                <a:spcPts val="0"/>
              </a:spcBef>
              <a:spcAft>
                <a:spcPts val="0"/>
              </a:spcAft>
              <a:buSzPts val="1800"/>
              <a:buChar char="●"/>
            </a:pPr>
            <a:r>
              <a:rPr lang="en-US" sz="1800"/>
              <a:t>Giá trị khởi tạo của các dữ liệu là NIL</a:t>
            </a:r>
            <a:endParaRPr sz="18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3"/>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46" name="Google Shape;146;p23"/>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rPr b="1" lang="en-US" sz="1600">
                <a:latin typeface="Roboto"/>
                <a:ea typeface="Roboto"/>
                <a:cs typeface="Roboto"/>
                <a:sym typeface="Roboto"/>
              </a:rPr>
              <a:t>b.1 Nhất quán nghiêm ngặt</a:t>
            </a:r>
            <a:endParaRPr/>
          </a:p>
        </p:txBody>
      </p:sp>
      <p:pic>
        <p:nvPicPr>
          <p:cNvPr id="147" name="Google Shape;147;p23"/>
          <p:cNvPicPr preferRelativeResize="0"/>
          <p:nvPr/>
        </p:nvPicPr>
        <p:blipFill>
          <a:blip r:embed="rId3">
            <a:alphaModFix/>
          </a:blip>
          <a:stretch>
            <a:fillRect/>
          </a:stretch>
        </p:blipFill>
        <p:spPr>
          <a:xfrm>
            <a:off x="1902100" y="2620875"/>
            <a:ext cx="9451650" cy="1758850"/>
          </a:xfrm>
          <a:prstGeom prst="rect">
            <a:avLst/>
          </a:prstGeom>
          <a:noFill/>
          <a:ln>
            <a:noFill/>
          </a:ln>
        </p:spPr>
      </p:pic>
      <p:sp>
        <p:nvSpPr>
          <p:cNvPr id="148" name="Google Shape;148;p23"/>
          <p:cNvSpPr txBox="1"/>
          <p:nvPr/>
        </p:nvSpPr>
        <p:spPr>
          <a:xfrm>
            <a:off x="1771950" y="4582450"/>
            <a:ext cx="94518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minh họa nhất quán nghiêm ngặt</a:t>
            </a:r>
            <a:endParaRPr sz="2000">
              <a:solidFill>
                <a:schemeClr val="dk1"/>
              </a:solidFill>
              <a:latin typeface="Roboto"/>
              <a:ea typeface="Roboto"/>
              <a:cs typeface="Roboto"/>
              <a:sym typeface="Roboto"/>
            </a:endParaRPr>
          </a:p>
          <a:p>
            <a:pPr indent="0" lvl="0" marL="0" rtl="0" algn="ctr">
              <a:spcBef>
                <a:spcPts val="0"/>
              </a:spcBef>
              <a:spcAft>
                <a:spcPts val="0"/>
              </a:spcAft>
              <a:buNone/>
            </a:pPr>
            <a:r>
              <a:rPr lang="en-US" sz="2000">
                <a:solidFill>
                  <a:schemeClr val="dk1"/>
                </a:solidFill>
                <a:latin typeface="Roboto"/>
                <a:ea typeface="Roboto"/>
                <a:cs typeface="Roboto"/>
                <a:sym typeface="Roboto"/>
              </a:rPr>
              <a:t>(</a:t>
            </a:r>
            <a:r>
              <a:rPr b="1" lang="en-US" sz="1700">
                <a:solidFill>
                  <a:schemeClr val="dk1"/>
                </a:solidFill>
              </a:rPr>
              <a:t>Giáo trình trang 228)</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4"/>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55" name="Google Shape;155;p24"/>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None/>
            </a:pPr>
            <a:r>
              <a:rPr b="1" lang="en-US" sz="1600">
                <a:latin typeface="Roboto"/>
                <a:ea typeface="Roboto"/>
                <a:cs typeface="Roboto"/>
                <a:sym typeface="Roboto"/>
              </a:rPr>
              <a:t>b.2 Nhất quán tuần tự</a:t>
            </a:r>
            <a:endParaRPr b="1" sz="1600">
              <a:latin typeface="Roboto"/>
              <a:ea typeface="Roboto"/>
              <a:cs typeface="Roboto"/>
              <a:sym typeface="Roboto"/>
            </a:endParaRPr>
          </a:p>
          <a:p>
            <a:pPr indent="-336550" lvl="0" marL="457200" rtl="0" algn="l">
              <a:spcBef>
                <a:spcPts val="0"/>
              </a:spcBef>
              <a:spcAft>
                <a:spcPts val="0"/>
              </a:spcAft>
              <a:buSzPts val="1700"/>
              <a:buFont typeface="Roboto"/>
              <a:buChar char="-"/>
            </a:pPr>
            <a:r>
              <a:rPr lang="en-US" sz="1700">
                <a:latin typeface="Roboto"/>
                <a:ea typeface="Roboto"/>
                <a:cs typeface="Roboto"/>
                <a:sym typeface="Roboto"/>
              </a:rPr>
              <a:t>Các tiến trình đều có một chuỗi thao tác cục bộ</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US" sz="1700">
                <a:latin typeface="Roboto"/>
                <a:ea typeface="Roboto"/>
                <a:cs typeface="Roboto"/>
                <a:sym typeface="Roboto"/>
              </a:rPr>
              <a:t>Các thao tác cục bộ của các tiến trình được tổng hợp thành thứ tự thực hiện các thao tác trên kho dữ liệu</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US" sz="1700">
                <a:latin typeface="Roboto"/>
                <a:ea typeface="Roboto"/>
                <a:cs typeface="Roboto"/>
                <a:sym typeface="Roboto"/>
              </a:rPr>
              <a:t>Có thể có các thứ tự thực hiện khác nhau trên kho dữ liệu</a:t>
            </a:r>
            <a:endParaRPr sz="1700">
              <a:latin typeface="Roboto"/>
              <a:ea typeface="Roboto"/>
              <a:cs typeface="Roboto"/>
              <a:sym typeface="Roboto"/>
            </a:endParaRPr>
          </a:p>
          <a:p>
            <a:pPr indent="-336550" lvl="0" marL="457200" rtl="0" algn="l">
              <a:spcBef>
                <a:spcPts val="0"/>
              </a:spcBef>
              <a:spcAft>
                <a:spcPts val="0"/>
              </a:spcAft>
              <a:buSzPts val="1700"/>
              <a:buFont typeface="Roboto"/>
              <a:buChar char="-"/>
            </a:pPr>
            <a:r>
              <a:rPr lang="en-US" sz="1700">
                <a:latin typeface="Roboto"/>
                <a:ea typeface="Roboto"/>
                <a:cs typeface="Roboto"/>
                <a:sym typeface="Roboto"/>
              </a:rPr>
              <a:t>Điều kiện của thống nhất tuần tự</a:t>
            </a:r>
            <a:endParaRPr sz="1700">
              <a:latin typeface="Roboto"/>
              <a:ea typeface="Roboto"/>
              <a:cs typeface="Roboto"/>
              <a:sym typeface="Roboto"/>
            </a:endParaRPr>
          </a:p>
          <a:p>
            <a:pPr indent="-298450" lvl="0" marL="914400" rtl="0" algn="l">
              <a:lnSpc>
                <a:spcPct val="115000"/>
              </a:lnSpc>
              <a:spcBef>
                <a:spcPts val="0"/>
              </a:spcBef>
              <a:spcAft>
                <a:spcPts val="0"/>
              </a:spcAft>
              <a:buSzPts val="1100"/>
              <a:buChar char="●"/>
            </a:pPr>
            <a:r>
              <a:rPr lang="en-US" sz="1700">
                <a:latin typeface="Roboto"/>
                <a:ea typeface="Roboto"/>
                <a:cs typeface="Roboto"/>
                <a:sym typeface="Roboto"/>
              </a:rPr>
              <a:t>Nếu thứ tự các thao tác cục bộ của một tiến trình không thay đổi trong thứ tự thực hiện chung trên kho dữ liệu =&gt; Kết quả luôn luôn như nhau.</a:t>
            </a:r>
            <a:endParaRPr sz="1700">
              <a:latin typeface="Roboto"/>
              <a:ea typeface="Roboto"/>
              <a:cs typeface="Roboto"/>
              <a:sym typeface="Roboto"/>
            </a:endParaRPr>
          </a:p>
          <a:p>
            <a:pPr indent="-336550" lvl="0" marL="457200" rtl="0" algn="l">
              <a:lnSpc>
                <a:spcPct val="115000"/>
              </a:lnSpc>
              <a:spcBef>
                <a:spcPts val="0"/>
              </a:spcBef>
              <a:spcAft>
                <a:spcPts val="0"/>
              </a:spcAft>
              <a:buSzPts val="1700"/>
              <a:buFont typeface="Roboto"/>
              <a:buChar char="-"/>
            </a:pPr>
            <a:r>
              <a:rPr lang="en-US" sz="1700">
                <a:latin typeface="Roboto"/>
                <a:ea typeface="Roboto"/>
                <a:cs typeface="Roboto"/>
                <a:sym typeface="Roboto"/>
              </a:rPr>
              <a:t>Tất cả các tiến trình đều nhìn thấy một thứ tự của các thao tác ghi</a:t>
            </a:r>
            <a:endParaRPr sz="17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700">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5"/>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Consistency Protocols</a:t>
            </a:r>
            <a:endParaRPr/>
          </a:p>
        </p:txBody>
      </p:sp>
      <p:sp>
        <p:nvSpPr>
          <p:cNvPr id="162" name="Google Shape;162;p25"/>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None/>
            </a:pPr>
            <a:r>
              <a:rPr b="1" lang="en-US" sz="1600">
                <a:latin typeface="Roboto"/>
                <a:ea typeface="Roboto"/>
                <a:cs typeface="Roboto"/>
                <a:sym typeface="Roboto"/>
              </a:rPr>
              <a:t>b.2 Nhất quán tuần tự</a:t>
            </a:r>
            <a:endParaRPr/>
          </a:p>
        </p:txBody>
      </p:sp>
      <p:pic>
        <p:nvPicPr>
          <p:cNvPr id="163" name="Google Shape;163;p25"/>
          <p:cNvPicPr preferRelativeResize="0"/>
          <p:nvPr/>
        </p:nvPicPr>
        <p:blipFill>
          <a:blip r:embed="rId3">
            <a:alphaModFix/>
          </a:blip>
          <a:stretch>
            <a:fillRect/>
          </a:stretch>
        </p:blipFill>
        <p:spPr>
          <a:xfrm>
            <a:off x="1532975" y="2498700"/>
            <a:ext cx="9167750" cy="2266950"/>
          </a:xfrm>
          <a:prstGeom prst="rect">
            <a:avLst/>
          </a:prstGeom>
          <a:noFill/>
          <a:ln>
            <a:noFill/>
          </a:ln>
        </p:spPr>
      </p:pic>
      <p:sp>
        <p:nvSpPr>
          <p:cNvPr id="164" name="Google Shape;164;p25"/>
          <p:cNvSpPr txBox="1"/>
          <p:nvPr/>
        </p:nvSpPr>
        <p:spPr>
          <a:xfrm>
            <a:off x="2302050" y="4947450"/>
            <a:ext cx="7587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minh họa </a:t>
            </a:r>
            <a:r>
              <a:rPr lang="en-US" sz="2000">
                <a:solidFill>
                  <a:schemeClr val="dk1"/>
                </a:solidFill>
                <a:latin typeface="Roboto"/>
                <a:ea typeface="Roboto"/>
                <a:cs typeface="Roboto"/>
                <a:sym typeface="Roboto"/>
              </a:rPr>
              <a:t>Mô hình nhất quán tuần tự</a:t>
            </a:r>
            <a:endParaRPr sz="2000">
              <a:solidFill>
                <a:schemeClr val="dk1"/>
              </a:solidFill>
              <a:latin typeface="Roboto"/>
              <a:ea typeface="Roboto"/>
              <a:cs typeface="Roboto"/>
              <a:sym typeface="Roboto"/>
            </a:endParaRPr>
          </a:p>
          <a:p>
            <a:pPr indent="0" lvl="0" marL="0" rtl="0" algn="ctr">
              <a:spcBef>
                <a:spcPts val="0"/>
              </a:spcBef>
              <a:spcAft>
                <a:spcPts val="0"/>
              </a:spcAft>
              <a:buNone/>
            </a:pPr>
            <a:r>
              <a:rPr lang="en-US" sz="2000">
                <a:solidFill>
                  <a:schemeClr val="dk1"/>
                </a:solidFill>
                <a:latin typeface="Roboto"/>
                <a:ea typeface="Roboto"/>
                <a:cs typeface="Roboto"/>
                <a:sym typeface="Roboto"/>
              </a:rPr>
              <a:t>(</a:t>
            </a:r>
            <a:r>
              <a:rPr b="1" lang="en-US" sz="1700">
                <a:solidFill>
                  <a:schemeClr val="dk1"/>
                </a:solidFill>
              </a:rPr>
              <a:t>Giáo trình trang 229)</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6"/>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71" name="Google Shape;171;p26"/>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None/>
            </a:pPr>
            <a:r>
              <a:rPr b="1" lang="en-US" sz="1600">
                <a:latin typeface="Roboto"/>
                <a:ea typeface="Roboto"/>
                <a:cs typeface="Roboto"/>
                <a:sym typeface="Roboto"/>
              </a:rPr>
              <a:t>b.3 Nhất quán nhân quả</a:t>
            </a:r>
            <a:endParaRPr b="1" sz="1600">
              <a:latin typeface="Roboto"/>
              <a:ea typeface="Roboto"/>
              <a:cs typeface="Roboto"/>
              <a:sym typeface="Roboto"/>
            </a:endParaRPr>
          </a:p>
          <a:p>
            <a:pPr indent="-330200" lvl="0" marL="914400" rtl="0" algn="l">
              <a:spcBef>
                <a:spcPts val="0"/>
              </a:spcBef>
              <a:spcAft>
                <a:spcPts val="0"/>
              </a:spcAft>
              <a:buSzPts val="1600"/>
              <a:buFont typeface="Roboto"/>
              <a:buChar char="-"/>
            </a:pPr>
            <a:r>
              <a:rPr lang="en-US" sz="1600">
                <a:latin typeface="Roboto"/>
                <a:ea typeface="Roboto"/>
                <a:cs typeface="Roboto"/>
                <a:sym typeface="Roboto"/>
              </a:rPr>
              <a:t>Các sự kiện có quan hệ nhân quả đảm bảo thứ tự</a:t>
            </a:r>
            <a:endParaRPr sz="1600">
              <a:latin typeface="Roboto"/>
              <a:ea typeface="Roboto"/>
              <a:cs typeface="Roboto"/>
              <a:sym typeface="Roboto"/>
            </a:endParaRPr>
          </a:p>
          <a:p>
            <a:pPr indent="-298450" lvl="0" marL="1371600" rtl="0" algn="l">
              <a:lnSpc>
                <a:spcPct val="115000"/>
              </a:lnSpc>
              <a:spcBef>
                <a:spcPts val="0"/>
              </a:spcBef>
              <a:spcAft>
                <a:spcPts val="0"/>
              </a:spcAft>
              <a:buSzPts val="1100"/>
              <a:buChar char="●"/>
            </a:pPr>
            <a:r>
              <a:rPr lang="en-US" sz="1600">
                <a:latin typeface="Roboto"/>
                <a:ea typeface="Roboto"/>
                <a:cs typeface="Roboto"/>
                <a:sym typeface="Roboto"/>
              </a:rPr>
              <a:t>Những sự kiện khác không cần</a:t>
            </a:r>
            <a:endParaRPr sz="1600">
              <a:latin typeface="Roboto"/>
              <a:ea typeface="Roboto"/>
              <a:cs typeface="Roboto"/>
              <a:sym typeface="Roboto"/>
            </a:endParaRPr>
          </a:p>
          <a:p>
            <a:pPr indent="0" lvl="0" marL="1371600" rtl="0" algn="l">
              <a:lnSpc>
                <a:spcPct val="115000"/>
              </a:lnSpc>
              <a:spcBef>
                <a:spcPts val="1200"/>
              </a:spcBef>
              <a:spcAft>
                <a:spcPts val="0"/>
              </a:spcAft>
              <a:buNone/>
            </a:pPr>
            <a:r>
              <a:rPr lang="en-US" sz="1600">
                <a:latin typeface="Roboto"/>
                <a:ea typeface="Roboto"/>
                <a:cs typeface="Roboto"/>
                <a:sym typeface="Roboto"/>
              </a:rPr>
              <a:t>=&gt; Tính thống nhất yếu</a:t>
            </a:r>
            <a:endParaRPr sz="1600">
              <a:latin typeface="Roboto"/>
              <a:ea typeface="Roboto"/>
              <a:cs typeface="Roboto"/>
              <a:sym typeface="Roboto"/>
            </a:endParaRPr>
          </a:p>
          <a:p>
            <a:pPr indent="-330200" lvl="0" marL="914400" rtl="0" algn="l">
              <a:lnSpc>
                <a:spcPct val="115000"/>
              </a:lnSpc>
              <a:spcBef>
                <a:spcPts val="1200"/>
              </a:spcBef>
              <a:spcAft>
                <a:spcPts val="0"/>
              </a:spcAft>
              <a:buSzPts val="1600"/>
              <a:buFont typeface="Roboto"/>
              <a:buChar char="-"/>
            </a:pPr>
            <a:r>
              <a:rPr lang="en-US" sz="1600">
                <a:latin typeface="Roboto"/>
                <a:ea typeface="Roboto"/>
                <a:cs typeface="Roboto"/>
                <a:sym typeface="Roboto"/>
              </a:rPr>
              <a:t>Các thao tác ghi có ràng buộc nhân quả cần được các tiến trình nhìn thấy theo cùng một thứ tự</a:t>
            </a:r>
            <a:endParaRPr sz="16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600">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 name="Shape 49"/>
        <p:cNvGrpSpPr/>
        <p:nvPr/>
      </p:nvGrpSpPr>
      <p:grpSpPr>
        <a:xfrm>
          <a:off x="0" y="0"/>
          <a:ext cx="0" cy="0"/>
          <a:chOff x="0" y="0"/>
          <a:chExt cx="0" cy="0"/>
        </a:xfrm>
      </p:grpSpPr>
      <p:sp>
        <p:nvSpPr>
          <p:cNvPr id="50" name="Google Shape;50;p9"/>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None/>
            </a:pPr>
            <a:r>
              <a:rPr lang="en-US" sz="4500">
                <a:solidFill>
                  <a:srgbClr val="CF2941"/>
                </a:solidFill>
                <a:latin typeface="Roboto"/>
                <a:ea typeface="Roboto"/>
                <a:cs typeface="Roboto"/>
                <a:sym typeface="Roboto"/>
              </a:rPr>
              <a:t>1.</a:t>
            </a:r>
            <a:r>
              <a:rPr lang="en-US" sz="4500">
                <a:solidFill>
                  <a:srgbClr val="CF2941"/>
                </a:solidFill>
                <a:latin typeface="Roboto"/>
                <a:ea typeface="Roboto"/>
                <a:cs typeface="Roboto"/>
                <a:sym typeface="Roboto"/>
              </a:rPr>
              <a:t>Replica Management</a:t>
            </a:r>
            <a:endParaRPr>
              <a:solidFill>
                <a:srgbClr val="CF2941"/>
              </a:solidFill>
            </a:endParaRPr>
          </a:p>
        </p:txBody>
      </p:sp>
      <p:sp>
        <p:nvSpPr>
          <p:cNvPr id="51" name="Google Shape;51;p9"/>
          <p:cNvSpPr txBox="1"/>
          <p:nvPr>
            <p:ph idx="1" type="body"/>
          </p:nvPr>
        </p:nvSpPr>
        <p:spPr>
          <a:xfrm>
            <a:off x="859044" y="2014800"/>
            <a:ext cx="10473900" cy="4248300"/>
          </a:xfrm>
          <a:prstGeom prst="rect">
            <a:avLst/>
          </a:prstGeom>
          <a:noFill/>
          <a:ln>
            <a:noFill/>
          </a:ln>
        </p:spPr>
        <p:txBody>
          <a:bodyPr anchorCtr="0" anchor="t" bIns="45700" lIns="91425" spcFirstLastPara="1" rIns="91425" wrap="square" tIns="45700">
            <a:spAutoFit/>
          </a:bodyPr>
          <a:lstStyle/>
          <a:p>
            <a:pPr indent="0" lvl="0" marL="0" rtl="0" algn="just">
              <a:lnSpc>
                <a:spcPct val="115000"/>
              </a:lnSpc>
              <a:spcBef>
                <a:spcPts val="1800"/>
              </a:spcBef>
              <a:spcAft>
                <a:spcPts val="0"/>
              </a:spcAft>
              <a:buNone/>
            </a:pPr>
            <a:r>
              <a:rPr lang="en-US">
                <a:latin typeface="Roboto"/>
                <a:ea typeface="Roboto"/>
                <a:cs typeface="Roboto"/>
                <a:sym typeface="Roboto"/>
              </a:rPr>
              <a:t>Giới thiệu chung:</a:t>
            </a:r>
            <a:endParaRPr>
              <a:latin typeface="Roboto"/>
              <a:ea typeface="Roboto"/>
              <a:cs typeface="Roboto"/>
              <a:sym typeface="Roboto"/>
            </a:endParaRPr>
          </a:p>
          <a:p>
            <a:pPr indent="-355600" lvl="0" marL="457200" rtl="0" algn="l">
              <a:lnSpc>
                <a:spcPct val="115000"/>
              </a:lnSpc>
              <a:spcBef>
                <a:spcPts val="1200"/>
              </a:spcBef>
              <a:spcAft>
                <a:spcPts val="0"/>
              </a:spcAft>
              <a:buSzPts val="2000"/>
              <a:buFont typeface="Roboto"/>
              <a:buChar char="●"/>
            </a:pPr>
            <a:r>
              <a:rPr lang="en-US">
                <a:latin typeface="Roboto"/>
                <a:ea typeface="Roboto"/>
                <a:cs typeface="Roboto"/>
                <a:sym typeface="Roboto"/>
              </a:rPr>
              <a:t>Mục đích: Trình bày tại sao cần nhân bản (replication) và nhất quán (consistency) trong hệ thống phân tán; các khái niệm, phạm vi chương 7 .</a:t>
            </a:r>
            <a:br>
              <a:rPr lang="en-US">
                <a:latin typeface="Roboto"/>
                <a:ea typeface="Roboto"/>
                <a:cs typeface="Roboto"/>
                <a:sym typeface="Roboto"/>
              </a:rPr>
            </a:br>
            <a:endParaRPr>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lang="en-US">
                <a:latin typeface="Roboto"/>
                <a:ea typeface="Roboto"/>
                <a:cs typeface="Roboto"/>
                <a:sym typeface="Roboto"/>
              </a:rPr>
              <a:t>Lý do nhân bản:</a:t>
            </a:r>
            <a:br>
              <a:rPr lang="en-US">
                <a:latin typeface="Roboto"/>
                <a:ea typeface="Roboto"/>
                <a:cs typeface="Roboto"/>
                <a:sym typeface="Roboto"/>
              </a:rPr>
            </a:br>
            <a:endParaRPr>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Tăng tính sẵn sàng, chịu lỗi.</a:t>
            </a:r>
            <a:br>
              <a:rPr lang="en-US" sz="2000">
                <a:latin typeface="Roboto"/>
                <a:ea typeface="Roboto"/>
                <a:cs typeface="Roboto"/>
                <a:sym typeface="Roboto"/>
              </a:rPr>
            </a:b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Cân bằng tải và cải thiện hiệu năng (tận dụng bản sao gần người dùng).</a:t>
            </a:r>
            <a:br>
              <a:rPr lang="en-US" sz="2000">
                <a:latin typeface="Roboto"/>
                <a:ea typeface="Roboto"/>
                <a:cs typeface="Roboto"/>
                <a:sym typeface="Roboto"/>
              </a:rPr>
            </a:br>
            <a:endParaRPr sz="2000">
              <a:latin typeface="Roboto"/>
              <a:ea typeface="Roboto"/>
              <a:cs typeface="Roboto"/>
              <a:sym typeface="Roboto"/>
            </a:endParaRPr>
          </a:p>
          <a:p>
            <a:pPr indent="0" lvl="0" marL="0" rtl="0" algn="l">
              <a:lnSpc>
                <a:spcPct val="120000"/>
              </a:lnSpc>
              <a:spcBef>
                <a:spcPts val="1200"/>
              </a:spcBef>
              <a:spcAft>
                <a:spcPts val="0"/>
              </a:spcAft>
              <a:buClr>
                <a:schemeClr val="dk1"/>
              </a:buClr>
              <a:buSzPts val="2000"/>
              <a:buNone/>
            </a:pPr>
            <a:r>
              <a:t/>
            </a:r>
            <a:endParaRPr>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27"/>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78" name="Google Shape;178;p27"/>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Clr>
                <a:schemeClr val="dk1"/>
              </a:buClr>
              <a:buSzPts val="1100"/>
              <a:buFont typeface="Arial"/>
              <a:buNone/>
            </a:pPr>
            <a:r>
              <a:rPr b="1" lang="en-US" sz="1700">
                <a:latin typeface="Roboto"/>
                <a:ea typeface="Roboto"/>
                <a:cs typeface="Roboto"/>
                <a:sym typeface="Roboto"/>
              </a:rPr>
              <a:t>b.Nhất quán </a:t>
            </a:r>
            <a:r>
              <a:rPr b="1" lang="en-US" sz="1600">
                <a:latin typeface="Roboto"/>
                <a:ea typeface="Roboto"/>
                <a:cs typeface="Roboto"/>
                <a:sym typeface="Roboto"/>
              </a:rPr>
              <a:t>theo thứ tự thao tác </a:t>
            </a:r>
            <a:endParaRPr b="1" sz="1600">
              <a:latin typeface="Roboto"/>
              <a:ea typeface="Roboto"/>
              <a:cs typeface="Roboto"/>
              <a:sym typeface="Roboto"/>
            </a:endParaRPr>
          </a:p>
          <a:p>
            <a:pPr indent="0" lvl="0" marL="457200" rtl="0" algn="l">
              <a:spcBef>
                <a:spcPts val="0"/>
              </a:spcBef>
              <a:spcAft>
                <a:spcPts val="0"/>
              </a:spcAft>
              <a:buNone/>
            </a:pPr>
            <a:r>
              <a:rPr b="1" lang="en-US" sz="1600">
                <a:latin typeface="Roboto"/>
                <a:ea typeface="Roboto"/>
                <a:cs typeface="Roboto"/>
                <a:sym typeface="Roboto"/>
              </a:rPr>
              <a:t>b.3 Nhất quán nhân quả</a:t>
            </a:r>
            <a:endParaRPr b="1" sz="16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600">
              <a:latin typeface="Roboto"/>
              <a:ea typeface="Roboto"/>
              <a:cs typeface="Roboto"/>
              <a:sym typeface="Roboto"/>
            </a:endParaRPr>
          </a:p>
        </p:txBody>
      </p:sp>
      <p:pic>
        <p:nvPicPr>
          <p:cNvPr id="179" name="Google Shape;179;p27"/>
          <p:cNvPicPr preferRelativeResize="0"/>
          <p:nvPr/>
        </p:nvPicPr>
        <p:blipFill>
          <a:blip r:embed="rId3">
            <a:alphaModFix/>
          </a:blip>
          <a:stretch>
            <a:fillRect/>
          </a:stretch>
        </p:blipFill>
        <p:spPr>
          <a:xfrm>
            <a:off x="1199450" y="2637775"/>
            <a:ext cx="10582275" cy="2209800"/>
          </a:xfrm>
          <a:prstGeom prst="rect">
            <a:avLst/>
          </a:prstGeom>
          <a:noFill/>
          <a:ln>
            <a:noFill/>
          </a:ln>
        </p:spPr>
      </p:pic>
      <p:sp>
        <p:nvSpPr>
          <p:cNvPr id="180" name="Google Shape;180;p27"/>
          <p:cNvSpPr txBox="1"/>
          <p:nvPr/>
        </p:nvSpPr>
        <p:spPr>
          <a:xfrm>
            <a:off x="2113000" y="5152775"/>
            <a:ext cx="8967900" cy="8004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minh họa Mô hình nhất quán nhân quả</a:t>
            </a:r>
            <a:endParaRPr sz="2000">
              <a:solidFill>
                <a:schemeClr val="dk1"/>
              </a:solidFill>
              <a:latin typeface="Roboto"/>
              <a:ea typeface="Roboto"/>
              <a:cs typeface="Roboto"/>
              <a:sym typeface="Roboto"/>
            </a:endParaRPr>
          </a:p>
          <a:p>
            <a:pPr indent="0" lvl="0" marL="0" rtl="0" algn="ctr">
              <a:spcBef>
                <a:spcPts val="0"/>
              </a:spcBef>
              <a:spcAft>
                <a:spcPts val="0"/>
              </a:spcAft>
              <a:buNone/>
            </a:pPr>
            <a:r>
              <a:rPr lang="en-US" sz="2000">
                <a:solidFill>
                  <a:schemeClr val="dk1"/>
                </a:solidFill>
                <a:latin typeface="Roboto"/>
                <a:ea typeface="Roboto"/>
                <a:cs typeface="Roboto"/>
                <a:sym typeface="Roboto"/>
              </a:rPr>
              <a:t>(</a:t>
            </a:r>
            <a:r>
              <a:rPr b="1" lang="en-US" sz="1700">
                <a:solidFill>
                  <a:schemeClr val="dk1"/>
                </a:solidFill>
              </a:rPr>
              <a:t>Giáo trình trang 232)</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87" name="Google Shape;187;p28"/>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c.Nhất quán </a:t>
            </a:r>
            <a:r>
              <a:rPr b="1" lang="en-US" sz="1600">
                <a:latin typeface="Roboto"/>
                <a:ea typeface="Roboto"/>
                <a:cs typeface="Roboto"/>
                <a:sym typeface="Roboto"/>
              </a:rPr>
              <a:t>theo các thao tác nhóm </a:t>
            </a:r>
            <a:endParaRPr b="1" sz="1600">
              <a:latin typeface="Roboto"/>
              <a:ea typeface="Roboto"/>
              <a:cs typeface="Roboto"/>
              <a:sym typeface="Roboto"/>
            </a:endParaRPr>
          </a:p>
          <a:p>
            <a:pPr indent="0" lvl="0" marL="457200" rtl="0" algn="l">
              <a:spcBef>
                <a:spcPts val="0"/>
              </a:spcBef>
              <a:spcAft>
                <a:spcPts val="0"/>
              </a:spcAft>
              <a:buNone/>
            </a:pPr>
            <a:r>
              <a:t/>
            </a:r>
            <a:endParaRPr b="1"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Thống nhất tuần tự và nhân quả là sản phẩm của bộ nhớ chia sẻ dùng chung</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Phù hợp với các quan hệ điểm điểm</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Buộc lập trình viên phải thiết kế các giao thức =&gt; phức tạp</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Trong một số trường hợp, dữ liệu cần được quảng bá một lần cho tất cả các bản sao =&gt; các thao tác nhóm</a:t>
            </a:r>
            <a:endParaRPr sz="1600">
              <a:latin typeface="Roboto"/>
              <a:ea typeface="Roboto"/>
              <a:cs typeface="Roboto"/>
              <a:sym typeface="Roboto"/>
            </a:endParaRPr>
          </a:p>
          <a:p>
            <a:pPr indent="-330200" lvl="0" marL="457200" rtl="0" algn="l">
              <a:spcBef>
                <a:spcPts val="0"/>
              </a:spcBef>
              <a:spcAft>
                <a:spcPts val="0"/>
              </a:spcAft>
              <a:buSzPts val="1600"/>
              <a:buFont typeface="Roboto"/>
              <a:buChar char="-"/>
            </a:pPr>
            <a:r>
              <a:rPr lang="en-US" sz="1600">
                <a:latin typeface="Roboto"/>
                <a:ea typeface="Roboto"/>
                <a:cs typeface="Roboto"/>
                <a:sym typeface="Roboto"/>
              </a:rPr>
              <a:t>Một trong các giao thức được sử dụng rộng rãi là sử dụng đoạn găng</a:t>
            </a:r>
            <a:endParaRPr sz="1600">
              <a:latin typeface="Roboto"/>
              <a:ea typeface="Roboto"/>
              <a:cs typeface="Roboto"/>
              <a:sym typeface="Roboto"/>
            </a:endParaRPr>
          </a:p>
          <a:p>
            <a:pPr indent="0" lvl="0" marL="457200" rtl="0" algn="l">
              <a:spcBef>
                <a:spcPts val="0"/>
              </a:spcBef>
              <a:spcAft>
                <a:spcPts val="0"/>
              </a:spcAft>
              <a:buNone/>
            </a:pPr>
            <a:r>
              <a:t/>
            </a:r>
            <a:endParaRPr b="1" sz="1600">
              <a:latin typeface="Roboto"/>
              <a:ea typeface="Roboto"/>
              <a:cs typeface="Roboto"/>
              <a:sym typeface="Roboto"/>
            </a:endParaRPr>
          </a:p>
          <a:p>
            <a:pPr indent="0" lvl="0" marL="457200" rtl="0" algn="l">
              <a:spcBef>
                <a:spcPts val="0"/>
              </a:spcBef>
              <a:spcAft>
                <a:spcPts val="0"/>
              </a:spcAft>
              <a:buClr>
                <a:schemeClr val="dk1"/>
              </a:buClr>
              <a:buSzPts val="1100"/>
              <a:buFont typeface="Arial"/>
              <a:buNone/>
            </a:pPr>
            <a:r>
              <a:t/>
            </a:r>
            <a:endParaRPr b="1" sz="1600">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29"/>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194" name="Google Shape;194;p29"/>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lnSpcReduction="20000"/>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c.Nhất quán </a:t>
            </a:r>
            <a:r>
              <a:rPr b="1" lang="en-US" sz="1600">
                <a:latin typeface="Roboto"/>
                <a:ea typeface="Roboto"/>
                <a:cs typeface="Roboto"/>
                <a:sym typeface="Roboto"/>
              </a:rPr>
              <a:t>theo các thao tác nhóm </a:t>
            </a:r>
            <a:endParaRPr b="1" sz="1600">
              <a:latin typeface="Roboto"/>
              <a:ea typeface="Roboto"/>
              <a:cs typeface="Roboto"/>
              <a:sym typeface="Roboto"/>
            </a:endParaRPr>
          </a:p>
          <a:p>
            <a:pPr indent="0" lvl="0" marL="457200" rtl="0" algn="l">
              <a:spcBef>
                <a:spcPts val="0"/>
              </a:spcBef>
              <a:spcAft>
                <a:spcPts val="0"/>
              </a:spcAft>
              <a:buNone/>
            </a:pPr>
            <a:r>
              <a:rPr b="1" lang="en-US" sz="1600">
                <a:latin typeface="Roboto"/>
                <a:ea typeface="Roboto"/>
                <a:cs typeface="Roboto"/>
                <a:sym typeface="Roboto"/>
              </a:rPr>
              <a:t>Nguyên tắc</a:t>
            </a:r>
            <a:endParaRPr b="1" sz="1600">
              <a:latin typeface="Roboto"/>
              <a:ea typeface="Roboto"/>
              <a:cs typeface="Roboto"/>
              <a:sym typeface="Roboto"/>
            </a:endParaRPr>
          </a:p>
          <a:p>
            <a:pPr indent="-342900" lvl="0" marL="457200" rtl="0" algn="l">
              <a:spcBef>
                <a:spcPts val="0"/>
              </a:spcBef>
              <a:spcAft>
                <a:spcPts val="0"/>
              </a:spcAft>
              <a:buSzPts val="1800"/>
              <a:buChar char="-"/>
            </a:pPr>
            <a:r>
              <a:rPr lang="en-US" sz="1800"/>
              <a:t>Truy cập đoạn găng</a:t>
            </a:r>
            <a:endParaRPr sz="1800"/>
          </a:p>
          <a:p>
            <a:pPr indent="-342900" lvl="0" marL="914400" rtl="0" algn="l">
              <a:lnSpc>
                <a:spcPct val="115000"/>
              </a:lnSpc>
              <a:spcBef>
                <a:spcPts val="0"/>
              </a:spcBef>
              <a:spcAft>
                <a:spcPts val="0"/>
              </a:spcAft>
              <a:buSzPts val="1800"/>
              <a:buChar char="●"/>
            </a:pPr>
            <a:r>
              <a:rPr lang="en-US" sz="1800"/>
              <a:t>Nhập (loại trừ-ghi, không loại trừ-đọc);</a:t>
            </a:r>
            <a:endParaRPr sz="1800"/>
          </a:p>
          <a:p>
            <a:pPr indent="-342900" lvl="0" marL="914400" rtl="0" algn="l">
              <a:lnSpc>
                <a:spcPct val="115000"/>
              </a:lnSpc>
              <a:spcBef>
                <a:spcPts val="0"/>
              </a:spcBef>
              <a:spcAft>
                <a:spcPts val="0"/>
              </a:spcAft>
              <a:buSzPts val="1800"/>
              <a:buChar char="●"/>
            </a:pPr>
            <a:r>
              <a:rPr lang="en-US" sz="1800"/>
              <a:t>Xuất</a:t>
            </a:r>
            <a:endParaRPr sz="1800"/>
          </a:p>
          <a:p>
            <a:pPr indent="-342900" lvl="0" marL="457200" rtl="0" algn="l">
              <a:lnSpc>
                <a:spcPct val="115000"/>
              </a:lnSpc>
              <a:spcBef>
                <a:spcPts val="0"/>
              </a:spcBef>
              <a:spcAft>
                <a:spcPts val="0"/>
              </a:spcAft>
              <a:buSzPts val="1800"/>
              <a:buChar char="-"/>
            </a:pPr>
            <a:r>
              <a:rPr lang="en-US" sz="1800"/>
              <a:t>Đoạn găng xác định cho từng thành phần dữ liệu</a:t>
            </a:r>
            <a:endParaRPr sz="1800"/>
          </a:p>
          <a:p>
            <a:pPr indent="0" lvl="0" marL="457200" rtl="0" algn="l">
              <a:spcBef>
                <a:spcPts val="0"/>
              </a:spcBef>
              <a:spcAft>
                <a:spcPts val="0"/>
              </a:spcAft>
              <a:buNone/>
            </a:pPr>
            <a:r>
              <a:rPr b="1" lang="en-US" sz="1800"/>
              <a:t>Nguyên tắc:</a:t>
            </a:r>
            <a:endParaRPr b="1" sz="1800"/>
          </a:p>
          <a:p>
            <a:pPr indent="-342900" lvl="0" marL="914400" rtl="0" algn="l">
              <a:lnSpc>
                <a:spcPct val="115000"/>
              </a:lnSpc>
              <a:spcBef>
                <a:spcPts val="1200"/>
              </a:spcBef>
              <a:spcAft>
                <a:spcPts val="0"/>
              </a:spcAft>
              <a:buSzPts val="1800"/>
              <a:buAutoNum type="arabicPeriod"/>
            </a:pPr>
            <a:r>
              <a:rPr lang="en-US" sz="1800"/>
              <a:t>Chỉ được truy cập đoạn găng khi tất cả các thao tác cập nhật đã hoàn tất</a:t>
            </a:r>
            <a:endParaRPr sz="1800"/>
          </a:p>
          <a:p>
            <a:pPr indent="-342900" lvl="0" marL="914400" rtl="0" algn="l">
              <a:lnSpc>
                <a:spcPct val="115000"/>
              </a:lnSpc>
              <a:spcBef>
                <a:spcPts val="0"/>
              </a:spcBef>
              <a:spcAft>
                <a:spcPts val="0"/>
              </a:spcAft>
              <a:buSzPts val="1800"/>
              <a:buAutoNum type="arabicPeriod"/>
            </a:pPr>
            <a:r>
              <a:rPr lang="en-US" sz="1800"/>
              <a:t>Chỉ được truy cập đoạn găng (để ghi) khi không có tiến trình nào giữ quyền truy cập</a:t>
            </a:r>
            <a:endParaRPr sz="1800"/>
          </a:p>
          <a:p>
            <a:pPr indent="-342900" lvl="0" marL="914400" rtl="0" algn="l">
              <a:lnSpc>
                <a:spcPct val="115000"/>
              </a:lnSpc>
              <a:spcBef>
                <a:spcPts val="0"/>
              </a:spcBef>
              <a:spcAft>
                <a:spcPts val="0"/>
              </a:spcAft>
              <a:buSzPts val="1800"/>
              <a:buAutoNum type="arabicPeriod"/>
            </a:pPr>
            <a:r>
              <a:rPr lang="en-US" sz="1800"/>
              <a:t>Trước khi truy cập đoạn găng để đọc, cần kiểm tra với chủ đoạn găng về tính cập nhật của dữ liệu</a:t>
            </a:r>
            <a:endParaRPr sz="1800"/>
          </a:p>
          <a:p>
            <a:pPr indent="-342900" lvl="0" marL="457200" rtl="0" algn="l">
              <a:lnSpc>
                <a:spcPct val="115000"/>
              </a:lnSpc>
              <a:spcBef>
                <a:spcPts val="0"/>
              </a:spcBef>
              <a:spcAft>
                <a:spcPts val="0"/>
              </a:spcAft>
              <a:buSzPts val="1800"/>
              <a:buChar char="-"/>
            </a:pPr>
            <a:r>
              <a:rPr lang="en-US" sz="1800"/>
              <a:t>Chia dữ liệu thành các mảnh để quản lý bằng các đoạn găng</a:t>
            </a:r>
            <a:endParaRPr sz="1800"/>
          </a:p>
          <a:p>
            <a:pPr indent="-342900" lvl="0" marL="914400" rtl="0" algn="l">
              <a:lnSpc>
                <a:spcPct val="115000"/>
              </a:lnSpc>
              <a:spcBef>
                <a:spcPts val="0"/>
              </a:spcBef>
              <a:spcAft>
                <a:spcPts val="0"/>
              </a:spcAft>
              <a:buSzPts val="1800"/>
              <a:buChar char="●"/>
            </a:pPr>
            <a:r>
              <a:rPr lang="en-US" sz="1800"/>
              <a:t>Bảng, dòng, trường, cột, đối tượng, v.v...</a:t>
            </a:r>
            <a:endParaRPr sz="1800"/>
          </a:p>
          <a:p>
            <a:pPr indent="0" lvl="0" marL="457200" rtl="0" algn="l">
              <a:spcBef>
                <a:spcPts val="1200"/>
              </a:spcBef>
              <a:spcAft>
                <a:spcPts val="0"/>
              </a:spcAft>
              <a:buClr>
                <a:schemeClr val="dk1"/>
              </a:buClr>
              <a:buSzPts val="1100"/>
              <a:buFont typeface="Arial"/>
              <a:buNone/>
            </a:pPr>
            <a:r>
              <a:t/>
            </a:r>
            <a:endParaRPr b="1" sz="1600">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0"/>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01" name="Google Shape;201;p30"/>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2.1.1. Các mô hình nhất quán lấy dữ liệu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d.Nhất quán </a:t>
            </a:r>
            <a:r>
              <a:rPr b="1" lang="en-US" sz="1600">
                <a:latin typeface="Roboto"/>
                <a:ea typeface="Roboto"/>
                <a:cs typeface="Roboto"/>
                <a:sym typeface="Roboto"/>
              </a:rPr>
              <a:t>và gắn kết</a:t>
            </a:r>
            <a:endParaRPr b="1" sz="1600">
              <a:latin typeface="Roboto"/>
              <a:ea typeface="Roboto"/>
              <a:cs typeface="Roboto"/>
              <a:sym typeface="Roboto"/>
            </a:endParaRPr>
          </a:p>
          <a:p>
            <a:pPr indent="0" lvl="0" marL="457200" rtl="0" algn="l">
              <a:spcBef>
                <a:spcPts val="0"/>
              </a:spcBef>
              <a:spcAft>
                <a:spcPts val="0"/>
              </a:spcAft>
              <a:buNone/>
            </a:pPr>
            <a:r>
              <a:t/>
            </a:r>
            <a:endParaRPr b="1" sz="1600">
              <a:latin typeface="Roboto"/>
              <a:ea typeface="Roboto"/>
              <a:cs typeface="Roboto"/>
              <a:sym typeface="Roboto"/>
            </a:endParaRPr>
          </a:p>
          <a:p>
            <a:pPr indent="-342900" lvl="0" marL="457200" rtl="0" algn="l">
              <a:spcBef>
                <a:spcPts val="0"/>
              </a:spcBef>
              <a:spcAft>
                <a:spcPts val="0"/>
              </a:spcAft>
              <a:buSzPts val="1800"/>
              <a:buChar char="-"/>
            </a:pPr>
            <a:r>
              <a:rPr b="1" lang="en-US" sz="1800"/>
              <a:t>Nhất quán(consistency):</a:t>
            </a:r>
            <a:r>
              <a:rPr lang="en-US" sz="1800"/>
              <a:t> Áp dụng cho tập hợp các phần tử dữ liệu.</a:t>
            </a:r>
            <a:endParaRPr sz="1800"/>
          </a:p>
          <a:p>
            <a:pPr indent="-342900" lvl="0" marL="457200" rtl="0" algn="l">
              <a:spcBef>
                <a:spcPts val="0"/>
              </a:spcBef>
              <a:spcAft>
                <a:spcPts val="0"/>
              </a:spcAft>
              <a:buSzPts val="1800"/>
              <a:buChar char="-"/>
            </a:pPr>
            <a:r>
              <a:rPr b="1" lang="en-US" sz="1800"/>
              <a:t>Gắn kết (coherence):</a:t>
            </a:r>
            <a:r>
              <a:rPr lang="en-US" sz="1800"/>
              <a:t> Áp dụng cho một đơn vị dữ liệu/phần tử dữ liệu.</a:t>
            </a:r>
            <a:endParaRPr sz="1800"/>
          </a:p>
          <a:p>
            <a:pPr indent="0" lvl="0" marL="457200" rtl="0" algn="l">
              <a:spcBef>
                <a:spcPts val="0"/>
              </a:spcBef>
              <a:spcAft>
                <a:spcPts val="0"/>
              </a:spcAft>
              <a:buClr>
                <a:schemeClr val="dk1"/>
              </a:buClr>
              <a:buSzPts val="1100"/>
              <a:buFont typeface="Arial"/>
              <a:buNone/>
            </a:pPr>
            <a:r>
              <a:rPr b="1" lang="en-US" sz="1600">
                <a:latin typeface="Roboto"/>
                <a:ea typeface="Roboto"/>
                <a:cs typeface="Roboto"/>
                <a:sym typeface="Roboto"/>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6" name="Shape 206"/>
        <p:cNvGrpSpPr/>
        <p:nvPr/>
      </p:nvGrpSpPr>
      <p:grpSpPr>
        <a:xfrm>
          <a:off x="0" y="0"/>
          <a:ext cx="0" cy="0"/>
          <a:chOff x="0" y="0"/>
          <a:chExt cx="0" cy="0"/>
        </a:xfrm>
      </p:grpSpPr>
      <p:sp>
        <p:nvSpPr>
          <p:cNvPr id="207" name="Google Shape;207;p31"/>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08" name="Google Shape;208;p31"/>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2.1.2. Các mô hình nhất quán lấy máy khách làm trung tâm</a:t>
            </a:r>
            <a:endParaRPr b="1" sz="1700">
              <a:latin typeface="Roboto"/>
              <a:ea typeface="Roboto"/>
              <a:cs typeface="Roboto"/>
              <a:sym typeface="Roboto"/>
            </a:endParaRPr>
          </a:p>
          <a:p>
            <a:pPr indent="-342900" lvl="0" marL="457200" rtl="0" algn="l">
              <a:lnSpc>
                <a:spcPct val="115000"/>
              </a:lnSpc>
              <a:spcBef>
                <a:spcPts val="1200"/>
              </a:spcBef>
              <a:spcAft>
                <a:spcPts val="0"/>
              </a:spcAft>
              <a:buSzPts val="1800"/>
              <a:buChar char="-"/>
            </a:pPr>
            <a:r>
              <a:rPr lang="en-US" sz="1800"/>
              <a:t>Cung cấp tính nhất quán đảm bảo cho tất cả các truy cập của một </a:t>
            </a:r>
            <a:r>
              <a:rPr b="1" lang="en-US" sz="1800"/>
              <a:t>client đơn</a:t>
            </a:r>
            <a:r>
              <a:rPr lang="en-US" sz="1800"/>
              <a:t> vào kho dữ liệu.</a:t>
            </a:r>
            <a:endParaRPr sz="1800"/>
          </a:p>
          <a:p>
            <a:pPr indent="-342900" lvl="0" marL="457200" rtl="0" algn="l">
              <a:lnSpc>
                <a:spcPct val="115000"/>
              </a:lnSpc>
              <a:spcBef>
                <a:spcPts val="0"/>
              </a:spcBef>
              <a:spcAft>
                <a:spcPts val="0"/>
              </a:spcAft>
              <a:buSzPts val="1800"/>
              <a:buChar char="-"/>
            </a:pPr>
            <a:r>
              <a:rPr b="1" lang="en-US" sz="1800"/>
              <a:t>Lưu ý:</a:t>
            </a:r>
            <a:r>
              <a:rPr lang="en-US" sz="1800"/>
              <a:t> Không đảm bảo tính nhất quán cho các truy cập cạnh tranh của các tiến trình khác.</a:t>
            </a:r>
            <a:endParaRPr sz="1800"/>
          </a:p>
          <a:p>
            <a:pPr indent="0" lvl="0" marL="0" rtl="0" algn="l">
              <a:lnSpc>
                <a:spcPct val="115000"/>
              </a:lnSpc>
              <a:spcBef>
                <a:spcPts val="1200"/>
              </a:spcBef>
              <a:spcAft>
                <a:spcPts val="0"/>
              </a:spcAft>
              <a:buNone/>
            </a:pPr>
            <a:r>
              <a:t/>
            </a:r>
            <a:endParaRPr sz="1800"/>
          </a:p>
          <a:p>
            <a:pPr indent="-342900" lvl="0" marL="457200" rtl="0" algn="l">
              <a:lnSpc>
                <a:spcPct val="115000"/>
              </a:lnSpc>
              <a:spcBef>
                <a:spcPts val="1800"/>
              </a:spcBef>
              <a:spcAft>
                <a:spcPts val="0"/>
              </a:spcAft>
              <a:buSzPts val="1800"/>
              <a:buChar char="-"/>
            </a:pPr>
            <a:r>
              <a:rPr b="1" lang="en-US" sz="1800"/>
              <a:t>Các kiểu mô hình</a:t>
            </a:r>
            <a:endParaRPr b="1" sz="1800"/>
          </a:p>
          <a:p>
            <a:pPr indent="-342900" lvl="0" marL="914400" rtl="0" algn="l">
              <a:lnSpc>
                <a:spcPct val="115000"/>
              </a:lnSpc>
              <a:spcBef>
                <a:spcPts val="0"/>
              </a:spcBef>
              <a:spcAft>
                <a:spcPts val="0"/>
              </a:spcAft>
              <a:buSzPts val="1800"/>
              <a:buChar char="●"/>
            </a:pPr>
            <a:r>
              <a:rPr lang="en-US" sz="1800"/>
              <a:t>Đọc đơn điệu</a:t>
            </a:r>
            <a:endParaRPr sz="1800"/>
          </a:p>
          <a:p>
            <a:pPr indent="-342900" lvl="0" marL="914400" rtl="0" algn="l">
              <a:lnSpc>
                <a:spcPct val="115000"/>
              </a:lnSpc>
              <a:spcBef>
                <a:spcPts val="0"/>
              </a:spcBef>
              <a:spcAft>
                <a:spcPts val="0"/>
              </a:spcAft>
              <a:buSzPts val="1800"/>
              <a:buChar char="●"/>
            </a:pPr>
            <a:r>
              <a:rPr lang="en-US" sz="1800"/>
              <a:t>Ghi đơn điệu</a:t>
            </a:r>
            <a:endParaRPr sz="1800"/>
          </a:p>
          <a:p>
            <a:pPr indent="-342900" lvl="0" marL="914400" rtl="0" algn="l">
              <a:lnSpc>
                <a:spcPct val="115000"/>
              </a:lnSpc>
              <a:spcBef>
                <a:spcPts val="0"/>
              </a:spcBef>
              <a:spcAft>
                <a:spcPts val="0"/>
              </a:spcAft>
              <a:buSzPts val="1800"/>
              <a:buChar char="●"/>
            </a:pPr>
            <a:r>
              <a:rPr lang="en-US" sz="1800"/>
              <a:t>Đọc kết quả đã ghi</a:t>
            </a:r>
            <a:endParaRPr sz="1800"/>
          </a:p>
          <a:p>
            <a:pPr indent="-342900" lvl="0" marL="914400" rtl="0" algn="l">
              <a:lnSpc>
                <a:spcPct val="115000"/>
              </a:lnSpc>
              <a:spcBef>
                <a:spcPts val="0"/>
              </a:spcBef>
              <a:spcAft>
                <a:spcPts val="0"/>
              </a:spcAft>
              <a:buSzPts val="1800"/>
              <a:buChar char="●"/>
            </a:pPr>
            <a:r>
              <a:rPr lang="en-US" sz="1800"/>
              <a:t>Ghi theo thao tác đọc</a:t>
            </a:r>
            <a:endParaRPr sz="1800"/>
          </a:p>
          <a:p>
            <a:pPr indent="0" lvl="0" marL="457200" rtl="0" algn="l">
              <a:spcBef>
                <a:spcPts val="1200"/>
              </a:spcBef>
              <a:spcAft>
                <a:spcPts val="0"/>
              </a:spcAft>
              <a:buClr>
                <a:schemeClr val="dk1"/>
              </a:buClr>
              <a:buSzPts val="1100"/>
              <a:buFont typeface="Arial"/>
              <a:buNone/>
            </a:pPr>
            <a:r>
              <a:t/>
            </a:r>
            <a:endParaRPr b="1" sz="1700">
              <a:latin typeface="Roboto"/>
              <a:ea typeface="Roboto"/>
              <a:cs typeface="Roboto"/>
              <a:sym typeface="Roboto"/>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2"/>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15" name="Google Shape;215;p32"/>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2.1.2. Các mô hình nhất quán lấy máy khách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a.Đơn điệu ghi</a:t>
            </a:r>
            <a:endParaRPr b="1" sz="1700">
              <a:latin typeface="Roboto"/>
              <a:ea typeface="Roboto"/>
              <a:cs typeface="Roboto"/>
              <a:sym typeface="Roboto"/>
            </a:endParaRPr>
          </a:p>
          <a:p>
            <a:pPr indent="-342900" lvl="0" marL="457200" rtl="0" algn="l">
              <a:lnSpc>
                <a:spcPct val="115000"/>
              </a:lnSpc>
              <a:spcBef>
                <a:spcPts val="0"/>
              </a:spcBef>
              <a:spcAft>
                <a:spcPts val="0"/>
              </a:spcAft>
              <a:buSzPts val="1800"/>
              <a:buChar char="-"/>
            </a:pPr>
            <a:r>
              <a:rPr lang="en-US" sz="1800"/>
              <a:t>Các thao tác ghi của một tiến trình trên dữ liệu là </a:t>
            </a:r>
            <a:r>
              <a:rPr b="1" lang="en-US" sz="1800"/>
              <a:t>rời nhau</a:t>
            </a:r>
            <a:r>
              <a:rPr lang="en-US" sz="1800"/>
              <a:t>.</a:t>
            </a:r>
            <a:endParaRPr sz="1800"/>
          </a:p>
          <a:p>
            <a:pPr indent="-342900" lvl="0" marL="457200" rtl="0" algn="l">
              <a:lnSpc>
                <a:spcPct val="115000"/>
              </a:lnSpc>
              <a:spcBef>
                <a:spcPts val="0"/>
              </a:spcBef>
              <a:spcAft>
                <a:spcPts val="0"/>
              </a:spcAft>
              <a:buSzPts val="1800"/>
              <a:buChar char="-"/>
            </a:pPr>
            <a:r>
              <a:rPr lang="en-US" sz="1800"/>
              <a:t>Tương tự như </a:t>
            </a:r>
            <a:r>
              <a:rPr b="1" lang="en-US" sz="1800"/>
              <a:t>FIFO</a:t>
            </a:r>
            <a:r>
              <a:rPr lang="en-US" sz="1800"/>
              <a:t> (Vào trước, ra trước), nhưng chỉ có giá trị với một tiến trình.</a:t>
            </a:r>
            <a:endParaRPr sz="1800"/>
          </a:p>
          <a:p>
            <a:pPr indent="-342900" lvl="0" marL="457200" rtl="0" algn="l">
              <a:lnSpc>
                <a:spcPct val="115000"/>
              </a:lnSpc>
              <a:spcBef>
                <a:spcPts val="0"/>
              </a:spcBef>
              <a:spcAft>
                <a:spcPts val="0"/>
              </a:spcAft>
              <a:buSzPts val="1800"/>
              <a:buChar char="-"/>
            </a:pPr>
            <a:r>
              <a:rPr lang="en-US" sz="1800"/>
              <a:t>Các thao tác ghi của một tiến trình cần được </a:t>
            </a:r>
            <a:r>
              <a:rPr b="1" lang="en-US" sz="1800"/>
              <a:t>kết thúc</a:t>
            </a:r>
            <a:r>
              <a:rPr lang="en-US" sz="1800"/>
              <a:t> trước khi tiến trình thực hiện bất cứ một thao tác ghi nào trên cùng một phần tử dữ liệu.</a:t>
            </a:r>
            <a:endParaRPr sz="1800"/>
          </a:p>
          <a:p>
            <a:pPr indent="-342900" lvl="0" marL="457200" rtl="0" algn="l">
              <a:lnSpc>
                <a:spcPct val="115000"/>
              </a:lnSpc>
              <a:spcBef>
                <a:spcPts val="0"/>
              </a:spcBef>
              <a:spcAft>
                <a:spcPts val="0"/>
              </a:spcAft>
              <a:buSzPts val="1800"/>
              <a:buChar char="-"/>
            </a:pPr>
            <a:r>
              <a:rPr lang="en-US" sz="1800"/>
              <a:t>Các thao tác ghi cần </a:t>
            </a:r>
            <a:r>
              <a:rPr b="1" lang="en-US" sz="1800"/>
              <a:t>chờ</a:t>
            </a:r>
            <a:r>
              <a:rPr lang="en-US" sz="1800"/>
              <a:t> các thao tác ghi trước đó kết thúc.</a:t>
            </a:r>
            <a:endParaRPr sz="1800"/>
          </a:p>
          <a:p>
            <a:pPr indent="0" lvl="0" marL="0" rtl="0" algn="l">
              <a:lnSpc>
                <a:spcPct val="115000"/>
              </a:lnSpc>
              <a:spcBef>
                <a:spcPts val="0"/>
              </a:spcBef>
              <a:spcAft>
                <a:spcPts val="0"/>
              </a:spcAft>
              <a:buNone/>
            </a:pPr>
            <a:r>
              <a:t/>
            </a:r>
            <a:endParaRPr sz="1200">
              <a:solidFill>
                <a:srgbClr val="1B1C1D"/>
              </a:solidFill>
              <a:highlight>
                <a:srgbClr val="FFFFFF"/>
              </a:highlight>
            </a:endParaRPr>
          </a:p>
          <a:p>
            <a:pPr indent="0" lvl="0" marL="457200" rtl="0" algn="l">
              <a:spcBef>
                <a:spcPts val="0"/>
              </a:spcBef>
              <a:spcAft>
                <a:spcPts val="0"/>
              </a:spcAft>
              <a:buClr>
                <a:schemeClr val="dk1"/>
              </a:buClr>
              <a:buSzPts val="1100"/>
              <a:buFont typeface="Arial"/>
              <a:buNone/>
            </a:pPr>
            <a:r>
              <a:t/>
            </a:r>
            <a:endParaRPr b="1" sz="1700">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33"/>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22" name="Google Shape;222;p33"/>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2.1.2. Các mô hình nhất quán lấy máy khách làm trung tâm</a:t>
            </a:r>
            <a:endParaRPr b="1" sz="1700">
              <a:latin typeface="Roboto"/>
              <a:ea typeface="Roboto"/>
              <a:cs typeface="Roboto"/>
              <a:sym typeface="Roboto"/>
            </a:endParaRPr>
          </a:p>
          <a:p>
            <a:pPr indent="0" lvl="0" marL="457200" rtl="0" algn="l">
              <a:spcBef>
                <a:spcPts val="1200"/>
              </a:spcBef>
              <a:spcAft>
                <a:spcPts val="0"/>
              </a:spcAft>
              <a:buNone/>
            </a:pPr>
            <a:r>
              <a:rPr b="1" lang="en-US" sz="1700">
                <a:latin typeface="Roboto"/>
                <a:ea typeface="Roboto"/>
                <a:cs typeface="Roboto"/>
                <a:sym typeface="Roboto"/>
              </a:rPr>
              <a:t>b.Đọc dữ liệu ghi</a:t>
            </a:r>
            <a:endParaRPr b="1" sz="1700">
              <a:latin typeface="Roboto"/>
              <a:ea typeface="Roboto"/>
              <a:cs typeface="Roboto"/>
              <a:sym typeface="Roboto"/>
            </a:endParaRPr>
          </a:p>
          <a:p>
            <a:pPr indent="-342900" lvl="0" marL="457200" rtl="0" algn="l">
              <a:lnSpc>
                <a:spcPct val="115000"/>
              </a:lnSpc>
              <a:spcBef>
                <a:spcPts val="1200"/>
              </a:spcBef>
              <a:spcAft>
                <a:spcPts val="0"/>
              </a:spcAft>
              <a:buSzPts val="1800"/>
              <a:buChar char="-"/>
            </a:pPr>
            <a:r>
              <a:rPr b="1" lang="en-US" sz="1800"/>
              <a:t>Trên một tiến trình</a:t>
            </a:r>
            <a:endParaRPr b="1" sz="1800"/>
          </a:p>
          <a:p>
            <a:pPr indent="-342900" lvl="0" marL="914400" rtl="0" algn="l">
              <a:lnSpc>
                <a:spcPct val="115000"/>
              </a:lnSpc>
              <a:spcBef>
                <a:spcPts val="0"/>
              </a:spcBef>
              <a:spcAft>
                <a:spcPts val="0"/>
              </a:spcAft>
              <a:buSzPts val="1800"/>
              <a:buChar char="●"/>
            </a:pPr>
            <a:r>
              <a:rPr lang="en-US" sz="1800"/>
              <a:t>Nếu thao tác đọc xảy ra sau thao tác ghi, thao tác đọc sẽ xảy ra sau khi thao tác ghi hoàn thành.</a:t>
            </a:r>
            <a:endParaRPr sz="1800"/>
          </a:p>
          <a:p>
            <a:pPr indent="-342900" lvl="0" marL="914400" rtl="0" algn="l">
              <a:lnSpc>
                <a:spcPct val="115000"/>
              </a:lnSpc>
              <a:spcBef>
                <a:spcPts val="0"/>
              </a:spcBef>
              <a:spcAft>
                <a:spcPts val="0"/>
              </a:spcAft>
              <a:buSzPts val="1800"/>
              <a:buChar char="●"/>
            </a:pPr>
            <a:r>
              <a:rPr lang="en-US" sz="1800"/>
              <a:t>Các thao tác đọc sẽ chờ sau khi thao tác ghi hoàn thành mới thực hiện.</a:t>
            </a:r>
            <a:endParaRPr sz="1800"/>
          </a:p>
          <a:p>
            <a:pPr indent="0" lvl="0" marL="0" rtl="0" algn="l">
              <a:lnSpc>
                <a:spcPct val="115000"/>
              </a:lnSpc>
              <a:spcBef>
                <a:spcPts val="1200"/>
              </a:spcBef>
              <a:spcAft>
                <a:spcPts val="0"/>
              </a:spcAft>
              <a:buNone/>
            </a:pPr>
            <a:r>
              <a:t/>
            </a:r>
            <a:endParaRPr sz="1800"/>
          </a:p>
          <a:p>
            <a:pPr indent="-342900" lvl="0" marL="457200" rtl="0" algn="l">
              <a:lnSpc>
                <a:spcPct val="115000"/>
              </a:lnSpc>
              <a:spcBef>
                <a:spcPts val="1200"/>
              </a:spcBef>
              <a:spcAft>
                <a:spcPts val="0"/>
              </a:spcAft>
              <a:buSzPts val="1800"/>
              <a:buChar char="-"/>
            </a:pPr>
            <a:r>
              <a:rPr b="1" lang="en-US" sz="1800"/>
              <a:t>Ví dụ</a:t>
            </a:r>
            <a:endParaRPr b="1" sz="1800"/>
          </a:p>
          <a:p>
            <a:pPr indent="-342900" lvl="0" marL="914400" rtl="0" algn="l">
              <a:lnSpc>
                <a:spcPct val="115000"/>
              </a:lnSpc>
              <a:spcBef>
                <a:spcPts val="0"/>
              </a:spcBef>
              <a:spcAft>
                <a:spcPts val="0"/>
              </a:spcAft>
              <a:buSzPts val="1800"/>
              <a:buChar char="●"/>
            </a:pPr>
            <a:r>
              <a:rPr lang="en-US" sz="1800"/>
              <a:t>Cập nhật trang web, sau đó đọc nội dung trang web.</a:t>
            </a:r>
            <a:endParaRPr sz="1800"/>
          </a:p>
          <a:p>
            <a:pPr indent="-342900" lvl="0" marL="914400" rtl="0" algn="l">
              <a:lnSpc>
                <a:spcPct val="115000"/>
              </a:lnSpc>
              <a:spcBef>
                <a:spcPts val="0"/>
              </a:spcBef>
              <a:spcAft>
                <a:spcPts val="0"/>
              </a:spcAft>
              <a:buSzPts val="1800"/>
              <a:buChar char="●"/>
            </a:pPr>
            <a:r>
              <a:rPr lang="en-US" sz="1800"/>
              <a:t>Cập nhật mật khẩu.</a:t>
            </a:r>
            <a:endParaRPr sz="1800"/>
          </a:p>
          <a:p>
            <a:pPr indent="0" lvl="0" marL="457200" rtl="0" algn="l">
              <a:spcBef>
                <a:spcPts val="1200"/>
              </a:spcBef>
              <a:spcAft>
                <a:spcPts val="0"/>
              </a:spcAft>
              <a:buClr>
                <a:schemeClr val="dk1"/>
              </a:buClr>
              <a:buSzPts val="1100"/>
              <a:buFont typeface="Arial"/>
              <a:buNone/>
            </a:pPr>
            <a:r>
              <a:t/>
            </a:r>
            <a:endParaRPr b="1" sz="1700">
              <a:latin typeface="Roboto"/>
              <a:ea typeface="Roboto"/>
              <a:cs typeface="Roboto"/>
              <a:sym typeface="Robot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4"/>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29" name="Google Shape;229;p34"/>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200"/>
              </a:spcBef>
              <a:spcAft>
                <a:spcPts val="0"/>
              </a:spcAft>
              <a:buClr>
                <a:schemeClr val="dk1"/>
              </a:buClr>
              <a:buSzPts val="1100"/>
              <a:buFont typeface="Arial"/>
              <a:buNone/>
            </a:pPr>
            <a:r>
              <a:rPr b="1" lang="en-US" sz="1700">
                <a:latin typeface="Roboto"/>
                <a:ea typeface="Roboto"/>
                <a:cs typeface="Roboto"/>
                <a:sym typeface="Roboto"/>
              </a:rPr>
              <a:t>2.1.2. Các mô hình nhất quán lấy máy khách làm trung tâm</a:t>
            </a:r>
            <a:endParaRPr b="1" sz="1700">
              <a:latin typeface="Roboto"/>
              <a:ea typeface="Roboto"/>
              <a:cs typeface="Roboto"/>
              <a:sym typeface="Roboto"/>
            </a:endParaRPr>
          </a:p>
          <a:p>
            <a:pPr indent="0" lvl="0" marL="0" rtl="0" algn="l">
              <a:spcBef>
                <a:spcPts val="1200"/>
              </a:spcBef>
              <a:spcAft>
                <a:spcPts val="0"/>
              </a:spcAft>
              <a:buNone/>
            </a:pPr>
            <a:r>
              <a:rPr b="1" lang="en-US" sz="1700">
                <a:latin typeface="Roboto"/>
                <a:ea typeface="Roboto"/>
                <a:cs typeface="Roboto"/>
                <a:sym typeface="Roboto"/>
              </a:rPr>
              <a:t>c.Ghi sau khi đọc</a:t>
            </a:r>
            <a:endParaRPr b="1" sz="1700">
              <a:latin typeface="Roboto"/>
              <a:ea typeface="Roboto"/>
              <a:cs typeface="Roboto"/>
              <a:sym typeface="Roboto"/>
            </a:endParaRPr>
          </a:p>
          <a:p>
            <a:pPr indent="-342900" lvl="0" marL="457200" rtl="0" algn="l">
              <a:spcBef>
                <a:spcPts val="0"/>
              </a:spcBef>
              <a:spcAft>
                <a:spcPts val="0"/>
              </a:spcAft>
              <a:buSzPts val="1800"/>
              <a:buChar char="-"/>
            </a:pPr>
            <a:r>
              <a:rPr b="1" lang="en-US" sz="1800"/>
              <a:t>Thao tác ghi thực hiện sau thao tác đọc:</a:t>
            </a:r>
            <a:r>
              <a:rPr lang="en-US" sz="1800"/>
              <a:t>  Thao tác ghi chỉ được thực hiện sau khi thao tác đọc hoàn thành.</a:t>
            </a:r>
            <a:endParaRPr sz="1800"/>
          </a:p>
          <a:p>
            <a:pPr indent="-342900" lvl="0" marL="457200" rtl="0" algn="l">
              <a:spcBef>
                <a:spcPts val="0"/>
              </a:spcBef>
              <a:spcAft>
                <a:spcPts val="0"/>
              </a:spcAft>
              <a:buSzPts val="1800"/>
              <a:buChar char="-"/>
            </a:pPr>
            <a:r>
              <a:rPr b="1" lang="en-US" sz="1800"/>
              <a:t>Ví dụ:</a:t>
            </a:r>
            <a:r>
              <a:rPr lang="en-US" sz="1800"/>
              <a:t> Chỉ có thể trả lời sau khi đã đọc nội dung thư. Thư đã có ở bản sao cục bộ của dữ liệu, vì vậy có thể trả lời.</a:t>
            </a:r>
            <a:endParaRPr sz="1800"/>
          </a:p>
          <a:p>
            <a:pPr indent="0" lvl="0" marL="0" rtl="0" algn="l">
              <a:spcBef>
                <a:spcPts val="0"/>
              </a:spcBef>
              <a:spcAft>
                <a:spcPts val="0"/>
              </a:spcAft>
              <a:buNone/>
            </a:pPr>
            <a:r>
              <a:t/>
            </a:r>
            <a:endParaRPr b="1" sz="1700">
              <a:latin typeface="Roboto"/>
              <a:ea typeface="Roboto"/>
              <a:cs typeface="Roboto"/>
              <a:sym typeface="Robot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5"/>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Clr>
                <a:schemeClr val="dk1"/>
              </a:buClr>
              <a:buSzPts val="1100"/>
              <a:buFont typeface="Arial"/>
              <a:buNone/>
            </a:pPr>
            <a:r>
              <a:rPr lang="en-US"/>
              <a:t>2. Consistency Protocols</a:t>
            </a:r>
            <a:endParaRPr/>
          </a:p>
        </p:txBody>
      </p:sp>
      <p:sp>
        <p:nvSpPr>
          <p:cNvPr id="236" name="Google Shape;236;p35"/>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lnSpcReduction="10000"/>
          </a:bodyPr>
          <a:lstStyle/>
          <a:p>
            <a:pPr indent="0" lvl="0" marL="0" rtl="0" algn="l">
              <a:lnSpc>
                <a:spcPct val="115000"/>
              </a:lnSpc>
              <a:spcBef>
                <a:spcPts val="1400"/>
              </a:spcBef>
              <a:spcAft>
                <a:spcPts val="0"/>
              </a:spcAft>
              <a:buClr>
                <a:schemeClr val="dk1"/>
              </a:buClr>
              <a:buSzPts val="1100"/>
              <a:buFont typeface="Arial"/>
              <a:buNone/>
            </a:pPr>
            <a:r>
              <a:rPr b="1" lang="en-US" sz="1400">
                <a:latin typeface="Roboto"/>
                <a:ea typeface="Roboto"/>
                <a:cs typeface="Roboto"/>
                <a:sym typeface="Roboto"/>
              </a:rPr>
              <a:t> 2.4. Các giao thức gắn với cache</a:t>
            </a:r>
            <a:endParaRPr b="1" sz="1400">
              <a:latin typeface="Roboto"/>
              <a:ea typeface="Roboto"/>
              <a:cs typeface="Roboto"/>
              <a:sym typeface="Roboto"/>
            </a:endParaRPr>
          </a:p>
          <a:p>
            <a:pPr indent="-317500" lvl="0" marL="457200" rtl="0" algn="l">
              <a:lnSpc>
                <a:spcPct val="115000"/>
              </a:lnSpc>
              <a:spcBef>
                <a:spcPts val="1200"/>
              </a:spcBef>
              <a:spcAft>
                <a:spcPts val="0"/>
              </a:spcAft>
              <a:buSzPts val="1400"/>
              <a:buChar char="-"/>
            </a:pPr>
            <a:r>
              <a:rPr b="1" lang="en-US" sz="1400"/>
              <a:t>Cache là một dạng đặc biệt của nhân bản, được điều khiển bởi máy trạm thay vì điều khiển bằng máy chủ.</a:t>
            </a:r>
            <a:endParaRPr b="1" sz="1400"/>
          </a:p>
          <a:p>
            <a:pPr indent="-317500" lvl="0" marL="457200" rtl="0" algn="l">
              <a:lnSpc>
                <a:spcPct val="115000"/>
              </a:lnSpc>
              <a:spcBef>
                <a:spcPts val="0"/>
              </a:spcBef>
              <a:spcAft>
                <a:spcPts val="0"/>
              </a:spcAft>
              <a:buSzPts val="1400"/>
              <a:buChar char="-"/>
            </a:pPr>
            <a:r>
              <a:rPr b="1" lang="en-US" sz="1400"/>
              <a:t>Xác định khi nào sự không nhất quán bị phát hiện:</a:t>
            </a:r>
            <a:r>
              <a:rPr lang="en-US" sz="1400"/>
              <a:t> Sau đó loại bỏ những dữ liệu gây ra sự không nhất quán, có 2 giải pháp:</a:t>
            </a:r>
            <a:endParaRPr sz="1400"/>
          </a:p>
          <a:p>
            <a:pPr indent="-317500" lvl="1" marL="914400" rtl="0" algn="l">
              <a:lnSpc>
                <a:spcPct val="115000"/>
              </a:lnSpc>
              <a:spcBef>
                <a:spcPts val="0"/>
              </a:spcBef>
              <a:spcAft>
                <a:spcPts val="0"/>
              </a:spcAft>
              <a:buSzPts val="1400"/>
              <a:buChar char="○"/>
            </a:pPr>
            <a:r>
              <a:rPr b="1" lang="en-US" sz="1400"/>
              <a:t>Giải pháp tĩnh:</a:t>
            </a:r>
            <a:r>
              <a:rPr lang="en-US" sz="1400"/>
              <a:t> Tại thời điểm biên dịch chương trình, những chỉ thị phụ sẽ được thêm vào để phát hiện dữ liệu không nhất quán.</a:t>
            </a:r>
            <a:endParaRPr sz="1400"/>
          </a:p>
          <a:p>
            <a:pPr indent="-317500" lvl="1" marL="914400" rtl="0" algn="l">
              <a:lnSpc>
                <a:spcPct val="115000"/>
              </a:lnSpc>
              <a:spcBef>
                <a:spcPts val="0"/>
              </a:spcBef>
              <a:spcAft>
                <a:spcPts val="0"/>
              </a:spcAft>
              <a:buSzPts val="1400"/>
              <a:buChar char="○"/>
            </a:pPr>
            <a:r>
              <a:rPr b="1" lang="en-US" sz="1400"/>
              <a:t>Giải pháp động:</a:t>
            </a:r>
            <a:r>
              <a:rPr lang="en-US" sz="1400"/>
              <a:t> Tại thời điểm chạy chương trình có những đoạn mã để kiểm tra tính không nhất quán của dữ liệu cache với dữ liệu của máy chủ.</a:t>
            </a:r>
            <a:endParaRPr sz="1400"/>
          </a:p>
          <a:p>
            <a:pPr indent="-317500" lvl="0" marL="457200" rtl="0" algn="l">
              <a:lnSpc>
                <a:spcPct val="115000"/>
              </a:lnSpc>
              <a:spcBef>
                <a:spcPts val="0"/>
              </a:spcBef>
              <a:spcAft>
                <a:spcPts val="0"/>
              </a:spcAft>
              <a:buSzPts val="1400"/>
              <a:buChar char="-"/>
            </a:pPr>
            <a:r>
              <a:rPr b="1" lang="en-US" sz="1400"/>
              <a:t>Chiến lược ép buộc sự gắn kết:</a:t>
            </a:r>
            <a:r>
              <a:rPr lang="en-US" sz="1400"/>
              <a:t> Xác định dữ liệu cache được giữ nhất quán với dữ liệu trên máy chủ như thế nào. Hai cách ép buộc dữ liệu gắn kết với nhau:</a:t>
            </a:r>
            <a:endParaRPr sz="1400"/>
          </a:p>
          <a:p>
            <a:pPr indent="-317500" lvl="1" marL="914400" rtl="0" algn="l">
              <a:lnSpc>
                <a:spcPct val="115000"/>
              </a:lnSpc>
              <a:spcBef>
                <a:spcPts val="0"/>
              </a:spcBef>
              <a:spcAft>
                <a:spcPts val="0"/>
              </a:spcAft>
              <a:buSzPts val="1400"/>
              <a:buChar char="○"/>
            </a:pPr>
            <a:r>
              <a:rPr lang="en-US" sz="1400"/>
              <a:t>Để máy chủ gửi thông điệp về sự không hợp lệ mỗi khi dữ liệu bị thay đổi.</a:t>
            </a:r>
            <a:endParaRPr sz="1400"/>
          </a:p>
          <a:p>
            <a:pPr indent="-317500" lvl="1" marL="914400" rtl="0" algn="l">
              <a:lnSpc>
                <a:spcPct val="115000"/>
              </a:lnSpc>
              <a:spcBef>
                <a:spcPts val="0"/>
              </a:spcBef>
              <a:spcAft>
                <a:spcPts val="0"/>
              </a:spcAft>
              <a:buSzPts val="1400"/>
              <a:buChar char="○"/>
            </a:pPr>
            <a:r>
              <a:rPr lang="en-US" sz="1400"/>
              <a:t>Cập nhật các kỹ thuật lan truyền.</a:t>
            </a:r>
            <a:endParaRPr sz="1400"/>
          </a:p>
          <a:p>
            <a:pPr indent="-317500" lvl="0" marL="457200" rtl="0" algn="l">
              <a:lnSpc>
                <a:spcPct val="115000"/>
              </a:lnSpc>
              <a:spcBef>
                <a:spcPts val="0"/>
              </a:spcBef>
              <a:spcAft>
                <a:spcPts val="0"/>
              </a:spcAft>
              <a:buSzPts val="1400"/>
              <a:buChar char="-"/>
            </a:pPr>
            <a:r>
              <a:rPr b="1" lang="en-US" sz="1400"/>
              <a:t>Thao tác ghi dữ liệu vào cache:</a:t>
            </a:r>
            <a:endParaRPr b="1" sz="1400"/>
          </a:p>
          <a:p>
            <a:pPr indent="-317500" lvl="1" marL="914400" rtl="0" algn="l">
              <a:lnSpc>
                <a:spcPct val="115000"/>
              </a:lnSpc>
              <a:spcBef>
                <a:spcPts val="0"/>
              </a:spcBef>
              <a:spcAft>
                <a:spcPts val="0"/>
              </a:spcAft>
              <a:buSzPts val="1400"/>
              <a:buChar char="○"/>
            </a:pPr>
            <a:r>
              <a:rPr b="1" lang="en-US" sz="1400"/>
              <a:t>Cache chỉ đọc:</a:t>
            </a:r>
            <a:r>
              <a:rPr lang="en-US" sz="1400"/>
              <a:t> Các cập nhật được thực hiện bởi máy chủ (qua giao thức đẩy) hoặc bởi máy khách (Giao thức kéo).</a:t>
            </a:r>
            <a:endParaRPr sz="1400"/>
          </a:p>
          <a:p>
            <a:pPr indent="-317500" lvl="1" marL="914400" rtl="0" algn="l">
              <a:lnSpc>
                <a:spcPct val="115000"/>
              </a:lnSpc>
              <a:spcBef>
                <a:spcPts val="0"/>
              </a:spcBef>
              <a:spcAft>
                <a:spcPts val="0"/>
              </a:spcAft>
              <a:buSzPts val="1400"/>
              <a:buChar char="○"/>
            </a:pPr>
            <a:r>
              <a:rPr b="1" lang="en-US" sz="1400"/>
              <a:t>Cache ghi thẳng:</a:t>
            </a:r>
            <a:r>
              <a:rPr lang="en-US" sz="1400"/>
              <a:t> Máy khách thay đổi nội dung của cache sau đó gửi các cập nhật tới máy chủ.</a:t>
            </a:r>
            <a:endParaRPr sz="1400"/>
          </a:p>
          <a:p>
            <a:pPr indent="-317500" lvl="1" marL="914400" rtl="0" algn="l">
              <a:lnSpc>
                <a:spcPct val="115000"/>
              </a:lnSpc>
              <a:spcBef>
                <a:spcPts val="0"/>
              </a:spcBef>
              <a:spcAft>
                <a:spcPts val="0"/>
              </a:spcAft>
              <a:buSzPts val="1400"/>
              <a:buChar char="○"/>
            </a:pPr>
            <a:r>
              <a:rPr b="1" lang="en-US" sz="1400"/>
              <a:t>Cache ghi sau:</a:t>
            </a:r>
            <a:r>
              <a:rPr lang="en-US" sz="1400"/>
              <a:t> Máy khách trì hoãn sự lan truyền cập nhật, cho phép tạo ra nhiều cập nhật sau đó gửi cập nhật mới nhất tới máy chủ.</a:t>
            </a:r>
            <a:endParaRPr sz="1400"/>
          </a:p>
          <a:p>
            <a:pPr indent="0" lvl="0" marL="0" rtl="0" algn="l">
              <a:spcBef>
                <a:spcPts val="12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type="title"/>
          </p:nvPr>
        </p:nvSpPr>
        <p:spPr>
          <a:xfrm>
            <a:off x="1627451" y="365125"/>
            <a:ext cx="9726300" cy="7476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2. Consistency Protocols</a:t>
            </a:r>
            <a:endParaRPr/>
          </a:p>
        </p:txBody>
      </p:sp>
      <p:sp>
        <p:nvSpPr>
          <p:cNvPr id="243" name="Google Shape;243;p36"/>
          <p:cNvSpPr txBox="1"/>
          <p:nvPr>
            <p:ph idx="1" type="body"/>
          </p:nvPr>
        </p:nvSpPr>
        <p:spPr>
          <a:xfrm>
            <a:off x="879894" y="1285875"/>
            <a:ext cx="10473900" cy="4692600"/>
          </a:xfrm>
          <a:prstGeom prst="rect">
            <a:avLst/>
          </a:prstGeom>
        </p:spPr>
        <p:txBody>
          <a:bodyPr anchorCtr="0" anchor="t" bIns="45700" lIns="91425" spcFirstLastPara="1" rIns="91425" wrap="square" tIns="45700">
            <a:normAutofit/>
          </a:bodyPr>
          <a:lstStyle/>
          <a:p>
            <a:pPr indent="0" lvl="0" marL="0" rtl="0" algn="l">
              <a:lnSpc>
                <a:spcPct val="115000"/>
              </a:lnSpc>
              <a:spcBef>
                <a:spcPts val="1400"/>
              </a:spcBef>
              <a:spcAft>
                <a:spcPts val="0"/>
              </a:spcAft>
              <a:buNone/>
            </a:pPr>
            <a:r>
              <a:rPr b="1" lang="en-US" sz="1400">
                <a:latin typeface="Roboto"/>
                <a:ea typeface="Roboto"/>
                <a:cs typeface="Roboto"/>
                <a:sym typeface="Roboto"/>
              </a:rPr>
              <a:t> 2.5. Cài đặt nhất quán lấy máy khách làm trung tâm</a:t>
            </a:r>
            <a:endParaRPr b="1" sz="1400">
              <a:latin typeface="Roboto"/>
              <a:ea typeface="Roboto"/>
              <a:cs typeface="Roboto"/>
              <a:sym typeface="Roboto"/>
            </a:endParaRPr>
          </a:p>
          <a:p>
            <a:pPr indent="-330200" lvl="0" marL="457200" rtl="0" algn="l">
              <a:lnSpc>
                <a:spcPct val="115000"/>
              </a:lnSpc>
              <a:spcBef>
                <a:spcPts val="1400"/>
              </a:spcBef>
              <a:spcAft>
                <a:spcPts val="0"/>
              </a:spcAft>
              <a:buSzPts val="1600"/>
              <a:buChar char="-"/>
            </a:pPr>
            <a:r>
              <a:rPr lang="en-US" sz="1600"/>
              <a:t>Mỗi thao tác sẽ được gán với một định danh toàn cục do máy chủ quy định.</a:t>
            </a:r>
            <a:endParaRPr sz="1600"/>
          </a:p>
          <a:p>
            <a:pPr indent="-330200" lvl="0" marL="457200" rtl="0" algn="l">
              <a:lnSpc>
                <a:spcPct val="115000"/>
              </a:lnSpc>
              <a:spcBef>
                <a:spcPts val="0"/>
              </a:spcBef>
              <a:spcAft>
                <a:spcPts val="0"/>
              </a:spcAft>
              <a:buSzPts val="1600"/>
              <a:buChar char="-"/>
            </a:pPr>
            <a:r>
              <a:rPr lang="en-US" sz="1600"/>
              <a:t>Máy chủ duy trì hai tập dữ liệu lưu vết thao tác đọc và thao tác ghi của mỗi máy khách.</a:t>
            </a:r>
            <a:endParaRPr sz="1600"/>
          </a:p>
          <a:p>
            <a:pPr indent="-330200" lvl="0" marL="457200" rtl="0" algn="l">
              <a:lnSpc>
                <a:spcPct val="115000"/>
              </a:lnSpc>
              <a:spcBef>
                <a:spcPts val="0"/>
              </a:spcBef>
              <a:spcAft>
                <a:spcPts val="0"/>
              </a:spcAft>
              <a:buSzPts val="1600"/>
              <a:buChar char="-"/>
            </a:pPr>
            <a:r>
              <a:rPr b="1" lang="en-US" sz="1600"/>
              <a:t>Mô hình nhất quán đọc-để-đọc:</a:t>
            </a:r>
            <a:r>
              <a:rPr lang="en-US" sz="1600"/>
              <a:t> Máy chủ được cài đặt cơ chế phát hiện yêu cầu đọc tương ứng với thao tác ghi trên máy chủ nào. Khi máy khách thực hiện thao tác đọc trên máy chủ, máy chủ sẽ kiểm tra xem các định danh trên tập đọc đã được thực hiện chưa, nếu còn có định danh nào chưa thực hiện máy chủ sẽ liên hệ với máy chủ khác để cập nhật dữ liệu mới hoặc chuyển yêu cầu cho máy chủ khác.</a:t>
            </a:r>
            <a:endParaRPr sz="1600"/>
          </a:p>
          <a:p>
            <a:pPr indent="-330200" lvl="0" marL="457200" rtl="0" algn="l">
              <a:lnSpc>
                <a:spcPct val="115000"/>
              </a:lnSpc>
              <a:spcBef>
                <a:spcPts val="0"/>
              </a:spcBef>
              <a:spcAft>
                <a:spcPts val="0"/>
              </a:spcAft>
              <a:buSzPts val="1600"/>
              <a:buChar char="-"/>
            </a:pPr>
            <a:r>
              <a:rPr b="1" lang="en-US" sz="1600"/>
              <a:t>Mô hình nhất quán ghi-để-đọc:</a:t>
            </a:r>
            <a:r>
              <a:rPr lang="en-US" sz="1600"/>
              <a:t> Nếu máy chủ phát hiện yêu cầu ghi đầu tiên thì nó sẽ thực hiện và sau đó máy khách bổ sung định danh vào tập ghi của mình.</a:t>
            </a:r>
            <a:endParaRPr sz="1600"/>
          </a:p>
          <a:p>
            <a:pPr indent="-330200" lvl="0" marL="457200" rtl="0" algn="l">
              <a:lnSpc>
                <a:spcPct val="115000"/>
              </a:lnSpc>
              <a:spcBef>
                <a:spcPts val="0"/>
              </a:spcBef>
              <a:spcAft>
                <a:spcPts val="0"/>
              </a:spcAft>
              <a:buSzPts val="1600"/>
              <a:buChar char="-"/>
            </a:pPr>
            <a:r>
              <a:rPr b="1" lang="en-US" sz="1600"/>
              <a:t>Cài đặt mô hình nhất quán đọc-kết-quả-ghi:</a:t>
            </a:r>
            <a:r>
              <a:rPr lang="en-US" sz="1600"/>
              <a:t> Máy chủ kiểm tra tất cả các yêu cầu ghi của máy khách hoặc máy khách phải tìm kiếm máy chủ mà ở đó thao tác ghi được thực hiện.</a:t>
            </a:r>
            <a:endParaRPr sz="1600"/>
          </a:p>
          <a:p>
            <a:pPr indent="-330200" lvl="0" marL="457200" rtl="0" algn="l">
              <a:lnSpc>
                <a:spcPct val="115000"/>
              </a:lnSpc>
              <a:spcBef>
                <a:spcPts val="0"/>
              </a:spcBef>
              <a:spcAft>
                <a:spcPts val="0"/>
              </a:spcAft>
              <a:buSzPts val="1600"/>
              <a:buFont typeface="Roboto"/>
              <a:buChar char="-"/>
            </a:pPr>
            <a:r>
              <a:rPr lang="en-US" sz="1600">
                <a:latin typeface="Roboto"/>
                <a:ea typeface="Roboto"/>
                <a:cs typeface="Roboto"/>
                <a:sym typeface="Roboto"/>
              </a:rPr>
              <a:t>Mô hình ghi theo sau đọc: Máy chủ đọc dữ liệu và so sánh với dữ liệu của yêu cầu ghi, nếu dữ liệu ghi mới hơn thì thực hiện thao tác ghi.</a:t>
            </a:r>
            <a:endParaRPr sz="1600">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0"/>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solidFill>
                <a:srgbClr val="CF2941"/>
              </a:solidFill>
            </a:endParaRPr>
          </a:p>
        </p:txBody>
      </p:sp>
      <p:sp>
        <p:nvSpPr>
          <p:cNvPr id="57" name="Google Shape;57;p10"/>
          <p:cNvSpPr txBox="1"/>
          <p:nvPr>
            <p:ph idx="1" type="body"/>
          </p:nvPr>
        </p:nvSpPr>
        <p:spPr>
          <a:xfrm>
            <a:off x="859044" y="2014800"/>
            <a:ext cx="10473900" cy="4602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n-US">
                <a:latin typeface="Roboto"/>
                <a:ea typeface="Roboto"/>
                <a:cs typeface="Roboto"/>
                <a:sym typeface="Roboto"/>
              </a:rPr>
              <a:t> Bài toán đặt vị trí bản sao (Replica Placement)</a:t>
            </a:r>
            <a:endParaRPr b="1">
              <a:latin typeface="Roboto"/>
              <a:ea typeface="Roboto"/>
              <a:cs typeface="Roboto"/>
              <a:sym typeface="Roboto"/>
            </a:endParaRPr>
          </a:p>
          <a:p>
            <a:pPr indent="-355600" lvl="0" marL="457200" rtl="0" algn="l">
              <a:lnSpc>
                <a:spcPct val="115000"/>
              </a:lnSpc>
              <a:spcBef>
                <a:spcPts val="1200"/>
              </a:spcBef>
              <a:spcAft>
                <a:spcPts val="0"/>
              </a:spcAft>
              <a:buSzPts val="2000"/>
              <a:buChar char="●"/>
            </a:pPr>
            <a:r>
              <a:rPr b="1" lang="en-US">
                <a:latin typeface="Roboto"/>
                <a:ea typeface="Roboto"/>
                <a:cs typeface="Roboto"/>
                <a:sym typeface="Roboto"/>
              </a:rPr>
              <a:t>Mục tiêu:</a:t>
            </a:r>
            <a:r>
              <a:rPr lang="en-US">
                <a:latin typeface="Roboto"/>
                <a:ea typeface="Roboto"/>
                <a:cs typeface="Roboto"/>
                <a:sym typeface="Roboto"/>
              </a:rPr>
              <a:t> Chọn các nút (nodes) hợp lý để đặt bản sao dữ liệu nhằm </a:t>
            </a:r>
            <a:r>
              <a:rPr b="1" lang="en-US">
                <a:latin typeface="Roboto"/>
                <a:ea typeface="Roboto"/>
                <a:cs typeface="Roboto"/>
                <a:sym typeface="Roboto"/>
              </a:rPr>
              <a:t>tối thiểu hóa độ trễ trung bình</a:t>
            </a:r>
            <a:r>
              <a:rPr lang="en-US">
                <a:latin typeface="Roboto"/>
                <a:ea typeface="Roboto"/>
                <a:cs typeface="Roboto"/>
                <a:sym typeface="Roboto"/>
              </a:rPr>
              <a:t> của người dùng (tìm vị trí máy chủ bản sao tốt nhất).</a:t>
            </a:r>
            <a:br>
              <a:rPr lang="en-US">
                <a:latin typeface="Roboto"/>
                <a:ea typeface="Roboto"/>
                <a:cs typeface="Roboto"/>
                <a:sym typeface="Roboto"/>
              </a:rPr>
            </a:br>
            <a:endParaRPr>
              <a:latin typeface="Roboto"/>
              <a:ea typeface="Roboto"/>
              <a:cs typeface="Roboto"/>
              <a:sym typeface="Roboto"/>
            </a:endParaRPr>
          </a:p>
          <a:p>
            <a:pPr indent="-355600" lvl="0" marL="457200" rtl="0" algn="l">
              <a:lnSpc>
                <a:spcPct val="115000"/>
              </a:lnSpc>
              <a:spcBef>
                <a:spcPts val="0"/>
              </a:spcBef>
              <a:spcAft>
                <a:spcPts val="0"/>
              </a:spcAft>
              <a:buSzPts val="2000"/>
              <a:buFont typeface="Roboto"/>
              <a:buChar char="●"/>
            </a:pPr>
            <a:r>
              <a:rPr b="1" lang="en-US">
                <a:latin typeface="Roboto"/>
                <a:ea typeface="Roboto"/>
                <a:cs typeface="Roboto"/>
                <a:sym typeface="Roboto"/>
              </a:rPr>
              <a:t>Giải pháp Heuristic - HotZone:</a:t>
            </a:r>
            <a:br>
              <a:rPr b="1" lang="en-US">
                <a:latin typeface="Roboto"/>
                <a:ea typeface="Roboto"/>
                <a:cs typeface="Roboto"/>
                <a:sym typeface="Roboto"/>
              </a:rPr>
            </a:br>
            <a:endParaRPr b="1">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Sử dụng mô hình không gian (vật lý hoặc mạng), chia các vùng (cells) sao cho mỗi vùng có một replica gần người dùng.</a:t>
            </a:r>
            <a:br>
              <a:rPr lang="en-US" sz="2000">
                <a:latin typeface="Roboto"/>
                <a:ea typeface="Roboto"/>
                <a:cs typeface="Roboto"/>
                <a:sym typeface="Roboto"/>
              </a:rPr>
            </a:b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Tính độ phức tạp O(N · max{log N, K}), nhanh hơn giải thuật tối ưu của Qiu et al. O(N²)</a:t>
            </a:r>
            <a:endParaRPr sz="2000">
              <a:latin typeface="Roboto"/>
              <a:ea typeface="Roboto"/>
              <a:cs typeface="Roboto"/>
              <a:sym typeface="Roboto"/>
            </a:endParaRPr>
          </a:p>
          <a:p>
            <a:pPr indent="0" lvl="0" marL="0" rtl="0" algn="l">
              <a:lnSpc>
                <a:spcPct val="120000"/>
              </a:lnSpc>
              <a:spcBef>
                <a:spcPts val="1200"/>
              </a:spcBef>
              <a:spcAft>
                <a:spcPts val="0"/>
              </a:spcAft>
              <a:buClr>
                <a:schemeClr val="dk1"/>
              </a:buClr>
              <a:buSzPts val="2000"/>
              <a:buNone/>
            </a:pPr>
            <a:r>
              <a:t/>
            </a:r>
            <a:endParaRPr>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249" name="Google Shape;249;p37"/>
          <p:cNvSpPr txBox="1"/>
          <p:nvPr>
            <p:ph idx="1" type="body"/>
          </p:nvPr>
        </p:nvSpPr>
        <p:spPr>
          <a:xfrm>
            <a:off x="927675" y="1651000"/>
            <a:ext cx="10850100" cy="1462200"/>
          </a:xfrm>
          <a:prstGeom prst="rect">
            <a:avLst/>
          </a:prstGeom>
          <a:noFill/>
          <a:ln>
            <a:noFill/>
          </a:ln>
        </p:spPr>
        <p:txBody>
          <a:bodyPr anchorCtr="0" anchor="t" bIns="45700" lIns="91425" spcFirstLastPara="1" rIns="91425" wrap="square" tIns="45700">
            <a:spAutoFit/>
          </a:bodyPr>
          <a:lstStyle/>
          <a:p>
            <a:pPr indent="-355600" lvl="0" marL="457200" rtl="0" algn="l">
              <a:lnSpc>
                <a:spcPct val="115000"/>
              </a:lnSpc>
              <a:spcBef>
                <a:spcPts val="1200"/>
              </a:spcBef>
              <a:spcAft>
                <a:spcPts val="0"/>
              </a:spcAft>
              <a:buSzPts val="2000"/>
              <a:buFont typeface="Roboto"/>
              <a:buChar char="●"/>
            </a:pPr>
            <a:r>
              <a:rPr lang="en-US">
                <a:latin typeface="Roboto"/>
                <a:ea typeface="Roboto"/>
                <a:cs typeface="Roboto"/>
                <a:sym typeface="Roboto"/>
              </a:rPr>
              <a:t>Web là hệ thống phân tán lớn nhất.Từ kiến trúc client-server đơn giản → nay thành hệ thống phức tạp đảm bảo hiệu suất và tính sẵn sàng cao</a:t>
            </a:r>
            <a:endParaRPr>
              <a:latin typeface="Roboto"/>
              <a:ea typeface="Roboto"/>
              <a:cs typeface="Roboto"/>
              <a:sym typeface="Roboto"/>
            </a:endParaRPr>
          </a:p>
          <a:p>
            <a:pPr indent="-355600" lvl="0" marL="457200" rtl="0" algn="l">
              <a:lnSpc>
                <a:spcPct val="115000"/>
              </a:lnSpc>
              <a:spcBef>
                <a:spcPts val="0"/>
              </a:spcBef>
              <a:spcAft>
                <a:spcPts val="0"/>
              </a:spcAft>
              <a:buSzPts val="2000"/>
              <a:buFont typeface="Times New Roman"/>
              <a:buChar char="●"/>
            </a:pPr>
            <a:r>
              <a:rPr lang="en-US">
                <a:solidFill>
                  <a:srgbClr val="131314"/>
                </a:solidFill>
                <a:highlight>
                  <a:srgbClr val="FFFFFF"/>
                </a:highlight>
                <a:latin typeface="Roboto"/>
                <a:ea typeface="Roboto"/>
                <a:cs typeface="Roboto"/>
                <a:sym typeface="Roboto"/>
              </a:rPr>
              <a:t>Bộ nhớ đệm (</a:t>
            </a:r>
            <a:r>
              <a:rPr b="1" lang="en-US">
                <a:solidFill>
                  <a:srgbClr val="131314"/>
                </a:solidFill>
                <a:highlight>
                  <a:srgbClr val="FFFFFF"/>
                </a:highlight>
                <a:latin typeface="Roboto"/>
                <a:ea typeface="Roboto"/>
                <a:cs typeface="Roboto"/>
                <a:sym typeface="Roboto"/>
              </a:rPr>
              <a:t>Caching</a:t>
            </a:r>
            <a:r>
              <a:rPr lang="en-US">
                <a:solidFill>
                  <a:srgbClr val="131314"/>
                </a:solidFill>
                <a:highlight>
                  <a:srgbClr val="FFFFFF"/>
                </a:highlight>
                <a:latin typeface="Roboto"/>
                <a:ea typeface="Roboto"/>
                <a:cs typeface="Roboto"/>
                <a:sym typeface="Roboto"/>
              </a:rPr>
              <a:t>) và nhân bản (</a:t>
            </a:r>
            <a:r>
              <a:rPr b="1" lang="en-US">
                <a:solidFill>
                  <a:srgbClr val="131314"/>
                </a:solidFill>
                <a:highlight>
                  <a:srgbClr val="FFFFFF"/>
                </a:highlight>
                <a:latin typeface="Roboto"/>
                <a:ea typeface="Roboto"/>
                <a:cs typeface="Roboto"/>
                <a:sym typeface="Roboto"/>
              </a:rPr>
              <a:t>Replication</a:t>
            </a:r>
            <a:r>
              <a:rPr lang="en-US">
                <a:solidFill>
                  <a:srgbClr val="131314"/>
                </a:solidFill>
                <a:highlight>
                  <a:srgbClr val="FFFFFF"/>
                </a:highlight>
                <a:latin typeface="Roboto"/>
                <a:ea typeface="Roboto"/>
                <a:cs typeface="Roboto"/>
                <a:sym typeface="Roboto"/>
              </a:rPr>
              <a:t>) là các kỹ thuật then chốt để đảm bảo những yêu cầu này, cải thiện cả độ tin cậy và hiệu suất</a:t>
            </a:r>
            <a:endParaRPr>
              <a:latin typeface="Roboto"/>
              <a:ea typeface="Roboto"/>
              <a:cs typeface="Roboto"/>
              <a:sym typeface="Roboto"/>
            </a:endParaRPr>
          </a:p>
        </p:txBody>
      </p:sp>
      <p:pic>
        <p:nvPicPr>
          <p:cNvPr id="250" name="Google Shape;250;p37"/>
          <p:cNvPicPr preferRelativeResize="0"/>
          <p:nvPr/>
        </p:nvPicPr>
        <p:blipFill>
          <a:blip r:embed="rId3">
            <a:alphaModFix/>
          </a:blip>
          <a:stretch>
            <a:fillRect/>
          </a:stretch>
        </p:blipFill>
        <p:spPr>
          <a:xfrm>
            <a:off x="927675" y="3263025"/>
            <a:ext cx="5583100" cy="2791550"/>
          </a:xfrm>
          <a:prstGeom prst="rect">
            <a:avLst/>
          </a:prstGeom>
          <a:noFill/>
          <a:ln>
            <a:noFill/>
          </a:ln>
        </p:spPr>
      </p:pic>
      <p:sp>
        <p:nvSpPr>
          <p:cNvPr id="251" name="Google Shape;251;p37"/>
          <p:cNvSpPr txBox="1"/>
          <p:nvPr/>
        </p:nvSpPr>
        <p:spPr>
          <a:xfrm>
            <a:off x="6603075" y="5438975"/>
            <a:ext cx="53247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a:solidFill>
                  <a:schemeClr val="dk1"/>
                </a:solidFill>
                <a:latin typeface="Roboto"/>
                <a:ea typeface="Roboto"/>
                <a:cs typeface="Roboto"/>
                <a:sym typeface="Roboto"/>
              </a:rPr>
              <a:t>Ví dụ về cache dựa trên thực tế </a:t>
            </a:r>
            <a:endParaRPr>
              <a:solidFill>
                <a:schemeClr val="dk1"/>
              </a:solidFill>
              <a:latin typeface="Roboto"/>
              <a:ea typeface="Roboto"/>
              <a:cs typeface="Roboto"/>
              <a:sym typeface="Roboto"/>
            </a:endParaRPr>
          </a:p>
          <a:p>
            <a:pPr indent="0" lvl="0" marL="0" rtl="0" algn="l">
              <a:spcBef>
                <a:spcPts val="0"/>
              </a:spcBef>
              <a:spcAft>
                <a:spcPts val="0"/>
              </a:spcAft>
              <a:buNone/>
            </a:pPr>
            <a:r>
              <a:rPr lang="en-US">
                <a:solidFill>
                  <a:schemeClr val="dk1"/>
                </a:solidFill>
                <a:latin typeface="Roboto"/>
                <a:ea typeface="Roboto"/>
                <a:cs typeface="Roboto"/>
                <a:sym typeface="Roboto"/>
              </a:rPr>
              <a:t>Trích dẫn: </a:t>
            </a:r>
            <a:r>
              <a:rPr b="1" lang="en-US">
                <a:solidFill>
                  <a:srgbClr val="273239"/>
                </a:solidFill>
                <a:highlight>
                  <a:srgbClr val="FFFFFF"/>
                </a:highlight>
              </a:rPr>
              <a:t>Caching - System Design Concept (</a:t>
            </a:r>
            <a:r>
              <a:rPr lang="en-US">
                <a:solidFill>
                  <a:schemeClr val="dk1"/>
                </a:solidFill>
                <a:latin typeface="Roboto"/>
                <a:ea typeface="Roboto"/>
                <a:cs typeface="Roboto"/>
                <a:sym typeface="Roboto"/>
              </a:rPr>
              <a:t>Geeksforgeeks)</a:t>
            </a:r>
            <a:endParaRPr>
              <a:solidFill>
                <a:schemeClr val="dk1"/>
              </a:solidFill>
              <a:latin typeface="Roboto"/>
              <a:ea typeface="Roboto"/>
              <a:cs typeface="Roboto"/>
              <a:sym typeface="Roboto"/>
            </a:endParaRPr>
          </a:p>
        </p:txBody>
      </p:sp>
      <p:sp>
        <p:nvSpPr>
          <p:cNvPr id="252" name="Google Shape;252;p37"/>
          <p:cNvSpPr txBox="1"/>
          <p:nvPr/>
        </p:nvSpPr>
        <p:spPr>
          <a:xfrm>
            <a:off x="927675" y="1112725"/>
            <a:ext cx="795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3.1. Giới thiệu</a:t>
            </a:r>
            <a:endParaRPr b="1" sz="2400">
              <a:solidFill>
                <a:schemeClr val="dk1"/>
              </a:solidFill>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38"/>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258" name="Google Shape;258;p38"/>
          <p:cNvSpPr txBox="1"/>
          <p:nvPr/>
        </p:nvSpPr>
        <p:spPr>
          <a:xfrm>
            <a:off x="900075" y="1597788"/>
            <a:ext cx="10887900" cy="2703000"/>
          </a:xfrm>
          <a:prstGeom prst="rect">
            <a:avLst/>
          </a:prstGeom>
          <a:noFill/>
          <a:ln>
            <a:noFill/>
          </a:ln>
        </p:spPr>
        <p:txBody>
          <a:bodyPr anchorCtr="0" anchor="t" bIns="91425" lIns="91425" spcFirstLastPara="1" rIns="91425" wrap="square" tIns="91425">
            <a:spAutoFit/>
          </a:bodyPr>
          <a:lstStyle/>
          <a:p>
            <a:pPr indent="0" lvl="0" marL="0" rtl="0" algn="l">
              <a:lnSpc>
                <a:spcPct val="138000"/>
              </a:lnSpc>
              <a:spcBef>
                <a:spcPts val="1400"/>
              </a:spcBef>
              <a:spcAft>
                <a:spcPts val="0"/>
              </a:spcAft>
              <a:buNone/>
            </a:pPr>
            <a:r>
              <a:rPr b="1" lang="en-US" sz="2000">
                <a:solidFill>
                  <a:schemeClr val="dk1"/>
                </a:solidFill>
                <a:latin typeface="Roboto"/>
                <a:ea typeface="Roboto"/>
                <a:cs typeface="Roboto"/>
                <a:sym typeface="Roboto"/>
              </a:rPr>
              <a:t>Client-Side caching</a:t>
            </a:r>
            <a:endParaRPr b="1" sz="2000">
              <a:solidFill>
                <a:schemeClr val="dk1"/>
              </a:solidFill>
              <a:latin typeface="Roboto"/>
              <a:ea typeface="Roboto"/>
              <a:cs typeface="Roboto"/>
              <a:sym typeface="Roboto"/>
            </a:endParaRPr>
          </a:p>
          <a:p>
            <a:pPr indent="-355600" lvl="0" marL="4572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Trình duyệt (</a:t>
            </a:r>
            <a:r>
              <a:rPr b="1" lang="en-US" sz="2000">
                <a:solidFill>
                  <a:schemeClr val="dk1"/>
                </a:solidFill>
                <a:latin typeface="Roboto"/>
                <a:ea typeface="Roboto"/>
                <a:cs typeface="Roboto"/>
                <a:sym typeface="Roboto"/>
              </a:rPr>
              <a:t>Browser cache</a:t>
            </a:r>
            <a:r>
              <a:rPr lang="en-U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Lưu trữ cục bộ các tài liệu đã truy cập.</a:t>
            </a:r>
            <a:endParaRPr sz="2000">
              <a:solidFill>
                <a:schemeClr val="dk1"/>
              </a:solidFill>
              <a:latin typeface="Roboto"/>
              <a:ea typeface="Roboto"/>
              <a:cs typeface="Roboto"/>
              <a:sym typeface="Roboto"/>
            </a:endParaRPr>
          </a:p>
          <a:p>
            <a:pPr indent="-355600" lvl="0"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Truy cập nhanh mà không cần yêu cầu lại server.</a:t>
            </a:r>
            <a:endParaRPr sz="2000">
              <a:solidFill>
                <a:schemeClr val="dk1"/>
              </a:solidFill>
              <a:latin typeface="Roboto"/>
              <a:ea typeface="Roboto"/>
              <a:cs typeface="Roboto"/>
              <a:sym typeface="Roboto"/>
            </a:endParaRPr>
          </a:p>
          <a:p>
            <a:pPr indent="-355600" lvl="0" marL="457200" rtl="0" algn="l">
              <a:lnSpc>
                <a:spcPct val="120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Proxy cache (</a:t>
            </a:r>
            <a:r>
              <a:rPr b="1" lang="en-US" sz="2000">
                <a:solidFill>
                  <a:schemeClr val="dk1"/>
                </a:solidFill>
                <a:latin typeface="Roboto"/>
                <a:ea typeface="Roboto"/>
                <a:cs typeface="Roboto"/>
                <a:sym typeface="Roboto"/>
              </a:rPr>
              <a:t>Web proxy</a:t>
            </a:r>
            <a:r>
              <a:rPr lang="en-US" sz="2000">
                <a:solidFill>
                  <a:schemeClr val="dk1"/>
                </a:solidFill>
                <a:latin typeface="Roboto"/>
                <a:ea typeface="Roboto"/>
                <a:cs typeface="Roboto"/>
                <a:sym typeface="Roboto"/>
              </a:rPr>
              <a:t>):</a:t>
            </a:r>
            <a:endParaRPr sz="2000">
              <a:solidFill>
                <a:schemeClr val="dk1"/>
              </a:solidFill>
              <a:latin typeface="Roboto"/>
              <a:ea typeface="Roboto"/>
              <a:cs typeface="Roboto"/>
              <a:sym typeface="Roboto"/>
            </a:endParaRPr>
          </a:p>
          <a:p>
            <a:pPr indent="-355600" lvl="0"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Cài đặt tại site của client (ví dụ công ty, trường học).</a:t>
            </a:r>
            <a:endParaRPr sz="2000">
              <a:solidFill>
                <a:schemeClr val="dk1"/>
              </a:solidFill>
              <a:latin typeface="Roboto"/>
              <a:ea typeface="Roboto"/>
              <a:cs typeface="Roboto"/>
              <a:sym typeface="Roboto"/>
            </a:endParaRPr>
          </a:p>
          <a:p>
            <a:pPr indent="-355600" lvl="0" marL="914400" rtl="0" algn="l">
              <a:lnSpc>
                <a:spcPct val="115000"/>
              </a:lnSpc>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Dùng chung cache giữa nhiều người dùng → tăng hiệu suất</a:t>
            </a:r>
            <a:endParaRPr sz="2000">
              <a:latin typeface="Roboto"/>
              <a:ea typeface="Roboto"/>
              <a:cs typeface="Roboto"/>
              <a:sym typeface="Roboto"/>
            </a:endParaRPr>
          </a:p>
        </p:txBody>
      </p:sp>
      <p:sp>
        <p:nvSpPr>
          <p:cNvPr id="259" name="Google Shape;259;p38"/>
          <p:cNvSpPr txBox="1"/>
          <p:nvPr/>
        </p:nvSpPr>
        <p:spPr>
          <a:xfrm>
            <a:off x="900075" y="4300800"/>
            <a:ext cx="10887900" cy="917400"/>
          </a:xfrm>
          <a:prstGeom prst="rect">
            <a:avLst/>
          </a:prstGeom>
          <a:noFill/>
          <a:ln>
            <a:noFill/>
          </a:ln>
        </p:spPr>
        <p:txBody>
          <a:bodyPr anchorCtr="0" anchor="t" bIns="91425" lIns="91425" spcFirstLastPara="1" rIns="91425" wrap="square" tIns="91425">
            <a:spAutoFit/>
          </a:bodyPr>
          <a:lstStyle/>
          <a:p>
            <a:pPr indent="-228600" lvl="0" marL="457200" rtl="0" algn="l">
              <a:lnSpc>
                <a:spcPct val="138000"/>
              </a:lnSpc>
              <a:spcBef>
                <a:spcPts val="1400"/>
              </a:spcBef>
              <a:spcAft>
                <a:spcPts val="0"/>
              </a:spcAft>
              <a:buNone/>
            </a:pPr>
            <a:r>
              <a:rPr b="1" lang="en-US" sz="2000">
                <a:solidFill>
                  <a:schemeClr val="dk1"/>
                </a:solidFill>
                <a:latin typeface="Roboto"/>
                <a:ea typeface="Roboto"/>
                <a:cs typeface="Roboto"/>
                <a:sym typeface="Roboto"/>
              </a:rPr>
              <a:t>ISP cache: </a:t>
            </a:r>
            <a:r>
              <a:rPr lang="en-US" sz="2000">
                <a:solidFill>
                  <a:srgbClr val="131314"/>
                </a:solidFill>
                <a:highlight>
                  <a:srgbClr val="FFFFFF"/>
                </a:highlight>
                <a:latin typeface="Roboto"/>
                <a:ea typeface="Roboto"/>
                <a:cs typeface="Roboto"/>
                <a:sym typeface="Roboto"/>
              </a:rPr>
              <a:t>Các Nhà cung cấp dịch vụ Internet (ISP) cũng triển khai bộ nhớ đệm trong mạng của họ để giảm lưu lượng mạng và cải thiện hiệu suất cho người dùng</a:t>
            </a:r>
            <a:endParaRPr sz="2000">
              <a:latin typeface="Roboto"/>
              <a:ea typeface="Roboto"/>
              <a:cs typeface="Roboto"/>
              <a:sym typeface="Roboto"/>
            </a:endParaRPr>
          </a:p>
        </p:txBody>
      </p:sp>
      <p:sp>
        <p:nvSpPr>
          <p:cNvPr id="260" name="Google Shape;260;p38"/>
          <p:cNvSpPr txBox="1"/>
          <p:nvPr/>
        </p:nvSpPr>
        <p:spPr>
          <a:xfrm>
            <a:off x="900075" y="1043700"/>
            <a:ext cx="795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3.2. Các mức độ caching</a:t>
            </a:r>
            <a:endParaRPr b="1" sz="2400">
              <a:solidFill>
                <a:schemeClr val="dk1"/>
              </a:solidFill>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39"/>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266" name="Google Shape;266;p39"/>
          <p:cNvSpPr txBox="1"/>
          <p:nvPr/>
        </p:nvSpPr>
        <p:spPr>
          <a:xfrm>
            <a:off x="869100" y="2067125"/>
            <a:ext cx="10453800" cy="20112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0"/>
              </a:spcBef>
              <a:spcAft>
                <a:spcPts val="0"/>
              </a:spcAft>
              <a:buClr>
                <a:schemeClr val="dk1"/>
              </a:buClr>
              <a:buSzPts val="2000"/>
              <a:buFont typeface="Roboto"/>
              <a:buChar char="-"/>
            </a:pPr>
            <a:r>
              <a:rPr lang="en-US" sz="2000">
                <a:solidFill>
                  <a:srgbClr val="131314"/>
                </a:solidFill>
                <a:highlight>
                  <a:srgbClr val="FFFFFF"/>
                </a:highlight>
                <a:latin typeface="Roboto"/>
                <a:ea typeface="Roboto"/>
                <a:cs typeface="Roboto"/>
                <a:sym typeface="Roboto"/>
              </a:rPr>
              <a:t>Nơi các proxy Web kiểm tra các proxy lân cận trước khi gửi yêu cầu đến server gốc khi bỏ lỡ bộ nhớ đệm (cache miss)</a:t>
            </a:r>
            <a:endParaRPr sz="2000">
              <a:solidFill>
                <a:srgbClr val="131314"/>
              </a:solidFill>
              <a:highlight>
                <a:srgbClr val="FFFFFF"/>
              </a:highlight>
              <a:latin typeface="Roboto"/>
              <a:ea typeface="Roboto"/>
              <a:cs typeface="Roboto"/>
              <a:sym typeface="Roboto"/>
            </a:endParaRPr>
          </a:p>
          <a:p>
            <a:pPr indent="-355600" lvl="0" marL="457200" rtl="0" algn="l">
              <a:lnSpc>
                <a:spcPct val="115000"/>
              </a:lnSpc>
              <a:spcBef>
                <a:spcPts val="400"/>
              </a:spcBef>
              <a:spcAft>
                <a:spcPts val="0"/>
              </a:spcAft>
              <a:buClr>
                <a:schemeClr val="dk1"/>
              </a:buClr>
              <a:buSzPts val="2000"/>
              <a:buFont typeface="Times New Roman"/>
              <a:buChar char="-"/>
            </a:pPr>
            <a:r>
              <a:rPr lang="en-US" sz="2000">
                <a:solidFill>
                  <a:srgbClr val="131314"/>
                </a:solidFill>
                <a:highlight>
                  <a:srgbClr val="FFFFFF"/>
                </a:highlight>
                <a:latin typeface="Roboto"/>
                <a:ea typeface="Roboto"/>
                <a:cs typeface="Roboto"/>
                <a:sym typeface="Roboto"/>
              </a:rPr>
              <a:t>Hiệu quả của bộ nhớ đệm hợp tác phụ thuộc nhiều vào nhu cầu từ máy khách.</a:t>
            </a:r>
            <a:endParaRPr sz="2000">
              <a:solidFill>
                <a:srgbClr val="131314"/>
              </a:solidFill>
              <a:highlight>
                <a:srgbClr val="FFFFFF"/>
              </a:highlight>
              <a:latin typeface="Roboto"/>
              <a:ea typeface="Roboto"/>
              <a:cs typeface="Roboto"/>
              <a:sym typeface="Roboto"/>
            </a:endParaRPr>
          </a:p>
          <a:p>
            <a:pPr indent="-355600" lvl="0" marL="457200" rtl="0" algn="l">
              <a:lnSpc>
                <a:spcPct val="115000"/>
              </a:lnSpc>
              <a:spcBef>
                <a:spcPts val="400"/>
              </a:spcBef>
              <a:spcAft>
                <a:spcPts val="400"/>
              </a:spcAft>
              <a:buClr>
                <a:schemeClr val="dk1"/>
              </a:buClr>
              <a:buSzPts val="2000"/>
              <a:buFont typeface="Times New Roman"/>
              <a:buChar char="-"/>
            </a:pPr>
            <a:r>
              <a:rPr lang="en-US" sz="2000">
                <a:solidFill>
                  <a:srgbClr val="131314"/>
                </a:solidFill>
                <a:highlight>
                  <a:srgbClr val="FFFFFF"/>
                </a:highlight>
                <a:latin typeface="Roboto"/>
                <a:ea typeface="Roboto"/>
                <a:cs typeface="Roboto"/>
                <a:sym typeface="Roboto"/>
              </a:rPr>
              <a:t>Thời gian truyền tải tài liệu thấp hơn và yêu cầu lưu trữ ít nghiêm ngặt hơn so với bộ nhớ đệm phân cấp, do thường được kết nối qua các liên kết tốc độ cao</a:t>
            </a:r>
            <a:endParaRPr sz="2000">
              <a:solidFill>
                <a:schemeClr val="dk1"/>
              </a:solidFill>
              <a:latin typeface="Roboto"/>
              <a:ea typeface="Roboto"/>
              <a:cs typeface="Roboto"/>
              <a:sym typeface="Roboto"/>
            </a:endParaRPr>
          </a:p>
        </p:txBody>
      </p:sp>
      <p:sp>
        <p:nvSpPr>
          <p:cNvPr id="267" name="Google Shape;267;p39"/>
          <p:cNvSpPr txBox="1"/>
          <p:nvPr/>
        </p:nvSpPr>
        <p:spPr>
          <a:xfrm>
            <a:off x="900075" y="1043700"/>
            <a:ext cx="795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3.3. </a:t>
            </a:r>
            <a:r>
              <a:rPr b="1" lang="en-US" sz="2400">
                <a:solidFill>
                  <a:schemeClr val="dk1"/>
                </a:solidFill>
                <a:latin typeface="Roboto"/>
                <a:ea typeface="Roboto"/>
                <a:cs typeface="Roboto"/>
                <a:sym typeface="Roboto"/>
              </a:rPr>
              <a:t>Bộ nhớ đệm hợp tác (Cooperative caching)</a:t>
            </a:r>
            <a:endParaRPr b="1" sz="2400">
              <a:solidFill>
                <a:schemeClr val="dk1"/>
              </a:solidFill>
              <a:latin typeface="Roboto"/>
              <a:ea typeface="Roboto"/>
              <a:cs typeface="Roboto"/>
              <a:sym typeface="Robo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0"/>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pic>
        <p:nvPicPr>
          <p:cNvPr id="273" name="Google Shape;273;p40"/>
          <p:cNvPicPr preferRelativeResize="0"/>
          <p:nvPr/>
        </p:nvPicPr>
        <p:blipFill>
          <a:blip r:embed="rId3">
            <a:alphaModFix/>
          </a:blip>
          <a:stretch>
            <a:fillRect/>
          </a:stretch>
        </p:blipFill>
        <p:spPr>
          <a:xfrm>
            <a:off x="1082900" y="2220750"/>
            <a:ext cx="4736067" cy="2416500"/>
          </a:xfrm>
          <a:prstGeom prst="rect">
            <a:avLst/>
          </a:prstGeom>
          <a:noFill/>
          <a:ln>
            <a:noFill/>
          </a:ln>
        </p:spPr>
      </p:pic>
      <p:sp>
        <p:nvSpPr>
          <p:cNvPr id="274" name="Google Shape;274;p40"/>
          <p:cNvSpPr/>
          <p:nvPr/>
        </p:nvSpPr>
        <p:spPr>
          <a:xfrm>
            <a:off x="6239600" y="3096450"/>
            <a:ext cx="967500" cy="6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40"/>
          <p:cNvSpPr txBox="1"/>
          <p:nvPr/>
        </p:nvSpPr>
        <p:spPr>
          <a:xfrm>
            <a:off x="7450075" y="2504700"/>
            <a:ext cx="4487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Kiểm tra cache cục bộ</a:t>
            </a:r>
            <a:endParaRPr sz="2000">
              <a:solidFill>
                <a:schemeClr val="dk1"/>
              </a:solidFill>
              <a:latin typeface="Roboto"/>
              <a:ea typeface="Roboto"/>
              <a:cs typeface="Roboto"/>
              <a:sym typeface="Roboto"/>
            </a:endParaRPr>
          </a:p>
        </p:txBody>
      </p:sp>
      <p:sp>
        <p:nvSpPr>
          <p:cNvPr id="276" name="Google Shape;276;p40"/>
          <p:cNvSpPr txBox="1"/>
          <p:nvPr/>
        </p:nvSpPr>
        <p:spPr>
          <a:xfrm>
            <a:off x="7450075" y="3182700"/>
            <a:ext cx="4487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Hỏi các proxy lân cận</a:t>
            </a:r>
            <a:endParaRPr sz="2000">
              <a:solidFill>
                <a:schemeClr val="dk1"/>
              </a:solidFill>
              <a:latin typeface="Roboto"/>
              <a:ea typeface="Roboto"/>
              <a:cs typeface="Roboto"/>
              <a:sym typeface="Roboto"/>
            </a:endParaRPr>
          </a:p>
        </p:txBody>
      </p:sp>
      <p:sp>
        <p:nvSpPr>
          <p:cNvPr id="277" name="Google Shape;277;p40"/>
          <p:cNvSpPr txBox="1"/>
          <p:nvPr/>
        </p:nvSpPr>
        <p:spPr>
          <a:xfrm>
            <a:off x="7450075" y="3860700"/>
            <a:ext cx="4487400" cy="492600"/>
          </a:xfrm>
          <a:prstGeom prst="rect">
            <a:avLst/>
          </a:prstGeom>
          <a:noFill/>
          <a:ln>
            <a:noFill/>
          </a:ln>
        </p:spPr>
        <p:txBody>
          <a:bodyPr anchorCtr="0" anchor="t" bIns="91425" lIns="91425" spcFirstLastPara="1" rIns="91425" wrap="square" tIns="91425">
            <a:spAutoFit/>
          </a:bodyPr>
          <a:lstStyle/>
          <a:p>
            <a:pPr indent="-355600" lvl="0" marL="457200" rtl="0" algn="l">
              <a:spcBef>
                <a:spcPts val="0"/>
              </a:spcBef>
              <a:spcAft>
                <a:spcPts val="0"/>
              </a:spcAft>
              <a:buClr>
                <a:schemeClr val="dk1"/>
              </a:buClr>
              <a:buSzPts val="2000"/>
              <a:buFont typeface="Roboto"/>
              <a:buChar char="-"/>
            </a:pPr>
            <a:r>
              <a:rPr lang="en-US" sz="2000">
                <a:solidFill>
                  <a:schemeClr val="dk1"/>
                </a:solidFill>
                <a:latin typeface="Roboto"/>
                <a:ea typeface="Roboto"/>
                <a:cs typeface="Roboto"/>
                <a:sym typeface="Roboto"/>
              </a:rPr>
              <a:t>Gửi yêu cầu đến server gốc</a:t>
            </a:r>
            <a:endParaRPr sz="2000">
              <a:solidFill>
                <a:schemeClr val="dk1"/>
              </a:solidFill>
              <a:latin typeface="Roboto"/>
              <a:ea typeface="Roboto"/>
              <a:cs typeface="Roboto"/>
              <a:sym typeface="Roboto"/>
            </a:endParaRPr>
          </a:p>
        </p:txBody>
      </p:sp>
      <p:sp>
        <p:nvSpPr>
          <p:cNvPr id="278" name="Google Shape;278;p40"/>
          <p:cNvSpPr txBox="1"/>
          <p:nvPr/>
        </p:nvSpPr>
        <p:spPr>
          <a:xfrm>
            <a:off x="1082900" y="4967375"/>
            <a:ext cx="51567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solidFill>
                  <a:schemeClr val="dk1"/>
                </a:solidFill>
                <a:latin typeface="Roboto"/>
                <a:ea typeface="Roboto"/>
                <a:cs typeface="Roboto"/>
                <a:sym typeface="Roboto"/>
              </a:rPr>
              <a:t>Nguyên tắc hoạt động của </a:t>
            </a:r>
            <a:r>
              <a:rPr lang="en-US" sz="1000">
                <a:solidFill>
                  <a:schemeClr val="dk1"/>
                </a:solidFill>
                <a:latin typeface="Roboto"/>
                <a:ea typeface="Roboto"/>
                <a:cs typeface="Roboto"/>
                <a:sym typeface="Roboto"/>
              </a:rPr>
              <a:t>Cooperative caching </a:t>
            </a:r>
            <a:endParaRPr sz="1000">
              <a:solidFill>
                <a:schemeClr val="dk1"/>
              </a:solidFill>
              <a:latin typeface="Roboto"/>
              <a:ea typeface="Roboto"/>
              <a:cs typeface="Roboto"/>
              <a:sym typeface="Roboto"/>
            </a:endParaRPr>
          </a:p>
          <a:p>
            <a:pPr indent="0" lvl="0" marL="0" rtl="0" algn="l">
              <a:spcBef>
                <a:spcPts val="0"/>
              </a:spcBef>
              <a:spcAft>
                <a:spcPts val="0"/>
              </a:spcAft>
              <a:buNone/>
            </a:pPr>
            <a:r>
              <a:rPr lang="en-US" sz="1000">
                <a:solidFill>
                  <a:schemeClr val="dk1"/>
                </a:solidFill>
                <a:latin typeface="Roboto"/>
                <a:ea typeface="Roboto"/>
                <a:cs typeface="Roboto"/>
                <a:sym typeface="Roboto"/>
              </a:rPr>
              <a:t>Trích dẫn: </a:t>
            </a:r>
            <a:r>
              <a:rPr b="1" lang="en-US" sz="1000">
                <a:solidFill>
                  <a:schemeClr val="dk1"/>
                </a:solidFill>
                <a:latin typeface="Roboto"/>
                <a:ea typeface="Roboto"/>
                <a:cs typeface="Roboto"/>
                <a:sym typeface="Roboto"/>
              </a:rPr>
              <a:t>Figure7.32:The principle of cooperative caching</a:t>
            </a:r>
            <a:r>
              <a:rPr lang="en-US" sz="1000">
                <a:solidFill>
                  <a:schemeClr val="dk1"/>
                </a:solidFill>
                <a:latin typeface="Roboto"/>
                <a:ea typeface="Roboto"/>
                <a:cs typeface="Roboto"/>
                <a:sym typeface="Roboto"/>
              </a:rPr>
              <a:t> (Distributed Systems 3)</a:t>
            </a:r>
            <a:endParaRPr sz="1000">
              <a:solidFill>
                <a:schemeClr val="dk1"/>
              </a:solidFill>
              <a:latin typeface="Roboto"/>
              <a:ea typeface="Roboto"/>
              <a:cs typeface="Roboto"/>
              <a:sym typeface="Roboto"/>
            </a:endParaRPr>
          </a:p>
        </p:txBody>
      </p:sp>
      <p:sp>
        <p:nvSpPr>
          <p:cNvPr id="279" name="Google Shape;279;p40"/>
          <p:cNvSpPr txBox="1"/>
          <p:nvPr/>
        </p:nvSpPr>
        <p:spPr>
          <a:xfrm>
            <a:off x="900075" y="1043700"/>
            <a:ext cx="79512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3.3. Bộ nhớ đệm hợp tác (Cooperative caching)</a:t>
            </a:r>
            <a:endParaRPr b="1" sz="2400">
              <a:solidFill>
                <a:schemeClr val="dk1"/>
              </a:solidFill>
              <a:latin typeface="Roboto"/>
              <a:ea typeface="Roboto"/>
              <a:cs typeface="Roboto"/>
              <a:sym typeface="Robo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1"/>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285" name="Google Shape;285;p41"/>
          <p:cNvSpPr txBox="1"/>
          <p:nvPr/>
        </p:nvSpPr>
        <p:spPr>
          <a:xfrm>
            <a:off x="869100" y="1626525"/>
            <a:ext cx="10453800" cy="15699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00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Pull-based (kèm điều kiện): Proxy gửi yêu cầu HTTP GET kèm header </a:t>
            </a:r>
            <a:r>
              <a:rPr lang="en-US" sz="2000">
                <a:solidFill>
                  <a:schemeClr val="dk1"/>
                </a:solidFill>
                <a:highlight>
                  <a:srgbClr val="ECECEC"/>
                </a:highlight>
                <a:latin typeface="Roboto"/>
                <a:ea typeface="Roboto"/>
                <a:cs typeface="Roboto"/>
                <a:sym typeface="Roboto"/>
              </a:rPr>
              <a:t>If-Modified-Since</a:t>
            </a:r>
            <a:r>
              <a:rPr lang="en-US" sz="2000">
                <a:solidFill>
                  <a:schemeClr val="dk1"/>
                </a:solidFill>
                <a:highlight>
                  <a:srgbClr val="FFFFFF"/>
                </a:highlight>
                <a:latin typeface="Roboto"/>
                <a:ea typeface="Roboto"/>
                <a:cs typeface="Roboto"/>
                <a:sym typeface="Roboto"/>
              </a:rPr>
              <a:t> (chứa thời gian sửa đổi gần nhất). Máy chủ chỉ trả về toàn bộ tài liệu nếu nó đã thay đổi</a:t>
            </a:r>
            <a:endParaRPr sz="2000">
              <a:solidFill>
                <a:schemeClr val="dk1"/>
              </a:solidFill>
              <a:highlight>
                <a:srgbClr val="FFFFFF"/>
              </a:highlight>
              <a:latin typeface="Roboto"/>
              <a:ea typeface="Roboto"/>
              <a:cs typeface="Roboto"/>
              <a:sym typeface="Roboto"/>
            </a:endParaRPr>
          </a:p>
          <a:p>
            <a:pPr indent="-355600" lvl="0" marL="457200" rtl="0" algn="l">
              <a:lnSpc>
                <a:spcPct val="120000"/>
              </a:lnSpc>
              <a:spcBef>
                <a:spcPts val="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Gán thời gian hết hạn </a:t>
            </a:r>
            <a:r>
              <a:rPr b="1" lang="en-US" sz="2000">
                <a:solidFill>
                  <a:schemeClr val="dk1"/>
                </a:solidFill>
                <a:highlight>
                  <a:srgbClr val="FFFFFF"/>
                </a:highlight>
                <a:latin typeface="Roboto"/>
                <a:ea typeface="Roboto"/>
                <a:cs typeface="Roboto"/>
                <a:sym typeface="Roboto"/>
              </a:rPr>
              <a:t>(Expiration Time)</a:t>
            </a:r>
            <a:r>
              <a:rPr lang="en-US" sz="2000">
                <a:solidFill>
                  <a:schemeClr val="dk1"/>
                </a:solidFill>
                <a:highlight>
                  <a:srgbClr val="FFFFFF"/>
                </a:highlight>
                <a:latin typeface="Roboto"/>
                <a:ea typeface="Roboto"/>
                <a:cs typeface="Roboto"/>
                <a:sym typeface="Roboto"/>
              </a:rPr>
              <a:t>: Được sử dụng bởi các proxy như Squid. </a:t>
            </a:r>
            <a:r>
              <a:rPr lang="en-US" sz="2000">
                <a:solidFill>
                  <a:schemeClr val="dk1"/>
                </a:solidFill>
                <a:latin typeface="Roboto"/>
                <a:ea typeface="Roboto"/>
                <a:cs typeface="Roboto"/>
                <a:sym typeface="Roboto"/>
              </a:rPr>
              <a:t>Trong thời gian đó, proxy dùng bản cache mà không cần kiểm tra server.</a:t>
            </a:r>
            <a:r>
              <a:rPr lang="en-US" sz="2000">
                <a:solidFill>
                  <a:schemeClr val="dk1"/>
                </a:solidFill>
                <a:highlight>
                  <a:srgbClr val="FFFFFF"/>
                </a:highlight>
                <a:latin typeface="Roboto"/>
                <a:ea typeface="Roboto"/>
                <a:cs typeface="Roboto"/>
                <a:sym typeface="Roboto"/>
              </a:rPr>
              <a:t> </a:t>
            </a:r>
            <a:endParaRPr b="1" sz="2000">
              <a:solidFill>
                <a:schemeClr val="dk1"/>
              </a:solidFill>
              <a:highlight>
                <a:srgbClr val="FFFFFF"/>
              </a:highlight>
              <a:latin typeface="Roboto"/>
              <a:ea typeface="Roboto"/>
              <a:cs typeface="Roboto"/>
              <a:sym typeface="Roboto"/>
            </a:endParaRPr>
          </a:p>
        </p:txBody>
      </p:sp>
      <p:pic>
        <p:nvPicPr>
          <p:cNvPr id="286" name="Google Shape;286;p41"/>
          <p:cNvPicPr preferRelativeResize="0"/>
          <p:nvPr/>
        </p:nvPicPr>
        <p:blipFill>
          <a:blip r:embed="rId3">
            <a:alphaModFix/>
          </a:blip>
          <a:stretch>
            <a:fillRect/>
          </a:stretch>
        </p:blipFill>
        <p:spPr>
          <a:xfrm>
            <a:off x="1148550" y="3710237"/>
            <a:ext cx="5592650" cy="553175"/>
          </a:xfrm>
          <a:prstGeom prst="rect">
            <a:avLst/>
          </a:prstGeom>
          <a:noFill/>
          <a:ln>
            <a:noFill/>
          </a:ln>
        </p:spPr>
      </p:pic>
      <p:pic>
        <p:nvPicPr>
          <p:cNvPr id="287" name="Google Shape;287;p41"/>
          <p:cNvPicPr preferRelativeResize="0"/>
          <p:nvPr/>
        </p:nvPicPr>
        <p:blipFill>
          <a:blip r:embed="rId4">
            <a:alphaModFix/>
          </a:blip>
          <a:stretch>
            <a:fillRect/>
          </a:stretch>
        </p:blipFill>
        <p:spPr>
          <a:xfrm>
            <a:off x="7715150" y="3358162"/>
            <a:ext cx="3476625" cy="1257300"/>
          </a:xfrm>
          <a:prstGeom prst="rect">
            <a:avLst/>
          </a:prstGeom>
          <a:noFill/>
          <a:ln>
            <a:noFill/>
          </a:ln>
        </p:spPr>
      </p:pic>
      <p:sp>
        <p:nvSpPr>
          <p:cNvPr id="288" name="Google Shape;288;p41"/>
          <p:cNvSpPr txBox="1"/>
          <p:nvPr/>
        </p:nvSpPr>
        <p:spPr>
          <a:xfrm>
            <a:off x="900075" y="4947500"/>
            <a:ext cx="10453800" cy="846600"/>
          </a:xfrm>
          <a:prstGeom prst="rect">
            <a:avLst/>
          </a:prstGeom>
          <a:noFill/>
          <a:ln>
            <a:noFill/>
          </a:ln>
        </p:spPr>
        <p:txBody>
          <a:bodyPr anchorCtr="0" anchor="t" bIns="91425" lIns="91425" spcFirstLastPara="1" rIns="91425" wrap="square" tIns="91425">
            <a:spAutoFit/>
          </a:bodyPr>
          <a:lstStyle/>
          <a:p>
            <a:pPr indent="-355600" lvl="0" marL="457200" rtl="0" algn="l">
              <a:lnSpc>
                <a:spcPct val="115000"/>
              </a:lnSpc>
              <a:spcBef>
                <a:spcPts val="130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Vô hiệu hóa (</a:t>
            </a:r>
            <a:r>
              <a:rPr b="1" lang="en-US" sz="2000">
                <a:solidFill>
                  <a:schemeClr val="dk1"/>
                </a:solidFill>
                <a:highlight>
                  <a:srgbClr val="FFFFFF"/>
                </a:highlight>
                <a:latin typeface="Roboto"/>
                <a:ea typeface="Roboto"/>
                <a:cs typeface="Roboto"/>
                <a:sym typeface="Roboto"/>
              </a:rPr>
              <a:t>Invalidation</a:t>
            </a:r>
            <a:r>
              <a:rPr lang="en-US" sz="2000">
                <a:solidFill>
                  <a:schemeClr val="dk1"/>
                </a:solidFill>
                <a:highlight>
                  <a:srgbClr val="FFFFFF"/>
                </a:highlight>
                <a:latin typeface="Roboto"/>
                <a:ea typeface="Roboto"/>
                <a:cs typeface="Roboto"/>
                <a:sym typeface="Roboto"/>
              </a:rPr>
              <a:t>): </a:t>
            </a:r>
            <a:r>
              <a:rPr lang="en-US" sz="2000">
                <a:solidFill>
                  <a:schemeClr val="dk1"/>
                </a:solidFill>
                <a:latin typeface="Roboto"/>
                <a:ea typeface="Roboto"/>
                <a:cs typeface="Roboto"/>
                <a:sym typeface="Roboto"/>
              </a:rPr>
              <a:t>Server gửi thông báo khi tài liệu thay đổi. Ít được sử dụng và khó mở rộng</a:t>
            </a:r>
            <a:endParaRPr sz="2000">
              <a:solidFill>
                <a:schemeClr val="dk1"/>
              </a:solidFill>
              <a:highlight>
                <a:srgbClr val="FFFFFF"/>
              </a:highlight>
              <a:latin typeface="Roboto"/>
              <a:ea typeface="Roboto"/>
              <a:cs typeface="Roboto"/>
              <a:sym typeface="Roboto"/>
            </a:endParaRPr>
          </a:p>
        </p:txBody>
      </p:sp>
      <p:sp>
        <p:nvSpPr>
          <p:cNvPr id="289" name="Google Shape;289;p41"/>
          <p:cNvSpPr txBox="1"/>
          <p:nvPr/>
        </p:nvSpPr>
        <p:spPr>
          <a:xfrm>
            <a:off x="900075" y="1043700"/>
            <a:ext cx="108087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2400">
                <a:solidFill>
                  <a:schemeClr val="dk1"/>
                </a:solidFill>
                <a:latin typeface="Roboto"/>
                <a:ea typeface="Roboto"/>
                <a:cs typeface="Roboto"/>
                <a:sym typeface="Roboto"/>
              </a:rPr>
              <a:t>3.4. </a:t>
            </a:r>
            <a:r>
              <a:rPr b="1" lang="en-US" sz="2400">
                <a:solidFill>
                  <a:schemeClr val="dk1"/>
                </a:solidFill>
                <a:highlight>
                  <a:schemeClr val="lt1"/>
                </a:highlight>
                <a:latin typeface="Roboto"/>
                <a:ea typeface="Roboto"/>
                <a:cs typeface="Roboto"/>
                <a:sym typeface="Roboto"/>
              </a:rPr>
              <a:t>Các giao thức nhất quán của bộ nhớ đệm (Cache Consistency Protocols)</a:t>
            </a:r>
            <a:endParaRPr b="1" sz="2400">
              <a:solidFill>
                <a:schemeClr val="dk1"/>
              </a:solidFill>
              <a:latin typeface="Roboto"/>
              <a:ea typeface="Roboto"/>
              <a:cs typeface="Roboto"/>
              <a:sym typeface="Robo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2"/>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295" name="Google Shape;295;p42"/>
          <p:cNvSpPr txBox="1"/>
          <p:nvPr/>
        </p:nvSpPr>
        <p:spPr>
          <a:xfrm>
            <a:off x="913850" y="2106650"/>
            <a:ext cx="10440000" cy="2339700"/>
          </a:xfrm>
          <a:prstGeom prst="rect">
            <a:avLst/>
          </a:prstGeom>
          <a:noFill/>
          <a:ln>
            <a:noFill/>
          </a:ln>
        </p:spPr>
        <p:txBody>
          <a:bodyPr anchorCtr="0" anchor="t" bIns="91425" lIns="91425" spcFirstLastPara="1" rIns="91425" wrap="square" tIns="91425">
            <a:spAutoFit/>
          </a:bodyPr>
          <a:lstStyle/>
          <a:p>
            <a:pPr indent="-355600" lvl="0" marL="457200" rtl="0" algn="l">
              <a:lnSpc>
                <a:spcPct val="100000"/>
              </a:lnSpc>
              <a:spcBef>
                <a:spcPts val="1600"/>
              </a:spcBef>
              <a:spcAft>
                <a:spcPts val="0"/>
              </a:spcAft>
              <a:buClr>
                <a:schemeClr val="dk1"/>
              </a:buClr>
              <a:buSzPts val="2000"/>
              <a:buChar char="-"/>
            </a:pPr>
            <a:r>
              <a:rPr lang="en-US" sz="2000">
                <a:solidFill>
                  <a:schemeClr val="dk1"/>
                </a:solidFill>
                <a:highlight>
                  <a:srgbClr val="FFFFFF"/>
                </a:highlight>
                <a:latin typeface="Roboto"/>
                <a:ea typeface="Roboto"/>
                <a:cs typeface="Roboto"/>
                <a:sym typeface="Roboto"/>
              </a:rPr>
              <a:t>CDN đóng vai trò là dịch vụ lưu trữ Web, cung cấp hạ tầng để phân phối và sao chép tài liệu Web của nhiều trang web trên Internet</a:t>
            </a:r>
            <a:endParaRPr sz="2000">
              <a:solidFill>
                <a:schemeClr val="dk1"/>
              </a:solidFill>
              <a:latin typeface="Roboto"/>
              <a:ea typeface="Roboto"/>
              <a:cs typeface="Roboto"/>
              <a:sym typeface="Roboto"/>
            </a:endParaRPr>
          </a:p>
          <a:p>
            <a:pPr indent="-355600" lvl="0" marL="457200" rtl="0" algn="l">
              <a:lnSpc>
                <a:spcPct val="100000"/>
              </a:lnSpc>
              <a:spcBef>
                <a:spcPts val="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CDN có quy mô rất lớn, ví dụ Akamai có hơn 200.000 máy chủ (tính đến năm 2016)</a:t>
            </a:r>
            <a:endParaRPr sz="2000">
              <a:solidFill>
                <a:schemeClr val="dk1"/>
              </a:solidFill>
              <a:latin typeface="Roboto"/>
              <a:ea typeface="Roboto"/>
              <a:cs typeface="Roboto"/>
              <a:sym typeface="Roboto"/>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highlight>
                  <a:srgbClr val="FFFFFF"/>
                </a:highlight>
                <a:latin typeface="Roboto"/>
                <a:ea typeface="Roboto"/>
                <a:cs typeface="Roboto"/>
                <a:sym typeface="Roboto"/>
              </a:rPr>
              <a:t>Hoạt động theo mô hình vòng lặp điều khiển phản hồi.</a:t>
            </a:r>
            <a:endParaRPr sz="2000">
              <a:solidFill>
                <a:schemeClr val="dk1"/>
              </a:solidFill>
              <a:highlight>
                <a:srgbClr val="FFFFFF"/>
              </a:highlight>
              <a:latin typeface="Roboto"/>
              <a:ea typeface="Roboto"/>
              <a:cs typeface="Roboto"/>
              <a:sym typeface="Roboto"/>
            </a:endParaRPr>
          </a:p>
          <a:p>
            <a:pPr indent="-355600" lvl="0" marL="457200" rtl="0" algn="l">
              <a:lnSpc>
                <a:spcPct val="100000"/>
              </a:lnSpc>
              <a:spcBef>
                <a:spcPts val="0"/>
              </a:spcBef>
              <a:spcAft>
                <a:spcPts val="0"/>
              </a:spcAft>
              <a:buClr>
                <a:schemeClr val="dk1"/>
              </a:buClr>
              <a:buSzPts val="2000"/>
              <a:buChar char="-"/>
            </a:pPr>
            <a:r>
              <a:rPr lang="en-US" sz="2000">
                <a:solidFill>
                  <a:schemeClr val="dk1"/>
                </a:solidFill>
                <a:highlight>
                  <a:srgbClr val="FFFFFF"/>
                </a:highlight>
                <a:latin typeface="Roboto"/>
                <a:ea typeface="Roboto"/>
                <a:cs typeface="Roboto"/>
                <a:sym typeface="Roboto"/>
              </a:rPr>
              <a:t>Các khía cạnh liên quan đến sao chép trong CDN bao gồm: ước lượng số liệu, kích hoạt điều chỉnh, hành động (đặt bản sao, thực thi nhất quán, định tuyến yêu cầu của máy khách)</a:t>
            </a:r>
            <a:endParaRPr sz="2000">
              <a:solidFill>
                <a:schemeClr val="dk1"/>
              </a:solidFill>
              <a:latin typeface="Roboto"/>
              <a:ea typeface="Roboto"/>
              <a:cs typeface="Roboto"/>
              <a:sym typeface="Roboto"/>
            </a:endParaRPr>
          </a:p>
        </p:txBody>
      </p:sp>
      <p:sp>
        <p:nvSpPr>
          <p:cNvPr id="296" name="Google Shape;296;p42"/>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3.5. </a:t>
            </a:r>
            <a:r>
              <a:rPr b="1" lang="en-US" sz="2400">
                <a:solidFill>
                  <a:schemeClr val="dk1"/>
                </a:solidFill>
                <a:latin typeface="Roboto"/>
                <a:ea typeface="Roboto"/>
                <a:cs typeface="Roboto"/>
                <a:sym typeface="Roboto"/>
              </a:rPr>
              <a:t>Mạng phân phối nội dung CDN (Content Delivery Networks)</a:t>
            </a:r>
            <a:endParaRPr b="1" sz="2400">
              <a:solidFill>
                <a:schemeClr val="dk1"/>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3"/>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pic>
        <p:nvPicPr>
          <p:cNvPr id="302" name="Google Shape;302;p43"/>
          <p:cNvPicPr preferRelativeResize="0"/>
          <p:nvPr/>
        </p:nvPicPr>
        <p:blipFill>
          <a:blip r:embed="rId3">
            <a:alphaModFix/>
          </a:blip>
          <a:stretch>
            <a:fillRect/>
          </a:stretch>
        </p:blipFill>
        <p:spPr>
          <a:xfrm>
            <a:off x="630675" y="2316063"/>
            <a:ext cx="4912801" cy="2225875"/>
          </a:xfrm>
          <a:prstGeom prst="rect">
            <a:avLst/>
          </a:prstGeom>
          <a:noFill/>
          <a:ln>
            <a:noFill/>
          </a:ln>
        </p:spPr>
      </p:pic>
      <p:sp>
        <p:nvSpPr>
          <p:cNvPr id="303" name="Google Shape;303;p43"/>
          <p:cNvSpPr/>
          <p:nvPr/>
        </p:nvSpPr>
        <p:spPr>
          <a:xfrm>
            <a:off x="5791850" y="3096450"/>
            <a:ext cx="967500" cy="6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aphicFrame>
        <p:nvGraphicFramePr>
          <p:cNvPr id="304" name="Google Shape;304;p43"/>
          <p:cNvGraphicFramePr/>
          <p:nvPr/>
        </p:nvGraphicFramePr>
        <p:xfrm>
          <a:off x="7178250" y="1666825"/>
          <a:ext cx="3000000" cy="3000000"/>
        </p:xfrm>
        <a:graphic>
          <a:graphicData uri="http://schemas.openxmlformats.org/drawingml/2006/table">
            <a:tbl>
              <a:tblPr>
                <a:noFill/>
                <a:tableStyleId>{F034E90D-D7B1-4AEE-BF30-5711526828D6}</a:tableStyleId>
              </a:tblPr>
              <a:tblGrid>
                <a:gridCol w="5013750"/>
              </a:tblGrid>
              <a:tr h="610900">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1. </a:t>
                      </a:r>
                      <a:r>
                        <a:rPr lang="en-US" sz="1500">
                          <a:solidFill>
                            <a:schemeClr val="dk1"/>
                          </a:solidFill>
                          <a:latin typeface="Roboto"/>
                          <a:ea typeface="Roboto"/>
                          <a:cs typeface="Roboto"/>
                          <a:sym typeface="Roboto"/>
                        </a:rPr>
                        <a:t>Web hosting system hoạt động dưới ảnh hưởng của các yếu tố khó kiểm soát (như nhiễu, biến động tải)</a:t>
                      </a:r>
                      <a:endParaRPr sz="15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327675">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2. </a:t>
                      </a:r>
                      <a:r>
                        <a:rPr lang="en-US" sz="1500">
                          <a:solidFill>
                            <a:schemeClr val="dk1"/>
                          </a:solidFill>
                          <a:latin typeface="Roboto"/>
                          <a:ea typeface="Roboto"/>
                          <a:cs typeface="Roboto"/>
                          <a:sym typeface="Roboto"/>
                        </a:rPr>
                        <a:t>Hệ thống tạo ra output quan sát được.</a:t>
                      </a:r>
                      <a:endParaRPr sz="15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50900">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3. </a:t>
                      </a:r>
                      <a:r>
                        <a:rPr lang="en-US" sz="1500">
                          <a:solidFill>
                            <a:schemeClr val="dk1"/>
                          </a:solidFill>
                          <a:latin typeface="Roboto"/>
                          <a:ea typeface="Roboto"/>
                          <a:cs typeface="Roboto"/>
                          <a:sym typeface="Roboto"/>
                        </a:rPr>
                        <a:t>Metric estimation đo lường và đánh giá chất lượng output (ví dụ: độ trễ, thông lượng).</a:t>
                      </a:r>
                      <a:endParaRPr sz="15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10900">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4. </a:t>
                      </a:r>
                      <a:r>
                        <a:rPr lang="en-US" sz="1500">
                          <a:solidFill>
                            <a:schemeClr val="dk1"/>
                          </a:solidFill>
                          <a:latin typeface="Roboto"/>
                          <a:ea typeface="Roboto"/>
                          <a:cs typeface="Roboto"/>
                          <a:sym typeface="Roboto"/>
                        </a:rPr>
                        <a:t>Analysis so sánh output thực tế với mục tiêu (reference input) → nếu sai lệch, sẽ kích hoạt các điều chỉnh.</a:t>
                      </a:r>
                      <a:endParaRPr sz="1500">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406900">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5. </a:t>
                      </a:r>
                      <a:r>
                        <a:rPr lang="en-US" sz="1500">
                          <a:solidFill>
                            <a:schemeClr val="dk1"/>
                          </a:solidFill>
                          <a:latin typeface="Roboto"/>
                          <a:ea typeface="Roboto"/>
                          <a:cs typeface="Roboto"/>
                          <a:sym typeface="Roboto"/>
                        </a:rPr>
                        <a:t>Các điều chỉnh được thực hiện trên 3 thành phần</a:t>
                      </a:r>
                      <a:endParaRPr sz="1500">
                        <a:solidFill>
                          <a:schemeClr val="dk1"/>
                        </a:solidFill>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r h="610900">
                <a:tc>
                  <a:txBody>
                    <a:bodyPr/>
                    <a:lstStyle/>
                    <a:p>
                      <a:pPr indent="0" lvl="0" marL="0" rtl="0" algn="l">
                        <a:lnSpc>
                          <a:spcPct val="115000"/>
                        </a:lnSpc>
                        <a:spcBef>
                          <a:spcPts val="1200"/>
                        </a:spcBef>
                        <a:spcAft>
                          <a:spcPts val="1200"/>
                        </a:spcAft>
                        <a:buNone/>
                      </a:pPr>
                      <a:r>
                        <a:rPr lang="en-US" sz="1500">
                          <a:solidFill>
                            <a:schemeClr val="dk1"/>
                          </a:solidFill>
                          <a:latin typeface="Roboto"/>
                          <a:ea typeface="Roboto"/>
                          <a:cs typeface="Roboto"/>
                          <a:sym typeface="Roboto"/>
                        </a:rPr>
                        <a:t>6.</a:t>
                      </a:r>
                      <a:r>
                        <a:rPr lang="en-US" sz="1500">
                          <a:solidFill>
                            <a:schemeClr val="dk1"/>
                          </a:solidFill>
                          <a:latin typeface="Roboto"/>
                          <a:ea typeface="Roboto"/>
                          <a:cs typeface="Roboto"/>
                          <a:sym typeface="Roboto"/>
                        </a:rPr>
                        <a:t>Các điều chỉnh quay lại cập nhật hệ thống, lặp lại vòng phản hồi.</a:t>
                      </a:r>
                      <a:endParaRPr sz="1500">
                        <a:solidFill>
                          <a:schemeClr val="dk1"/>
                        </a:solidFill>
                        <a:latin typeface="Roboto"/>
                        <a:ea typeface="Roboto"/>
                        <a:cs typeface="Roboto"/>
                        <a:sym typeface="Roboto"/>
                      </a:endParaRPr>
                    </a:p>
                  </a:txBody>
                  <a:tcPr marT="91425" marB="91425" marR="91425" marL="91425">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tcPr>
                </a:tc>
              </a:tr>
            </a:tbl>
          </a:graphicData>
        </a:graphic>
      </p:graphicFrame>
      <p:sp>
        <p:nvSpPr>
          <p:cNvPr id="305" name="Google Shape;305;p43"/>
          <p:cNvSpPr txBox="1"/>
          <p:nvPr/>
        </p:nvSpPr>
        <p:spPr>
          <a:xfrm>
            <a:off x="630675" y="4740400"/>
            <a:ext cx="6619500" cy="492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1000">
                <a:solidFill>
                  <a:schemeClr val="dk1"/>
                </a:solidFill>
                <a:latin typeface="Roboto"/>
                <a:ea typeface="Roboto"/>
                <a:cs typeface="Roboto"/>
                <a:sym typeface="Roboto"/>
              </a:rPr>
              <a:t>V</a:t>
            </a:r>
            <a:r>
              <a:rPr lang="en-US" sz="1000">
                <a:solidFill>
                  <a:schemeClr val="dk1"/>
                </a:solidFill>
                <a:latin typeface="Roboto"/>
                <a:ea typeface="Roboto"/>
                <a:cs typeface="Roboto"/>
                <a:sym typeface="Roboto"/>
              </a:rPr>
              <a:t>òng lặp điều khiển phản hồi (feedback control loop)</a:t>
            </a:r>
            <a:endParaRPr sz="1000">
              <a:solidFill>
                <a:schemeClr val="dk1"/>
              </a:solidFill>
              <a:latin typeface="Roboto"/>
              <a:ea typeface="Roboto"/>
              <a:cs typeface="Roboto"/>
              <a:sym typeface="Roboto"/>
            </a:endParaRPr>
          </a:p>
          <a:p>
            <a:pPr indent="0" lvl="0" marL="0" rtl="0" algn="l">
              <a:lnSpc>
                <a:spcPct val="100000"/>
              </a:lnSpc>
              <a:spcBef>
                <a:spcPts val="0"/>
              </a:spcBef>
              <a:spcAft>
                <a:spcPts val="0"/>
              </a:spcAft>
              <a:buClr>
                <a:schemeClr val="dk1"/>
              </a:buClr>
              <a:buSzPts val="1100"/>
              <a:buFont typeface="Arial"/>
              <a:buNone/>
            </a:pPr>
            <a:r>
              <a:rPr lang="en-US" sz="1000">
                <a:solidFill>
                  <a:schemeClr val="dk1"/>
                </a:solidFill>
                <a:latin typeface="Roboto"/>
                <a:ea typeface="Roboto"/>
                <a:cs typeface="Roboto"/>
                <a:sym typeface="Roboto"/>
              </a:rPr>
              <a:t>Trích dẫn:</a:t>
            </a:r>
            <a:r>
              <a:rPr b="1" lang="en-US" sz="1000">
                <a:solidFill>
                  <a:schemeClr val="dk1"/>
                </a:solidFill>
                <a:latin typeface="Roboto"/>
                <a:ea typeface="Roboto"/>
                <a:cs typeface="Roboto"/>
                <a:sym typeface="Roboto"/>
              </a:rPr>
              <a:t> Figure 7.33: The general organization of a CDN as a feedback-control system</a:t>
            </a:r>
            <a:r>
              <a:rPr lang="en-US" sz="1000">
                <a:solidFill>
                  <a:schemeClr val="dk1"/>
                </a:solidFill>
                <a:latin typeface="Roboto"/>
                <a:ea typeface="Roboto"/>
                <a:cs typeface="Roboto"/>
                <a:sym typeface="Roboto"/>
              </a:rPr>
              <a:t> (Distributed Systems 3)</a:t>
            </a:r>
            <a:endParaRPr sz="1000">
              <a:solidFill>
                <a:schemeClr val="dk1"/>
              </a:solidFill>
              <a:latin typeface="Roboto"/>
              <a:ea typeface="Roboto"/>
              <a:cs typeface="Roboto"/>
              <a:sym typeface="Roboto"/>
            </a:endParaRPr>
          </a:p>
        </p:txBody>
      </p:sp>
      <p:sp>
        <p:nvSpPr>
          <p:cNvPr id="306" name="Google Shape;306;p43"/>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3.5. Mạng phân phối nội dung CDN (Content Delivery Networks)</a:t>
            </a:r>
            <a:endParaRPr b="1" sz="2400">
              <a:solidFill>
                <a:schemeClr val="dk1"/>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44"/>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312" name="Google Shape;312;p44"/>
          <p:cNvSpPr txBox="1"/>
          <p:nvPr/>
        </p:nvSpPr>
        <p:spPr>
          <a:xfrm>
            <a:off x="913850" y="1666825"/>
            <a:ext cx="10777800" cy="44688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US" sz="2000">
                <a:solidFill>
                  <a:schemeClr val="dk1"/>
                </a:solidFill>
                <a:highlight>
                  <a:srgbClr val="FFFFFF"/>
                </a:highlight>
                <a:latin typeface="Roboto"/>
                <a:ea typeface="Roboto"/>
                <a:cs typeface="Roboto"/>
                <a:sym typeface="Roboto"/>
              </a:rPr>
              <a:t>Các Chỉ số Hiệu suất của CDN</a:t>
            </a:r>
            <a:endParaRPr b="1" sz="2000">
              <a:solidFill>
                <a:schemeClr val="dk1"/>
              </a:solidFill>
              <a:highlight>
                <a:srgbClr val="FFFFFF"/>
              </a:highlight>
              <a:latin typeface="Roboto"/>
              <a:ea typeface="Roboto"/>
              <a:cs typeface="Roboto"/>
              <a:sym typeface="Roboto"/>
            </a:endParaRPr>
          </a:p>
          <a:p>
            <a:pPr indent="-355600" lvl="0" marL="457200" rtl="0" algn="l">
              <a:spcBef>
                <a:spcPts val="100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CDN cần cân bằng nhiều yếu tố khi lưu trữ nội dung sao chép</a:t>
            </a:r>
            <a:endParaRPr sz="2000">
              <a:solidFill>
                <a:schemeClr val="dk1"/>
              </a:solidFill>
              <a:highlight>
                <a:srgbClr val="FFFFFF"/>
              </a:highlight>
              <a:latin typeface="Roboto"/>
              <a:ea typeface="Roboto"/>
              <a:cs typeface="Roboto"/>
              <a:sym typeface="Roboto"/>
            </a:endParaRPr>
          </a:p>
          <a:p>
            <a:pPr indent="-355600" lvl="0" marL="457200" rtl="0" algn="l">
              <a:spcBef>
                <a:spcPts val="1000"/>
              </a:spcBef>
              <a:spcAft>
                <a:spcPts val="0"/>
              </a:spcAft>
              <a:buClr>
                <a:schemeClr val="dk1"/>
              </a:buClr>
              <a:buSzPts val="2000"/>
              <a:buFont typeface="Roboto"/>
              <a:buChar char="-"/>
            </a:pPr>
            <a:r>
              <a:rPr lang="en-US" sz="2000">
                <a:solidFill>
                  <a:schemeClr val="dk1"/>
                </a:solidFill>
                <a:highlight>
                  <a:srgbClr val="FFFFFF"/>
                </a:highlight>
                <a:latin typeface="Roboto"/>
                <a:ea typeface="Roboto"/>
                <a:cs typeface="Roboto"/>
                <a:sym typeface="Roboto"/>
              </a:rPr>
              <a:t>Các loại chỉ số bao gồm</a:t>
            </a:r>
            <a:r>
              <a:rPr lang="en-US" sz="2000">
                <a:solidFill>
                  <a:schemeClr val="dk1"/>
                </a:solidFill>
                <a:highlight>
                  <a:srgbClr val="FFFFFF"/>
                </a:highlight>
                <a:latin typeface="Roboto"/>
                <a:ea typeface="Roboto"/>
                <a:cs typeface="Roboto"/>
                <a:sym typeface="Roboto"/>
              </a:rPr>
              <a:t>:</a:t>
            </a:r>
            <a:endParaRPr sz="2000">
              <a:solidFill>
                <a:schemeClr val="dk1"/>
              </a:solidFill>
              <a:highlight>
                <a:srgbClr val="FFFFFF"/>
              </a:highlight>
              <a:latin typeface="Roboto"/>
              <a:ea typeface="Roboto"/>
              <a:cs typeface="Roboto"/>
              <a:sym typeface="Roboto"/>
            </a:endParaRPr>
          </a:p>
          <a:p>
            <a:pPr indent="-355600" lvl="0" marL="914400" rtl="0" algn="l">
              <a:spcBef>
                <a:spcPts val="1000"/>
              </a:spcBef>
              <a:spcAft>
                <a:spcPts val="0"/>
              </a:spcAft>
              <a:buClr>
                <a:schemeClr val="dk1"/>
              </a:buClr>
              <a:buSzPts val="2000"/>
              <a:buFont typeface="Roboto"/>
              <a:buChar char="●"/>
            </a:pPr>
            <a:r>
              <a:rPr b="1" lang="en-US" sz="2000">
                <a:solidFill>
                  <a:schemeClr val="dk1"/>
                </a:solidFill>
                <a:highlight>
                  <a:srgbClr val="FFFFFF"/>
                </a:highlight>
                <a:latin typeface="Roboto"/>
                <a:ea typeface="Roboto"/>
                <a:cs typeface="Roboto"/>
                <a:sym typeface="Roboto"/>
              </a:rPr>
              <a:t>Độ trễ (Latency metrics):</a:t>
            </a:r>
            <a:r>
              <a:rPr lang="en-US" sz="2000">
                <a:solidFill>
                  <a:schemeClr val="dk1"/>
                </a:solidFill>
                <a:highlight>
                  <a:srgbClr val="FFFFFF"/>
                </a:highlight>
                <a:latin typeface="Roboto"/>
                <a:ea typeface="Roboto"/>
                <a:cs typeface="Roboto"/>
                <a:sym typeface="Roboto"/>
              </a:rPr>
              <a:t> Đo thời gian để tìm nạp tài liệu.</a:t>
            </a:r>
            <a:endParaRPr sz="2000">
              <a:solidFill>
                <a:schemeClr val="dk1"/>
              </a:solidFill>
              <a:highlight>
                <a:srgbClr val="FFFFFF"/>
              </a:highlight>
              <a:latin typeface="Roboto"/>
              <a:ea typeface="Roboto"/>
              <a:cs typeface="Roboto"/>
              <a:sym typeface="Roboto"/>
            </a:endParaRPr>
          </a:p>
          <a:p>
            <a:pPr indent="-355600" lvl="0" marL="914400" rtl="0" algn="l">
              <a:spcBef>
                <a:spcPts val="1000"/>
              </a:spcBef>
              <a:spcAft>
                <a:spcPts val="0"/>
              </a:spcAft>
              <a:buClr>
                <a:schemeClr val="dk1"/>
              </a:buClr>
              <a:buSzPts val="2000"/>
              <a:buFont typeface="Roboto"/>
              <a:buChar char="●"/>
            </a:pPr>
            <a:r>
              <a:rPr b="1" lang="en-US" sz="2000">
                <a:solidFill>
                  <a:schemeClr val="dk1"/>
                </a:solidFill>
                <a:highlight>
                  <a:srgbClr val="FFFFFF"/>
                </a:highlight>
                <a:latin typeface="Roboto"/>
                <a:ea typeface="Roboto"/>
                <a:cs typeface="Roboto"/>
                <a:sym typeface="Roboto"/>
              </a:rPr>
              <a:t>Không gian (Spatial metrics):</a:t>
            </a:r>
            <a:r>
              <a:rPr lang="en-US" sz="2000">
                <a:solidFill>
                  <a:schemeClr val="dk1"/>
                </a:solidFill>
                <a:highlight>
                  <a:srgbClr val="FFFFFF"/>
                </a:highlight>
                <a:latin typeface="Roboto"/>
                <a:ea typeface="Roboto"/>
                <a:cs typeface="Roboto"/>
                <a:sym typeface="Roboto"/>
              </a:rPr>
              <a:t> Đo khoảng cách giữa các nút (ví dụ: số bước nhảy mạng).</a:t>
            </a:r>
            <a:endParaRPr sz="2000">
              <a:solidFill>
                <a:schemeClr val="dk1"/>
              </a:solidFill>
              <a:highlight>
                <a:srgbClr val="FFFFFF"/>
              </a:highlight>
              <a:latin typeface="Roboto"/>
              <a:ea typeface="Roboto"/>
              <a:cs typeface="Roboto"/>
              <a:sym typeface="Roboto"/>
            </a:endParaRPr>
          </a:p>
          <a:p>
            <a:pPr indent="-355600" lvl="0" marL="914400" rtl="0" algn="l">
              <a:spcBef>
                <a:spcPts val="1000"/>
              </a:spcBef>
              <a:spcAft>
                <a:spcPts val="0"/>
              </a:spcAft>
              <a:buClr>
                <a:schemeClr val="dk1"/>
              </a:buClr>
              <a:buSzPts val="2000"/>
              <a:buFont typeface="Roboto"/>
              <a:buChar char="●"/>
            </a:pPr>
            <a:r>
              <a:rPr b="1" lang="en-US" sz="2000">
                <a:solidFill>
                  <a:schemeClr val="dk1"/>
                </a:solidFill>
                <a:highlight>
                  <a:srgbClr val="FFFFFF"/>
                </a:highlight>
                <a:latin typeface="Roboto"/>
                <a:ea typeface="Roboto"/>
                <a:cs typeface="Roboto"/>
                <a:sym typeface="Roboto"/>
              </a:rPr>
              <a:t>Sử dụng mạng (Network usage metrics):</a:t>
            </a:r>
            <a:r>
              <a:rPr lang="en-US" sz="2000">
                <a:solidFill>
                  <a:schemeClr val="dk1"/>
                </a:solidFill>
                <a:highlight>
                  <a:srgbClr val="FFFFFF"/>
                </a:highlight>
                <a:latin typeface="Roboto"/>
                <a:ea typeface="Roboto"/>
                <a:cs typeface="Roboto"/>
                <a:sym typeface="Roboto"/>
              </a:rPr>
              <a:t> Băng thông tiêu thụ, tính đến tần suất đọc, cập nhật và sao chép.</a:t>
            </a:r>
            <a:endParaRPr sz="2000">
              <a:solidFill>
                <a:schemeClr val="dk1"/>
              </a:solidFill>
              <a:highlight>
                <a:srgbClr val="FFFFFF"/>
              </a:highlight>
              <a:latin typeface="Roboto"/>
              <a:ea typeface="Roboto"/>
              <a:cs typeface="Roboto"/>
              <a:sym typeface="Roboto"/>
            </a:endParaRPr>
          </a:p>
          <a:p>
            <a:pPr indent="-355600" lvl="0" marL="914400" rtl="0" algn="l">
              <a:spcBef>
                <a:spcPts val="1000"/>
              </a:spcBef>
              <a:spcAft>
                <a:spcPts val="0"/>
              </a:spcAft>
              <a:buClr>
                <a:schemeClr val="dk1"/>
              </a:buClr>
              <a:buSzPts val="2000"/>
              <a:buFont typeface="Roboto"/>
              <a:buChar char="●"/>
            </a:pPr>
            <a:r>
              <a:rPr b="1" lang="en-US" sz="2000">
                <a:solidFill>
                  <a:schemeClr val="dk1"/>
                </a:solidFill>
                <a:highlight>
                  <a:srgbClr val="FFFFFF"/>
                </a:highlight>
                <a:latin typeface="Roboto"/>
                <a:ea typeface="Roboto"/>
                <a:cs typeface="Roboto"/>
                <a:sym typeface="Roboto"/>
              </a:rPr>
              <a:t>Nhất quán (Consistency metrics):</a:t>
            </a:r>
            <a:r>
              <a:rPr lang="en-US" sz="2000">
                <a:solidFill>
                  <a:schemeClr val="dk1"/>
                </a:solidFill>
                <a:highlight>
                  <a:srgbClr val="FFFFFF"/>
                </a:highlight>
                <a:latin typeface="Roboto"/>
                <a:ea typeface="Roboto"/>
                <a:cs typeface="Roboto"/>
                <a:sym typeface="Roboto"/>
              </a:rPr>
              <a:t> Mức độ bản sao lệch so với bản gốc.</a:t>
            </a:r>
            <a:endParaRPr sz="2000">
              <a:solidFill>
                <a:schemeClr val="dk1"/>
              </a:solidFill>
              <a:highlight>
                <a:srgbClr val="FFFFFF"/>
              </a:highlight>
              <a:latin typeface="Roboto"/>
              <a:ea typeface="Roboto"/>
              <a:cs typeface="Roboto"/>
              <a:sym typeface="Roboto"/>
            </a:endParaRPr>
          </a:p>
          <a:p>
            <a:pPr indent="-355600" lvl="0" marL="914400" rtl="0" algn="l">
              <a:spcBef>
                <a:spcPts val="1000"/>
              </a:spcBef>
              <a:spcAft>
                <a:spcPts val="0"/>
              </a:spcAft>
              <a:buClr>
                <a:schemeClr val="dk1"/>
              </a:buClr>
              <a:buSzPts val="2000"/>
              <a:buFont typeface="Roboto"/>
              <a:buChar char="●"/>
            </a:pPr>
            <a:r>
              <a:rPr b="1" lang="en-US" sz="2000">
                <a:solidFill>
                  <a:schemeClr val="dk1"/>
                </a:solidFill>
                <a:highlight>
                  <a:srgbClr val="FFFFFF"/>
                </a:highlight>
                <a:latin typeface="Roboto"/>
                <a:ea typeface="Roboto"/>
                <a:cs typeface="Roboto"/>
                <a:sym typeface="Roboto"/>
              </a:rPr>
              <a:t>Tài chính (Financial metrics):</a:t>
            </a:r>
            <a:r>
              <a:rPr lang="en-US" sz="2000">
                <a:solidFill>
                  <a:schemeClr val="dk1"/>
                </a:solidFill>
                <a:highlight>
                  <a:srgbClr val="FFFFFF"/>
                </a:highlight>
                <a:latin typeface="Roboto"/>
                <a:ea typeface="Roboto"/>
                <a:cs typeface="Roboto"/>
                <a:sym typeface="Roboto"/>
              </a:rPr>
              <a:t> Rất quan trọng đối với các CDN thương mại, liên quan đến thỏa thuận cấp độ dịch vụ (SLA) với khách hàng.</a:t>
            </a:r>
            <a:endParaRPr sz="2000">
              <a:solidFill>
                <a:schemeClr val="dk1"/>
              </a:solidFill>
              <a:highlight>
                <a:srgbClr val="FFFFFF"/>
              </a:highlight>
              <a:latin typeface="Roboto"/>
              <a:ea typeface="Roboto"/>
              <a:cs typeface="Roboto"/>
              <a:sym typeface="Roboto"/>
            </a:endParaRPr>
          </a:p>
        </p:txBody>
      </p:sp>
      <p:sp>
        <p:nvSpPr>
          <p:cNvPr id="313" name="Google Shape;313;p44"/>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3.5. Mạng phân phối nội dung CDN (Content Delivery Networks)</a:t>
            </a:r>
            <a:endParaRPr b="1" sz="2400">
              <a:solidFill>
                <a:schemeClr val="dk1"/>
              </a:solidFill>
              <a:latin typeface="Roboto"/>
              <a:ea typeface="Roboto"/>
              <a:cs typeface="Roboto"/>
              <a:sym typeface="Roboto"/>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5"/>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319" name="Google Shape;319;p45"/>
          <p:cNvSpPr txBox="1"/>
          <p:nvPr/>
        </p:nvSpPr>
        <p:spPr>
          <a:xfrm>
            <a:off x="935200" y="1725100"/>
            <a:ext cx="11110800" cy="2970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US" sz="2000">
                <a:solidFill>
                  <a:srgbClr val="131314"/>
                </a:solidFill>
                <a:highlight>
                  <a:srgbClr val="FFFFFF"/>
                </a:highlight>
                <a:latin typeface="Roboto"/>
                <a:ea typeface="Roboto"/>
                <a:cs typeface="Roboto"/>
                <a:sym typeface="Roboto"/>
              </a:rPr>
              <a:t>Chuyển hướng yêu cầu của máy khách (Client-Request Redirection)</a:t>
            </a:r>
            <a:endParaRPr b="1" sz="2000">
              <a:solidFill>
                <a:srgbClr val="13131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Chuyển hướng là chìa khóa để CDN kiểm soát hiệu suất và tải hệ thống.</a:t>
            </a:r>
            <a:endParaRPr sz="2000">
              <a:solidFill>
                <a:srgbClr val="13131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Khi tài liệu nhúng thay đổi, một định danh duy nhất trong URL của nó cũng thay đổi, buộc máy chủ CDN phải tìm nạp lại bản mới từ server gốc vì bản cũ không còn được tham chiếu.</a:t>
            </a:r>
            <a:endParaRPr sz="2000">
              <a:solidFill>
                <a:srgbClr val="131314"/>
              </a:solidFill>
              <a:highlight>
                <a:srgbClr val="FFFFFF"/>
              </a:highlight>
              <a:latin typeface="Roboto"/>
              <a:ea typeface="Roboto"/>
              <a:cs typeface="Roboto"/>
              <a:sym typeface="Roboto"/>
            </a:endParaRPr>
          </a:p>
          <a:p>
            <a:pPr indent="-355600" lvl="0" marL="457200" rtl="0" algn="l">
              <a:lnSpc>
                <a:spcPct val="115000"/>
              </a:lnSpc>
              <a:spcBef>
                <a:spcPts val="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Các kỹ thuật chuyển hướng chính:</a:t>
            </a:r>
            <a:endParaRPr sz="2000">
              <a:solidFill>
                <a:srgbClr val="131314"/>
              </a:solidFill>
              <a:highlight>
                <a:srgbClr val="FFFFFF"/>
              </a:highlight>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b="1" lang="en-US" sz="2000">
                <a:solidFill>
                  <a:schemeClr val="dk1"/>
                </a:solidFill>
                <a:highlight>
                  <a:srgbClr val="FFFFFF"/>
                </a:highlight>
                <a:latin typeface="Roboto"/>
                <a:ea typeface="Roboto"/>
                <a:cs typeface="Roboto"/>
                <a:sym typeface="Roboto"/>
              </a:rPr>
              <a:t>Độ trễ (Latency metrics):</a:t>
            </a:r>
            <a:r>
              <a:rPr lang="en-US" sz="2000">
                <a:solidFill>
                  <a:schemeClr val="dk1"/>
                </a:solidFill>
                <a:highlight>
                  <a:srgbClr val="FFFFFF"/>
                </a:highlight>
                <a:latin typeface="Roboto"/>
                <a:ea typeface="Roboto"/>
                <a:cs typeface="Roboto"/>
                <a:sym typeface="Roboto"/>
              </a:rPr>
              <a:t> Đo thời gian để tìm nạp tài liệu.</a:t>
            </a:r>
            <a:endParaRPr sz="2000">
              <a:solidFill>
                <a:schemeClr val="dk1"/>
              </a:solidFill>
              <a:highlight>
                <a:srgbClr val="FFFFFF"/>
              </a:highlight>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b="1" lang="en-US" sz="2000">
                <a:solidFill>
                  <a:srgbClr val="131314"/>
                </a:solidFill>
                <a:highlight>
                  <a:srgbClr val="FFFFFF"/>
                </a:highlight>
                <a:latin typeface="Roboto"/>
                <a:ea typeface="Roboto"/>
                <a:cs typeface="Roboto"/>
                <a:sym typeface="Roboto"/>
              </a:rPr>
              <a:t>DNS redirection:</a:t>
            </a:r>
            <a:r>
              <a:rPr lang="en-US" sz="2000">
                <a:solidFill>
                  <a:srgbClr val="131314"/>
                </a:solidFill>
                <a:highlight>
                  <a:srgbClr val="FFFFFF"/>
                </a:highlight>
                <a:latin typeface="Roboto"/>
                <a:ea typeface="Roboto"/>
                <a:cs typeface="Roboto"/>
                <a:sym typeface="Roboto"/>
              </a:rPr>
              <a:t> </a:t>
            </a:r>
            <a:r>
              <a:rPr b="1" lang="en-US" sz="2000">
                <a:solidFill>
                  <a:srgbClr val="131314"/>
                </a:solidFill>
                <a:highlight>
                  <a:srgbClr val="FFFFFF"/>
                </a:highlight>
                <a:latin typeface="Roboto"/>
                <a:ea typeface="Roboto"/>
                <a:cs typeface="Roboto"/>
                <a:sym typeface="Roboto"/>
              </a:rPr>
              <a:t>Minh bạch</a:t>
            </a:r>
            <a:r>
              <a:rPr lang="en-US" sz="2000">
                <a:solidFill>
                  <a:srgbClr val="131314"/>
                </a:solidFill>
                <a:highlight>
                  <a:srgbClr val="FFFFFF"/>
                </a:highlight>
                <a:latin typeface="Roboto"/>
                <a:ea typeface="Roboto"/>
                <a:cs typeface="Roboto"/>
                <a:sym typeface="Roboto"/>
              </a:rPr>
              <a:t> với máy khách. Áp dụng cho toàn bộ trang web.</a:t>
            </a:r>
            <a:endParaRPr sz="2000">
              <a:solidFill>
                <a:srgbClr val="131314"/>
              </a:solidFill>
              <a:highlight>
                <a:srgbClr val="FFFFFF"/>
              </a:highlight>
              <a:latin typeface="Roboto"/>
              <a:ea typeface="Roboto"/>
              <a:cs typeface="Roboto"/>
              <a:sym typeface="Roboto"/>
            </a:endParaRPr>
          </a:p>
          <a:p>
            <a:pPr indent="-355600" lvl="0" marL="914400" rtl="0" algn="l">
              <a:lnSpc>
                <a:spcPct val="115000"/>
              </a:lnSpc>
              <a:spcBef>
                <a:spcPts val="0"/>
              </a:spcBef>
              <a:spcAft>
                <a:spcPts val="0"/>
              </a:spcAft>
              <a:buSzPts val="2000"/>
              <a:buFont typeface="Roboto"/>
              <a:buChar char="●"/>
            </a:pPr>
            <a:r>
              <a:rPr b="1" lang="en-US" sz="2000">
                <a:solidFill>
                  <a:srgbClr val="131314"/>
                </a:solidFill>
                <a:highlight>
                  <a:srgbClr val="FFFFFF"/>
                </a:highlight>
                <a:latin typeface="Roboto"/>
                <a:ea typeface="Roboto"/>
                <a:cs typeface="Roboto"/>
                <a:sym typeface="Roboto"/>
              </a:rPr>
              <a:t>HTTP redirection:</a:t>
            </a:r>
            <a:r>
              <a:rPr lang="en-US" sz="2000">
                <a:solidFill>
                  <a:srgbClr val="131314"/>
                </a:solidFill>
                <a:highlight>
                  <a:srgbClr val="FFFFFF"/>
                </a:highlight>
                <a:latin typeface="Roboto"/>
                <a:ea typeface="Roboto"/>
                <a:cs typeface="Roboto"/>
                <a:sym typeface="Roboto"/>
              </a:rPr>
              <a:t> </a:t>
            </a:r>
            <a:r>
              <a:rPr b="1" lang="en-US" sz="2000">
                <a:solidFill>
                  <a:srgbClr val="131314"/>
                </a:solidFill>
                <a:highlight>
                  <a:srgbClr val="FFFFFF"/>
                </a:highlight>
                <a:latin typeface="Roboto"/>
                <a:ea typeface="Roboto"/>
                <a:cs typeface="Roboto"/>
                <a:sym typeface="Roboto"/>
              </a:rPr>
              <a:t>Không minh bạch</a:t>
            </a:r>
            <a:r>
              <a:rPr lang="en-US" sz="2000">
                <a:solidFill>
                  <a:srgbClr val="131314"/>
                </a:solidFill>
                <a:highlight>
                  <a:srgbClr val="FFFFFF"/>
                </a:highlight>
                <a:latin typeface="Roboto"/>
                <a:ea typeface="Roboto"/>
                <a:cs typeface="Roboto"/>
                <a:sym typeface="Roboto"/>
              </a:rPr>
              <a:t> vì máy khách nhận được URL thay thế. </a:t>
            </a:r>
            <a:endParaRPr sz="2000">
              <a:solidFill>
                <a:srgbClr val="131314"/>
              </a:solidFill>
              <a:highlight>
                <a:srgbClr val="FFFFFF"/>
              </a:highlight>
              <a:latin typeface="Roboto"/>
              <a:ea typeface="Roboto"/>
              <a:cs typeface="Roboto"/>
              <a:sym typeface="Roboto"/>
            </a:endParaRPr>
          </a:p>
        </p:txBody>
      </p:sp>
      <p:sp>
        <p:nvSpPr>
          <p:cNvPr id="320" name="Google Shape;320;p45"/>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3.5. Mạng phân phối nội dung CDN (Content Delivery Networks)</a:t>
            </a:r>
            <a:endParaRPr b="1" sz="2400">
              <a:solidFill>
                <a:schemeClr val="dk1"/>
              </a:solidFill>
              <a:latin typeface="Roboto"/>
              <a:ea typeface="Roboto"/>
              <a:cs typeface="Roboto"/>
              <a:sym typeface="Roboto"/>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46"/>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pic>
        <p:nvPicPr>
          <p:cNvPr id="326" name="Google Shape;326;p46"/>
          <p:cNvPicPr preferRelativeResize="0"/>
          <p:nvPr/>
        </p:nvPicPr>
        <p:blipFill>
          <a:blip r:embed="rId3">
            <a:alphaModFix/>
          </a:blip>
          <a:stretch>
            <a:fillRect/>
          </a:stretch>
        </p:blipFill>
        <p:spPr>
          <a:xfrm>
            <a:off x="913838" y="1907963"/>
            <a:ext cx="4122374" cy="2103375"/>
          </a:xfrm>
          <a:prstGeom prst="rect">
            <a:avLst/>
          </a:prstGeom>
          <a:noFill/>
          <a:ln>
            <a:noFill/>
          </a:ln>
        </p:spPr>
      </p:pic>
      <p:sp>
        <p:nvSpPr>
          <p:cNvPr id="327" name="Google Shape;327;p46"/>
          <p:cNvSpPr txBox="1"/>
          <p:nvPr/>
        </p:nvSpPr>
        <p:spPr>
          <a:xfrm>
            <a:off x="913850" y="4472125"/>
            <a:ext cx="53313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000">
                <a:latin typeface="Roboto"/>
                <a:ea typeface="Roboto"/>
                <a:cs typeface="Roboto"/>
                <a:sym typeface="Roboto"/>
              </a:rPr>
              <a:t>Nguyên tắc hoạt động của Akamai CDN</a:t>
            </a:r>
            <a:r>
              <a:rPr lang="en-US" sz="1000">
                <a:latin typeface="Roboto"/>
                <a:ea typeface="Roboto"/>
                <a:cs typeface="Roboto"/>
                <a:sym typeface="Roboto"/>
              </a:rPr>
              <a:t> </a:t>
            </a:r>
            <a:endParaRPr sz="1000">
              <a:latin typeface="Roboto"/>
              <a:ea typeface="Roboto"/>
              <a:cs typeface="Roboto"/>
              <a:sym typeface="Roboto"/>
            </a:endParaRPr>
          </a:p>
          <a:p>
            <a:pPr indent="0" lvl="0" marL="0" rtl="0" algn="l">
              <a:spcBef>
                <a:spcPts val="0"/>
              </a:spcBef>
              <a:spcAft>
                <a:spcPts val="0"/>
              </a:spcAft>
              <a:buNone/>
            </a:pPr>
            <a:r>
              <a:rPr lang="en-US" sz="1000">
                <a:latin typeface="Roboto"/>
                <a:ea typeface="Roboto"/>
                <a:cs typeface="Roboto"/>
                <a:sym typeface="Roboto"/>
              </a:rPr>
              <a:t>Trích dẫn: </a:t>
            </a:r>
            <a:r>
              <a:rPr b="1" lang="en-US" sz="1000">
                <a:latin typeface="Roboto"/>
                <a:ea typeface="Roboto"/>
                <a:cs typeface="Roboto"/>
                <a:sym typeface="Roboto"/>
              </a:rPr>
              <a:t>Figure 7.35: The principal working of the Akamai CDN </a:t>
            </a:r>
            <a:r>
              <a:rPr lang="en-US" sz="1000">
                <a:solidFill>
                  <a:schemeClr val="dk1"/>
                </a:solidFill>
                <a:latin typeface="Roboto"/>
                <a:ea typeface="Roboto"/>
                <a:cs typeface="Roboto"/>
                <a:sym typeface="Roboto"/>
              </a:rPr>
              <a:t>(Distributed Systems 3)</a:t>
            </a:r>
            <a:endParaRPr b="1" sz="1000">
              <a:latin typeface="Roboto"/>
              <a:ea typeface="Roboto"/>
              <a:cs typeface="Roboto"/>
              <a:sym typeface="Roboto"/>
            </a:endParaRPr>
          </a:p>
        </p:txBody>
      </p:sp>
      <p:sp>
        <p:nvSpPr>
          <p:cNvPr id="328" name="Google Shape;328;p46"/>
          <p:cNvSpPr/>
          <p:nvPr/>
        </p:nvSpPr>
        <p:spPr>
          <a:xfrm>
            <a:off x="5107950" y="2736925"/>
            <a:ext cx="967500" cy="6651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29" name="Google Shape;329;p46"/>
          <p:cNvSpPr txBox="1"/>
          <p:nvPr/>
        </p:nvSpPr>
        <p:spPr>
          <a:xfrm>
            <a:off x="6147200" y="1666825"/>
            <a:ext cx="5796300" cy="28053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AutoNum type="arabicPeriod"/>
            </a:pPr>
            <a:r>
              <a:rPr lang="en-US" sz="1500">
                <a:solidFill>
                  <a:schemeClr val="dk1"/>
                </a:solidFill>
                <a:latin typeface="Roboto"/>
                <a:ea typeface="Roboto"/>
                <a:cs typeface="Roboto"/>
                <a:sym typeface="Roboto"/>
              </a:rPr>
              <a:t>Client yêu cầu tài liệu chính từ Origin server</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Font typeface="Roboto"/>
              <a:buAutoNum type="arabicPeriod"/>
            </a:pPr>
            <a:r>
              <a:rPr lang="en-US" sz="1500">
                <a:solidFill>
                  <a:schemeClr val="dk1"/>
                </a:solidFill>
                <a:latin typeface="Roboto"/>
                <a:ea typeface="Roboto"/>
                <a:cs typeface="Roboto"/>
                <a:sym typeface="Roboto"/>
              </a:rPr>
              <a:t>Origin trả về HTML có chứa các link tài nguyên tĩnh (ảnh, CSS, JS...) từ CDN.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latin typeface="Roboto"/>
                <a:ea typeface="Roboto"/>
                <a:cs typeface="Roboto"/>
                <a:sym typeface="Roboto"/>
              </a:rPr>
              <a:t>Client thực hiện DNS lookup để lấy IP của tài nguyên CDN.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latin typeface="Roboto"/>
                <a:ea typeface="Roboto"/>
                <a:cs typeface="Roboto"/>
                <a:sym typeface="Roboto"/>
              </a:rPr>
              <a:t>CDN DNS server chọn máy chủ CDN tối ưu nhất (gần client nhất) và trả về IP.</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latin typeface="Roboto"/>
                <a:ea typeface="Roboto"/>
                <a:cs typeface="Roboto"/>
                <a:sym typeface="Roboto"/>
              </a:rPr>
              <a:t>Client gửi yêu cầu tài nguyên đến CDN server được chọn.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latin typeface="Roboto"/>
                <a:ea typeface="Roboto"/>
                <a:cs typeface="Roboto"/>
                <a:sym typeface="Roboto"/>
              </a:rPr>
              <a:t>CDN server phục vụ từ cache nếu có, nếu không sẽ truy vấn về origin.</a:t>
            </a:r>
            <a:endParaRPr sz="1500">
              <a:solidFill>
                <a:schemeClr val="dk1"/>
              </a:solidFill>
              <a:latin typeface="Roboto"/>
              <a:ea typeface="Roboto"/>
              <a:cs typeface="Roboto"/>
              <a:sym typeface="Roboto"/>
            </a:endParaRPr>
          </a:p>
          <a:p>
            <a:pPr indent="-323850" lvl="0" marL="457200" rtl="0" algn="l">
              <a:lnSpc>
                <a:spcPct val="115000"/>
              </a:lnSpc>
              <a:spcBef>
                <a:spcPts val="0"/>
              </a:spcBef>
              <a:spcAft>
                <a:spcPts val="0"/>
              </a:spcAft>
              <a:buClr>
                <a:schemeClr val="dk1"/>
              </a:buClr>
              <a:buSzPts val="1500"/>
              <a:buAutoNum type="arabicPeriod"/>
            </a:pPr>
            <a:r>
              <a:rPr lang="en-US" sz="1500">
                <a:solidFill>
                  <a:schemeClr val="dk1"/>
                </a:solidFill>
                <a:latin typeface="Roboto"/>
                <a:ea typeface="Roboto"/>
                <a:cs typeface="Roboto"/>
                <a:sym typeface="Roboto"/>
              </a:rPr>
              <a:t>Client nhận tài nguyên tĩnh từ CDN.</a:t>
            </a:r>
            <a:endParaRPr sz="1500">
              <a:latin typeface="Roboto"/>
              <a:ea typeface="Roboto"/>
              <a:cs typeface="Roboto"/>
              <a:sym typeface="Roboto"/>
            </a:endParaRPr>
          </a:p>
        </p:txBody>
      </p:sp>
      <p:sp>
        <p:nvSpPr>
          <p:cNvPr id="330" name="Google Shape;330;p46"/>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3.5. Mạng phân phối nội dung CDN (Content Delivery Networks)</a:t>
            </a:r>
            <a:endParaRPr b="1" sz="2400">
              <a:solidFill>
                <a:schemeClr val="dk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1"/>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solidFill>
                <a:srgbClr val="CF2941"/>
              </a:solidFill>
            </a:endParaRPr>
          </a:p>
        </p:txBody>
      </p:sp>
      <p:pic>
        <p:nvPicPr>
          <p:cNvPr id="63" name="Google Shape;63;p11"/>
          <p:cNvPicPr preferRelativeResize="0"/>
          <p:nvPr/>
        </p:nvPicPr>
        <p:blipFill>
          <a:blip r:embed="rId3">
            <a:alphaModFix/>
          </a:blip>
          <a:stretch>
            <a:fillRect/>
          </a:stretch>
        </p:blipFill>
        <p:spPr>
          <a:xfrm>
            <a:off x="2720088" y="1037825"/>
            <a:ext cx="6751825" cy="4101499"/>
          </a:xfrm>
          <a:prstGeom prst="rect">
            <a:avLst/>
          </a:prstGeom>
          <a:noFill/>
          <a:ln>
            <a:noFill/>
          </a:ln>
        </p:spPr>
      </p:pic>
      <p:sp>
        <p:nvSpPr>
          <p:cNvPr id="64" name="Google Shape;64;p11"/>
          <p:cNvSpPr txBox="1"/>
          <p:nvPr/>
        </p:nvSpPr>
        <p:spPr>
          <a:xfrm>
            <a:off x="227325" y="5277925"/>
            <a:ext cx="12039600" cy="801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1: Replica Management Architecture Diagram</a:t>
            </a:r>
            <a:endParaRPr sz="2000">
              <a:solidFill>
                <a:schemeClr val="dk1"/>
              </a:solidFill>
              <a:latin typeface="Roboto"/>
              <a:ea typeface="Roboto"/>
              <a:cs typeface="Roboto"/>
              <a:sym typeface="Roboto"/>
            </a:endParaRPr>
          </a:p>
          <a:p>
            <a:pPr indent="0" lvl="0" marL="0" rtl="0" algn="ctr">
              <a:lnSpc>
                <a:spcPct val="115000"/>
              </a:lnSpc>
              <a:spcBef>
                <a:spcPts val="1800"/>
              </a:spcBef>
              <a:spcAft>
                <a:spcPts val="400"/>
              </a:spcAft>
              <a:buNone/>
            </a:pPr>
            <a:r>
              <a:rPr b="1" lang="en-US" sz="1700" u="sng">
                <a:solidFill>
                  <a:schemeClr val="hlink"/>
                </a:solidFill>
                <a:hlinkClick r:id="rId4"/>
              </a:rPr>
              <a:t>https://www.researchgate.net/figure/A-Replica-Management-Architecture_fig3_228700185</a:t>
            </a:r>
            <a:endParaRPr sz="2000">
              <a:solidFill>
                <a:schemeClr val="dk1"/>
              </a:solidFill>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7"/>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336" name="Google Shape;336;p47"/>
          <p:cNvSpPr txBox="1"/>
          <p:nvPr/>
        </p:nvSpPr>
        <p:spPr>
          <a:xfrm>
            <a:off x="913850" y="1830175"/>
            <a:ext cx="10898400" cy="3468300"/>
          </a:xfrm>
          <a:prstGeom prst="rect">
            <a:avLst/>
          </a:prstGeom>
          <a:noFill/>
          <a:ln>
            <a:noFill/>
          </a:ln>
        </p:spPr>
        <p:txBody>
          <a:bodyPr anchorCtr="0" anchor="t" bIns="91425" lIns="91425" spcFirstLastPara="1" rIns="91425" wrap="square" tIns="91425">
            <a:spAutoFit/>
          </a:bodyPr>
          <a:lstStyle/>
          <a:p>
            <a:pPr indent="0" lvl="0" marL="0" rtl="0" algn="l">
              <a:spcBef>
                <a:spcPts val="1000"/>
              </a:spcBef>
              <a:spcAft>
                <a:spcPts val="0"/>
              </a:spcAft>
              <a:buNone/>
            </a:pPr>
            <a:r>
              <a:rPr b="1" lang="en-US" sz="2000">
                <a:solidFill>
                  <a:srgbClr val="131314"/>
                </a:solidFill>
                <a:highlight>
                  <a:srgbClr val="FFFFFF"/>
                </a:highlight>
                <a:latin typeface="Roboto"/>
                <a:ea typeface="Roboto"/>
                <a:cs typeface="Roboto"/>
                <a:sym typeface="Roboto"/>
              </a:rPr>
              <a:t>Bộ nhớ đệm và Nhân bản cho nội dung động</a:t>
            </a:r>
            <a:endParaRPr b="1"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b="1" lang="en-US" sz="2000">
                <a:solidFill>
                  <a:srgbClr val="131314"/>
                </a:solidFill>
                <a:highlight>
                  <a:srgbClr val="FFFFFF"/>
                </a:highlight>
                <a:latin typeface="Roboto"/>
                <a:ea typeface="Roboto"/>
                <a:cs typeface="Roboto"/>
                <a:sym typeface="Roboto"/>
              </a:rPr>
              <a:t>Sao chép toàn bộ (Full Replication):</a:t>
            </a:r>
            <a:r>
              <a:rPr lang="en-US" sz="2000">
                <a:solidFill>
                  <a:srgbClr val="131314"/>
                </a:solidFill>
                <a:highlight>
                  <a:srgbClr val="FFFFFF"/>
                </a:highlight>
                <a:latin typeface="Roboto"/>
                <a:ea typeface="Roboto"/>
                <a:cs typeface="Roboto"/>
                <a:sym typeface="Roboto"/>
              </a:rPr>
              <a:t> Sao chép toàn bộ cơ sở dữ liệu gốc đến edge </a:t>
            </a:r>
            <a:r>
              <a:rPr lang="en-US" sz="2000">
                <a:solidFill>
                  <a:srgbClr val="131314"/>
                </a:solidFill>
                <a:highlight>
                  <a:srgbClr val="FFFFFF"/>
                </a:highlight>
                <a:latin typeface="Roboto"/>
                <a:ea typeface="Roboto"/>
                <a:cs typeface="Roboto"/>
                <a:sym typeface="Roboto"/>
              </a:rPr>
              <a:t>server</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b="1" lang="en-US" sz="2000">
                <a:solidFill>
                  <a:srgbClr val="131314"/>
                </a:solidFill>
                <a:highlight>
                  <a:srgbClr val="FFFFFF"/>
                </a:highlight>
                <a:latin typeface="Roboto"/>
                <a:ea typeface="Roboto"/>
                <a:cs typeface="Roboto"/>
                <a:sym typeface="Roboto"/>
              </a:rPr>
              <a:t>Sao chép một phần (Partial Replication):</a:t>
            </a:r>
            <a:r>
              <a:rPr lang="en-US" sz="2000">
                <a:solidFill>
                  <a:srgbClr val="131314"/>
                </a:solidFill>
                <a:highlight>
                  <a:srgbClr val="FFFFFF"/>
                </a:highlight>
                <a:latin typeface="Roboto"/>
                <a:ea typeface="Roboto"/>
                <a:cs typeface="Roboto"/>
                <a:sym typeface="Roboto"/>
              </a:rPr>
              <a:t> Chỉ lưu trữ một tập hợp con dữ liệu khi truy vấn đơn giản</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b="1" lang="en-US" sz="2000">
                <a:solidFill>
                  <a:srgbClr val="131314"/>
                </a:solidFill>
                <a:highlight>
                  <a:srgbClr val="FFFFFF"/>
                </a:highlight>
                <a:latin typeface="Roboto"/>
                <a:ea typeface="Roboto"/>
                <a:cs typeface="Roboto"/>
                <a:sym typeface="Roboto"/>
              </a:rPr>
              <a:t>Bộ nhớ đệm nhận biết nội dung (Content-Aware Caching):</a:t>
            </a:r>
            <a:r>
              <a:rPr lang="en-US" sz="2000">
                <a:solidFill>
                  <a:srgbClr val="131314"/>
                </a:solidFill>
                <a:highlight>
                  <a:srgbClr val="FFFFFF"/>
                </a:highlight>
                <a:latin typeface="Roboto"/>
                <a:ea typeface="Roboto"/>
                <a:cs typeface="Roboto"/>
                <a:sym typeface="Roboto"/>
              </a:rPr>
              <a:t> Máy chủ biên duy trì cơ sở dữ liệu cục bộ được điều chỉnh theo các loại truy vấn</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b="1" lang="en-US" sz="2000">
                <a:solidFill>
                  <a:srgbClr val="131314"/>
                </a:solidFill>
                <a:highlight>
                  <a:srgbClr val="FFFFFF"/>
                </a:highlight>
                <a:latin typeface="Roboto"/>
                <a:ea typeface="Roboto"/>
                <a:cs typeface="Roboto"/>
                <a:sym typeface="Roboto"/>
              </a:rPr>
              <a:t>Bộ nhớ đệm không nhận biết nội dung (Content-Blind Caching):</a:t>
            </a:r>
            <a:r>
              <a:rPr lang="en-US" sz="2000">
                <a:solidFill>
                  <a:srgbClr val="131314"/>
                </a:solidFill>
                <a:highlight>
                  <a:srgbClr val="FFFFFF"/>
                </a:highlight>
                <a:latin typeface="Roboto"/>
                <a:ea typeface="Roboto"/>
                <a:cs typeface="Roboto"/>
                <a:sym typeface="Roboto"/>
              </a:rPr>
              <a:t> Máy chủ biên tính toán một giá trị băm duy nhất cho truy vấn, kiểm tra bộ nhớ đệm. Nếu đã xử lý trước đó, trả về kết quả đã lưu; nếu không, chuyển tiếp đến máy chủ gốc và lưu kết quả</a:t>
            </a:r>
            <a:endParaRPr sz="2000">
              <a:solidFill>
                <a:srgbClr val="131314"/>
              </a:solidFill>
              <a:highlight>
                <a:srgbClr val="FFFFFF"/>
              </a:highlight>
              <a:latin typeface="Roboto"/>
              <a:ea typeface="Roboto"/>
              <a:cs typeface="Roboto"/>
              <a:sym typeface="Roboto"/>
            </a:endParaRPr>
          </a:p>
        </p:txBody>
      </p:sp>
      <p:sp>
        <p:nvSpPr>
          <p:cNvPr id="337" name="Google Shape;337;p47"/>
          <p:cNvSpPr txBox="1"/>
          <p:nvPr/>
        </p:nvSpPr>
        <p:spPr>
          <a:xfrm>
            <a:off x="913850" y="1112725"/>
            <a:ext cx="10440000" cy="5541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US" sz="2400">
                <a:solidFill>
                  <a:schemeClr val="dk1"/>
                </a:solidFill>
                <a:latin typeface="Roboto"/>
                <a:ea typeface="Roboto"/>
                <a:cs typeface="Roboto"/>
                <a:sym typeface="Roboto"/>
              </a:rPr>
              <a:t>3.6. </a:t>
            </a:r>
            <a:r>
              <a:rPr b="1" lang="en-US" sz="2400">
                <a:solidFill>
                  <a:srgbClr val="131314"/>
                </a:solidFill>
                <a:highlight>
                  <a:schemeClr val="lt1"/>
                </a:highlight>
                <a:latin typeface="Roboto"/>
                <a:ea typeface="Roboto"/>
                <a:cs typeface="Roboto"/>
                <a:sym typeface="Roboto"/>
              </a:rPr>
              <a:t>Bộ nhớ đệm và Nhân bản cho nội dung động</a:t>
            </a:r>
            <a:endParaRPr b="1" sz="2400">
              <a:solidFill>
                <a:schemeClr val="dk1"/>
              </a:solidFill>
              <a:latin typeface="Roboto"/>
              <a:ea typeface="Roboto"/>
              <a:cs typeface="Roboto"/>
              <a:sym typeface="Roboto"/>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48"/>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CF2941"/>
              </a:buClr>
              <a:buSzPts val="3200"/>
              <a:buFont typeface="Arial"/>
              <a:buNone/>
            </a:pPr>
            <a:r>
              <a:rPr lang="en-US"/>
              <a:t>3. Example: Caching and Replication in the Web</a:t>
            </a:r>
            <a:endParaRPr/>
          </a:p>
        </p:txBody>
      </p:sp>
      <p:sp>
        <p:nvSpPr>
          <p:cNvPr id="343" name="Google Shape;343;p48"/>
          <p:cNvSpPr txBox="1"/>
          <p:nvPr/>
        </p:nvSpPr>
        <p:spPr>
          <a:xfrm>
            <a:off x="828250" y="1666825"/>
            <a:ext cx="10846800" cy="3032400"/>
          </a:xfrm>
          <a:prstGeom prst="rect">
            <a:avLst/>
          </a:prstGeom>
          <a:noFill/>
          <a:ln>
            <a:noFill/>
          </a:ln>
        </p:spPr>
        <p:txBody>
          <a:bodyPr anchorCtr="0" anchor="t" bIns="91425" lIns="91425" spcFirstLastPara="1" rIns="91425" wrap="square" tIns="91425">
            <a:spAutoFit/>
          </a:bodyPr>
          <a:lstStyle/>
          <a:p>
            <a:pPr indent="-355600" lvl="0" marL="457200" rtl="0" algn="l">
              <a:spcBef>
                <a:spcPts val="100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Nhân bản và bộ nhớ đệm là </a:t>
            </a:r>
            <a:r>
              <a:rPr b="1" lang="en-US" sz="2000">
                <a:solidFill>
                  <a:srgbClr val="131314"/>
                </a:solidFill>
                <a:highlight>
                  <a:srgbClr val="FFFFFF"/>
                </a:highlight>
                <a:latin typeface="Roboto"/>
                <a:ea typeface="Roboto"/>
                <a:cs typeface="Roboto"/>
                <a:sym typeface="Roboto"/>
              </a:rPr>
              <a:t>cần thiết</a:t>
            </a:r>
            <a:r>
              <a:rPr lang="en-US" sz="2000">
                <a:solidFill>
                  <a:srgbClr val="131314"/>
                </a:solidFill>
                <a:highlight>
                  <a:srgbClr val="FFFFFF"/>
                </a:highlight>
                <a:latin typeface="Roboto"/>
                <a:ea typeface="Roboto"/>
                <a:cs typeface="Roboto"/>
                <a:sym typeface="Roboto"/>
              </a:rPr>
              <a:t> để cải thiện độ tin cậy và hiệu suất của hệ thống phân tán, đặc biệt là Web.</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b="1" lang="en-US" sz="2000">
                <a:solidFill>
                  <a:srgbClr val="131314"/>
                </a:solidFill>
                <a:highlight>
                  <a:srgbClr val="FFFFFF"/>
                </a:highlight>
                <a:latin typeface="Roboto"/>
                <a:ea typeface="Roboto"/>
                <a:cs typeface="Roboto"/>
                <a:sym typeface="Roboto"/>
              </a:rPr>
              <a:t>Thách thức chính là duy trì tính nhất quán</a:t>
            </a:r>
            <a:r>
              <a:rPr lang="en-US" sz="2000">
                <a:solidFill>
                  <a:srgbClr val="131314"/>
                </a:solidFill>
                <a:highlight>
                  <a:srgbClr val="FFFFFF"/>
                </a:highlight>
                <a:latin typeface="Roboto"/>
                <a:ea typeface="Roboto"/>
                <a:cs typeface="Roboto"/>
                <a:sym typeface="Roboto"/>
              </a:rPr>
              <a:t> giữa các bản sao.</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Các mô hình và giao thức nhất quán khác nhau đã được phát triển để giải quyết vấn đề này, từ nhất quán mạnh (tuần tự, nhân quả) đến nhất quán yếu hơn (liên tục, phía máy khách).</a:t>
            </a:r>
            <a:endParaRPr sz="2000">
              <a:solidFill>
                <a:srgbClr val="131314"/>
              </a:solidFill>
              <a:highlight>
                <a:srgbClr val="FFFFFF"/>
              </a:highlight>
              <a:latin typeface="Roboto"/>
              <a:ea typeface="Roboto"/>
              <a:cs typeface="Roboto"/>
              <a:sym typeface="Roboto"/>
            </a:endParaRPr>
          </a:p>
          <a:p>
            <a:pPr indent="-355600" lvl="0" marL="457200" rtl="0" algn="l">
              <a:spcBef>
                <a:spcPts val="1000"/>
              </a:spcBef>
              <a:spcAft>
                <a:spcPts val="0"/>
              </a:spcAft>
              <a:buClr>
                <a:srgbClr val="131314"/>
              </a:buClr>
              <a:buSzPts val="2000"/>
              <a:buFont typeface="Roboto"/>
              <a:buChar char="-"/>
            </a:pPr>
            <a:r>
              <a:rPr lang="en-US" sz="2000">
                <a:solidFill>
                  <a:srgbClr val="131314"/>
                </a:solidFill>
                <a:highlight>
                  <a:srgbClr val="FFFFFF"/>
                </a:highlight>
                <a:latin typeface="Roboto"/>
                <a:ea typeface="Roboto"/>
                <a:cs typeface="Roboto"/>
                <a:sym typeface="Roboto"/>
              </a:rPr>
              <a:t>Trong Web và CDN, các kỹ thuật chuyển hướng hiện có cho phép triển khai hiệu quả các chiến lược bộ nhớ đệm và sao chép, ngay cả với nội dung động được tạo từ cơ sở dữ liệu</a:t>
            </a:r>
            <a:endParaRPr sz="2000">
              <a:solidFill>
                <a:srgbClr val="131314"/>
              </a:solidFill>
              <a:highlight>
                <a:srgbClr val="FFFFFF"/>
              </a:highlight>
              <a:latin typeface="Roboto"/>
              <a:ea typeface="Roboto"/>
              <a:cs typeface="Roboto"/>
              <a:sym typeface="Roboto"/>
            </a:endParaRPr>
          </a:p>
        </p:txBody>
      </p:sp>
      <p:sp>
        <p:nvSpPr>
          <p:cNvPr id="344" name="Google Shape;344;p48"/>
          <p:cNvSpPr txBox="1"/>
          <p:nvPr/>
        </p:nvSpPr>
        <p:spPr>
          <a:xfrm>
            <a:off x="828250" y="1112725"/>
            <a:ext cx="10525500" cy="554100"/>
          </a:xfrm>
          <a:prstGeom prst="rect">
            <a:avLst/>
          </a:prstGeom>
          <a:noFill/>
          <a:ln>
            <a:noFill/>
          </a:ln>
        </p:spPr>
        <p:txBody>
          <a:bodyPr anchorCtr="0" anchor="t" bIns="91425" lIns="91425" spcFirstLastPara="1" rIns="91425" wrap="square" tIns="91425">
            <a:spAutoFit/>
          </a:bodyPr>
          <a:lstStyle/>
          <a:p>
            <a:pPr indent="0" lvl="0" marL="0" rtl="0" algn="l">
              <a:lnSpc>
                <a:spcPct val="144000"/>
              </a:lnSpc>
              <a:spcBef>
                <a:spcPts val="0"/>
              </a:spcBef>
              <a:spcAft>
                <a:spcPts val="0"/>
              </a:spcAft>
              <a:buNone/>
            </a:pPr>
            <a:r>
              <a:rPr b="1" lang="en-US" sz="2400">
                <a:solidFill>
                  <a:schemeClr val="dk1"/>
                </a:solidFill>
                <a:latin typeface="Roboto"/>
                <a:ea typeface="Roboto"/>
                <a:cs typeface="Roboto"/>
                <a:sym typeface="Roboto"/>
              </a:rPr>
              <a:t>3.7. Kết luận</a:t>
            </a:r>
            <a:endParaRPr b="1" sz="2400">
              <a:solidFill>
                <a:schemeClr val="dk1"/>
              </a:solidFill>
              <a:latin typeface="Roboto"/>
              <a:ea typeface="Roboto"/>
              <a:cs typeface="Roboto"/>
              <a:sym typeface="Roboto"/>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49"/>
          <p:cNvSpPr txBox="1"/>
          <p:nvPr>
            <p:ph type="title"/>
          </p:nvPr>
        </p:nvSpPr>
        <p:spPr>
          <a:xfrm>
            <a:off x="838146" y="2693129"/>
            <a:ext cx="9726300" cy="7476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CF2941"/>
              </a:buClr>
              <a:buSzPts val="6000"/>
              <a:buFont typeface="Arial"/>
              <a:buNone/>
            </a:pPr>
            <a:r>
              <a:rPr lang="en-US" sz="6000"/>
              <a:t>Thank you!</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2"/>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sz="4500">
              <a:solidFill>
                <a:srgbClr val="CF2941"/>
              </a:solidFill>
              <a:latin typeface="Roboto"/>
              <a:ea typeface="Roboto"/>
              <a:cs typeface="Roboto"/>
              <a:sym typeface="Roboto"/>
            </a:endParaRPr>
          </a:p>
        </p:txBody>
      </p:sp>
      <p:sp>
        <p:nvSpPr>
          <p:cNvPr id="70" name="Google Shape;70;p12"/>
          <p:cNvSpPr txBox="1"/>
          <p:nvPr>
            <p:ph idx="1" type="body"/>
          </p:nvPr>
        </p:nvSpPr>
        <p:spPr>
          <a:xfrm>
            <a:off x="859050" y="1112725"/>
            <a:ext cx="10473900" cy="56643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1400"/>
              </a:spcBef>
              <a:spcAft>
                <a:spcPts val="0"/>
              </a:spcAft>
              <a:buClr>
                <a:schemeClr val="dk1"/>
              </a:buClr>
              <a:buSzPts val="1100"/>
              <a:buFont typeface="Arial"/>
              <a:buNone/>
            </a:pPr>
            <a:r>
              <a:rPr b="1" lang="en-US">
                <a:latin typeface="Roboto"/>
                <a:ea typeface="Roboto"/>
                <a:cs typeface="Roboto"/>
                <a:sym typeface="Roboto"/>
              </a:rPr>
              <a:t>Ba loại bản sao (Replica Types)</a:t>
            </a:r>
            <a:endParaRPr b="1">
              <a:latin typeface="Roboto"/>
              <a:ea typeface="Roboto"/>
              <a:cs typeface="Roboto"/>
              <a:sym typeface="Roboto"/>
            </a:endParaRPr>
          </a:p>
          <a:p>
            <a:pPr indent="-355600" lvl="0" marL="457200" rtl="0" algn="l">
              <a:lnSpc>
                <a:spcPct val="115000"/>
              </a:lnSpc>
              <a:spcBef>
                <a:spcPts val="1200"/>
              </a:spcBef>
              <a:spcAft>
                <a:spcPts val="0"/>
              </a:spcAft>
              <a:buSzPts val="2000"/>
              <a:buFont typeface="Roboto"/>
              <a:buAutoNum type="arabicPeriod"/>
            </a:pPr>
            <a:r>
              <a:rPr b="1" lang="en-US">
                <a:latin typeface="Roboto"/>
                <a:ea typeface="Roboto"/>
                <a:cs typeface="Roboto"/>
                <a:sym typeface="Roboto"/>
              </a:rPr>
              <a:t>Permanent replicas:</a:t>
            </a:r>
            <a:br>
              <a:rPr b="1" lang="en-US">
                <a:latin typeface="Roboto"/>
                <a:ea typeface="Roboto"/>
                <a:cs typeface="Roboto"/>
                <a:sym typeface="Roboto"/>
              </a:rPr>
            </a:br>
            <a:endParaRPr b="1">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Bản sao cố định, ít thay đổi, dùng cho mirroring hoặc cluster.</a:t>
            </a:r>
            <a:br>
              <a:rPr lang="en-US" sz="2000">
                <a:latin typeface="Roboto"/>
                <a:ea typeface="Roboto"/>
                <a:cs typeface="Roboto"/>
                <a:sym typeface="Roboto"/>
              </a:rPr>
            </a:br>
            <a:endParaRPr sz="2000">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Phù hợp các ứng dụng cần dữ liệu luôn sẵn sàng.</a:t>
            </a:r>
            <a:br>
              <a:rPr lang="en-US" sz="2000">
                <a:latin typeface="Roboto"/>
                <a:ea typeface="Roboto"/>
                <a:cs typeface="Roboto"/>
                <a:sym typeface="Roboto"/>
              </a:rPr>
            </a:b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AutoNum type="arabicPeriod"/>
            </a:pPr>
            <a:r>
              <a:rPr b="1" lang="en-US">
                <a:latin typeface="Roboto"/>
                <a:ea typeface="Roboto"/>
                <a:cs typeface="Roboto"/>
                <a:sym typeface="Roboto"/>
              </a:rPr>
              <a:t>Server-initiated replicas:</a:t>
            </a:r>
            <a:br>
              <a:rPr b="1" lang="en-US">
                <a:latin typeface="Roboto"/>
                <a:ea typeface="Roboto"/>
                <a:cs typeface="Roboto"/>
                <a:sym typeface="Roboto"/>
              </a:rPr>
            </a:br>
            <a:endParaRPr b="1">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Server chủ động tạo bản sao khi lưu lượng tăng đột biến hoặc tại các vùng ngoại vi.</a:t>
            </a:r>
            <a:br>
              <a:rPr lang="en-US" sz="2000">
                <a:latin typeface="Roboto"/>
                <a:ea typeface="Roboto"/>
                <a:cs typeface="Roboto"/>
                <a:sym typeface="Roboto"/>
              </a:rPr>
            </a:br>
            <a:endParaRPr sz="2000">
              <a:latin typeface="Roboto"/>
              <a:ea typeface="Roboto"/>
              <a:cs typeface="Roboto"/>
              <a:sym typeface="Roboto"/>
            </a:endParaRPr>
          </a:p>
          <a:p>
            <a:pPr indent="-355600" lvl="0" marL="457200" rtl="0" algn="l">
              <a:lnSpc>
                <a:spcPct val="115000"/>
              </a:lnSpc>
              <a:spcBef>
                <a:spcPts val="0"/>
              </a:spcBef>
              <a:spcAft>
                <a:spcPts val="0"/>
              </a:spcAft>
              <a:buSzPts val="2000"/>
              <a:buFont typeface="Roboto"/>
              <a:buAutoNum type="arabicPeriod"/>
            </a:pPr>
            <a:r>
              <a:rPr b="1" lang="en-US">
                <a:latin typeface="Roboto"/>
                <a:ea typeface="Roboto"/>
                <a:cs typeface="Roboto"/>
                <a:sym typeface="Roboto"/>
              </a:rPr>
              <a:t>Client-initiated replicas (caching):</a:t>
            </a:r>
            <a:br>
              <a:rPr b="1" lang="en-US">
                <a:latin typeface="Roboto"/>
                <a:ea typeface="Roboto"/>
                <a:cs typeface="Roboto"/>
                <a:sym typeface="Roboto"/>
              </a:rPr>
            </a:br>
            <a:endParaRPr b="1">
              <a:latin typeface="Roboto"/>
              <a:ea typeface="Roboto"/>
              <a:cs typeface="Roboto"/>
              <a:sym typeface="Roboto"/>
            </a:endParaRPr>
          </a:p>
          <a:p>
            <a:pPr indent="-355600" lvl="1" marL="914400" rtl="0" algn="l">
              <a:lnSpc>
                <a:spcPct val="115000"/>
              </a:lnSpc>
              <a:spcBef>
                <a:spcPts val="0"/>
              </a:spcBef>
              <a:spcAft>
                <a:spcPts val="0"/>
              </a:spcAft>
              <a:buSzPts val="2000"/>
              <a:buFont typeface="Roboto"/>
              <a:buChar char="○"/>
            </a:pPr>
            <a:r>
              <a:rPr lang="en-US" sz="2000">
                <a:latin typeface="Roboto"/>
                <a:ea typeface="Roboto"/>
                <a:cs typeface="Roboto"/>
                <a:sym typeface="Roboto"/>
              </a:rPr>
              <a:t>Client quyết định lưu bản sao tạm thời (cache) để giảm độ trễ và tải lên server.</a:t>
            </a:r>
            <a:endParaRPr sz="2000">
              <a:latin typeface="Roboto"/>
              <a:ea typeface="Roboto"/>
              <a:cs typeface="Roboto"/>
              <a:sym typeface="Roboto"/>
            </a:endParaRPr>
          </a:p>
          <a:p>
            <a:pPr indent="0" lvl="0" marL="0" rtl="0" algn="l">
              <a:lnSpc>
                <a:spcPct val="120000"/>
              </a:lnSpc>
              <a:spcBef>
                <a:spcPts val="1200"/>
              </a:spcBef>
              <a:spcAft>
                <a:spcPts val="0"/>
              </a:spcAft>
              <a:buClr>
                <a:schemeClr val="dk1"/>
              </a:buClr>
              <a:buSzPts val="2000"/>
              <a:buNone/>
            </a:pPr>
            <a:r>
              <a:t/>
            </a:r>
            <a:endParaRPr>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3"/>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p>
        </p:txBody>
      </p:sp>
      <p:pic>
        <p:nvPicPr>
          <p:cNvPr id="76" name="Google Shape;76;p13"/>
          <p:cNvPicPr preferRelativeResize="0"/>
          <p:nvPr/>
        </p:nvPicPr>
        <p:blipFill>
          <a:blip r:embed="rId3">
            <a:alphaModFix/>
          </a:blip>
          <a:stretch>
            <a:fillRect/>
          </a:stretch>
        </p:blipFill>
        <p:spPr>
          <a:xfrm>
            <a:off x="2599837" y="1213538"/>
            <a:ext cx="6992317" cy="3500538"/>
          </a:xfrm>
          <a:prstGeom prst="rect">
            <a:avLst/>
          </a:prstGeom>
          <a:noFill/>
          <a:ln>
            <a:noFill/>
          </a:ln>
        </p:spPr>
      </p:pic>
      <p:sp>
        <p:nvSpPr>
          <p:cNvPr id="77" name="Google Shape;77;p13"/>
          <p:cNvSpPr txBox="1"/>
          <p:nvPr/>
        </p:nvSpPr>
        <p:spPr>
          <a:xfrm>
            <a:off x="1355950" y="4814900"/>
            <a:ext cx="9997800" cy="1278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3: Multi-Master Replication Topology</a:t>
            </a:r>
            <a:endParaRPr sz="2000">
              <a:solidFill>
                <a:schemeClr val="dk1"/>
              </a:solidFill>
              <a:latin typeface="Roboto"/>
              <a:ea typeface="Roboto"/>
              <a:cs typeface="Roboto"/>
              <a:sym typeface="Roboto"/>
            </a:endParaRPr>
          </a:p>
          <a:p>
            <a:pPr indent="0" lvl="0" marL="0" rtl="0" algn="ctr">
              <a:spcBef>
                <a:spcPts val="0"/>
              </a:spcBef>
              <a:spcAft>
                <a:spcPts val="0"/>
              </a:spcAft>
              <a:buNone/>
            </a:pPr>
            <a:r>
              <a:rPr lang="en-US" sz="2000">
                <a:solidFill>
                  <a:schemeClr val="dk1"/>
                </a:solidFill>
                <a:latin typeface="Roboto"/>
                <a:ea typeface="Roboto"/>
                <a:cs typeface="Roboto"/>
                <a:sym typeface="Roboto"/>
              </a:rPr>
              <a:t>https://www.geeksforgeeks.org/system-design/types-of-database-replication-system-design/</a:t>
            </a:r>
            <a:endParaRPr sz="2000">
              <a:solidFill>
                <a:schemeClr val="dk1"/>
              </a:solidFill>
              <a:latin typeface="Roboto"/>
              <a:ea typeface="Roboto"/>
              <a:cs typeface="Roboto"/>
              <a:sym typeface="Roboto"/>
            </a:endParaRPr>
          </a:p>
          <a:p>
            <a:pPr indent="0" lvl="0" marL="0" rtl="0" algn="l">
              <a:spcBef>
                <a:spcPts val="0"/>
              </a:spcBef>
              <a:spcAft>
                <a:spcPts val="0"/>
              </a:spcAft>
              <a:buNone/>
            </a:pPr>
            <a:r>
              <a:t/>
            </a:r>
            <a:endParaRPr sz="2000">
              <a:solidFill>
                <a:schemeClr val="dk1"/>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 name="Shape 81"/>
        <p:cNvGrpSpPr/>
        <p:nvPr/>
      </p:nvGrpSpPr>
      <p:grpSpPr>
        <a:xfrm>
          <a:off x="0" y="0"/>
          <a:ext cx="0" cy="0"/>
          <a:chOff x="0" y="0"/>
          <a:chExt cx="0" cy="0"/>
        </a:xfrm>
      </p:grpSpPr>
      <p:sp>
        <p:nvSpPr>
          <p:cNvPr id="82" name="Google Shape;82;p14"/>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solidFill>
                <a:srgbClr val="CF2941"/>
              </a:solidFill>
            </a:endParaRPr>
          </a:p>
        </p:txBody>
      </p:sp>
      <p:sp>
        <p:nvSpPr>
          <p:cNvPr id="83" name="Google Shape;83;p14"/>
          <p:cNvSpPr txBox="1"/>
          <p:nvPr>
            <p:ph idx="1" type="body"/>
          </p:nvPr>
        </p:nvSpPr>
        <p:spPr>
          <a:xfrm>
            <a:off x="859044" y="2014800"/>
            <a:ext cx="10473900" cy="4002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Clr>
                <a:schemeClr val="dk1"/>
              </a:buClr>
              <a:buSzPts val="2000"/>
              <a:buNone/>
            </a:pPr>
            <a:r>
              <a:rPr lang="en-US">
                <a:latin typeface="Roboto"/>
                <a:ea typeface="Roboto"/>
                <a:cs typeface="Roboto"/>
                <a:sym typeface="Roboto"/>
              </a:rPr>
              <a:t>Chiến lược phân phối dữ liệu: Push vs Pull</a:t>
            </a:r>
            <a:endParaRPr>
              <a:latin typeface="Roboto"/>
              <a:ea typeface="Roboto"/>
              <a:cs typeface="Roboto"/>
              <a:sym typeface="Roboto"/>
            </a:endParaRPr>
          </a:p>
        </p:txBody>
      </p:sp>
      <p:graphicFrame>
        <p:nvGraphicFramePr>
          <p:cNvPr id="84" name="Google Shape;84;p14"/>
          <p:cNvGraphicFramePr/>
          <p:nvPr/>
        </p:nvGraphicFramePr>
        <p:xfrm>
          <a:off x="906425" y="2697125"/>
          <a:ext cx="3000000" cy="3000000"/>
        </p:xfrm>
        <a:graphic>
          <a:graphicData uri="http://schemas.openxmlformats.org/drawingml/2006/table">
            <a:tbl>
              <a:tblPr>
                <a:noFill/>
                <a:tableStyleId>{11F0DCCA-C215-4563-987C-0D1607F06400}</a:tableStyleId>
              </a:tblPr>
              <a:tblGrid>
                <a:gridCol w="1203125"/>
                <a:gridCol w="2644325"/>
                <a:gridCol w="3120450"/>
                <a:gridCol w="3411250"/>
              </a:tblGrid>
              <a:tr h="792575">
                <a:tc>
                  <a:txBody>
                    <a:bodyPr/>
                    <a:lstStyle/>
                    <a:p>
                      <a:pPr indent="0" lvl="0" marL="0" rtl="0" algn="ctr">
                        <a:lnSpc>
                          <a:spcPct val="115000"/>
                        </a:lnSpc>
                        <a:spcBef>
                          <a:spcPts val="0"/>
                        </a:spcBef>
                        <a:spcAft>
                          <a:spcPts val="0"/>
                        </a:spcAft>
                        <a:buNone/>
                      </a:pPr>
                      <a:r>
                        <a:rPr b="1" lang="en-US" sz="1100"/>
                        <a:t>Chiến lược</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Mô tả</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Ưu điểm</a:t>
                      </a:r>
                      <a:endParaRPr b="1" sz="1100"/>
                    </a:p>
                  </a:txBody>
                  <a:tcPr marT="91425" marB="91425" marR="91425" marL="91425"/>
                </a:tc>
                <a:tc>
                  <a:txBody>
                    <a:bodyPr/>
                    <a:lstStyle/>
                    <a:p>
                      <a:pPr indent="0" lvl="0" marL="0" rtl="0" algn="ctr">
                        <a:lnSpc>
                          <a:spcPct val="115000"/>
                        </a:lnSpc>
                        <a:spcBef>
                          <a:spcPts val="0"/>
                        </a:spcBef>
                        <a:spcAft>
                          <a:spcPts val="0"/>
                        </a:spcAft>
                        <a:buNone/>
                      </a:pPr>
                      <a:r>
                        <a:rPr b="1" lang="en-US" sz="1100"/>
                        <a:t>Nhược điểm</a:t>
                      </a:r>
                      <a:endParaRPr b="1" sz="1100"/>
                    </a:p>
                  </a:txBody>
                  <a:tcPr marT="91425" marB="91425" marR="91425" marL="91425"/>
                </a:tc>
              </a:tr>
              <a:tr h="846125">
                <a:tc>
                  <a:txBody>
                    <a:bodyPr/>
                    <a:lstStyle/>
                    <a:p>
                      <a:pPr indent="0" lvl="0" marL="0" rtl="0" algn="l">
                        <a:spcBef>
                          <a:spcPts val="0"/>
                        </a:spcBef>
                        <a:spcAft>
                          <a:spcPts val="0"/>
                        </a:spcAft>
                        <a:buNone/>
                      </a:pPr>
                      <a:r>
                        <a:rPr b="1" lang="en-US" sz="1100"/>
                        <a:t>Push-based</a:t>
                      </a:r>
                      <a:endParaRPr b="1" sz="1100"/>
                    </a:p>
                  </a:txBody>
                  <a:tcPr marT="91425" marB="91425" marR="91425" marL="91425"/>
                </a:tc>
                <a:tc>
                  <a:txBody>
                    <a:bodyPr/>
                    <a:lstStyle/>
                    <a:p>
                      <a:pPr indent="0" lvl="0" marL="0" rtl="0" algn="l">
                        <a:spcBef>
                          <a:spcPts val="0"/>
                        </a:spcBef>
                        <a:spcAft>
                          <a:spcPts val="0"/>
                        </a:spcAft>
                        <a:buNone/>
                      </a:pPr>
                      <a:r>
                        <a:rPr lang="en-US"/>
                        <a:t>Server chủ động gửi cập nhật đến replica</a:t>
                      </a:r>
                      <a:endParaRPr/>
                    </a:p>
                  </a:txBody>
                  <a:tcPr marT="91425" marB="91425" marR="91425" marL="91425"/>
                </a:tc>
                <a:tc>
                  <a:txBody>
                    <a:bodyPr/>
                    <a:lstStyle/>
                    <a:p>
                      <a:pPr indent="0" lvl="0" marL="0" rtl="0" algn="l">
                        <a:spcBef>
                          <a:spcPts val="0"/>
                        </a:spcBef>
                        <a:spcAft>
                          <a:spcPts val="0"/>
                        </a:spcAft>
                        <a:buNone/>
                      </a:pPr>
                      <a:r>
                        <a:rPr lang="en-US"/>
                        <a:t>Dữ liệu đồng bộ nhanh, đảm bảo nhất quán</a:t>
                      </a:r>
                      <a:endParaRPr/>
                    </a:p>
                  </a:txBody>
                  <a:tcPr marT="91425" marB="91425" marR="91425" marL="91425"/>
                </a:tc>
                <a:tc>
                  <a:txBody>
                    <a:bodyPr/>
                    <a:lstStyle/>
                    <a:p>
                      <a:pPr indent="0" lvl="0" marL="0" rtl="0" algn="l">
                        <a:spcBef>
                          <a:spcPts val="0"/>
                        </a:spcBef>
                        <a:spcAft>
                          <a:spcPts val="0"/>
                        </a:spcAft>
                        <a:buNone/>
                      </a:pPr>
                      <a:r>
                        <a:rPr lang="en-US"/>
                        <a:t>Tốn tài nguyên server, khó mở rộng large-scale</a:t>
                      </a:r>
                      <a:endParaRPr/>
                    </a:p>
                  </a:txBody>
                  <a:tcPr marT="91425" marB="91425" marR="91425" marL="91425"/>
                </a:tc>
              </a:tr>
              <a:tr h="846125">
                <a:tc>
                  <a:txBody>
                    <a:bodyPr/>
                    <a:lstStyle/>
                    <a:p>
                      <a:pPr indent="0" lvl="0" marL="0" rtl="0" algn="l">
                        <a:spcBef>
                          <a:spcPts val="0"/>
                        </a:spcBef>
                        <a:spcAft>
                          <a:spcPts val="0"/>
                        </a:spcAft>
                        <a:buNone/>
                      </a:pPr>
                      <a:r>
                        <a:rPr b="1" lang="en-US" sz="1100"/>
                        <a:t>Pull-based</a:t>
                      </a:r>
                      <a:endParaRPr b="1" sz="1100"/>
                    </a:p>
                  </a:txBody>
                  <a:tcPr marT="91425" marB="91425" marR="91425" marL="91425"/>
                </a:tc>
                <a:tc>
                  <a:txBody>
                    <a:bodyPr/>
                    <a:lstStyle/>
                    <a:p>
                      <a:pPr indent="0" lvl="0" marL="0" rtl="0" algn="l">
                        <a:spcBef>
                          <a:spcPts val="0"/>
                        </a:spcBef>
                        <a:spcAft>
                          <a:spcPts val="0"/>
                        </a:spcAft>
                        <a:buNone/>
                      </a:pPr>
                      <a:r>
                        <a:rPr lang="en-US"/>
                        <a:t>Replica chủ động kéo cập nhật</a:t>
                      </a:r>
                      <a:endParaRPr/>
                    </a:p>
                  </a:txBody>
                  <a:tcPr marT="91425" marB="91425" marR="91425" marL="91425"/>
                </a:tc>
                <a:tc>
                  <a:txBody>
                    <a:bodyPr/>
                    <a:lstStyle/>
                    <a:p>
                      <a:pPr indent="0" lvl="0" marL="0" rtl="0" algn="l">
                        <a:spcBef>
                          <a:spcPts val="0"/>
                        </a:spcBef>
                        <a:spcAft>
                          <a:spcPts val="0"/>
                        </a:spcAft>
                        <a:buNone/>
                      </a:pPr>
                      <a:r>
                        <a:rPr lang="en-US"/>
                        <a:t>Linh hoạt, giảm tải server</a:t>
                      </a:r>
                      <a:endParaRPr/>
                    </a:p>
                  </a:txBody>
                  <a:tcPr marT="91425" marB="91425" marR="91425" marL="91425"/>
                </a:tc>
                <a:tc>
                  <a:txBody>
                    <a:bodyPr/>
                    <a:lstStyle/>
                    <a:p>
                      <a:pPr indent="0" lvl="0" marL="0" rtl="0" algn="l">
                        <a:spcBef>
                          <a:spcPts val="0"/>
                        </a:spcBef>
                        <a:spcAft>
                          <a:spcPts val="0"/>
                        </a:spcAft>
                        <a:buNone/>
                      </a:pPr>
                      <a:r>
                        <a:rPr lang="en-US"/>
                        <a:t>Có độ trễ, có thể gửi request không cần thiết</a:t>
                      </a:r>
                      <a:endParaRPr/>
                    </a:p>
                  </a:txBody>
                  <a:tcPr marT="91425" marB="91425"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5"/>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p>
        </p:txBody>
      </p:sp>
      <p:pic>
        <p:nvPicPr>
          <p:cNvPr id="90" name="Google Shape;90;p15"/>
          <p:cNvPicPr preferRelativeResize="0"/>
          <p:nvPr/>
        </p:nvPicPr>
        <p:blipFill>
          <a:blip r:embed="rId3">
            <a:alphaModFix/>
          </a:blip>
          <a:stretch>
            <a:fillRect/>
          </a:stretch>
        </p:blipFill>
        <p:spPr>
          <a:xfrm>
            <a:off x="2693550" y="1053750"/>
            <a:ext cx="6266775" cy="3608625"/>
          </a:xfrm>
          <a:prstGeom prst="rect">
            <a:avLst/>
          </a:prstGeom>
          <a:noFill/>
          <a:ln>
            <a:noFill/>
          </a:ln>
        </p:spPr>
      </p:pic>
      <p:sp>
        <p:nvSpPr>
          <p:cNvPr id="91" name="Google Shape;91;p15"/>
          <p:cNvSpPr txBox="1"/>
          <p:nvPr/>
        </p:nvSpPr>
        <p:spPr>
          <a:xfrm>
            <a:off x="163275" y="4662375"/>
            <a:ext cx="11960700" cy="981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US" sz="2000">
                <a:solidFill>
                  <a:schemeClr val="dk1"/>
                </a:solidFill>
                <a:latin typeface="Roboto"/>
                <a:ea typeface="Roboto"/>
                <a:cs typeface="Roboto"/>
                <a:sym typeface="Roboto"/>
              </a:rPr>
              <a:t>Hình 3: Push vs Pull vs CONWIP Flow Diagram </a:t>
            </a:r>
            <a:endParaRPr sz="2000">
              <a:solidFill>
                <a:schemeClr val="dk1"/>
              </a:solidFill>
              <a:latin typeface="Roboto"/>
              <a:ea typeface="Roboto"/>
              <a:cs typeface="Roboto"/>
              <a:sym typeface="Roboto"/>
            </a:endParaRPr>
          </a:p>
          <a:p>
            <a:pPr indent="0" lvl="0" marL="0" rtl="0" algn="ctr">
              <a:lnSpc>
                <a:spcPct val="115000"/>
              </a:lnSpc>
              <a:spcBef>
                <a:spcPts val="1800"/>
              </a:spcBef>
              <a:spcAft>
                <a:spcPts val="400"/>
              </a:spcAft>
              <a:buClr>
                <a:schemeClr val="dk1"/>
              </a:buClr>
              <a:buSzPts val="1100"/>
              <a:buFont typeface="Arial"/>
              <a:buNone/>
            </a:pPr>
            <a:r>
              <a:rPr b="1" lang="en-US" sz="1700" u="sng">
                <a:solidFill>
                  <a:schemeClr val="hlink"/>
                </a:solidFill>
                <a:hlinkClick r:id="rId4"/>
              </a:rPr>
              <a:t>https://en.wikipedia.org/wiki/Push%E2%80%93pull_strategy</a:t>
            </a:r>
            <a:endParaRPr sz="2000">
              <a:solidFill>
                <a:schemeClr val="dk1"/>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6"/>
          <p:cNvSpPr txBox="1"/>
          <p:nvPr>
            <p:ph type="title"/>
          </p:nvPr>
        </p:nvSpPr>
        <p:spPr>
          <a:xfrm>
            <a:off x="1627451" y="365125"/>
            <a:ext cx="9726300" cy="7476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115000"/>
              </a:lnSpc>
              <a:spcBef>
                <a:spcPts val="300"/>
              </a:spcBef>
              <a:spcAft>
                <a:spcPts val="300"/>
              </a:spcAft>
              <a:buClr>
                <a:schemeClr val="dk1"/>
              </a:buClr>
              <a:buSzPts val="990"/>
              <a:buFont typeface="Arial"/>
              <a:buNone/>
            </a:pPr>
            <a:r>
              <a:rPr lang="en-US" sz="4500">
                <a:solidFill>
                  <a:srgbClr val="CF2941"/>
                </a:solidFill>
                <a:latin typeface="Roboto"/>
                <a:ea typeface="Roboto"/>
                <a:cs typeface="Roboto"/>
                <a:sym typeface="Roboto"/>
              </a:rPr>
              <a:t>1.Replica management</a:t>
            </a:r>
            <a:endParaRPr/>
          </a:p>
        </p:txBody>
      </p:sp>
      <p:sp>
        <p:nvSpPr>
          <p:cNvPr id="97" name="Google Shape;97;p16"/>
          <p:cNvSpPr txBox="1"/>
          <p:nvPr>
            <p:ph idx="1" type="body"/>
          </p:nvPr>
        </p:nvSpPr>
        <p:spPr>
          <a:xfrm>
            <a:off x="859050" y="1206500"/>
            <a:ext cx="10473900" cy="4694700"/>
          </a:xfrm>
          <a:prstGeom prst="rect">
            <a:avLst/>
          </a:prstGeom>
          <a:noFill/>
          <a:ln>
            <a:noFill/>
          </a:ln>
        </p:spPr>
        <p:txBody>
          <a:bodyPr anchorCtr="0" anchor="t" bIns="45700" lIns="91425" spcFirstLastPara="1" rIns="91425" wrap="square" tIns="45700">
            <a:spAutoFit/>
          </a:bodyPr>
          <a:lstStyle/>
          <a:p>
            <a:pPr indent="0" lvl="0" marL="0" rtl="0" algn="l">
              <a:lnSpc>
                <a:spcPct val="120000"/>
              </a:lnSpc>
              <a:spcBef>
                <a:spcPts val="0"/>
              </a:spcBef>
              <a:spcAft>
                <a:spcPts val="0"/>
              </a:spcAft>
              <a:buClr>
                <a:schemeClr val="dk1"/>
              </a:buClr>
              <a:buSzPts val="2000"/>
              <a:buNone/>
            </a:pPr>
            <a:r>
              <a:rPr lang="en-US">
                <a:latin typeface="Roboto"/>
                <a:ea typeface="Roboto"/>
                <a:cs typeface="Roboto"/>
                <a:sym typeface="Roboto"/>
              </a:rPr>
              <a:t>Quản lý đối tượng nhân bản (Invocation Transparency)</a:t>
            </a: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US">
                <a:latin typeface="Roboto"/>
                <a:ea typeface="Roboto"/>
                <a:cs typeface="Roboto"/>
                <a:sym typeface="Roboto"/>
              </a:rPr>
              <a:t>Khi một đối tượng (object) có nhiều bản sao (B và C), </a:t>
            </a:r>
            <a:r>
              <a:rPr b="1" lang="en-US">
                <a:latin typeface="Roboto"/>
                <a:ea typeface="Roboto"/>
                <a:cs typeface="Roboto"/>
                <a:sym typeface="Roboto"/>
              </a:rPr>
              <a:t>có nguy cơ gọi lặp</a:t>
            </a:r>
            <a:r>
              <a:rPr lang="en-US">
                <a:latin typeface="Roboto"/>
                <a:ea typeface="Roboto"/>
                <a:cs typeface="Roboto"/>
                <a:sym typeface="Roboto"/>
              </a:rPr>
              <a:t> (duplicate invocation).</a:t>
            </a:r>
            <a:br>
              <a:rPr lang="en-US">
                <a:latin typeface="Roboto"/>
                <a:ea typeface="Roboto"/>
                <a:cs typeface="Roboto"/>
                <a:sym typeface="Roboto"/>
              </a:rPr>
            </a:br>
            <a:endParaRPr>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b="1" lang="en-US">
                <a:latin typeface="Roboto"/>
                <a:ea typeface="Roboto"/>
                <a:cs typeface="Roboto"/>
                <a:sym typeface="Roboto"/>
              </a:rPr>
              <a:t>Chiến lược khắc phục:</a:t>
            </a:r>
            <a:br>
              <a:rPr b="1" lang="en-US">
                <a:latin typeface="Roboto"/>
                <a:ea typeface="Roboto"/>
                <a:cs typeface="Roboto"/>
                <a:sym typeface="Roboto"/>
              </a:rPr>
            </a:br>
            <a:endParaRPr b="1">
              <a:latin typeface="Roboto"/>
              <a:ea typeface="Roboto"/>
              <a:cs typeface="Roboto"/>
              <a:sym typeface="Roboto"/>
            </a:endParaRPr>
          </a:p>
          <a:p>
            <a:pPr indent="-355600" lvl="0" marL="457200" rtl="0" algn="l">
              <a:lnSpc>
                <a:spcPct val="115000"/>
              </a:lnSpc>
              <a:spcBef>
                <a:spcPts val="1200"/>
              </a:spcBef>
              <a:spcAft>
                <a:spcPts val="0"/>
              </a:spcAft>
              <a:buSzPts val="2000"/>
              <a:buChar char="●"/>
            </a:pPr>
            <a:r>
              <a:rPr lang="en-US">
                <a:latin typeface="Roboto"/>
                <a:ea typeface="Roboto"/>
                <a:cs typeface="Roboto"/>
                <a:sym typeface="Roboto"/>
              </a:rPr>
              <a:t>Sử dụng </a:t>
            </a:r>
            <a:r>
              <a:rPr b="1" lang="en-US">
                <a:latin typeface="Roboto"/>
                <a:ea typeface="Roboto"/>
                <a:cs typeface="Roboto"/>
                <a:sym typeface="Roboto"/>
              </a:rPr>
              <a:t>coordinator</a:t>
            </a:r>
            <a:r>
              <a:rPr lang="en-US">
                <a:latin typeface="Roboto"/>
                <a:ea typeface="Roboto"/>
                <a:cs typeface="Roboto"/>
                <a:sym typeface="Roboto"/>
              </a:rPr>
              <a:t> ở tầng middleware để chỉ gửi lời gọi một lần, sau đó thực hiện multicasting đến tất cả replica (sender-based multicast).</a:t>
            </a:r>
            <a:br>
              <a:rPr lang="en-US">
                <a:latin typeface="Roboto"/>
                <a:ea typeface="Roboto"/>
                <a:cs typeface="Roboto"/>
                <a:sym typeface="Roboto"/>
              </a:rPr>
            </a:br>
            <a:endParaRPr>
              <a:latin typeface="Roboto"/>
              <a:ea typeface="Roboto"/>
              <a:cs typeface="Roboto"/>
              <a:sym typeface="Roboto"/>
            </a:endParaRPr>
          </a:p>
          <a:p>
            <a:pPr indent="-355600" lvl="0" marL="457200" rtl="0" algn="l">
              <a:lnSpc>
                <a:spcPct val="115000"/>
              </a:lnSpc>
              <a:spcBef>
                <a:spcPts val="0"/>
              </a:spcBef>
              <a:spcAft>
                <a:spcPts val="0"/>
              </a:spcAft>
              <a:buSzPts val="2000"/>
              <a:buChar char="●"/>
            </a:pPr>
            <a:r>
              <a:rPr lang="en-US">
                <a:latin typeface="Roboto"/>
                <a:ea typeface="Roboto"/>
                <a:cs typeface="Roboto"/>
                <a:sym typeface="Roboto"/>
              </a:rPr>
              <a:t>Đây là cách để </a:t>
            </a:r>
            <a:r>
              <a:rPr b="1" lang="en-US">
                <a:latin typeface="Roboto"/>
                <a:ea typeface="Roboto"/>
                <a:cs typeface="Roboto"/>
                <a:sym typeface="Roboto"/>
              </a:rPr>
              <a:t>đảm bảo invocation transparency</a:t>
            </a:r>
            <a:r>
              <a:rPr lang="en-US">
                <a:latin typeface="Roboto"/>
                <a:ea typeface="Roboto"/>
                <a:cs typeface="Roboto"/>
                <a:sym typeface="Roboto"/>
              </a:rPr>
              <a:t>: client không cần quan tâm mình đang gọi vào bản sao nào, chỉ cần nhận kết quả một lần.</a:t>
            </a:r>
            <a:endParaRPr>
              <a:latin typeface="Roboto"/>
              <a:ea typeface="Roboto"/>
              <a:cs typeface="Roboto"/>
              <a:sym typeface="Roboto"/>
            </a:endParaRPr>
          </a:p>
          <a:p>
            <a:pPr indent="0" lvl="0" marL="0" rtl="0" algn="l">
              <a:lnSpc>
                <a:spcPct val="120000"/>
              </a:lnSpc>
              <a:spcBef>
                <a:spcPts val="1200"/>
              </a:spcBef>
              <a:spcAft>
                <a:spcPts val="0"/>
              </a:spcAft>
              <a:buClr>
                <a:schemeClr val="dk1"/>
              </a:buClr>
              <a:buSzPts val="2000"/>
              <a:buNone/>
            </a:pPr>
            <a:r>
              <a:t/>
            </a:r>
            <a:endParaRPr>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