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65" r:id="rId13"/>
    <p:sldId id="266" r:id="rId14"/>
    <p:sldId id="273" r:id="rId15"/>
    <p:sldId id="279" r:id="rId16"/>
    <p:sldId id="275" r:id="rId17"/>
    <p:sldId id="267" r:id="rId18"/>
    <p:sldId id="276" r:id="rId19"/>
    <p:sldId id="281" r:id="rId20"/>
    <p:sldId id="282" r:id="rId21"/>
    <p:sldId id="280" r:id="rId22"/>
    <p:sldId id="28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F41"/>
    <a:srgbClr val="D9D9D9"/>
    <a:srgbClr val="00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415CF1-B79D-4650-8D39-2881BFE93EAF}">
  <a:tblStyle styleId="{BA415CF1-B79D-4650-8D39-2881BFE93E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8B9A6E66-B285-E132-7BE3-6C6086F0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438a53189_0_20:notes">
            <a:extLst>
              <a:ext uri="{FF2B5EF4-FFF2-40B4-BE49-F238E27FC236}">
                <a16:creationId xmlns:a16="http://schemas.microsoft.com/office/drawing/2014/main" id="{D90864A4-4463-4655-A903-EC07FDAA01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438a53189_0_20:notes">
            <a:extLst>
              <a:ext uri="{FF2B5EF4-FFF2-40B4-BE49-F238E27FC236}">
                <a16:creationId xmlns:a16="http://schemas.microsoft.com/office/drawing/2014/main" id="{6BF9B13D-2693-15D2-1B5A-E4AE279C32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24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C58FC93E-0056-5BB1-95C7-BA94BE0DD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461218e86_0_251:notes">
            <a:extLst>
              <a:ext uri="{FF2B5EF4-FFF2-40B4-BE49-F238E27FC236}">
                <a16:creationId xmlns:a16="http://schemas.microsoft.com/office/drawing/2014/main" id="{EE8C48BB-4F0F-9830-824F-FB9BD53F1A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461218e86_0_251:notes">
            <a:extLst>
              <a:ext uri="{FF2B5EF4-FFF2-40B4-BE49-F238E27FC236}">
                <a16:creationId xmlns:a16="http://schemas.microsoft.com/office/drawing/2014/main" id="{32F691FB-17B1-5D61-9DC5-AD1318C063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9061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438a5318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438a5318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438a5318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438a5318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8FBD9399-BE20-2720-89FD-BFB59F61D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438a53189_0_29:notes">
            <a:extLst>
              <a:ext uri="{FF2B5EF4-FFF2-40B4-BE49-F238E27FC236}">
                <a16:creationId xmlns:a16="http://schemas.microsoft.com/office/drawing/2014/main" id="{61F0189A-9E12-247A-2526-03806D2172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438a53189_0_29:notes">
            <a:extLst>
              <a:ext uri="{FF2B5EF4-FFF2-40B4-BE49-F238E27FC236}">
                <a16:creationId xmlns:a16="http://schemas.microsoft.com/office/drawing/2014/main" id="{5E4AC5BE-F086-F631-B098-7B4ED62270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2300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8395636B-9A88-8191-EF7B-42C70418B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438a53189_0_29:notes">
            <a:extLst>
              <a:ext uri="{FF2B5EF4-FFF2-40B4-BE49-F238E27FC236}">
                <a16:creationId xmlns:a16="http://schemas.microsoft.com/office/drawing/2014/main" id="{52207387-F93A-D229-1A71-75BA8E280D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438a53189_0_29:notes">
            <a:extLst>
              <a:ext uri="{FF2B5EF4-FFF2-40B4-BE49-F238E27FC236}">
                <a16:creationId xmlns:a16="http://schemas.microsoft.com/office/drawing/2014/main" id="{A4269E65-447C-71A5-DE5E-A57F018904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609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1C9DBDB3-0721-A18C-E6F6-04946529F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438a53189_0_29:notes">
            <a:extLst>
              <a:ext uri="{FF2B5EF4-FFF2-40B4-BE49-F238E27FC236}">
                <a16:creationId xmlns:a16="http://schemas.microsoft.com/office/drawing/2014/main" id="{BA499B2A-BF22-8CD1-CC83-CAAD326D3C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438a53189_0_29:notes">
            <a:extLst>
              <a:ext uri="{FF2B5EF4-FFF2-40B4-BE49-F238E27FC236}">
                <a16:creationId xmlns:a16="http://schemas.microsoft.com/office/drawing/2014/main" id="{17C28A95-AA2B-31BE-78FC-754086C97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300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61218e8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61218e8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A0D4C4B2-59D2-570C-9855-E196A2244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61218e86_0_245:notes">
            <a:extLst>
              <a:ext uri="{FF2B5EF4-FFF2-40B4-BE49-F238E27FC236}">
                <a16:creationId xmlns:a16="http://schemas.microsoft.com/office/drawing/2014/main" id="{F9A7612E-DA21-0DE5-2222-446FC417C7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61218e86_0_245:notes">
            <a:extLst>
              <a:ext uri="{FF2B5EF4-FFF2-40B4-BE49-F238E27FC236}">
                <a16:creationId xmlns:a16="http://schemas.microsoft.com/office/drawing/2014/main" id="{FBF1BAD2-CC70-EAC6-113F-177BB16F0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988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E97FB45E-3DD1-16BF-D4E2-F4A15C4FA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61218e86_0_245:notes">
            <a:extLst>
              <a:ext uri="{FF2B5EF4-FFF2-40B4-BE49-F238E27FC236}">
                <a16:creationId xmlns:a16="http://schemas.microsoft.com/office/drawing/2014/main" id="{9F2E7909-8FD7-91C0-BC81-62EEC1438F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61218e86_0_245:notes">
            <a:extLst>
              <a:ext uri="{FF2B5EF4-FFF2-40B4-BE49-F238E27FC236}">
                <a16:creationId xmlns:a16="http://schemas.microsoft.com/office/drawing/2014/main" id="{487F06D6-7C3A-A240-7A5B-F8340D0B71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18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3fb3a69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3fb3a69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3DD96ECB-2FBA-AD07-B8AE-C3740E0A5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61218e86_0_245:notes">
            <a:extLst>
              <a:ext uri="{FF2B5EF4-FFF2-40B4-BE49-F238E27FC236}">
                <a16:creationId xmlns:a16="http://schemas.microsoft.com/office/drawing/2014/main" id="{5E12BA2E-37FC-E897-9873-8E31D3E347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61218e86_0_245:notes">
            <a:extLst>
              <a:ext uri="{FF2B5EF4-FFF2-40B4-BE49-F238E27FC236}">
                <a16:creationId xmlns:a16="http://schemas.microsoft.com/office/drawing/2014/main" id="{95730AA2-DA1F-0400-6886-5F5959D877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193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A4FC7DB6-5D90-0471-83C4-3D78EA5F1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61218e86_0_245:notes">
            <a:extLst>
              <a:ext uri="{FF2B5EF4-FFF2-40B4-BE49-F238E27FC236}">
                <a16:creationId xmlns:a16="http://schemas.microsoft.com/office/drawing/2014/main" id="{9BBDBB9F-8F0A-038C-D262-E5FD63B460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61218e86_0_245:notes">
            <a:extLst>
              <a:ext uri="{FF2B5EF4-FFF2-40B4-BE49-F238E27FC236}">
                <a16:creationId xmlns:a16="http://schemas.microsoft.com/office/drawing/2014/main" id="{ED0D2545-7E43-1120-4754-BAC9FB465F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104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346F149-C981-E477-4C76-01EBE07E3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C431AA92-00FD-A4F4-540C-A87713FDAC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FD056080-DBF6-AF6A-E510-3EAF56818F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99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461218e8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461218e8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461218e86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461218e86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461218e8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461218e8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461218e8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461218e86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461218e86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461218e86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461218e86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461218e86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8DBAB050-0FE2-4195-F516-40C1A8603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438a53189_0_20:notes">
            <a:extLst>
              <a:ext uri="{FF2B5EF4-FFF2-40B4-BE49-F238E27FC236}">
                <a16:creationId xmlns:a16="http://schemas.microsoft.com/office/drawing/2014/main" id="{5A46BE30-181E-D0BB-6370-2B4F17D95C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438a53189_0_20:notes">
            <a:extLst>
              <a:ext uri="{FF2B5EF4-FFF2-40B4-BE49-F238E27FC236}">
                <a16:creationId xmlns:a16="http://schemas.microsoft.com/office/drawing/2014/main" id="{72062929-DE4A-D0DB-9E7C-CA5C28F1DF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1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luanfaraujo/" TargetMode="External"/><Relationship Id="rId4" Type="http://schemas.openxmlformats.org/officeDocument/2006/relationships/hyperlink" Target="mailto:ferreiraaraujoluan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2500" y="0"/>
            <a:ext cx="169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69500" y="1306675"/>
            <a:ext cx="8793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2"/>
                </a:solidFill>
              </a:rPr>
              <a:t>Estudo de Caso </a:t>
            </a:r>
            <a:r>
              <a:rPr lang="pt-BR" b="1" dirty="0" err="1">
                <a:solidFill>
                  <a:schemeClr val="accent2"/>
                </a:solidFill>
              </a:rPr>
              <a:t>Cyclistic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9500" y="3351200"/>
            <a:ext cx="8793300" cy="15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accent2"/>
                </a:solidFill>
              </a:rPr>
              <a:t>Apresentado por:</a:t>
            </a:r>
            <a:r>
              <a:rPr lang="pt-BR" sz="2000" dirty="0">
                <a:solidFill>
                  <a:schemeClr val="accent2"/>
                </a:solidFill>
              </a:rPr>
              <a:t> Luan Ferreira Araujo</a:t>
            </a:r>
            <a:endParaRPr sz="20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accent2"/>
                </a:solidFill>
              </a:rPr>
              <a:t>Última atualização:</a:t>
            </a:r>
            <a:r>
              <a:rPr lang="pt-BR" sz="2000" dirty="0">
                <a:solidFill>
                  <a:schemeClr val="accent2"/>
                </a:solidFill>
              </a:rPr>
              <a:t> 29 ago. 2025</a:t>
            </a:r>
            <a:endParaRPr sz="2000" dirty="0">
              <a:solidFill>
                <a:schemeClr val="accent2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751" y="0"/>
            <a:ext cx="2204500" cy="19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003E7925-107D-2A92-5EA1-53A30FED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D2E0922D-5F51-DC65-0CF9-EB38284243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pt-BR" sz="1920" b="1" dirty="0">
                <a:solidFill>
                  <a:schemeClr val="accent2"/>
                </a:solidFill>
              </a:rPr>
              <a:t>Número de viagens iniciando e terminando por hora</a:t>
            </a:r>
            <a:endParaRPr sz="1920" b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6146347B-7ADB-5D2C-6DD1-89258547B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7430"/>
            <a:ext cx="9144000" cy="4204905"/>
          </a:xfrm>
          <a:prstGeom prst="rect">
            <a:avLst/>
          </a:prstGeom>
        </p:spPr>
      </p:pic>
      <p:sp>
        <p:nvSpPr>
          <p:cNvPr id="4" name="Google Shape;128;p22">
            <a:extLst>
              <a:ext uri="{FF2B5EF4-FFF2-40B4-BE49-F238E27FC236}">
                <a16:creationId xmlns:a16="http://schemas.microsoft.com/office/drawing/2014/main" id="{0C0798F8-224F-C068-9332-B8AC7DE5DC45}"/>
              </a:ext>
            </a:extLst>
          </p:cNvPr>
          <p:cNvSpPr/>
          <p:nvPr/>
        </p:nvSpPr>
        <p:spPr>
          <a:xfrm>
            <a:off x="0" y="1116486"/>
            <a:ext cx="2963206" cy="108357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1800" dirty="0">
                <a:solidFill>
                  <a:schemeClr val="dk1"/>
                </a:solidFill>
              </a:rPr>
              <a:t>Membros têm um pico de viagens que iniciam e terminam às 8:00...</a:t>
            </a:r>
          </a:p>
        </p:txBody>
      </p:sp>
      <p:sp>
        <p:nvSpPr>
          <p:cNvPr id="5" name="Google Shape;88;p17">
            <a:extLst>
              <a:ext uri="{FF2B5EF4-FFF2-40B4-BE49-F238E27FC236}">
                <a16:creationId xmlns:a16="http://schemas.microsoft.com/office/drawing/2014/main" id="{0318642C-D215-94CA-C944-989D42C6C8FA}"/>
              </a:ext>
            </a:extLst>
          </p:cNvPr>
          <p:cNvSpPr/>
          <p:nvPr/>
        </p:nvSpPr>
        <p:spPr>
          <a:xfrm>
            <a:off x="1591011" y="2274845"/>
            <a:ext cx="347792" cy="30427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8;p17">
            <a:extLst>
              <a:ext uri="{FF2B5EF4-FFF2-40B4-BE49-F238E27FC236}">
                <a16:creationId xmlns:a16="http://schemas.microsoft.com/office/drawing/2014/main" id="{A8B53754-5A97-662F-F7B4-596F6570C13F}"/>
              </a:ext>
            </a:extLst>
          </p:cNvPr>
          <p:cNvSpPr/>
          <p:nvPr/>
        </p:nvSpPr>
        <p:spPr>
          <a:xfrm>
            <a:off x="1684421" y="4743880"/>
            <a:ext cx="178755" cy="19845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AED46535-B034-133C-7865-529F9791DC08}"/>
              </a:ext>
            </a:extLst>
          </p:cNvPr>
          <p:cNvSpPr/>
          <p:nvPr/>
        </p:nvSpPr>
        <p:spPr>
          <a:xfrm>
            <a:off x="6122906" y="2267478"/>
            <a:ext cx="347792" cy="30427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8;p17">
            <a:extLst>
              <a:ext uri="{FF2B5EF4-FFF2-40B4-BE49-F238E27FC236}">
                <a16:creationId xmlns:a16="http://schemas.microsoft.com/office/drawing/2014/main" id="{9EE58532-869A-2011-2BA4-182E5FB37645}"/>
              </a:ext>
            </a:extLst>
          </p:cNvPr>
          <p:cNvSpPr/>
          <p:nvPr/>
        </p:nvSpPr>
        <p:spPr>
          <a:xfrm>
            <a:off x="6216316" y="4736513"/>
            <a:ext cx="178755" cy="19845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8;p17">
            <a:extLst>
              <a:ext uri="{FF2B5EF4-FFF2-40B4-BE49-F238E27FC236}">
                <a16:creationId xmlns:a16="http://schemas.microsoft.com/office/drawing/2014/main" id="{1BDCC526-15CC-3932-AE54-EC3BC0ED5873}"/>
              </a:ext>
            </a:extLst>
          </p:cNvPr>
          <p:cNvSpPr/>
          <p:nvPr/>
        </p:nvSpPr>
        <p:spPr>
          <a:xfrm>
            <a:off x="2426941" y="2936008"/>
            <a:ext cx="1066800" cy="87284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8;p17">
            <a:extLst>
              <a:ext uri="{FF2B5EF4-FFF2-40B4-BE49-F238E27FC236}">
                <a16:creationId xmlns:a16="http://schemas.microsoft.com/office/drawing/2014/main" id="{F0137C2E-6ED7-418D-61B1-82862FDCC901}"/>
              </a:ext>
            </a:extLst>
          </p:cNvPr>
          <p:cNvSpPr/>
          <p:nvPr/>
        </p:nvSpPr>
        <p:spPr>
          <a:xfrm>
            <a:off x="2378815" y="4687396"/>
            <a:ext cx="1114926" cy="25493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8;p17">
            <a:extLst>
              <a:ext uri="{FF2B5EF4-FFF2-40B4-BE49-F238E27FC236}">
                <a16:creationId xmlns:a16="http://schemas.microsoft.com/office/drawing/2014/main" id="{AB34F2B8-26BF-4CD0-E39F-476B1B855E09}"/>
              </a:ext>
            </a:extLst>
          </p:cNvPr>
          <p:cNvSpPr/>
          <p:nvPr/>
        </p:nvSpPr>
        <p:spPr>
          <a:xfrm>
            <a:off x="6979461" y="2928641"/>
            <a:ext cx="1066800" cy="87284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8;p17">
            <a:extLst>
              <a:ext uri="{FF2B5EF4-FFF2-40B4-BE49-F238E27FC236}">
                <a16:creationId xmlns:a16="http://schemas.microsoft.com/office/drawing/2014/main" id="{D23F7725-4169-AE0E-72C3-2106099419FB}"/>
              </a:ext>
            </a:extLst>
          </p:cNvPr>
          <p:cNvSpPr/>
          <p:nvPr/>
        </p:nvSpPr>
        <p:spPr>
          <a:xfrm>
            <a:off x="6931335" y="4680029"/>
            <a:ext cx="1114926" cy="25493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8;p22">
            <a:extLst>
              <a:ext uri="{FF2B5EF4-FFF2-40B4-BE49-F238E27FC236}">
                <a16:creationId xmlns:a16="http://schemas.microsoft.com/office/drawing/2014/main" id="{A70C1475-A604-6565-9045-79FFC103BD67}"/>
              </a:ext>
            </a:extLst>
          </p:cNvPr>
          <p:cNvSpPr/>
          <p:nvPr/>
        </p:nvSpPr>
        <p:spPr>
          <a:xfrm>
            <a:off x="0" y="1116486"/>
            <a:ext cx="2963206" cy="137233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...enquanto viagens por casuais são poucas de manhã, aumentando até seu pico às 17:00.</a:t>
            </a: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4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D828498F-D376-22B8-6ED6-754E9CD10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ABFB589E-C53B-0A9C-C242-CB68451B5D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500" y="0"/>
            <a:ext cx="3183978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Duração média de viagens por dia da semana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104" name="Google Shape;104;p19">
            <a:extLst>
              <a:ext uri="{FF2B5EF4-FFF2-40B4-BE49-F238E27FC236}">
                <a16:creationId xmlns:a16="http://schemas.microsoft.com/office/drawing/2014/main" id="{242E43CD-4CCE-E522-3E14-A1FBE0988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9499" y="1051904"/>
            <a:ext cx="3109965" cy="3930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Casuais fazem viagens mais longas que membros – especialmente nos fins de semana.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Viagens curtas indicam que membros fazem </a:t>
            </a:r>
            <a:r>
              <a:rPr lang="pt-BR" dirty="0">
                <a:solidFill>
                  <a:schemeClr val="accent2"/>
                </a:solidFill>
                <a:highlight>
                  <a:srgbClr val="EEFF41"/>
                </a:highlight>
              </a:rPr>
              <a:t>trajetos rotineiras</a:t>
            </a:r>
            <a:r>
              <a:rPr lang="pt-BR" dirty="0">
                <a:solidFill>
                  <a:schemeClr val="accent2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Viagens longas indicam que casuais usam bicicletas para </a:t>
            </a:r>
            <a:r>
              <a:rPr lang="pt-BR" dirty="0">
                <a:solidFill>
                  <a:schemeClr val="accent2"/>
                </a:solidFill>
                <a:highlight>
                  <a:srgbClr val="EEFF41"/>
                </a:highlight>
              </a:rPr>
              <a:t>lazer/turismo</a:t>
            </a:r>
            <a:r>
              <a:rPr lang="pt-B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5" name="Google Shape;105;p19">
            <a:extLst>
              <a:ext uri="{FF2B5EF4-FFF2-40B4-BE49-F238E27FC236}">
                <a16:creationId xmlns:a16="http://schemas.microsoft.com/office/drawing/2014/main" id="{03E77F73-82ED-70C0-2580-3EAB18E86628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203B7288-C562-96CB-E4C1-9317BFD3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80"/>
          <a:stretch>
            <a:fillRect/>
          </a:stretch>
        </p:blipFill>
        <p:spPr>
          <a:xfrm>
            <a:off x="3353478" y="130628"/>
            <a:ext cx="5790522" cy="488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8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57965090-C8AA-1B6F-76DC-51E29C09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43"/>
          <a:stretch>
            <a:fillRect/>
          </a:stretch>
        </p:blipFill>
        <p:spPr>
          <a:xfrm>
            <a:off x="0" y="472800"/>
            <a:ext cx="9144000" cy="4670700"/>
          </a:xfrm>
          <a:prstGeom prst="rect">
            <a:avLst/>
          </a:prstGeom>
        </p:spPr>
      </p:pic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Número de viagens por tipo de veículo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103800" y="731475"/>
            <a:ext cx="2666901" cy="89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Bicicletas clássicas são preferidas em geral.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232250" y="700701"/>
            <a:ext cx="3723000" cy="98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Ambos os casuais e membros preferem bicicletas clássicas.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Preferência de veículo</a:t>
            </a:r>
            <a:endParaRPr sz="1920" b="1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3C764-EAB7-73DD-C725-C1268773F8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173" r="45489"/>
          <a:stretch>
            <a:fillRect/>
          </a:stretch>
        </p:blipFill>
        <p:spPr>
          <a:xfrm>
            <a:off x="-1" y="1753173"/>
            <a:ext cx="8379819" cy="1314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51EA8C-9DA0-8E84-CBD9-0E62B1FC97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511"/>
          <a:stretch>
            <a:fillRect/>
          </a:stretch>
        </p:blipFill>
        <p:spPr>
          <a:xfrm>
            <a:off x="1464523" y="3067732"/>
            <a:ext cx="7019651" cy="1674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A89C7-E5CF-A72B-0846-341AACEF32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678" r="90376"/>
          <a:stretch>
            <a:fillRect/>
          </a:stretch>
        </p:blipFill>
        <p:spPr>
          <a:xfrm>
            <a:off x="-1" y="3531066"/>
            <a:ext cx="1485149" cy="121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96BA8D0F-997D-C7C8-2904-ED37B28C3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>
            <a:extLst>
              <a:ext uri="{FF2B5EF4-FFF2-40B4-BE49-F238E27FC236}">
                <a16:creationId xmlns:a16="http://schemas.microsoft.com/office/drawing/2014/main" id="{2CA141D5-C01F-7052-A91B-02269E378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499" y="0"/>
            <a:ext cx="3536225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Preferência de estações</a:t>
            </a:r>
            <a:endParaRPr sz="1920" b="1" dirty="0">
              <a:solidFill>
                <a:schemeClr val="accent2"/>
              </a:solidFill>
            </a:endParaRP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8ED1BAFA-BE96-6783-11B1-BB20D38C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00"/>
          <a:stretch>
            <a:fillRect/>
          </a:stretch>
        </p:blipFill>
        <p:spPr>
          <a:xfrm>
            <a:off x="3705726" y="0"/>
            <a:ext cx="5438274" cy="2571303"/>
          </a:xfrm>
          <a:prstGeom prst="rect">
            <a:avLst/>
          </a:prstGeom>
        </p:spPr>
      </p:pic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3DE3773B-F36E-9696-E5D0-84FD112C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>
            <a:fillRect/>
          </a:stretch>
        </p:blipFill>
        <p:spPr>
          <a:xfrm>
            <a:off x="3705725" y="2543808"/>
            <a:ext cx="5438276" cy="2571303"/>
          </a:xfrm>
          <a:prstGeom prst="rect">
            <a:avLst/>
          </a:prstGeom>
        </p:spPr>
      </p:pic>
      <p:sp>
        <p:nvSpPr>
          <p:cNvPr id="9" name="Google Shape;105;p19">
            <a:extLst>
              <a:ext uri="{FF2B5EF4-FFF2-40B4-BE49-F238E27FC236}">
                <a16:creationId xmlns:a16="http://schemas.microsoft.com/office/drawing/2014/main" id="{9068E318-2B07-E329-0A55-8AC4BE476166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;p20">
            <a:extLst>
              <a:ext uri="{FF2B5EF4-FFF2-40B4-BE49-F238E27FC236}">
                <a16:creationId xmlns:a16="http://schemas.microsoft.com/office/drawing/2014/main" id="{DEE376B0-A85A-E537-C37B-BCC0D8DF5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666892"/>
            <a:ext cx="3222146" cy="4315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sz="1600" dirty="0">
                <a:solidFill>
                  <a:schemeClr val="accent2"/>
                </a:solidFill>
              </a:rPr>
              <a:t>Casuais iniciam e </a:t>
            </a:r>
            <a:r>
              <a:rPr lang="pt-BR" sz="1600" dirty="0" err="1">
                <a:solidFill>
                  <a:schemeClr val="accent2"/>
                </a:solidFill>
              </a:rPr>
              <a:t>terminan</a:t>
            </a:r>
            <a:r>
              <a:rPr lang="pt-BR" sz="1600" dirty="0">
                <a:solidFill>
                  <a:schemeClr val="accent2"/>
                </a:solidFill>
              </a:rPr>
              <a:t> seus passeios em </a:t>
            </a:r>
            <a:r>
              <a:rPr lang="pt-BR" sz="1600" dirty="0">
                <a:solidFill>
                  <a:schemeClr val="accent2"/>
                </a:solidFill>
                <a:highlight>
                  <a:srgbClr val="EEFF41"/>
                </a:highlight>
              </a:rPr>
              <a:t>pontos turísticos ou de lazer</a:t>
            </a:r>
            <a:r>
              <a:rPr lang="pt-BR" sz="1600" dirty="0">
                <a:solidFill>
                  <a:schemeClr val="accent2"/>
                </a:solidFill>
              </a:rPr>
              <a:t>.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US" sz="1600" dirty="0" err="1">
                <a:solidFill>
                  <a:schemeClr val="accent2"/>
                </a:solidFill>
              </a:rPr>
              <a:t>Estações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preferidas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por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casuais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recebem</a:t>
            </a:r>
            <a:r>
              <a:rPr lang="en-US" sz="1600" dirty="0">
                <a:solidFill>
                  <a:schemeClr val="accent2"/>
                </a:solidFill>
              </a:rPr>
              <a:t> o </a:t>
            </a:r>
            <a:r>
              <a:rPr lang="en-US" sz="1600" dirty="0" err="1">
                <a:solidFill>
                  <a:schemeClr val="accent2"/>
                </a:solidFill>
              </a:rPr>
              <a:t>nome</a:t>
            </a:r>
            <a:r>
              <a:rPr lang="en-US" sz="1600" dirty="0">
                <a:solidFill>
                  <a:schemeClr val="accent2"/>
                </a:solidFill>
              </a:rPr>
              <a:t> das </a:t>
            </a:r>
            <a:r>
              <a:rPr lang="en-US" sz="1600" dirty="0" err="1">
                <a:solidFill>
                  <a:schemeClr val="accent2"/>
                </a:solidFill>
              </a:rPr>
              <a:t>atrações</a:t>
            </a:r>
            <a:r>
              <a:rPr lang="en-US" sz="1600" dirty="0">
                <a:solidFill>
                  <a:schemeClr val="accent2"/>
                </a:solidFill>
              </a:rPr>
              <a:t> que as </a:t>
            </a:r>
            <a:r>
              <a:rPr lang="en-US" sz="1600" dirty="0" err="1">
                <a:solidFill>
                  <a:schemeClr val="accent2"/>
                </a:solidFill>
              </a:rPr>
              <a:t>circundam</a:t>
            </a:r>
            <a:r>
              <a:rPr lang="en-US" sz="1600" dirty="0">
                <a:solidFill>
                  <a:schemeClr val="accent2"/>
                </a:solidFill>
              </a:rPr>
              <a:t>.</a:t>
            </a:r>
            <a:endParaRPr lang="pt-BR" sz="1600" dirty="0">
              <a:solidFill>
                <a:schemeClr val="accent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sz="1600" dirty="0">
                <a:solidFill>
                  <a:schemeClr val="accent2"/>
                </a:solidFill>
              </a:rPr>
              <a:t>Essas são localizadas próximas de </a:t>
            </a:r>
            <a:r>
              <a:rPr lang="en-US" sz="1600" dirty="0" err="1">
                <a:solidFill>
                  <a:schemeClr val="accent2"/>
                </a:solidFill>
              </a:rPr>
              <a:t>parques</a:t>
            </a:r>
            <a:r>
              <a:rPr lang="en-US" sz="1600" dirty="0">
                <a:solidFill>
                  <a:schemeClr val="accent2"/>
                </a:solidFill>
              </a:rPr>
              <a:t>, </a:t>
            </a:r>
            <a:r>
              <a:rPr lang="en-US" sz="1600" dirty="0" err="1">
                <a:solidFill>
                  <a:schemeClr val="accent2"/>
                </a:solidFill>
              </a:rPr>
              <a:t>hoteis</a:t>
            </a:r>
            <a:r>
              <a:rPr lang="en-US" sz="1600" dirty="0">
                <a:solidFill>
                  <a:schemeClr val="accent2"/>
                </a:solidFill>
              </a:rPr>
              <a:t>, </a:t>
            </a:r>
            <a:r>
              <a:rPr lang="en-US" sz="1600" i="1" dirty="0" err="1">
                <a:solidFill>
                  <a:schemeClr val="accent2"/>
                </a:solidFill>
              </a:rPr>
              <a:t>shoppings</a:t>
            </a:r>
            <a:r>
              <a:rPr lang="en-US" sz="1600" dirty="0">
                <a:solidFill>
                  <a:schemeClr val="accent2"/>
                </a:solidFill>
              </a:rPr>
              <a:t>, </a:t>
            </a:r>
            <a:r>
              <a:rPr lang="en-US" sz="1600" dirty="0" err="1">
                <a:solidFill>
                  <a:schemeClr val="accent2"/>
                </a:solidFill>
              </a:rPr>
              <a:t>museus</a:t>
            </a:r>
            <a:r>
              <a:rPr lang="en-US" sz="1600" dirty="0">
                <a:solidFill>
                  <a:schemeClr val="accent2"/>
                </a:solidFill>
              </a:rPr>
              <a:t>, e/</a:t>
            </a:r>
            <a:r>
              <a:rPr lang="en-US" sz="1600" dirty="0" err="1">
                <a:solidFill>
                  <a:schemeClr val="accent2"/>
                </a:solidFill>
              </a:rPr>
              <a:t>ou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corpos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d’água</a:t>
            </a:r>
            <a:r>
              <a:rPr lang="pt-BR" sz="1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053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E2137ACD-C715-D3CA-168A-A3B9C18E5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>
            <a:extLst>
              <a:ext uri="{FF2B5EF4-FFF2-40B4-BE49-F238E27FC236}">
                <a16:creationId xmlns:a16="http://schemas.microsoft.com/office/drawing/2014/main" id="{68A9ACCA-C199-96A8-3393-AED96EFB47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499" y="0"/>
            <a:ext cx="3536225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pt-BR" sz="1920" b="1" dirty="0">
                <a:solidFill>
                  <a:schemeClr val="accent2"/>
                </a:solidFill>
              </a:rPr>
              <a:t>Preferência de estações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9" name="Google Shape;105;p19">
            <a:extLst>
              <a:ext uri="{FF2B5EF4-FFF2-40B4-BE49-F238E27FC236}">
                <a16:creationId xmlns:a16="http://schemas.microsoft.com/office/drawing/2014/main" id="{71411A39-A381-04E4-6389-B0E1496E6D2C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;p20">
            <a:extLst>
              <a:ext uri="{FF2B5EF4-FFF2-40B4-BE49-F238E27FC236}">
                <a16:creationId xmlns:a16="http://schemas.microsoft.com/office/drawing/2014/main" id="{62026D85-33C8-2F87-CEB3-CB5B06ACB7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666892"/>
            <a:ext cx="3222146" cy="4476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sz="1600" dirty="0">
                <a:solidFill>
                  <a:schemeClr val="accent2"/>
                </a:solidFill>
              </a:rPr>
              <a:t>Passeios de membros são mais distribuídos.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sz="1600" dirty="0">
                <a:solidFill>
                  <a:schemeClr val="accent2"/>
                </a:solidFill>
              </a:rPr>
              <a:t>Pouquíssima correlação entre as 15 estações mais usadas por casuais e as 15 mais usadas por membros</a:t>
            </a:r>
            <a:r>
              <a:rPr lang="en-US" sz="1600" dirty="0">
                <a:solidFill>
                  <a:schemeClr val="accent2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sz="1600" dirty="0">
                <a:solidFill>
                  <a:schemeClr val="accent2"/>
                </a:solidFill>
              </a:rPr>
              <a:t>Estações com nomes de interseções,  localizadas em áreas de alta densidade e uso misto de terreno, onde apartamentos são a norma</a:t>
            </a:r>
            <a:r>
              <a:rPr lang="en-US" sz="1600" dirty="0">
                <a:solidFill>
                  <a:schemeClr val="accent2"/>
                </a:solidFill>
              </a:rPr>
              <a:t>.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en-US" sz="1600" dirty="0" err="1">
                <a:solidFill>
                  <a:schemeClr val="accent2"/>
                </a:solidFill>
              </a:rPr>
              <a:t>Sugere</a:t>
            </a:r>
            <a:r>
              <a:rPr lang="en-US" sz="1600" dirty="0">
                <a:solidFill>
                  <a:schemeClr val="accent2"/>
                </a:solidFill>
              </a:rPr>
              <a:t> que </a:t>
            </a:r>
            <a:r>
              <a:rPr lang="en-US" sz="1600" dirty="0" err="1">
                <a:solidFill>
                  <a:schemeClr val="accent2"/>
                </a:solidFill>
              </a:rPr>
              <a:t>casuais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usam</a:t>
            </a:r>
            <a:r>
              <a:rPr lang="en-US" sz="1600" dirty="0">
                <a:solidFill>
                  <a:schemeClr val="accent2"/>
                </a:solidFill>
              </a:rPr>
              <a:t> a </a:t>
            </a:r>
            <a:r>
              <a:rPr lang="en-US" sz="1600" dirty="0" err="1">
                <a:solidFill>
                  <a:schemeClr val="accent2"/>
                </a:solidFill>
              </a:rPr>
              <a:t>Cyclistic</a:t>
            </a:r>
            <a:r>
              <a:rPr lang="en-US" sz="1600" dirty="0">
                <a:solidFill>
                  <a:schemeClr val="accent2"/>
                </a:solidFill>
              </a:rPr>
              <a:t> para </a:t>
            </a:r>
            <a:r>
              <a:rPr lang="en-US" sz="1600" dirty="0" err="1">
                <a:solidFill>
                  <a:schemeClr val="accent2"/>
                </a:solidFill>
                <a:highlight>
                  <a:srgbClr val="EEFF41"/>
                </a:highlight>
              </a:rPr>
              <a:t>viagens</a:t>
            </a:r>
            <a:r>
              <a:rPr lang="en-US" sz="1600" dirty="0">
                <a:solidFill>
                  <a:schemeClr val="accent2"/>
                </a:solidFill>
                <a:highlight>
                  <a:srgbClr val="EEFF41"/>
                </a:highlight>
              </a:rPr>
              <a:t> </a:t>
            </a:r>
            <a:r>
              <a:rPr lang="en-US" sz="1600" dirty="0" err="1">
                <a:solidFill>
                  <a:schemeClr val="accent2"/>
                </a:solidFill>
                <a:highlight>
                  <a:srgbClr val="EEFF41"/>
                </a:highlight>
              </a:rPr>
              <a:t>rotineiras</a:t>
            </a:r>
            <a:r>
              <a:rPr lang="en-US" sz="1600" dirty="0">
                <a:solidFill>
                  <a:schemeClr val="accent2"/>
                </a:solidFill>
              </a:rPr>
              <a:t>.</a:t>
            </a:r>
            <a:endParaRPr sz="16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C9FE72-B8DD-1BCD-F687-8CC10BB585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00"/>
          <a:stretch>
            <a:fillRect/>
          </a:stretch>
        </p:blipFill>
        <p:spPr>
          <a:xfrm>
            <a:off x="3630225" y="-1"/>
            <a:ext cx="5513775" cy="2571749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3B3F8C-DADF-3237-FF89-F52388B6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>
            <a:fillRect/>
          </a:stretch>
        </p:blipFill>
        <p:spPr>
          <a:xfrm>
            <a:off x="3630220" y="2571748"/>
            <a:ext cx="5513782" cy="25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0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B8A5E3A1-793D-915B-74AF-553ACE198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river&#10;&#10;AI-generated content may be incorrect.">
            <a:extLst>
              <a:ext uri="{FF2B5EF4-FFF2-40B4-BE49-F238E27FC236}">
                <a16:creationId xmlns:a16="http://schemas.microsoft.com/office/drawing/2014/main" id="{8F61E9CF-83B8-4B2F-C4FA-7CDC47D7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807"/>
            <a:ext cx="9144000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0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924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2"/>
                </a:solidFill>
              </a:rPr>
              <a:t>Conclusões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4736D9-B98D-05E3-7E41-C82353633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2050"/>
              </p:ext>
            </p:extLst>
          </p:nvPr>
        </p:nvGraphicFramePr>
        <p:xfrm>
          <a:off x="311700" y="770021"/>
          <a:ext cx="8520600" cy="4200741"/>
        </p:xfrm>
        <a:graphic>
          <a:graphicData uri="http://schemas.openxmlformats.org/drawingml/2006/table">
            <a:tbl>
              <a:tblPr firstRow="1" bandRow="1">
                <a:tableStyleId>{BA415CF1-B79D-4650-8D39-2881BFE93EAF}</a:tableStyleId>
              </a:tblPr>
              <a:tblGrid>
                <a:gridCol w="2410884">
                  <a:extLst>
                    <a:ext uri="{9D8B030D-6E8A-4147-A177-3AD203B41FA5}">
                      <a16:colId xmlns:a16="http://schemas.microsoft.com/office/drawing/2014/main" val="2956908257"/>
                    </a:ext>
                  </a:extLst>
                </a:gridCol>
                <a:gridCol w="3077911">
                  <a:extLst>
                    <a:ext uri="{9D8B030D-6E8A-4147-A177-3AD203B41FA5}">
                      <a16:colId xmlns:a16="http://schemas.microsoft.com/office/drawing/2014/main" val="3661175329"/>
                    </a:ext>
                  </a:extLst>
                </a:gridCol>
                <a:gridCol w="3031805">
                  <a:extLst>
                    <a:ext uri="{9D8B030D-6E8A-4147-A177-3AD203B41FA5}">
                      <a16:colId xmlns:a16="http://schemas.microsoft.com/office/drawing/2014/main" val="415513391"/>
                    </a:ext>
                  </a:extLst>
                </a:gridCol>
              </a:tblGrid>
              <a:tr h="51961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rgbClr val="0097A7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Membros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0097A7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Casuais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0097A7">
                        <a:alpha val="2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871087"/>
                  </a:ext>
                </a:extLst>
              </a:tr>
              <a:tr h="534217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Meses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/>
                        <a:t>Maioria dos passeios em junho-outubro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/>
                        <a:t>Grande maioria dos passeios em junho-outubro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54469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Dias da semana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Preferência por dias da semana</a:t>
                      </a:r>
                      <a:endParaRPr lang="en-US" sz="1400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Forte preferência por fins de semana</a:t>
                      </a:r>
                      <a:endParaRPr lang="en-US" sz="1400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76800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Hora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Picos às 8:00 e 17:00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Forte preferência pelas horas da tarde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221612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Duração média de viagem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Duração média mais baixa</a:t>
                      </a:r>
                      <a:endParaRPr lang="en-US" sz="1400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Duração média mais alta</a:t>
                      </a:r>
                      <a:endParaRPr lang="en-US" sz="1400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8463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Preferência de veículo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Bicicletas clássicas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Bicicletas clássicas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75630"/>
                  </a:ext>
                </a:extLst>
              </a:tr>
              <a:tr h="534217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Preferência de estação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Áreas de alta densidade e uso misto de terreno</a:t>
                      </a:r>
                      <a:endParaRPr lang="en-US" sz="1400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Áreas de lazer/turísticas, perto da água</a:t>
                      </a:r>
                      <a:endParaRPr lang="en-US" sz="1400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746457"/>
                  </a:ext>
                </a:extLst>
              </a:tr>
              <a:tr h="534217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Resultado</a:t>
                      </a:r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Usam a </a:t>
                      </a:r>
                      <a:r>
                        <a:rPr lang="pt-BR" sz="1400" dirty="0" err="1"/>
                        <a:t>Cyclistic</a:t>
                      </a:r>
                      <a:r>
                        <a:rPr lang="pt-BR" sz="1400" dirty="0"/>
                        <a:t> para propósitos cotidianos: trabalho, estudo, etc.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Usam a </a:t>
                      </a:r>
                      <a:r>
                        <a:rPr lang="pt-BR" sz="1400" dirty="0" err="1"/>
                        <a:t>Cyclistic</a:t>
                      </a:r>
                      <a:r>
                        <a:rPr lang="pt-BR" sz="1400" dirty="0"/>
                        <a:t> para turismo, lazer, esporte 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9919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BA13FF53-28D6-D3C4-7147-3507D2CF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>
            <a:extLst>
              <a:ext uri="{FF2B5EF4-FFF2-40B4-BE49-F238E27FC236}">
                <a16:creationId xmlns:a16="http://schemas.microsoft.com/office/drawing/2014/main" id="{C217EDA0-3633-1B76-888A-872DE041D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2"/>
                </a:solidFill>
              </a:rPr>
              <a:t>Sugestões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47" name="Google Shape;147;p24">
            <a:extLst>
              <a:ext uri="{FF2B5EF4-FFF2-40B4-BE49-F238E27FC236}">
                <a16:creationId xmlns:a16="http://schemas.microsoft.com/office/drawing/2014/main" id="{116C91A0-3D8D-746E-349C-4CEBF7EFA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ts val="1800"/>
              <a:buNone/>
            </a:pPr>
            <a:r>
              <a:rPr lang="en-US" b="1" dirty="0">
                <a:solidFill>
                  <a:schemeClr val="accent2"/>
                </a:solidFill>
              </a:rPr>
              <a:t>1. </a:t>
            </a:r>
            <a:r>
              <a:rPr lang="pt-BR" b="1" dirty="0">
                <a:solidFill>
                  <a:schemeClr val="accent2"/>
                </a:solidFill>
              </a:rPr>
              <a:t>Concentrar esforços de marketing de junho a outubro</a:t>
            </a:r>
            <a:endParaRPr lang="en-US" b="1" dirty="0">
              <a:solidFill>
                <a:schemeClr val="accent2"/>
              </a:solidFill>
            </a:endParaRP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pt-BR" dirty="0">
                <a:solidFill>
                  <a:schemeClr val="accent2"/>
                </a:solidFill>
              </a:rPr>
              <a:t>Maioria de viagens feitas por casuais acontecem nesse período.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pt-BR" dirty="0">
                <a:solidFill>
                  <a:schemeClr val="accent2"/>
                </a:solidFill>
              </a:rPr>
              <a:t>Eficiência: alcançar o maior número de ciclistas casuais gastando menos recursos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pt-BR" dirty="0">
                <a:solidFill>
                  <a:schemeClr val="accent2"/>
                </a:solidFill>
              </a:rPr>
              <a:t>Anúncios no aplicativo direcionados a usuários casuais devem ser enviados nesse período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pt-BR" dirty="0">
                <a:solidFill>
                  <a:schemeClr val="accent2"/>
                </a:solidFill>
              </a:rPr>
              <a:t>Anúncios externos em outdoors espalhados pela cidade devem ser utilizados nesse período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DD68D67D-746F-54C7-B5B5-5BDCF74B38DA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80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394141CD-3E54-8279-77EB-2F83258E5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>
            <a:extLst>
              <a:ext uri="{FF2B5EF4-FFF2-40B4-BE49-F238E27FC236}">
                <a16:creationId xmlns:a16="http://schemas.microsoft.com/office/drawing/2014/main" id="{F1D88392-3442-55E8-C81E-92C4A7B2FD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b="1" dirty="0">
                <a:solidFill>
                  <a:schemeClr val="accent2"/>
                </a:solidFill>
              </a:rPr>
              <a:t>Sugestões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47" name="Google Shape;147;p24">
            <a:extLst>
              <a:ext uri="{FF2B5EF4-FFF2-40B4-BE49-F238E27FC236}">
                <a16:creationId xmlns:a16="http://schemas.microsoft.com/office/drawing/2014/main" id="{A9411C71-7C1F-B94F-B4F6-E4BE6E207C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ts val="1800"/>
              <a:buNone/>
            </a:pPr>
            <a:r>
              <a:rPr lang="en-US" b="1" dirty="0">
                <a:solidFill>
                  <a:schemeClr val="accent2"/>
                </a:solidFill>
              </a:rPr>
              <a:t>2. </a:t>
            </a:r>
            <a:r>
              <a:rPr lang="pt-BR" b="1" dirty="0">
                <a:solidFill>
                  <a:schemeClr val="accent2"/>
                </a:solidFill>
              </a:rPr>
              <a:t>Marketing pessoal deve ser concentrado em pontos específicos </a:t>
            </a:r>
            <a:endParaRPr lang="en-US" b="1" dirty="0">
              <a:solidFill>
                <a:schemeClr val="accent2"/>
              </a:solidFill>
            </a:endParaRP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pt-BR" dirty="0">
                <a:solidFill>
                  <a:schemeClr val="accent2"/>
                </a:solidFill>
              </a:rPr>
              <a:t>A empresa poderia colocar quiosques e funcionários nessas estações preferidas por casuais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pt-BR" dirty="0">
                <a:solidFill>
                  <a:schemeClr val="accent2"/>
                </a:solidFill>
              </a:rPr>
              <a:t>Para reduzir ainda mais os custos sem sacrificar muito da eficiência, a empresa pode optar por fazer isso apenas durante o fim de semana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285588C4-EEAB-0E0E-6F0F-13AC7F118FC5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33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2"/>
                </a:solidFill>
              </a:rPr>
              <a:t>Contexto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tx1"/>
                </a:solidFill>
              </a:rPr>
              <a:t>A </a:t>
            </a:r>
            <a:r>
              <a:rPr lang="pt-BR" dirty="0" err="1">
                <a:solidFill>
                  <a:schemeClr val="tx1"/>
                </a:solidFill>
              </a:rPr>
              <a:t>Cyclistic</a:t>
            </a:r>
            <a:r>
              <a:rPr lang="pt-BR" dirty="0">
                <a:solidFill>
                  <a:schemeClr val="tx1"/>
                </a:solidFill>
              </a:rPr>
              <a:t> é uma empresa fictícia de bicicletas compartilhadas localizada em Chicago. As bicicletas podem ser destravadas de uma estação e devolvidas em qualquer outra estação do sistema a qualquer momento.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>
                <a:solidFill>
                  <a:schemeClr val="tx1"/>
                </a:solidFill>
              </a:rPr>
              <a:t>empresa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oferece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planos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preços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flexíveis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914400" lvl="1" indent="-330200" algn="just" rtl="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ts val="1600"/>
              <a:buChar char="○"/>
            </a:pPr>
            <a:r>
              <a:rPr lang="pt-BR" sz="1600" dirty="0">
                <a:solidFill>
                  <a:schemeClr val="tx1"/>
                </a:solidFill>
              </a:rPr>
              <a:t>Clientes que compram </a:t>
            </a:r>
            <a:r>
              <a:rPr lang="pt-BR" sz="1600" b="1" dirty="0">
                <a:solidFill>
                  <a:schemeClr val="tx1"/>
                </a:solidFill>
                <a:highlight>
                  <a:srgbClr val="EEFF41"/>
                </a:highlight>
              </a:rPr>
              <a:t>passes de viagem única ou dia completo</a:t>
            </a:r>
            <a:r>
              <a:rPr lang="pt-BR" sz="1600" dirty="0">
                <a:solidFill>
                  <a:schemeClr val="tx1"/>
                </a:solidFill>
              </a:rPr>
              <a:t> são chamados de ciclistas </a:t>
            </a:r>
            <a:r>
              <a:rPr lang="pt-BR" sz="1600" b="1" dirty="0">
                <a:solidFill>
                  <a:schemeClr val="tx1"/>
                </a:solidFill>
                <a:highlight>
                  <a:srgbClr val="EEFF41"/>
                </a:highlight>
              </a:rPr>
              <a:t>casuais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914400" lvl="1" indent="-330200" algn="just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600"/>
              <a:buChar char="○"/>
            </a:pPr>
            <a:r>
              <a:rPr lang="pt-BR" sz="1600" dirty="0">
                <a:solidFill>
                  <a:schemeClr val="tx1"/>
                </a:solidFill>
              </a:rPr>
              <a:t>Clientes que compram </a:t>
            </a:r>
            <a:r>
              <a:rPr lang="pt-BR" sz="1600" b="1" dirty="0">
                <a:solidFill>
                  <a:schemeClr val="tx1"/>
                </a:solidFill>
                <a:highlight>
                  <a:schemeClr val="accent6"/>
                </a:highlight>
              </a:rPr>
              <a:t>assinaturas anuais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dirty="0">
                <a:solidFill>
                  <a:schemeClr val="tx1"/>
                </a:solidFill>
              </a:rPr>
              <a:t>são </a:t>
            </a:r>
            <a:r>
              <a:rPr lang="pt-BR" sz="1600" b="1" dirty="0">
                <a:solidFill>
                  <a:schemeClr val="tx1"/>
                </a:solidFill>
                <a:highlight>
                  <a:schemeClr val="accent6"/>
                </a:highlight>
              </a:rPr>
              <a:t>membros </a:t>
            </a:r>
            <a:r>
              <a:rPr lang="pt-BR" sz="1600" b="1" dirty="0" err="1">
                <a:solidFill>
                  <a:schemeClr val="tx1"/>
                </a:solidFill>
                <a:highlight>
                  <a:schemeClr val="accent6"/>
                </a:highlight>
              </a:rPr>
              <a:t>Cyclistic</a:t>
            </a:r>
            <a:r>
              <a:rPr lang="pt-BR" sz="1600" dirty="0">
                <a:solidFill>
                  <a:schemeClr val="tx1"/>
                </a:solidFill>
              </a:rPr>
              <a:t>.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tx1"/>
                </a:solidFill>
              </a:rPr>
              <a:t>Os analistas financeiros da </a:t>
            </a:r>
            <a:r>
              <a:rPr lang="pt-BR" dirty="0" err="1">
                <a:solidFill>
                  <a:schemeClr val="tx1"/>
                </a:solidFill>
              </a:rPr>
              <a:t>Cyclistic</a:t>
            </a:r>
            <a:r>
              <a:rPr lang="pt-BR" dirty="0">
                <a:solidFill>
                  <a:schemeClr val="tx1"/>
                </a:solidFill>
              </a:rPr>
              <a:t> concluíram que os membros anuais são muito mais lucrativos do que os ciclistas casuais. Portanto, eles acreditam que </a:t>
            </a:r>
            <a:r>
              <a:rPr lang="pt-BR" b="1" dirty="0">
                <a:solidFill>
                  <a:schemeClr val="tx1"/>
                </a:solidFill>
              </a:rPr>
              <a:t>maximizar o número de membros anuais será a chave para o crescimento futuro </a:t>
            </a:r>
            <a:r>
              <a:rPr lang="pt-BR" dirty="0">
                <a:solidFill>
                  <a:schemeClr val="tx1"/>
                </a:solidFill>
              </a:rPr>
              <a:t>- o que inclui converter usuários casuais em membros.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B89B7669-A581-F1F4-3B8E-527A66CDA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>
            <a:extLst>
              <a:ext uri="{FF2B5EF4-FFF2-40B4-BE49-F238E27FC236}">
                <a16:creationId xmlns:a16="http://schemas.microsoft.com/office/drawing/2014/main" id="{868746D4-469B-2781-D64D-42D864F325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b="1" dirty="0">
                <a:solidFill>
                  <a:schemeClr val="accent2"/>
                </a:solidFill>
              </a:rPr>
              <a:t>Sugestões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47" name="Google Shape;147;p24">
            <a:extLst>
              <a:ext uri="{FF2B5EF4-FFF2-40B4-BE49-F238E27FC236}">
                <a16:creationId xmlns:a16="http://schemas.microsoft.com/office/drawing/2014/main" id="{24B9E0A0-B6B2-CF51-A110-19BB9C89FE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ts val="1800"/>
              <a:buNone/>
            </a:pPr>
            <a:r>
              <a:rPr lang="en-US" b="1" dirty="0">
                <a:solidFill>
                  <a:schemeClr val="accent2"/>
                </a:solidFill>
              </a:rPr>
              <a:t>3. </a:t>
            </a:r>
            <a:r>
              <a:rPr lang="pt-BR" b="1" dirty="0">
                <a:solidFill>
                  <a:schemeClr val="accent2"/>
                </a:solidFill>
              </a:rPr>
              <a:t>Oferecer descontos em assinaturas no início do verão</a:t>
            </a:r>
            <a:endParaRPr lang="en-US" b="1" dirty="0">
              <a:solidFill>
                <a:schemeClr val="accent2"/>
              </a:solidFill>
            </a:endParaRP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pt-BR" dirty="0">
                <a:solidFill>
                  <a:schemeClr val="accent2"/>
                </a:solidFill>
              </a:rPr>
              <a:t>Oferecer um desconto para novos membros que se inscreverem em maio ou junho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pt-BR" dirty="0">
                <a:solidFill>
                  <a:schemeClr val="accent2"/>
                </a:solidFill>
              </a:rPr>
              <a:t>Esse desconto pode ser um período de teste de 1, 2 ou 3 meses, incentivando usuários casuais a se comprometerem a um plano anual sem pressão financeira imediata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pt-BR" dirty="0">
                <a:solidFill>
                  <a:schemeClr val="accent2"/>
                </a:solidFill>
              </a:rPr>
              <a:t>Ao experimentarem os custos reduzidos e a conveniência de serem membros durante os meses mais ativos, tais membros recém-convertidos possuem maior chance de manterem suas inscrições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0B1A7931-23B6-5927-E27E-1572025971EC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55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BCAAD4C3-0CB0-F91E-921B-C19012DA9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>
            <a:extLst>
              <a:ext uri="{FF2B5EF4-FFF2-40B4-BE49-F238E27FC236}">
                <a16:creationId xmlns:a16="http://schemas.microsoft.com/office/drawing/2014/main" id="{857878D4-0819-A8AB-FBE0-668FE488E4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pt-BR" b="1" dirty="0">
                <a:solidFill>
                  <a:schemeClr val="accent2"/>
                </a:solidFill>
              </a:rPr>
              <a:t>Sugestões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47" name="Google Shape;147;p24">
            <a:extLst>
              <a:ext uri="{FF2B5EF4-FFF2-40B4-BE49-F238E27FC236}">
                <a16:creationId xmlns:a16="http://schemas.microsoft.com/office/drawing/2014/main" id="{5C03DC8D-A247-795F-D0AF-8DE07A2AC3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</a:rPr>
              <a:t>Concentrar esforços de marketing de junho a outubro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</a:rPr>
              <a:t>Marketing pessoal deve ser concentrado em pontos específicos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+mj-lt"/>
              <a:buAutoNum type="arabicPeriod"/>
            </a:pPr>
            <a:r>
              <a:rPr lang="pt-BR" dirty="0">
                <a:solidFill>
                  <a:schemeClr val="accent2"/>
                </a:solidFill>
              </a:rPr>
              <a:t>Oferecer descontos em assinaturas no início do verão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74C6B796-12CE-0D1D-C2FD-C972515CBABD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60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>
          <a:extLst>
            <a:ext uri="{FF2B5EF4-FFF2-40B4-BE49-F238E27FC236}">
              <a16:creationId xmlns:a16="http://schemas.microsoft.com/office/drawing/2014/main" id="{01D61E06-6303-732A-2D80-EE5994AF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526280F7-48CC-084E-4A94-1B69AD4F2B93}"/>
              </a:ext>
            </a:extLst>
          </p:cNvPr>
          <p:cNvSpPr/>
          <p:nvPr/>
        </p:nvSpPr>
        <p:spPr>
          <a:xfrm>
            <a:off x="92500" y="0"/>
            <a:ext cx="169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A6942-7B32-1E59-1889-1551F6C3A06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9500" y="1306675"/>
            <a:ext cx="8793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2"/>
                </a:solidFill>
              </a:rPr>
              <a:t>Obrigado!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4E9DE2FC-F517-FE68-773C-DF989AE12A08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>
            <a:extLst>
              <a:ext uri="{FF2B5EF4-FFF2-40B4-BE49-F238E27FC236}">
                <a16:creationId xmlns:a16="http://schemas.microsoft.com/office/drawing/2014/main" id="{10B24A54-6293-058D-AE88-40ACACFEAD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751" y="0"/>
            <a:ext cx="2204500" cy="19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A726D5AE-4E0F-55AD-BDD9-16005AEADE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1999" y="3551148"/>
            <a:ext cx="72250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ferreiraaraujoluan@gmail.com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LinkedIn: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https://www.linkedin.com/in/luanfaraujo/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2"/>
                </a:solidFill>
              </a:rPr>
              <a:t>Objetivo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O quão diferentemente os membros anuais (“</a:t>
            </a:r>
            <a:r>
              <a:rPr lang="pt-BR" b="1" dirty="0">
                <a:solidFill>
                  <a:schemeClr val="accent2"/>
                </a:solidFill>
              </a:rPr>
              <a:t>membros</a:t>
            </a:r>
            <a:r>
              <a:rPr lang="pt-BR" dirty="0">
                <a:solidFill>
                  <a:schemeClr val="accent2"/>
                </a:solidFill>
              </a:rPr>
              <a:t>”, </a:t>
            </a:r>
            <a:r>
              <a:rPr lang="pt-BR" dirty="0">
                <a:solidFill>
                  <a:schemeClr val="accent2"/>
                </a:solidFill>
                <a:highlight>
                  <a:srgbClr val="FF9900"/>
                </a:highlight>
              </a:rPr>
              <a:t>laranja</a:t>
            </a:r>
            <a:r>
              <a:rPr lang="pt-BR" dirty="0">
                <a:solidFill>
                  <a:schemeClr val="accent2"/>
                </a:solidFill>
              </a:rPr>
              <a:t>) e usuários casuais (“</a:t>
            </a:r>
            <a:r>
              <a:rPr lang="pt-BR" b="1" dirty="0">
                <a:solidFill>
                  <a:schemeClr val="accent2"/>
                </a:solidFill>
              </a:rPr>
              <a:t>casuais</a:t>
            </a:r>
            <a:r>
              <a:rPr lang="pt-BR" dirty="0">
                <a:solidFill>
                  <a:schemeClr val="accent2"/>
                </a:solidFill>
              </a:rPr>
              <a:t>”, </a:t>
            </a:r>
            <a:r>
              <a:rPr lang="pt-BR" dirty="0">
                <a:solidFill>
                  <a:schemeClr val="lt1"/>
                </a:solidFill>
                <a:highlight>
                  <a:srgbClr val="0B5394"/>
                </a:highlight>
              </a:rPr>
              <a:t>blue</a:t>
            </a:r>
            <a:r>
              <a:rPr lang="pt-BR" dirty="0">
                <a:solidFill>
                  <a:schemeClr val="accent2"/>
                </a:solidFill>
              </a:rPr>
              <a:t>) utilizam as </a:t>
            </a:r>
            <a:r>
              <a:rPr lang="pt-BR" dirty="0" err="1">
                <a:solidFill>
                  <a:schemeClr val="accent2"/>
                </a:solidFill>
              </a:rPr>
              <a:t>biciletas</a:t>
            </a:r>
            <a:r>
              <a:rPr lang="pt-BR" dirty="0">
                <a:solidFill>
                  <a:schemeClr val="accent2"/>
                </a:solidFill>
              </a:rPr>
              <a:t> da </a:t>
            </a:r>
            <a:r>
              <a:rPr lang="pt-BR" dirty="0" err="1">
                <a:solidFill>
                  <a:schemeClr val="accent2"/>
                </a:solidFill>
              </a:rPr>
              <a:t>Cyclistic</a:t>
            </a:r>
            <a:r>
              <a:rPr lang="pt-BR" dirty="0">
                <a:solidFill>
                  <a:schemeClr val="accent2"/>
                </a:solidFill>
              </a:rPr>
              <a:t>?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Dados de </a:t>
            </a:r>
            <a:r>
              <a:rPr lang="pt-BR" dirty="0">
                <a:solidFill>
                  <a:schemeClr val="accent2"/>
                </a:solidFill>
                <a:highlight>
                  <a:schemeClr val="accent6"/>
                </a:highlight>
              </a:rPr>
              <a:t>junho de 2024 a maio de 2025</a:t>
            </a:r>
            <a:r>
              <a:rPr lang="pt-BR" dirty="0">
                <a:solidFill>
                  <a:schemeClr val="accent2"/>
                </a:solidFill>
              </a:rPr>
              <a:t> (1 ano).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/>
          <a:srcRect t="5539"/>
          <a:stretch>
            <a:fillRect/>
          </a:stretch>
        </p:blipFill>
        <p:spPr>
          <a:xfrm>
            <a:off x="192435" y="472800"/>
            <a:ext cx="8755450" cy="456826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Número de viagens por mês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11700" y="635223"/>
            <a:ext cx="4095297" cy="89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1800" dirty="0">
                <a:solidFill>
                  <a:schemeClr val="dk1"/>
                </a:solidFill>
              </a:rPr>
              <a:t>Casuais: </a:t>
            </a:r>
            <a:r>
              <a:rPr lang="en-US" sz="1800" dirty="0"/>
              <a:t>1.393.356</a:t>
            </a:r>
            <a:r>
              <a:rPr lang="pt-BR" sz="1800" dirty="0">
                <a:solidFill>
                  <a:schemeClr val="dk1"/>
                </a:solidFill>
              </a:rPr>
              <a:t> (≈36%) viagens.</a:t>
            </a:r>
            <a:endParaRPr sz="1800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</a:pPr>
            <a:r>
              <a:rPr lang="pt-BR" sz="1800" dirty="0">
                <a:solidFill>
                  <a:schemeClr val="dk1"/>
                </a:solidFill>
              </a:rPr>
              <a:t>Membros: </a:t>
            </a:r>
            <a:r>
              <a:rPr lang="en-US" sz="1800" dirty="0"/>
              <a:t>2.468.204</a:t>
            </a:r>
            <a:r>
              <a:rPr lang="pt-BR" sz="1800" dirty="0">
                <a:solidFill>
                  <a:schemeClr val="dk1"/>
                </a:solidFill>
              </a:rPr>
              <a:t> (≈64%) viagens.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11700" y="635223"/>
            <a:ext cx="3272400" cy="89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No geral, membros fazem mais viagens que casuais.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7;p16">
            <a:extLst>
              <a:ext uri="{FF2B5EF4-FFF2-40B4-BE49-F238E27FC236}">
                <a16:creationId xmlns:a16="http://schemas.microsoft.com/office/drawing/2014/main" id="{1FECDE8F-8C3C-6D1D-EE83-16A6FD2DFF22}"/>
              </a:ext>
            </a:extLst>
          </p:cNvPr>
          <p:cNvPicPr preferRelativeResize="0"/>
          <p:nvPr/>
        </p:nvPicPr>
        <p:blipFill>
          <a:blip r:embed="rId3"/>
          <a:srcRect t="5539"/>
          <a:stretch>
            <a:fillRect/>
          </a:stretch>
        </p:blipFill>
        <p:spPr>
          <a:xfrm>
            <a:off x="192435" y="472800"/>
            <a:ext cx="8755450" cy="45682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pt-BR" sz="1920" b="1" dirty="0">
                <a:solidFill>
                  <a:schemeClr val="accent2"/>
                </a:solidFill>
              </a:rPr>
              <a:t>Número de viagens por mês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942325" y="485200"/>
            <a:ext cx="3524130" cy="455586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9;p16">
            <a:extLst>
              <a:ext uri="{FF2B5EF4-FFF2-40B4-BE49-F238E27FC236}">
                <a16:creationId xmlns:a16="http://schemas.microsoft.com/office/drawing/2014/main" id="{4501430C-3844-0D02-8DEF-FC5FF8F51E6D}"/>
              </a:ext>
            </a:extLst>
          </p:cNvPr>
          <p:cNvSpPr/>
          <p:nvPr/>
        </p:nvSpPr>
        <p:spPr>
          <a:xfrm>
            <a:off x="311700" y="635223"/>
            <a:ext cx="4095297" cy="89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1800" dirty="0">
                <a:solidFill>
                  <a:schemeClr val="dk1"/>
                </a:solidFill>
              </a:rPr>
              <a:t>Casuais: </a:t>
            </a:r>
            <a:r>
              <a:rPr lang="en-US" sz="1800" dirty="0"/>
              <a:t>1.393.356</a:t>
            </a:r>
            <a:r>
              <a:rPr lang="pt-BR" sz="1800" dirty="0">
                <a:solidFill>
                  <a:schemeClr val="dk1"/>
                </a:solidFill>
              </a:rPr>
              <a:t> (≈36%) viagens.</a:t>
            </a:r>
            <a:endParaRPr sz="1800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</a:pPr>
            <a:r>
              <a:rPr lang="pt-BR" sz="1800" dirty="0">
                <a:solidFill>
                  <a:schemeClr val="dk1"/>
                </a:solidFill>
              </a:rPr>
              <a:t>Membros: </a:t>
            </a:r>
            <a:r>
              <a:rPr lang="en-US" sz="1800" dirty="0"/>
              <a:t>2.468.204</a:t>
            </a:r>
            <a:r>
              <a:rPr lang="pt-BR" sz="1800" dirty="0">
                <a:solidFill>
                  <a:schemeClr val="dk1"/>
                </a:solidFill>
              </a:rPr>
              <a:t> (≈64%) viagens.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11700" y="647623"/>
            <a:ext cx="3723000" cy="89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≈64% das viagens totais acontecem em junho-outubro.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4364391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Detalhe: % passeios por casuais</a:t>
            </a:r>
            <a:endParaRPr sz="192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em junho – outubro.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4364391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71.98% das viagens feitas por casuais são feitas nesse período.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 err="1">
                <a:solidFill>
                  <a:schemeClr val="accent2"/>
                </a:solidFill>
              </a:rPr>
              <a:t>Praferência</a:t>
            </a:r>
            <a:r>
              <a:rPr lang="pt-BR" dirty="0">
                <a:solidFill>
                  <a:schemeClr val="accent2"/>
                </a:solidFill>
              </a:rPr>
              <a:t> por estações do ano quentes: </a:t>
            </a:r>
            <a:r>
              <a:rPr lang="pt-BR" dirty="0">
                <a:solidFill>
                  <a:schemeClr val="accent2"/>
                </a:solidFill>
                <a:highlight>
                  <a:srgbClr val="EEFF41"/>
                </a:highlight>
              </a:rPr>
              <a:t>a maioria dos casuais utiliza o serviço para lazer/turismo</a:t>
            </a:r>
            <a:r>
              <a:rPr lang="pt-B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7" name="Google Shape;97;p18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7DAA0-86E3-30B9-56B3-1DB28A8A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09" y="0"/>
            <a:ext cx="436439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789DF6FD-4B59-1A2C-F196-5C510FEF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13"/>
          <a:stretch>
            <a:fillRect/>
          </a:stretch>
        </p:blipFill>
        <p:spPr>
          <a:xfrm>
            <a:off x="2413196" y="472800"/>
            <a:ext cx="6730804" cy="4670700"/>
          </a:xfrm>
          <a:prstGeom prst="rect">
            <a:avLst/>
          </a:prstGeom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169500" y="0"/>
            <a:ext cx="88050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Número de viagens por dia da semana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169500" y="863550"/>
            <a:ext cx="2243696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Membros passeiam mais nos dias de semana – </a:t>
            </a:r>
            <a:r>
              <a:rPr lang="pt-BR" dirty="0">
                <a:solidFill>
                  <a:schemeClr val="accent2"/>
                </a:solidFill>
                <a:highlight>
                  <a:srgbClr val="EEFF41"/>
                </a:highlight>
              </a:rPr>
              <a:t>viagens cotidianas</a:t>
            </a:r>
            <a:r>
              <a:rPr lang="pt-BR" dirty="0">
                <a:solidFill>
                  <a:schemeClr val="accent2"/>
                </a:solidFill>
              </a:rPr>
              <a:t>. 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…enquanto usuários casuais preferem fins de semana– </a:t>
            </a:r>
            <a:r>
              <a:rPr lang="pt-BR" dirty="0">
                <a:solidFill>
                  <a:schemeClr val="accent2"/>
                </a:solidFill>
                <a:highlight>
                  <a:srgbClr val="EEFF41"/>
                </a:highlight>
              </a:rPr>
              <a:t>lazer/turismo</a:t>
            </a:r>
            <a:r>
              <a:rPr lang="pt-BR" dirty="0">
                <a:solidFill>
                  <a:schemeClr val="accent2"/>
                </a:solidFill>
              </a:rPr>
              <a:t>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4946673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Detalhe: % de viagens por casuais </a:t>
            </a:r>
            <a:br>
              <a:rPr lang="pt-BR" sz="1920" b="1" dirty="0">
                <a:solidFill>
                  <a:schemeClr val="accent2"/>
                </a:solidFill>
              </a:rPr>
            </a:br>
            <a:r>
              <a:rPr lang="pt-BR" sz="1920" b="1" dirty="0">
                <a:solidFill>
                  <a:schemeClr val="accent2"/>
                </a:solidFill>
              </a:rPr>
              <a:t>por dia da semana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4804473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≈37.5% das viagens feitas por casuais acontecem no fim de semana.</a:t>
            </a:r>
            <a:endParaRPr dirty="0">
              <a:solidFill>
                <a:schemeClr val="accent2"/>
              </a:solidFill>
            </a:endParaRPr>
          </a:p>
          <a:p>
            <a:pPr marL="914400" lvl="1" indent="-3302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pt-BR" sz="1600" dirty="0">
                <a:solidFill>
                  <a:schemeClr val="accent2"/>
                </a:solidFill>
              </a:rPr>
              <a:t>Para membros, esse número é ≈23%.</a:t>
            </a:r>
            <a:endParaRPr sz="1600" dirty="0">
              <a:solidFill>
                <a:schemeClr val="accent2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Mais da metade das viagens (≈53%) feitas por casuais acontecem na sexta-feira, sábado e domingo.</a:t>
            </a:r>
            <a:endParaRPr dirty="0">
              <a:solidFill>
                <a:schemeClr val="accent2"/>
              </a:solidFill>
            </a:endParaRPr>
          </a:p>
          <a:p>
            <a:pPr marL="914400" lvl="1" indent="-330200" algn="just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600"/>
              <a:buChar char="○"/>
            </a:pPr>
            <a:r>
              <a:rPr lang="pt-BR" sz="1600" dirty="0">
                <a:solidFill>
                  <a:schemeClr val="accent2"/>
                </a:solidFill>
              </a:rPr>
              <a:t>≈38% para membros.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graph of blue bars&#10;&#10;AI-generated content may be incorrect.">
            <a:extLst>
              <a:ext uri="{FF2B5EF4-FFF2-40B4-BE49-F238E27FC236}">
                <a16:creationId xmlns:a16="http://schemas.microsoft.com/office/drawing/2014/main" id="{2DE5B911-74ED-0FA2-A30A-BD36D3C57C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78"/>
          <a:stretch>
            <a:fillRect/>
          </a:stretch>
        </p:blipFill>
        <p:spPr>
          <a:xfrm>
            <a:off x="5258373" y="0"/>
            <a:ext cx="388562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C32B87F2-145B-C547-6E05-082BDD1B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67C9820C-E2AD-94FA-8048-C06EBF2F9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Número de viagens iniciando e terminando por hora</a:t>
            </a:r>
            <a:endParaRPr sz="1920" b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175FF216-4361-BF7E-154E-50E86B397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7430"/>
            <a:ext cx="9144000" cy="4204905"/>
          </a:xfrm>
          <a:prstGeom prst="rect">
            <a:avLst/>
          </a:prstGeom>
        </p:spPr>
      </p:pic>
      <p:sp>
        <p:nvSpPr>
          <p:cNvPr id="4" name="Google Shape;128;p22">
            <a:extLst>
              <a:ext uri="{FF2B5EF4-FFF2-40B4-BE49-F238E27FC236}">
                <a16:creationId xmlns:a16="http://schemas.microsoft.com/office/drawing/2014/main" id="{8241FBBC-6F77-C797-1800-63350ECE8F14}"/>
              </a:ext>
            </a:extLst>
          </p:cNvPr>
          <p:cNvSpPr/>
          <p:nvPr/>
        </p:nvSpPr>
        <p:spPr>
          <a:xfrm>
            <a:off x="0" y="1116486"/>
            <a:ext cx="2963206" cy="108357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Membros têm um pico de viagens que iniciam e terminam às 8:00...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" name="Google Shape;88;p17">
            <a:extLst>
              <a:ext uri="{FF2B5EF4-FFF2-40B4-BE49-F238E27FC236}">
                <a16:creationId xmlns:a16="http://schemas.microsoft.com/office/drawing/2014/main" id="{393F3EC3-1A75-58E7-A432-FC23EBFC6D73}"/>
              </a:ext>
            </a:extLst>
          </p:cNvPr>
          <p:cNvSpPr/>
          <p:nvPr/>
        </p:nvSpPr>
        <p:spPr>
          <a:xfrm>
            <a:off x="1591011" y="2274845"/>
            <a:ext cx="347792" cy="30427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8;p17">
            <a:extLst>
              <a:ext uri="{FF2B5EF4-FFF2-40B4-BE49-F238E27FC236}">
                <a16:creationId xmlns:a16="http://schemas.microsoft.com/office/drawing/2014/main" id="{084F6416-6CE0-75FE-93F7-EC082F846770}"/>
              </a:ext>
            </a:extLst>
          </p:cNvPr>
          <p:cNvSpPr/>
          <p:nvPr/>
        </p:nvSpPr>
        <p:spPr>
          <a:xfrm>
            <a:off x="1684421" y="4743880"/>
            <a:ext cx="178755" cy="19845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CD9D316B-881F-3F47-F041-D220AFE822C5}"/>
              </a:ext>
            </a:extLst>
          </p:cNvPr>
          <p:cNvSpPr/>
          <p:nvPr/>
        </p:nvSpPr>
        <p:spPr>
          <a:xfrm>
            <a:off x="6122906" y="2267478"/>
            <a:ext cx="347792" cy="30427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8;p17">
            <a:extLst>
              <a:ext uri="{FF2B5EF4-FFF2-40B4-BE49-F238E27FC236}">
                <a16:creationId xmlns:a16="http://schemas.microsoft.com/office/drawing/2014/main" id="{5682AC90-07CE-5D10-D7B9-0B24887BC475}"/>
              </a:ext>
            </a:extLst>
          </p:cNvPr>
          <p:cNvSpPr/>
          <p:nvPr/>
        </p:nvSpPr>
        <p:spPr>
          <a:xfrm>
            <a:off x="6216316" y="4736513"/>
            <a:ext cx="178755" cy="19845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7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955</Words>
  <Application>Microsoft Office PowerPoint</Application>
  <PresentationFormat>On-screen Show (16:9)</PresentationFormat>
  <Paragraphs>100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Estudo de Caso Cyclistic</vt:lpstr>
      <vt:lpstr>Contexto</vt:lpstr>
      <vt:lpstr>Objetivo</vt:lpstr>
      <vt:lpstr>Número de viagens por mês</vt:lpstr>
      <vt:lpstr>Número de viagens por mês</vt:lpstr>
      <vt:lpstr>Detalhe: % passeios por casuais em junho – outubro.</vt:lpstr>
      <vt:lpstr>Número de viagens por dia da semana</vt:lpstr>
      <vt:lpstr>Detalhe: % de viagens por casuais  por dia da semana</vt:lpstr>
      <vt:lpstr>Número de viagens iniciando e terminando por hora</vt:lpstr>
      <vt:lpstr>Número de viagens iniciando e terminando por hora</vt:lpstr>
      <vt:lpstr>Duração média de viagens por dia da semana</vt:lpstr>
      <vt:lpstr>Número de viagens por tipo de veículo</vt:lpstr>
      <vt:lpstr>Preferência de veículo</vt:lpstr>
      <vt:lpstr>Preferência de estações</vt:lpstr>
      <vt:lpstr>Preferência de estações</vt:lpstr>
      <vt:lpstr>PowerPoint Presentation</vt:lpstr>
      <vt:lpstr>Conclusões</vt:lpstr>
      <vt:lpstr>Sugestões</vt:lpstr>
      <vt:lpstr>Sugestões</vt:lpstr>
      <vt:lpstr>Sugestões</vt:lpstr>
      <vt:lpstr>Sugestões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Luan</dc:creator>
  <cp:lastModifiedBy>Luan Araujo</cp:lastModifiedBy>
  <cp:revision>6</cp:revision>
  <dcterms:modified xsi:type="dcterms:W3CDTF">2025-08-30T23:27:11Z</dcterms:modified>
</cp:coreProperties>
</file>