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65" r:id="rId13"/>
    <p:sldId id="266" r:id="rId14"/>
    <p:sldId id="273" r:id="rId15"/>
    <p:sldId id="279" r:id="rId16"/>
    <p:sldId id="275" r:id="rId17"/>
    <p:sldId id="267" r:id="rId18"/>
    <p:sldId id="276" r:id="rId19"/>
    <p:sldId id="281" r:id="rId20"/>
    <p:sldId id="282" r:id="rId21"/>
    <p:sldId id="280" r:id="rId22"/>
    <p:sldId id="28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F41"/>
    <a:srgbClr val="D9D9D9"/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415CF1-B79D-4650-8D39-2881BFE93EAF}">
  <a:tblStyle styleId="{BA415CF1-B79D-4650-8D39-2881BFE93E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8B9A6E66-B285-E132-7BE3-6C6086F0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438a53189_0_20:notes">
            <a:extLst>
              <a:ext uri="{FF2B5EF4-FFF2-40B4-BE49-F238E27FC236}">
                <a16:creationId xmlns:a16="http://schemas.microsoft.com/office/drawing/2014/main" id="{D90864A4-4463-4655-A903-EC07FDAA0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438a53189_0_20:notes">
            <a:extLst>
              <a:ext uri="{FF2B5EF4-FFF2-40B4-BE49-F238E27FC236}">
                <a16:creationId xmlns:a16="http://schemas.microsoft.com/office/drawing/2014/main" id="{6BF9B13D-2693-15D2-1B5A-E4AE279C3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24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C58FC93E-0056-5BB1-95C7-BA94BE0D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461218e86_0_251:notes">
            <a:extLst>
              <a:ext uri="{FF2B5EF4-FFF2-40B4-BE49-F238E27FC236}">
                <a16:creationId xmlns:a16="http://schemas.microsoft.com/office/drawing/2014/main" id="{EE8C48BB-4F0F-9830-824F-FB9BD53F1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461218e86_0_251:notes">
            <a:extLst>
              <a:ext uri="{FF2B5EF4-FFF2-40B4-BE49-F238E27FC236}">
                <a16:creationId xmlns:a16="http://schemas.microsoft.com/office/drawing/2014/main" id="{32F691FB-17B1-5D61-9DC5-AD1318C06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061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438a5318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438a5318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8FBD9399-BE20-2720-89FD-BFB59F61D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>
            <a:extLst>
              <a:ext uri="{FF2B5EF4-FFF2-40B4-BE49-F238E27FC236}">
                <a16:creationId xmlns:a16="http://schemas.microsoft.com/office/drawing/2014/main" id="{61F0189A-9E12-247A-2526-03806D2172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>
            <a:extLst>
              <a:ext uri="{FF2B5EF4-FFF2-40B4-BE49-F238E27FC236}">
                <a16:creationId xmlns:a16="http://schemas.microsoft.com/office/drawing/2014/main" id="{5E4AC5BE-F086-F631-B098-7B4ED62270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300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8395636B-9A88-8191-EF7B-42C70418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>
            <a:extLst>
              <a:ext uri="{FF2B5EF4-FFF2-40B4-BE49-F238E27FC236}">
                <a16:creationId xmlns:a16="http://schemas.microsoft.com/office/drawing/2014/main" id="{52207387-F93A-D229-1A71-75BA8E280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>
            <a:extLst>
              <a:ext uri="{FF2B5EF4-FFF2-40B4-BE49-F238E27FC236}">
                <a16:creationId xmlns:a16="http://schemas.microsoft.com/office/drawing/2014/main" id="{A4269E65-447C-71A5-DE5E-A57F018904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609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1C9DBDB3-0721-A18C-E6F6-04946529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438a53189_0_29:notes">
            <a:extLst>
              <a:ext uri="{FF2B5EF4-FFF2-40B4-BE49-F238E27FC236}">
                <a16:creationId xmlns:a16="http://schemas.microsoft.com/office/drawing/2014/main" id="{BA499B2A-BF22-8CD1-CC83-CAAD326D3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438a53189_0_29:notes">
            <a:extLst>
              <a:ext uri="{FF2B5EF4-FFF2-40B4-BE49-F238E27FC236}">
                <a16:creationId xmlns:a16="http://schemas.microsoft.com/office/drawing/2014/main" id="{17C28A95-AA2B-31BE-78FC-754086C97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300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A0D4C4B2-59D2-570C-9855-E196A2244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F9A7612E-DA21-0DE5-2222-446FC417C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FBF1BAD2-CC70-EAC6-113F-177BB16F0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988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E97FB45E-3DD1-16BF-D4E2-F4A15C4FA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9F2E7909-8FD7-91C0-BC81-62EEC1438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487F06D6-7C3A-A240-7A5B-F8340D0B71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18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fb3a69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3fb3a69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3DD96ECB-2FBA-AD07-B8AE-C3740E0A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5E12BA2E-37FC-E897-9873-8E31D3E347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95730AA2-DA1F-0400-6886-5F5959D87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193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A4FC7DB6-5D90-0471-83C4-3D78EA5F1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61218e86_0_245:notes">
            <a:extLst>
              <a:ext uri="{FF2B5EF4-FFF2-40B4-BE49-F238E27FC236}">
                <a16:creationId xmlns:a16="http://schemas.microsoft.com/office/drawing/2014/main" id="{9BBDBB9F-8F0A-038C-D262-E5FD63B46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61218e86_0_245:notes">
            <a:extLst>
              <a:ext uri="{FF2B5EF4-FFF2-40B4-BE49-F238E27FC236}">
                <a16:creationId xmlns:a16="http://schemas.microsoft.com/office/drawing/2014/main" id="{ED0D2545-7E43-1120-4754-BAC9FB465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10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346F149-C981-E477-4C76-01EBE07E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C431AA92-00FD-A4F4-540C-A87713FDAC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FD056080-DBF6-AF6A-E510-3EAF56818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99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461218e8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461218e8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461218e8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461218e8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461218e8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461218e8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461218e8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461218e86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461218e86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461218e86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461218e8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461218e8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8DBAB050-0FE2-4195-F516-40C1A8603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438a53189_0_20:notes">
            <a:extLst>
              <a:ext uri="{FF2B5EF4-FFF2-40B4-BE49-F238E27FC236}">
                <a16:creationId xmlns:a16="http://schemas.microsoft.com/office/drawing/2014/main" id="{5A46BE30-181E-D0BB-6370-2B4F17D95C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438a53189_0_20:notes">
            <a:extLst>
              <a:ext uri="{FF2B5EF4-FFF2-40B4-BE49-F238E27FC236}">
                <a16:creationId xmlns:a16="http://schemas.microsoft.com/office/drawing/2014/main" id="{72062929-DE4A-D0DB-9E7C-CA5C28F1D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12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luanfaraujo/" TargetMode="External"/><Relationship Id="rId4" Type="http://schemas.openxmlformats.org/officeDocument/2006/relationships/hyperlink" Target="mailto:ferreiraaraujoluan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2500" y="0"/>
            <a:ext cx="16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69500" y="1306675"/>
            <a:ext cx="879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2"/>
                </a:solidFill>
              </a:rPr>
              <a:t>Bike-</a:t>
            </a:r>
            <a:r>
              <a:rPr lang="pt-BR" b="1" dirty="0" err="1">
                <a:solidFill>
                  <a:schemeClr val="accent2"/>
                </a:solidFill>
              </a:rPr>
              <a:t>Share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Study</a:t>
            </a:r>
            <a:r>
              <a:rPr lang="pt-BR" b="1" dirty="0">
                <a:solidFill>
                  <a:schemeClr val="accent2"/>
                </a:solidFill>
              </a:rPr>
              <a:t> Case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9500" y="3351200"/>
            <a:ext cx="8793300" cy="15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accent2"/>
                </a:solidFill>
              </a:rPr>
              <a:t>Presented</a:t>
            </a:r>
            <a:r>
              <a:rPr lang="pt-BR" sz="2000" b="1" dirty="0">
                <a:solidFill>
                  <a:schemeClr val="accent2"/>
                </a:solidFill>
              </a:rPr>
              <a:t> </a:t>
            </a:r>
            <a:r>
              <a:rPr lang="pt-BR" sz="2000" b="1" dirty="0" err="1">
                <a:solidFill>
                  <a:schemeClr val="accent2"/>
                </a:solidFill>
              </a:rPr>
              <a:t>by</a:t>
            </a:r>
            <a:r>
              <a:rPr lang="pt-BR" sz="2000" b="1" dirty="0">
                <a:solidFill>
                  <a:schemeClr val="accent2"/>
                </a:solidFill>
              </a:rPr>
              <a:t>:</a:t>
            </a:r>
            <a:r>
              <a:rPr lang="pt-BR" sz="2000" dirty="0">
                <a:solidFill>
                  <a:schemeClr val="accent2"/>
                </a:solidFill>
              </a:rPr>
              <a:t> Luan Ferreira Araujo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accent2"/>
                </a:solidFill>
              </a:rPr>
              <a:t>Last</a:t>
            </a:r>
            <a:r>
              <a:rPr lang="pt-BR" sz="2000" b="1" dirty="0">
                <a:solidFill>
                  <a:schemeClr val="accent2"/>
                </a:solidFill>
              </a:rPr>
              <a:t> </a:t>
            </a:r>
            <a:r>
              <a:rPr lang="pt-BR" sz="2000" b="1" dirty="0" err="1">
                <a:solidFill>
                  <a:schemeClr val="accent2"/>
                </a:solidFill>
              </a:rPr>
              <a:t>updated</a:t>
            </a:r>
            <a:r>
              <a:rPr lang="pt-BR" sz="2000" b="1" dirty="0">
                <a:solidFill>
                  <a:schemeClr val="accent2"/>
                </a:solidFill>
              </a:rPr>
              <a:t>:</a:t>
            </a:r>
            <a:r>
              <a:rPr lang="pt-BR" sz="2000" dirty="0">
                <a:solidFill>
                  <a:schemeClr val="accent2"/>
                </a:solidFill>
              </a:rPr>
              <a:t> August 28th, 2025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51" y="0"/>
            <a:ext cx="2204500" cy="19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003E7925-107D-2A92-5EA1-53A30FED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D2E0922D-5F51-DC65-0CF9-EB38284243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Number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</a:t>
            </a:r>
            <a:r>
              <a:rPr lang="pt-BR" sz="1920" b="1" dirty="0" err="1">
                <a:solidFill>
                  <a:schemeClr val="accent2"/>
                </a:solidFill>
              </a:rPr>
              <a:t>starting</a:t>
            </a:r>
            <a:r>
              <a:rPr lang="pt-BR" sz="1920" b="1" dirty="0">
                <a:solidFill>
                  <a:schemeClr val="accent2"/>
                </a:solidFill>
              </a:rPr>
              <a:t>/</a:t>
            </a:r>
            <a:r>
              <a:rPr lang="pt-BR" sz="1920" b="1" dirty="0" err="1">
                <a:solidFill>
                  <a:schemeClr val="accent2"/>
                </a:solidFill>
              </a:rPr>
              <a:t>ending</a:t>
            </a:r>
            <a:r>
              <a:rPr lang="pt-BR" sz="1920" b="1" dirty="0">
                <a:solidFill>
                  <a:schemeClr val="accent2"/>
                </a:solidFill>
              </a:rPr>
              <a:t> per hour</a:t>
            </a:r>
            <a:endParaRPr sz="192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6146347B-7ADB-5D2C-6DD1-89258547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7430"/>
            <a:ext cx="9144000" cy="4204905"/>
          </a:xfrm>
          <a:prstGeom prst="rect">
            <a:avLst/>
          </a:prstGeom>
        </p:spPr>
      </p:pic>
      <p:sp>
        <p:nvSpPr>
          <p:cNvPr id="4" name="Google Shape;128;p22">
            <a:extLst>
              <a:ext uri="{FF2B5EF4-FFF2-40B4-BE49-F238E27FC236}">
                <a16:creationId xmlns:a16="http://schemas.microsoft.com/office/drawing/2014/main" id="{0C0798F8-224F-C068-9332-B8AC7DE5DC45}"/>
              </a:ext>
            </a:extLst>
          </p:cNvPr>
          <p:cNvSpPr/>
          <p:nvPr/>
        </p:nvSpPr>
        <p:spPr>
          <a:xfrm>
            <a:off x="0" y="1116486"/>
            <a:ext cx="2963206" cy="108357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</a:rPr>
              <a:t>Members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have</a:t>
            </a:r>
            <a:r>
              <a:rPr lang="pt-BR" sz="1800" dirty="0">
                <a:solidFill>
                  <a:schemeClr val="dk1"/>
                </a:solidFill>
              </a:rPr>
              <a:t> a </a:t>
            </a:r>
            <a:r>
              <a:rPr lang="pt-BR" sz="1800" dirty="0" err="1">
                <a:solidFill>
                  <a:schemeClr val="dk1"/>
                </a:solidFill>
              </a:rPr>
              <a:t>spike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of</a:t>
            </a:r>
            <a:r>
              <a:rPr lang="pt-BR" sz="1800" dirty="0">
                <a:solidFill>
                  <a:schemeClr val="dk1"/>
                </a:solidFill>
              </a:rPr>
              <a:t> rides </a:t>
            </a:r>
            <a:r>
              <a:rPr lang="pt-BR" sz="1800" dirty="0" err="1">
                <a:solidFill>
                  <a:schemeClr val="dk1"/>
                </a:solidFill>
              </a:rPr>
              <a:t>starting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and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ending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at</a:t>
            </a:r>
            <a:r>
              <a:rPr lang="pt-BR" sz="1800" dirty="0">
                <a:solidFill>
                  <a:schemeClr val="dk1"/>
                </a:solidFill>
              </a:rPr>
              <a:t> 8 a.m...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" name="Google Shape;88;p17">
            <a:extLst>
              <a:ext uri="{FF2B5EF4-FFF2-40B4-BE49-F238E27FC236}">
                <a16:creationId xmlns:a16="http://schemas.microsoft.com/office/drawing/2014/main" id="{0318642C-D215-94CA-C944-989D42C6C8FA}"/>
              </a:ext>
            </a:extLst>
          </p:cNvPr>
          <p:cNvSpPr/>
          <p:nvPr/>
        </p:nvSpPr>
        <p:spPr>
          <a:xfrm>
            <a:off x="1591011" y="2274845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A8B53754-5A97-662F-F7B4-596F6570C13F}"/>
              </a:ext>
            </a:extLst>
          </p:cNvPr>
          <p:cNvSpPr/>
          <p:nvPr/>
        </p:nvSpPr>
        <p:spPr>
          <a:xfrm>
            <a:off x="1684421" y="4743880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AED46535-B034-133C-7865-529F9791DC08}"/>
              </a:ext>
            </a:extLst>
          </p:cNvPr>
          <p:cNvSpPr/>
          <p:nvPr/>
        </p:nvSpPr>
        <p:spPr>
          <a:xfrm>
            <a:off x="6122906" y="2267478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9EE58532-869A-2011-2BA4-182E5FB37645}"/>
              </a:ext>
            </a:extLst>
          </p:cNvPr>
          <p:cNvSpPr/>
          <p:nvPr/>
        </p:nvSpPr>
        <p:spPr>
          <a:xfrm>
            <a:off x="6216316" y="4736513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8;p22">
            <a:extLst>
              <a:ext uri="{FF2B5EF4-FFF2-40B4-BE49-F238E27FC236}">
                <a16:creationId xmlns:a16="http://schemas.microsoft.com/office/drawing/2014/main" id="{A70C1475-A604-6565-9045-79FFC103BD67}"/>
              </a:ext>
            </a:extLst>
          </p:cNvPr>
          <p:cNvSpPr/>
          <p:nvPr/>
        </p:nvSpPr>
        <p:spPr>
          <a:xfrm>
            <a:off x="0" y="1116486"/>
            <a:ext cx="2963206" cy="137233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...</a:t>
            </a:r>
            <a:r>
              <a:rPr lang="pt-BR" sz="1800" dirty="0" err="1">
                <a:solidFill>
                  <a:schemeClr val="dk1"/>
                </a:solidFill>
              </a:rPr>
              <a:t>while</a:t>
            </a:r>
            <a:r>
              <a:rPr lang="pt-BR" sz="1800" dirty="0">
                <a:solidFill>
                  <a:schemeClr val="dk1"/>
                </a:solidFill>
              </a:rPr>
              <a:t> casual </a:t>
            </a:r>
            <a:r>
              <a:rPr lang="pt-BR" sz="1800" dirty="0" err="1">
                <a:solidFill>
                  <a:schemeClr val="dk1"/>
                </a:solidFill>
              </a:rPr>
              <a:t>ridership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is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low</a:t>
            </a:r>
            <a:r>
              <a:rPr lang="pt-BR" sz="1800" dirty="0">
                <a:solidFill>
                  <a:schemeClr val="dk1"/>
                </a:solidFill>
              </a:rPr>
              <a:t> in </a:t>
            </a:r>
            <a:r>
              <a:rPr lang="pt-BR" sz="1800" dirty="0" err="1">
                <a:solidFill>
                  <a:schemeClr val="dk1"/>
                </a:solidFill>
              </a:rPr>
              <a:t>the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morning</a:t>
            </a:r>
            <a:r>
              <a:rPr lang="pt-BR" sz="1800" dirty="0">
                <a:solidFill>
                  <a:schemeClr val="dk1"/>
                </a:solidFill>
              </a:rPr>
              <a:t>, </a:t>
            </a:r>
            <a:r>
              <a:rPr lang="pt-BR" sz="1800" dirty="0" err="1">
                <a:solidFill>
                  <a:schemeClr val="dk1"/>
                </a:solidFill>
              </a:rPr>
              <a:t>steadily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increasing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until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peaking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at</a:t>
            </a:r>
            <a:r>
              <a:rPr lang="pt-BR" sz="1800" dirty="0">
                <a:solidFill>
                  <a:schemeClr val="dk1"/>
                </a:solidFill>
              </a:rPr>
              <a:t> 5 p.m.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9" name="Google Shape;88;p17">
            <a:extLst>
              <a:ext uri="{FF2B5EF4-FFF2-40B4-BE49-F238E27FC236}">
                <a16:creationId xmlns:a16="http://schemas.microsoft.com/office/drawing/2014/main" id="{1BDCC526-15CC-3932-AE54-EC3BC0ED5873}"/>
              </a:ext>
            </a:extLst>
          </p:cNvPr>
          <p:cNvSpPr/>
          <p:nvPr/>
        </p:nvSpPr>
        <p:spPr>
          <a:xfrm>
            <a:off x="2426941" y="2936008"/>
            <a:ext cx="1066800" cy="87284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8;p17">
            <a:extLst>
              <a:ext uri="{FF2B5EF4-FFF2-40B4-BE49-F238E27FC236}">
                <a16:creationId xmlns:a16="http://schemas.microsoft.com/office/drawing/2014/main" id="{F0137C2E-6ED7-418D-61B1-82862FDCC901}"/>
              </a:ext>
            </a:extLst>
          </p:cNvPr>
          <p:cNvSpPr/>
          <p:nvPr/>
        </p:nvSpPr>
        <p:spPr>
          <a:xfrm>
            <a:off x="2378815" y="4687396"/>
            <a:ext cx="1114926" cy="25493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8;p17">
            <a:extLst>
              <a:ext uri="{FF2B5EF4-FFF2-40B4-BE49-F238E27FC236}">
                <a16:creationId xmlns:a16="http://schemas.microsoft.com/office/drawing/2014/main" id="{AB34F2B8-26BF-4CD0-E39F-476B1B855E09}"/>
              </a:ext>
            </a:extLst>
          </p:cNvPr>
          <p:cNvSpPr/>
          <p:nvPr/>
        </p:nvSpPr>
        <p:spPr>
          <a:xfrm>
            <a:off x="6979461" y="2928641"/>
            <a:ext cx="1066800" cy="87284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8;p17">
            <a:extLst>
              <a:ext uri="{FF2B5EF4-FFF2-40B4-BE49-F238E27FC236}">
                <a16:creationId xmlns:a16="http://schemas.microsoft.com/office/drawing/2014/main" id="{D23F7725-4169-AE0E-72C3-2106099419FB}"/>
              </a:ext>
            </a:extLst>
          </p:cNvPr>
          <p:cNvSpPr/>
          <p:nvPr/>
        </p:nvSpPr>
        <p:spPr>
          <a:xfrm>
            <a:off x="6931335" y="4680029"/>
            <a:ext cx="1114926" cy="254939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1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D828498F-D376-22B8-6ED6-754E9CD10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>
            <a:extLst>
              <a:ext uri="{FF2B5EF4-FFF2-40B4-BE49-F238E27FC236}">
                <a16:creationId xmlns:a16="http://schemas.microsoft.com/office/drawing/2014/main" id="{ABFB589E-C53B-0A9C-C242-CB68451B5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500" y="0"/>
            <a:ext cx="3183978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Average</a:t>
            </a:r>
            <a:r>
              <a:rPr lang="pt-BR" sz="1920" b="1" dirty="0">
                <a:solidFill>
                  <a:schemeClr val="accent2"/>
                </a:solidFill>
              </a:rPr>
              <a:t> ride time per </a:t>
            </a:r>
            <a:r>
              <a:rPr lang="pt-BR" sz="1920" b="1" dirty="0" err="1">
                <a:solidFill>
                  <a:schemeClr val="accent2"/>
                </a:solidFill>
              </a:rPr>
              <a:t>day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the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week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104" name="Google Shape;104;p19">
            <a:extLst>
              <a:ext uri="{FF2B5EF4-FFF2-40B4-BE49-F238E27FC236}">
                <a16:creationId xmlns:a16="http://schemas.microsoft.com/office/drawing/2014/main" id="{242E43CD-4CCE-E522-3E14-A1FBE0988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9499" y="863550"/>
            <a:ext cx="3109965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Casuals</a:t>
            </a:r>
            <a:r>
              <a:rPr lang="pt-BR" dirty="0">
                <a:solidFill>
                  <a:schemeClr val="accent2"/>
                </a:solidFill>
              </a:rPr>
              <a:t> take </a:t>
            </a:r>
            <a:r>
              <a:rPr lang="pt-BR" dirty="0" err="1">
                <a:solidFill>
                  <a:schemeClr val="accent2"/>
                </a:solidFill>
              </a:rPr>
              <a:t>longer</a:t>
            </a:r>
            <a:r>
              <a:rPr lang="pt-BR" dirty="0">
                <a:solidFill>
                  <a:schemeClr val="accent2"/>
                </a:solidFill>
              </a:rPr>
              <a:t> rides </a:t>
            </a:r>
            <a:r>
              <a:rPr lang="pt-BR" dirty="0" err="1">
                <a:solidFill>
                  <a:schemeClr val="accent2"/>
                </a:solidFill>
              </a:rPr>
              <a:t>than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 – </a:t>
            </a:r>
            <a:r>
              <a:rPr lang="pt-BR" dirty="0" err="1">
                <a:solidFill>
                  <a:schemeClr val="accent2"/>
                </a:solidFill>
              </a:rPr>
              <a:t>especially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on</a:t>
            </a:r>
            <a:r>
              <a:rPr lang="pt-BR" dirty="0">
                <a:solidFill>
                  <a:schemeClr val="accent2"/>
                </a:solidFill>
              </a:rPr>
              <a:t> weekends.</a:t>
            </a:r>
          </a:p>
        </p:txBody>
      </p:sp>
      <p:sp>
        <p:nvSpPr>
          <p:cNvPr id="105" name="Google Shape;105;p19">
            <a:extLst>
              <a:ext uri="{FF2B5EF4-FFF2-40B4-BE49-F238E27FC236}">
                <a16:creationId xmlns:a16="http://schemas.microsoft.com/office/drawing/2014/main" id="{03E77F73-82ED-70C0-2580-3EAB18E86628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203B7288-C562-96CB-E4C1-9317BFD3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80"/>
          <a:stretch>
            <a:fillRect/>
          </a:stretch>
        </p:blipFill>
        <p:spPr>
          <a:xfrm>
            <a:off x="3353478" y="130628"/>
            <a:ext cx="5790522" cy="48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8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7965090-C8AA-1B6F-76DC-51E29C09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43"/>
          <a:stretch>
            <a:fillRect/>
          </a:stretch>
        </p:blipFill>
        <p:spPr>
          <a:xfrm>
            <a:off x="0" y="472800"/>
            <a:ext cx="9144000" cy="4670700"/>
          </a:xfrm>
          <a:prstGeom prst="rect">
            <a:avLst/>
          </a:prstGeom>
        </p:spPr>
      </p:pic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>
                <a:solidFill>
                  <a:schemeClr val="accent2"/>
                </a:solidFill>
              </a:rPr>
              <a:t>Number of rides per type of vehicle</a:t>
            </a:r>
            <a:endParaRPr sz="1920" b="1">
              <a:solidFill>
                <a:schemeClr val="accent2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03800" y="731475"/>
            <a:ext cx="37230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Classic bikes are </a:t>
            </a:r>
            <a:r>
              <a:rPr lang="pt-BR" sz="1800" dirty="0" err="1">
                <a:solidFill>
                  <a:schemeClr val="dk1"/>
                </a:solidFill>
              </a:rPr>
              <a:t>generally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preferred</a:t>
            </a:r>
            <a:r>
              <a:rPr lang="pt-BR" sz="1800" dirty="0">
                <a:solidFill>
                  <a:schemeClr val="dk1"/>
                </a:solidFill>
              </a:rPr>
              <a:t> over </a:t>
            </a:r>
            <a:r>
              <a:rPr lang="pt-BR" sz="1800" dirty="0" err="1">
                <a:solidFill>
                  <a:schemeClr val="dk1"/>
                </a:solidFill>
              </a:rPr>
              <a:t>other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types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232250" y="700701"/>
            <a:ext cx="3723000" cy="987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Both </a:t>
            </a:r>
            <a:r>
              <a:rPr lang="pt-BR" sz="1800" dirty="0" err="1">
                <a:solidFill>
                  <a:schemeClr val="dk1"/>
                </a:solidFill>
              </a:rPr>
              <a:t>casuals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and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members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prefer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classic</a:t>
            </a:r>
            <a:r>
              <a:rPr lang="pt-BR" sz="1800" dirty="0">
                <a:solidFill>
                  <a:schemeClr val="dk1"/>
                </a:solidFill>
              </a:rPr>
              <a:t> bikes.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>
                <a:solidFill>
                  <a:schemeClr val="accent2"/>
                </a:solidFill>
              </a:rPr>
              <a:t>Vehicle type preference</a:t>
            </a:r>
            <a:endParaRPr sz="1920" b="1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E3C764-EAB7-73DD-C725-C1268773F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173" r="45489"/>
          <a:stretch>
            <a:fillRect/>
          </a:stretch>
        </p:blipFill>
        <p:spPr>
          <a:xfrm>
            <a:off x="-1" y="1753173"/>
            <a:ext cx="8379819" cy="1314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51EA8C-9DA0-8E84-CBD9-0E62B1FC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511"/>
          <a:stretch>
            <a:fillRect/>
          </a:stretch>
        </p:blipFill>
        <p:spPr>
          <a:xfrm>
            <a:off x="1464523" y="3067732"/>
            <a:ext cx="7019651" cy="1674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A89C7-E5CF-A72B-0846-341AACEF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678" r="90376"/>
          <a:stretch>
            <a:fillRect/>
          </a:stretch>
        </p:blipFill>
        <p:spPr>
          <a:xfrm>
            <a:off x="-1" y="3531066"/>
            <a:ext cx="1485149" cy="1210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96BA8D0F-997D-C7C8-2904-ED37B28C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>
            <a:extLst>
              <a:ext uri="{FF2B5EF4-FFF2-40B4-BE49-F238E27FC236}">
                <a16:creationId xmlns:a16="http://schemas.microsoft.com/office/drawing/2014/main" id="{2CA141D5-C01F-7052-A91B-02269E378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499" y="0"/>
            <a:ext cx="3536225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Station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preference</a:t>
            </a:r>
            <a:endParaRPr sz="1920" b="1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8ED1BAFA-BE96-6783-11B1-BB20D38C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>
            <a:off x="3705726" y="0"/>
            <a:ext cx="5438274" cy="2571303"/>
          </a:xfrm>
          <a:prstGeom prst="rect">
            <a:avLst/>
          </a:prstGeom>
        </p:spPr>
      </p:pic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3DE3773B-F36E-9696-E5D0-84FD112C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3705725" y="2543808"/>
            <a:ext cx="5438276" cy="2571303"/>
          </a:xfrm>
          <a:prstGeom prst="rect">
            <a:avLst/>
          </a:prstGeom>
        </p:spPr>
      </p:pic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9068E318-2B07-E329-0A55-8AC4BE476166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;p20">
            <a:extLst>
              <a:ext uri="{FF2B5EF4-FFF2-40B4-BE49-F238E27FC236}">
                <a16:creationId xmlns:a16="http://schemas.microsoft.com/office/drawing/2014/main" id="{DEE376B0-A85A-E537-C37B-BCC0D8DF5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666892"/>
            <a:ext cx="3222146" cy="4315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 err="1">
                <a:solidFill>
                  <a:schemeClr val="accent2"/>
                </a:solidFill>
              </a:rPr>
              <a:t>Casuals</a:t>
            </a:r>
            <a:r>
              <a:rPr lang="pt-BR" sz="1600" dirty="0">
                <a:solidFill>
                  <a:schemeClr val="accent2"/>
                </a:solidFill>
              </a:rPr>
              <a:t> start </a:t>
            </a:r>
            <a:r>
              <a:rPr lang="pt-BR" sz="1600" dirty="0" err="1">
                <a:solidFill>
                  <a:schemeClr val="accent2"/>
                </a:solidFill>
              </a:rPr>
              <a:t>and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end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their</a:t>
            </a:r>
            <a:r>
              <a:rPr lang="pt-BR" sz="1600" dirty="0">
                <a:solidFill>
                  <a:schemeClr val="accent2"/>
                </a:solidFill>
              </a:rPr>
              <a:t> rides in </a:t>
            </a:r>
            <a:r>
              <a:rPr lang="pt-BR" sz="1600" dirty="0" err="1">
                <a:solidFill>
                  <a:schemeClr val="accent2"/>
                </a:solidFill>
              </a:rPr>
              <a:t>touristic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or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leisure</a:t>
            </a:r>
            <a:r>
              <a:rPr lang="pt-BR" sz="1600" dirty="0">
                <a:solidFill>
                  <a:schemeClr val="accent2"/>
                </a:solidFill>
              </a:rPr>
              <a:t> spots.</a:t>
            </a:r>
          </a:p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en-US" sz="1600" dirty="0">
                <a:solidFill>
                  <a:schemeClr val="accent2"/>
                </a:solidFill>
              </a:rPr>
              <a:t>Casual-preferred stations are named after the attractions that neighbor them.</a:t>
            </a:r>
            <a:endParaRPr lang="pt-BR" sz="1600" dirty="0">
              <a:solidFill>
                <a:schemeClr val="accent2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 err="1">
                <a:solidFill>
                  <a:schemeClr val="accent2"/>
                </a:solidFill>
              </a:rPr>
              <a:t>These</a:t>
            </a:r>
            <a:r>
              <a:rPr lang="pt-BR" sz="1600" dirty="0">
                <a:solidFill>
                  <a:schemeClr val="accent2"/>
                </a:solidFill>
              </a:rPr>
              <a:t> are </a:t>
            </a:r>
            <a:r>
              <a:rPr lang="pt-BR" sz="1600" dirty="0" err="1">
                <a:solidFill>
                  <a:schemeClr val="accent2"/>
                </a:solidFill>
              </a:rPr>
              <a:t>located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next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to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2"/>
                </a:solidFill>
              </a:rPr>
              <a:t>parks, hotels, malls, museums, and/or bodies of water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538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E2137ACD-C715-D3CA-168A-A3B9C18E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>
            <a:extLst>
              <a:ext uri="{FF2B5EF4-FFF2-40B4-BE49-F238E27FC236}">
                <a16:creationId xmlns:a16="http://schemas.microsoft.com/office/drawing/2014/main" id="{68A9ACCA-C199-96A8-3393-AED96EFB47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499" y="0"/>
            <a:ext cx="3536225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Station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preference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9" name="Google Shape;105;p19">
            <a:extLst>
              <a:ext uri="{FF2B5EF4-FFF2-40B4-BE49-F238E27FC236}">
                <a16:creationId xmlns:a16="http://schemas.microsoft.com/office/drawing/2014/main" id="{71411A39-A381-04E4-6389-B0E1496E6D2C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;p20">
            <a:extLst>
              <a:ext uri="{FF2B5EF4-FFF2-40B4-BE49-F238E27FC236}">
                <a16:creationId xmlns:a16="http://schemas.microsoft.com/office/drawing/2014/main" id="{62026D85-33C8-2F87-CEB3-CB5B06ACB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666892"/>
            <a:ext cx="3222146" cy="4315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 err="1">
                <a:solidFill>
                  <a:schemeClr val="accent2"/>
                </a:solidFill>
              </a:rPr>
              <a:t>Members</a:t>
            </a:r>
            <a:r>
              <a:rPr lang="pt-BR" sz="1600" dirty="0">
                <a:solidFill>
                  <a:schemeClr val="accent2"/>
                </a:solidFill>
              </a:rPr>
              <a:t>’ rides are more spread out.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en-US" sz="1600" dirty="0">
                <a:solidFill>
                  <a:schemeClr val="accent2"/>
                </a:solidFill>
              </a:rPr>
              <a:t>Very little overlap between the top 15 stations for casuals and the top 15 stations for members.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Char char="●"/>
            </a:pPr>
            <a:r>
              <a:rPr lang="pt-BR" sz="1600" dirty="0" err="1">
                <a:solidFill>
                  <a:schemeClr val="accent2"/>
                </a:solidFill>
              </a:rPr>
              <a:t>Stations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named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after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intersections</a:t>
            </a:r>
            <a:r>
              <a:rPr lang="pt-BR" sz="1600" dirty="0">
                <a:solidFill>
                  <a:schemeClr val="accent2"/>
                </a:solidFill>
              </a:rPr>
              <a:t>, </a:t>
            </a:r>
            <a:r>
              <a:rPr lang="en-US" sz="1600" dirty="0">
                <a:solidFill>
                  <a:schemeClr val="accent2"/>
                </a:solidFill>
              </a:rPr>
              <a:t>mostly located in high-density mixed-use zoning areas, where apartment buildings are the norm.</a:t>
            </a:r>
            <a:endParaRPr sz="1600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C9FE72-B8DD-1BCD-F687-8CC10BB585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>
            <a:off x="3630225" y="-1"/>
            <a:ext cx="5513775" cy="2571749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3B3F8C-DADF-3237-FF89-F52388B689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3630220" y="2571748"/>
            <a:ext cx="5513782" cy="25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08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B8A5E3A1-793D-915B-74AF-553ACE19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river&#10;&#10;AI-generated content may be incorrect.">
            <a:extLst>
              <a:ext uri="{FF2B5EF4-FFF2-40B4-BE49-F238E27FC236}">
                <a16:creationId xmlns:a16="http://schemas.microsoft.com/office/drawing/2014/main" id="{8F61E9CF-83B8-4B2F-C4FA-7CDC47D7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807"/>
            <a:ext cx="91440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0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2"/>
                </a:solidFill>
              </a:rPr>
              <a:t>Conclusions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4736D9-B98D-05E3-7E41-C82353633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42109"/>
              </p:ext>
            </p:extLst>
          </p:nvPr>
        </p:nvGraphicFramePr>
        <p:xfrm>
          <a:off x="378136" y="976592"/>
          <a:ext cx="8335443" cy="3784753"/>
        </p:xfrm>
        <a:graphic>
          <a:graphicData uri="http://schemas.openxmlformats.org/drawingml/2006/table">
            <a:tbl>
              <a:tblPr firstRow="1" bandRow="1">
                <a:tableStyleId>{BA415CF1-B79D-4650-8D39-2881BFE93EAF}</a:tableStyleId>
              </a:tblPr>
              <a:tblGrid>
                <a:gridCol w="2358494">
                  <a:extLst>
                    <a:ext uri="{9D8B030D-6E8A-4147-A177-3AD203B41FA5}">
                      <a16:colId xmlns:a16="http://schemas.microsoft.com/office/drawing/2014/main" val="2956908257"/>
                    </a:ext>
                  </a:extLst>
                </a:gridCol>
                <a:gridCol w="3011027">
                  <a:extLst>
                    <a:ext uri="{9D8B030D-6E8A-4147-A177-3AD203B41FA5}">
                      <a16:colId xmlns:a16="http://schemas.microsoft.com/office/drawing/2014/main" val="3661175329"/>
                    </a:ext>
                  </a:extLst>
                </a:gridCol>
                <a:gridCol w="2965922">
                  <a:extLst>
                    <a:ext uri="{9D8B030D-6E8A-4147-A177-3AD203B41FA5}">
                      <a16:colId xmlns:a16="http://schemas.microsoft.com/office/drawing/2014/main" val="415513391"/>
                    </a:ext>
                  </a:extLst>
                </a:gridCol>
              </a:tblGrid>
              <a:tr h="54067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0097A7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Member</a:t>
                      </a:r>
                      <a:endParaRPr lang="en-US" b="1" dirty="0"/>
                    </a:p>
                  </a:txBody>
                  <a:tcPr anchor="ctr">
                    <a:solidFill>
                      <a:srgbClr val="0097A7">
                        <a:alpha val="2588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Casual</a:t>
                      </a:r>
                      <a:endParaRPr lang="en-US" b="1" dirty="0"/>
                    </a:p>
                  </a:txBody>
                  <a:tcPr anchor="ctr">
                    <a:solidFill>
                      <a:srgbClr val="0097A7">
                        <a:alpha val="2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71087"/>
                  </a:ext>
                </a:extLst>
              </a:tr>
              <a:tr h="540679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Months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err="1"/>
                        <a:t>Majority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of</a:t>
                      </a:r>
                      <a:r>
                        <a:rPr lang="pt-BR" dirty="0"/>
                        <a:t> rides in </a:t>
                      </a:r>
                      <a:r>
                        <a:rPr lang="pt-BR" dirty="0" err="1"/>
                        <a:t>June-Oct</a:t>
                      </a:r>
                      <a:r>
                        <a:rPr lang="pt-BR" dirty="0"/>
                        <a:t>. </a:t>
                      </a:r>
                      <a:r>
                        <a:rPr lang="pt-BR" dirty="0" err="1"/>
                        <a:t>period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Vast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majority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of</a:t>
                      </a:r>
                      <a:r>
                        <a:rPr lang="pt-BR" dirty="0"/>
                        <a:t> rides in </a:t>
                      </a:r>
                      <a:r>
                        <a:rPr lang="pt-BR" dirty="0" err="1"/>
                        <a:t>June-Oct</a:t>
                      </a:r>
                      <a:r>
                        <a:rPr lang="pt-BR" dirty="0"/>
                        <a:t>. </a:t>
                      </a:r>
                      <a:r>
                        <a:rPr lang="pt-BR" dirty="0" err="1"/>
                        <a:t>period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654469"/>
                  </a:ext>
                </a:extLst>
              </a:tr>
              <a:tr h="540679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Days</a:t>
                      </a:r>
                      <a:r>
                        <a:rPr lang="pt-BR" b="1" dirty="0"/>
                        <a:t> </a:t>
                      </a:r>
                      <a:r>
                        <a:rPr lang="pt-BR" b="1" dirty="0" err="1"/>
                        <a:t>of</a:t>
                      </a:r>
                      <a:r>
                        <a:rPr lang="pt-BR" b="1" dirty="0"/>
                        <a:t> </a:t>
                      </a:r>
                      <a:r>
                        <a:rPr lang="pt-BR" b="1" dirty="0" err="1"/>
                        <a:t>the</a:t>
                      </a:r>
                      <a:r>
                        <a:rPr lang="pt-BR" b="1" dirty="0"/>
                        <a:t> </a:t>
                      </a:r>
                      <a:r>
                        <a:rPr lang="pt-BR" b="1" dirty="0" err="1"/>
                        <a:t>week</a:t>
                      </a:r>
                      <a:endParaRPr lang="en-US" b="1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Preference</a:t>
                      </a:r>
                      <a:r>
                        <a:rPr lang="pt-BR" dirty="0"/>
                        <a:t> for </a:t>
                      </a:r>
                      <a:r>
                        <a:rPr lang="pt-BR" dirty="0" err="1"/>
                        <a:t>weekdays</a:t>
                      </a:r>
                      <a:endParaRPr lang="en-US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Strong </a:t>
                      </a:r>
                      <a:r>
                        <a:rPr lang="pt-BR" dirty="0" err="1"/>
                        <a:t>preference</a:t>
                      </a:r>
                      <a:r>
                        <a:rPr lang="pt-BR" dirty="0"/>
                        <a:t> for weekends</a:t>
                      </a:r>
                      <a:endParaRPr lang="en-US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76800"/>
                  </a:ext>
                </a:extLst>
              </a:tr>
              <a:tr h="54067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Time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Spikes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at</a:t>
                      </a:r>
                      <a:r>
                        <a:rPr lang="pt-BR" dirty="0"/>
                        <a:t> 8 a.m. </a:t>
                      </a:r>
                      <a:r>
                        <a:rPr lang="pt-BR" dirty="0" err="1"/>
                        <a:t>and</a:t>
                      </a:r>
                      <a:r>
                        <a:rPr lang="pt-BR" dirty="0"/>
                        <a:t> 5 p.m.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Strong </a:t>
                      </a:r>
                      <a:r>
                        <a:rPr lang="pt-BR" dirty="0" err="1"/>
                        <a:t>preference</a:t>
                      </a:r>
                      <a:r>
                        <a:rPr lang="pt-BR" dirty="0"/>
                        <a:t> for </a:t>
                      </a:r>
                      <a:r>
                        <a:rPr lang="pt-BR" dirty="0" err="1"/>
                        <a:t>afternoon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21612"/>
                  </a:ext>
                </a:extLst>
              </a:tr>
              <a:tr h="540679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Avg</a:t>
                      </a:r>
                      <a:r>
                        <a:rPr lang="pt-BR" b="1" dirty="0"/>
                        <a:t>. </a:t>
                      </a:r>
                      <a:r>
                        <a:rPr lang="pt-BR" b="1" dirty="0" err="1"/>
                        <a:t>duration</a:t>
                      </a:r>
                      <a:endParaRPr lang="en-US" b="1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Shorter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average</a:t>
                      </a:r>
                      <a:r>
                        <a:rPr lang="pt-BR" dirty="0"/>
                        <a:t> ride </a:t>
                      </a:r>
                      <a:r>
                        <a:rPr lang="pt-BR" dirty="0" err="1"/>
                        <a:t>duration</a:t>
                      </a:r>
                      <a:endParaRPr lang="en-US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err="1"/>
                        <a:t>Longer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average</a:t>
                      </a:r>
                      <a:r>
                        <a:rPr lang="pt-BR" dirty="0"/>
                        <a:t> ride </a:t>
                      </a:r>
                      <a:r>
                        <a:rPr lang="pt-BR" dirty="0" err="1"/>
                        <a:t>duration</a:t>
                      </a:r>
                      <a:endParaRPr lang="en-US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88463"/>
                  </a:ext>
                </a:extLst>
              </a:tr>
              <a:tr h="54067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Vehicle </a:t>
                      </a:r>
                      <a:r>
                        <a:rPr lang="pt-BR" b="1" dirty="0" err="1"/>
                        <a:t>preference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Classic bikes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Classic bikes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75630"/>
                  </a:ext>
                </a:extLst>
              </a:tr>
              <a:tr h="540679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Station</a:t>
                      </a:r>
                      <a:r>
                        <a:rPr lang="pt-BR" b="1" dirty="0"/>
                        <a:t> </a:t>
                      </a:r>
                      <a:r>
                        <a:rPr lang="pt-BR" b="1" dirty="0" err="1"/>
                        <a:t>preference</a:t>
                      </a:r>
                      <a:endParaRPr lang="en-US" b="1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High-</a:t>
                      </a:r>
                      <a:r>
                        <a:rPr lang="pt-BR" dirty="0" err="1"/>
                        <a:t>density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mixed</a:t>
                      </a:r>
                      <a:r>
                        <a:rPr lang="pt-BR" dirty="0"/>
                        <a:t>-use </a:t>
                      </a:r>
                      <a:r>
                        <a:rPr lang="pt-BR" dirty="0" err="1"/>
                        <a:t>neighborhoods</a:t>
                      </a:r>
                      <a:endParaRPr lang="en-US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Touristic</a:t>
                      </a:r>
                      <a:r>
                        <a:rPr lang="pt-BR" dirty="0"/>
                        <a:t>/</a:t>
                      </a:r>
                      <a:r>
                        <a:rPr lang="pt-BR" dirty="0" err="1"/>
                        <a:t>leisure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areas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waterfront</a:t>
                      </a:r>
                      <a:endParaRPr lang="en-US" dirty="0"/>
                    </a:p>
                  </a:txBody>
                  <a:tcPr anchor="ctr">
                    <a:solidFill>
                      <a:srgbClr val="EEFF41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7464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BA13FF53-28D6-D3C4-7147-3507D2CF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C217EDA0-3633-1B76-888A-872DE041D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Suggestions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116C91A0-3D8D-746E-349C-4CEBF7EFA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1800"/>
              <a:buNone/>
            </a:pPr>
            <a:r>
              <a:rPr lang="en-US" b="1" dirty="0">
                <a:solidFill>
                  <a:schemeClr val="accent2"/>
                </a:solidFill>
              </a:rPr>
              <a:t>1. Concentrate marketing efforts from June to October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Most casual rides are done during in this period.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Allows for efficiency: reaching the highest number of casual riders while spending less resources.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In-app ads targeted at casuals should be sent around this timeframe.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Outdoor advertisements aiming for conversion should only be used in this period.</a:t>
            </a: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DD68D67D-746F-54C7-B5B5-5BDCF74B38DA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80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394141CD-3E54-8279-77EB-2F83258E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F1D88392-3442-55E8-C81E-92C4A7B2F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Suggestions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A9411C71-7C1F-B94F-B4F6-E4BE6E207C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1800"/>
              <a:buNone/>
            </a:pPr>
            <a:r>
              <a:rPr lang="en-US" b="1" dirty="0">
                <a:solidFill>
                  <a:schemeClr val="accent2"/>
                </a:solidFill>
              </a:rPr>
              <a:t>2. In-person marketing should be concentrated on specific spots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Company should place kiosks and staff in casual-preferred stations.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To further reduce costs without presumably sacrificing a great deal of efficiency, the company can elect to only do so during the weekend.</a:t>
            </a: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285588C4-EEAB-0E0E-6F0F-13AC7F118FC5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33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2"/>
                </a:solidFill>
              </a:rPr>
              <a:t>Context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Cyclistic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is</a:t>
            </a:r>
            <a:r>
              <a:rPr lang="pt-BR" dirty="0">
                <a:solidFill>
                  <a:schemeClr val="accent2"/>
                </a:solidFill>
              </a:rPr>
              <a:t> a </a:t>
            </a:r>
            <a:r>
              <a:rPr lang="pt-BR" dirty="0" err="1">
                <a:solidFill>
                  <a:schemeClr val="accent2"/>
                </a:solidFill>
              </a:rPr>
              <a:t>fictional</a:t>
            </a:r>
            <a:r>
              <a:rPr lang="pt-BR" dirty="0">
                <a:solidFill>
                  <a:schemeClr val="accent2"/>
                </a:solidFill>
              </a:rPr>
              <a:t> bike-</a:t>
            </a:r>
            <a:r>
              <a:rPr lang="pt-BR" dirty="0" err="1">
                <a:solidFill>
                  <a:schemeClr val="accent2"/>
                </a:solidFill>
              </a:rPr>
              <a:t>share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company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located</a:t>
            </a:r>
            <a:r>
              <a:rPr lang="pt-BR" dirty="0">
                <a:solidFill>
                  <a:schemeClr val="accent2"/>
                </a:solidFill>
              </a:rPr>
              <a:t> in Chicago. The bikes </a:t>
            </a:r>
            <a:r>
              <a:rPr lang="pt-BR" dirty="0" err="1">
                <a:solidFill>
                  <a:schemeClr val="accent2"/>
                </a:solidFill>
              </a:rPr>
              <a:t>can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unlocked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from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one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station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returned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to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other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station</a:t>
            </a:r>
            <a:r>
              <a:rPr lang="pt-BR" dirty="0">
                <a:solidFill>
                  <a:schemeClr val="accent2"/>
                </a:solidFill>
              </a:rPr>
              <a:t> in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system </a:t>
            </a:r>
            <a:r>
              <a:rPr lang="pt-BR" dirty="0" err="1">
                <a:solidFill>
                  <a:schemeClr val="accent2"/>
                </a:solidFill>
              </a:rPr>
              <a:t>anytime</a:t>
            </a:r>
            <a:r>
              <a:rPr lang="pt-BR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The </a:t>
            </a:r>
            <a:r>
              <a:rPr lang="pt-BR" dirty="0" err="1">
                <a:solidFill>
                  <a:schemeClr val="accent2"/>
                </a:solidFill>
              </a:rPr>
              <a:t>company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offers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flexible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pricing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plans</a:t>
            </a:r>
            <a:r>
              <a:rPr lang="pt-BR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  <a:p>
            <a:pPr marL="914400" lvl="1" indent="-3302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 err="1">
                <a:solidFill>
                  <a:schemeClr val="accent2"/>
                </a:solidFill>
              </a:rPr>
              <a:t>Customers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who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purchase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b="1" dirty="0">
                <a:solidFill>
                  <a:schemeClr val="accent2"/>
                </a:solidFill>
                <a:highlight>
                  <a:schemeClr val="accent6"/>
                </a:highlight>
              </a:rPr>
              <a:t>single-ride </a:t>
            </a:r>
            <a:r>
              <a:rPr lang="pt-BR" sz="1600" b="1" dirty="0" err="1">
                <a:solidFill>
                  <a:schemeClr val="accent2"/>
                </a:solidFill>
                <a:highlight>
                  <a:schemeClr val="accent6"/>
                </a:highlight>
              </a:rPr>
              <a:t>or</a:t>
            </a:r>
            <a:r>
              <a:rPr lang="pt-BR" sz="1600" b="1" dirty="0">
                <a:solidFill>
                  <a:schemeClr val="accent2"/>
                </a:solidFill>
                <a:highlight>
                  <a:schemeClr val="accent6"/>
                </a:highlight>
              </a:rPr>
              <a:t> full-</a:t>
            </a:r>
            <a:r>
              <a:rPr lang="pt-BR" sz="1600" b="1" dirty="0" err="1">
                <a:solidFill>
                  <a:schemeClr val="accent2"/>
                </a:solidFill>
                <a:highlight>
                  <a:schemeClr val="accent6"/>
                </a:highlight>
              </a:rPr>
              <a:t>day</a:t>
            </a:r>
            <a:r>
              <a:rPr lang="pt-BR" sz="1600" b="1" dirty="0">
                <a:solidFill>
                  <a:schemeClr val="accent2"/>
                </a:solidFill>
                <a:highlight>
                  <a:schemeClr val="accent6"/>
                </a:highlight>
              </a:rPr>
              <a:t> passes</a:t>
            </a:r>
            <a:r>
              <a:rPr lang="pt-BR" sz="1600" dirty="0">
                <a:solidFill>
                  <a:schemeClr val="accent2"/>
                </a:solidFill>
              </a:rPr>
              <a:t> are </a:t>
            </a:r>
            <a:r>
              <a:rPr lang="pt-BR" sz="1600" dirty="0" err="1">
                <a:solidFill>
                  <a:schemeClr val="accent2"/>
                </a:solidFill>
              </a:rPr>
              <a:t>referred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to</a:t>
            </a:r>
            <a:r>
              <a:rPr lang="pt-BR" sz="1600" dirty="0">
                <a:solidFill>
                  <a:schemeClr val="accent2"/>
                </a:solidFill>
              </a:rPr>
              <a:t> as </a:t>
            </a:r>
            <a:r>
              <a:rPr lang="pt-BR" sz="1600" b="1" dirty="0">
                <a:solidFill>
                  <a:schemeClr val="accent2"/>
                </a:solidFill>
                <a:highlight>
                  <a:schemeClr val="accent6"/>
                </a:highlight>
              </a:rPr>
              <a:t>casual</a:t>
            </a:r>
            <a:r>
              <a:rPr lang="pt-BR" sz="1600" b="1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riders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  <a:endParaRPr sz="1600" dirty="0">
              <a:solidFill>
                <a:schemeClr val="accent2"/>
              </a:solidFill>
            </a:endParaRPr>
          </a:p>
          <a:p>
            <a:pPr marL="914400" lvl="1" indent="-3302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 err="1">
                <a:solidFill>
                  <a:schemeClr val="accent2"/>
                </a:solidFill>
              </a:rPr>
              <a:t>Customers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who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purchase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b="1" dirty="0" err="1">
                <a:solidFill>
                  <a:schemeClr val="accent2"/>
                </a:solidFill>
                <a:highlight>
                  <a:schemeClr val="accent6"/>
                </a:highlight>
              </a:rPr>
              <a:t>annual</a:t>
            </a:r>
            <a:r>
              <a:rPr lang="pt-BR" sz="1600" b="1" dirty="0">
                <a:solidFill>
                  <a:schemeClr val="accent2"/>
                </a:solidFill>
                <a:highlight>
                  <a:schemeClr val="accent6"/>
                </a:highlight>
              </a:rPr>
              <a:t> </a:t>
            </a:r>
            <a:r>
              <a:rPr lang="pt-BR" sz="1600" b="1" dirty="0" err="1">
                <a:solidFill>
                  <a:schemeClr val="accent2"/>
                </a:solidFill>
                <a:highlight>
                  <a:schemeClr val="accent6"/>
                </a:highlight>
              </a:rPr>
              <a:t>memberships</a:t>
            </a:r>
            <a:r>
              <a:rPr lang="pt-BR" sz="1600" dirty="0">
                <a:solidFill>
                  <a:schemeClr val="accent2"/>
                </a:solidFill>
              </a:rPr>
              <a:t> are </a:t>
            </a:r>
            <a:r>
              <a:rPr lang="pt-BR" sz="1600" dirty="0" err="1">
                <a:solidFill>
                  <a:schemeClr val="accent2"/>
                </a:solidFill>
              </a:rPr>
              <a:t>Cyclistic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b="1" dirty="0" err="1">
                <a:solidFill>
                  <a:schemeClr val="accent2"/>
                </a:solidFill>
                <a:highlight>
                  <a:schemeClr val="accent6"/>
                </a:highlight>
              </a:rPr>
              <a:t>members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  <a:endParaRPr sz="1600" dirty="0"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Cyclistic’s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finance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analysts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have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concluded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that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annual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 are </a:t>
            </a:r>
            <a:r>
              <a:rPr lang="pt-BR" dirty="0" err="1">
                <a:solidFill>
                  <a:schemeClr val="accent2"/>
                </a:solidFill>
              </a:rPr>
              <a:t>much</a:t>
            </a:r>
            <a:r>
              <a:rPr lang="pt-BR" dirty="0">
                <a:solidFill>
                  <a:schemeClr val="accent2"/>
                </a:solidFill>
              </a:rPr>
              <a:t> more </a:t>
            </a:r>
            <a:r>
              <a:rPr lang="pt-BR" dirty="0" err="1">
                <a:solidFill>
                  <a:schemeClr val="accent2"/>
                </a:solidFill>
              </a:rPr>
              <a:t>profitable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than</a:t>
            </a:r>
            <a:r>
              <a:rPr lang="pt-BR" dirty="0">
                <a:solidFill>
                  <a:schemeClr val="accent2"/>
                </a:solidFill>
              </a:rPr>
              <a:t> casual </a:t>
            </a:r>
            <a:r>
              <a:rPr lang="pt-BR" dirty="0" err="1">
                <a:solidFill>
                  <a:schemeClr val="accent2"/>
                </a:solidFill>
              </a:rPr>
              <a:t>riders</a:t>
            </a:r>
            <a:r>
              <a:rPr lang="pt-BR" dirty="0">
                <a:solidFill>
                  <a:schemeClr val="accent2"/>
                </a:solidFill>
              </a:rPr>
              <a:t>. </a:t>
            </a:r>
            <a:r>
              <a:rPr lang="pt-BR" dirty="0" err="1">
                <a:solidFill>
                  <a:schemeClr val="accent2"/>
                </a:solidFill>
              </a:rPr>
              <a:t>Thus</a:t>
            </a:r>
            <a:r>
              <a:rPr lang="pt-BR" dirty="0">
                <a:solidFill>
                  <a:schemeClr val="accent2"/>
                </a:solidFill>
              </a:rPr>
              <a:t>, </a:t>
            </a:r>
            <a:r>
              <a:rPr lang="pt-BR" dirty="0" err="1">
                <a:solidFill>
                  <a:schemeClr val="accent2"/>
                </a:solidFill>
              </a:rPr>
              <a:t>they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believe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that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maximizing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the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number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of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annual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will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key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to</a:t>
            </a:r>
            <a:r>
              <a:rPr lang="pt-BR" dirty="0">
                <a:solidFill>
                  <a:schemeClr val="accent2"/>
                </a:solidFill>
              </a:rPr>
              <a:t> future </a:t>
            </a:r>
            <a:r>
              <a:rPr lang="pt-BR" dirty="0" err="1">
                <a:solidFill>
                  <a:schemeClr val="accent2"/>
                </a:solidFill>
              </a:rPr>
              <a:t>growth</a:t>
            </a:r>
            <a:r>
              <a:rPr lang="pt-BR" dirty="0">
                <a:solidFill>
                  <a:schemeClr val="accent2"/>
                </a:solidFill>
              </a:rPr>
              <a:t> - </a:t>
            </a:r>
            <a:r>
              <a:rPr lang="pt-BR" dirty="0" err="1">
                <a:solidFill>
                  <a:schemeClr val="accent2"/>
                </a:solidFill>
              </a:rPr>
              <a:t>which</a:t>
            </a:r>
            <a:r>
              <a:rPr lang="pt-BR" dirty="0">
                <a:solidFill>
                  <a:schemeClr val="accent2"/>
                </a:solidFill>
              </a:rPr>
              <a:t> includes </a:t>
            </a:r>
            <a:r>
              <a:rPr lang="pt-BR" dirty="0" err="1">
                <a:solidFill>
                  <a:schemeClr val="accent2"/>
                </a:solidFill>
              </a:rPr>
              <a:t>converting</a:t>
            </a:r>
            <a:r>
              <a:rPr lang="pt-BR" dirty="0">
                <a:solidFill>
                  <a:schemeClr val="accent2"/>
                </a:solidFill>
              </a:rPr>
              <a:t> casual </a:t>
            </a:r>
            <a:r>
              <a:rPr lang="pt-BR" dirty="0" err="1">
                <a:solidFill>
                  <a:schemeClr val="accent2"/>
                </a:solidFill>
              </a:rPr>
              <a:t>users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into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B89B7669-A581-F1F4-3B8E-527A66CDA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868746D4-469B-2781-D64D-42D864F32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Suggestions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24B9E0A0-B6B2-CF51-A110-19BB9C89FE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ts val="1800"/>
              <a:buNone/>
            </a:pPr>
            <a:r>
              <a:rPr lang="en-US" b="1" dirty="0">
                <a:solidFill>
                  <a:schemeClr val="accent2"/>
                </a:solidFill>
              </a:rPr>
              <a:t>3. Offer discounts on memberships at the start of summer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Offer a discounted annual membership to those who sign up during May or June.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This discount could be a 1, 2 or 3-month free trial period, incentivizing casual users to commit to an annual plan without upfront financial pressure.</a:t>
            </a:r>
          </a:p>
          <a:p>
            <a:pPr algn="just">
              <a:spcAft>
                <a:spcPts val="1200"/>
              </a:spcAft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By experiencing the reduced costs and convenience of membership during the most active months, the newly-converted members are more likely to retain their membership.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0B1A7931-23B6-5927-E27E-1572025971EC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55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BCAAD4C3-0CB0-F91E-921B-C19012DA9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>
            <a:extLst>
              <a:ext uri="{FF2B5EF4-FFF2-40B4-BE49-F238E27FC236}">
                <a16:creationId xmlns:a16="http://schemas.microsoft.com/office/drawing/2014/main" id="{857878D4-0819-A8AB-FBE0-668FE488E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Suggestions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147" name="Google Shape;147;p24">
            <a:extLst>
              <a:ext uri="{FF2B5EF4-FFF2-40B4-BE49-F238E27FC236}">
                <a16:creationId xmlns:a16="http://schemas.microsoft.com/office/drawing/2014/main" id="{5C03DC8D-A247-795F-D0AF-8DE07A2AC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Concentrate marketing efforts from June to October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In-person marketing should be concentrated on specific spots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Offer discounts on memberships at the start of summer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74C6B796-12CE-0D1D-C2FD-C972515CBABD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609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>
          <a:extLst>
            <a:ext uri="{FF2B5EF4-FFF2-40B4-BE49-F238E27FC236}">
              <a16:creationId xmlns:a16="http://schemas.microsoft.com/office/drawing/2014/main" id="{01D61E06-6303-732A-2D80-EE5994AF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526280F7-48CC-084E-4A94-1B69AD4F2B93}"/>
              </a:ext>
            </a:extLst>
          </p:cNvPr>
          <p:cNvSpPr/>
          <p:nvPr/>
        </p:nvSpPr>
        <p:spPr>
          <a:xfrm>
            <a:off x="92500" y="0"/>
            <a:ext cx="16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A6942-7B32-1E59-1889-1551F6C3A06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500" y="1306675"/>
            <a:ext cx="879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accent2"/>
                </a:solidFill>
              </a:rPr>
              <a:t>Thank</a:t>
            </a:r>
            <a:r>
              <a:rPr lang="pt-BR" b="1" dirty="0">
                <a:solidFill>
                  <a:schemeClr val="accent2"/>
                </a:solidFill>
              </a:rPr>
              <a:t> </a:t>
            </a:r>
            <a:r>
              <a:rPr lang="pt-BR" b="1" dirty="0" err="1">
                <a:solidFill>
                  <a:schemeClr val="accent2"/>
                </a:solidFill>
              </a:rPr>
              <a:t>you</a:t>
            </a:r>
            <a:r>
              <a:rPr lang="pt-BR" b="1" dirty="0">
                <a:solidFill>
                  <a:schemeClr val="accent2"/>
                </a:solidFill>
              </a:rPr>
              <a:t>!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4E9DE2FC-F517-FE68-773C-DF989AE12A08}"/>
              </a:ext>
            </a:extLst>
          </p:cNvPr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>
            <a:extLst>
              <a:ext uri="{FF2B5EF4-FFF2-40B4-BE49-F238E27FC236}">
                <a16:creationId xmlns:a16="http://schemas.microsoft.com/office/drawing/2014/main" id="{10B24A54-6293-058D-AE88-40ACACFEAD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751" y="0"/>
            <a:ext cx="2204500" cy="19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A726D5AE-4E0F-55AD-BDD9-16005AEADE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1999" y="3551148"/>
            <a:ext cx="72250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ferreiraaraujoluan@gmail.com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LinkedIn: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https://www.linkedin.com/in/luanfaraujo/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accent2"/>
                </a:solidFill>
              </a:rPr>
              <a:t>Objective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How do annual members (“</a:t>
            </a:r>
            <a:r>
              <a:rPr lang="pt-BR" b="1">
                <a:solidFill>
                  <a:schemeClr val="accent2"/>
                </a:solidFill>
              </a:rPr>
              <a:t>members</a:t>
            </a:r>
            <a:r>
              <a:rPr lang="pt-BR">
                <a:solidFill>
                  <a:schemeClr val="accent2"/>
                </a:solidFill>
              </a:rPr>
              <a:t>”, </a:t>
            </a:r>
            <a:r>
              <a:rPr lang="pt-BR">
                <a:solidFill>
                  <a:schemeClr val="accent2"/>
                </a:solidFill>
                <a:highlight>
                  <a:srgbClr val="FF9900"/>
                </a:highlight>
              </a:rPr>
              <a:t>orange</a:t>
            </a:r>
            <a:r>
              <a:rPr lang="pt-BR">
                <a:solidFill>
                  <a:schemeClr val="accent2"/>
                </a:solidFill>
              </a:rPr>
              <a:t>) and casual riders (“</a:t>
            </a:r>
            <a:r>
              <a:rPr lang="pt-BR" b="1">
                <a:solidFill>
                  <a:schemeClr val="accent2"/>
                </a:solidFill>
              </a:rPr>
              <a:t>casuals</a:t>
            </a:r>
            <a:r>
              <a:rPr lang="pt-BR">
                <a:solidFill>
                  <a:schemeClr val="accent2"/>
                </a:solidFill>
              </a:rPr>
              <a:t>”, </a:t>
            </a:r>
            <a:r>
              <a:rPr lang="pt-BR">
                <a:solidFill>
                  <a:schemeClr val="lt1"/>
                </a:solidFill>
                <a:highlight>
                  <a:srgbClr val="0B5394"/>
                </a:highlight>
              </a:rPr>
              <a:t>blue</a:t>
            </a:r>
            <a:r>
              <a:rPr lang="pt-BR">
                <a:solidFill>
                  <a:schemeClr val="accent2"/>
                </a:solidFill>
              </a:rPr>
              <a:t>) use Cyclistic bikes differently?</a:t>
            </a:r>
            <a:endParaRPr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Data from </a:t>
            </a:r>
            <a:r>
              <a:rPr lang="pt-BR">
                <a:solidFill>
                  <a:schemeClr val="accent2"/>
                </a:solidFill>
                <a:highlight>
                  <a:schemeClr val="accent6"/>
                </a:highlight>
              </a:rPr>
              <a:t>June 2024 until May 2025</a:t>
            </a:r>
            <a:r>
              <a:rPr lang="pt-BR">
                <a:solidFill>
                  <a:schemeClr val="accent2"/>
                </a:solidFill>
              </a:rPr>
              <a:t> (1 year).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/>
          <a:srcRect t="5539"/>
          <a:stretch>
            <a:fillRect/>
          </a:stretch>
        </p:blipFill>
        <p:spPr>
          <a:xfrm>
            <a:off x="192435" y="472800"/>
            <a:ext cx="8755450" cy="456826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Number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per </a:t>
            </a:r>
            <a:r>
              <a:rPr lang="pt-BR" sz="1920" b="1" dirty="0" err="1">
                <a:solidFill>
                  <a:schemeClr val="accent2"/>
                </a:solidFill>
              </a:rPr>
              <a:t>month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11700" y="731475"/>
            <a:ext cx="32724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In general, </a:t>
            </a:r>
            <a:r>
              <a:rPr lang="pt-BR" sz="1800" dirty="0" err="1">
                <a:solidFill>
                  <a:schemeClr val="dk1"/>
                </a:solidFill>
              </a:rPr>
              <a:t>members</a:t>
            </a:r>
            <a:r>
              <a:rPr lang="pt-BR" sz="1800" dirty="0">
                <a:solidFill>
                  <a:schemeClr val="dk1"/>
                </a:solidFill>
              </a:rPr>
              <a:t> ride more </a:t>
            </a:r>
            <a:r>
              <a:rPr lang="pt-BR" sz="1800" dirty="0" err="1">
                <a:solidFill>
                  <a:schemeClr val="dk1"/>
                </a:solidFill>
              </a:rPr>
              <a:t>than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casuals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dirty="0"/>
          </a:p>
        </p:txBody>
      </p:sp>
      <p:sp>
        <p:nvSpPr>
          <p:cNvPr id="79" name="Google Shape;79;p16"/>
          <p:cNvSpPr/>
          <p:nvPr/>
        </p:nvSpPr>
        <p:spPr>
          <a:xfrm>
            <a:off x="311700" y="731475"/>
            <a:ext cx="38307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pt-BR" sz="1800" dirty="0" err="1">
                <a:solidFill>
                  <a:schemeClr val="dk1"/>
                </a:solidFill>
              </a:rPr>
              <a:t>Casuals</a:t>
            </a:r>
            <a:r>
              <a:rPr lang="pt-BR" sz="1800" dirty="0">
                <a:solidFill>
                  <a:schemeClr val="dk1"/>
                </a:solidFill>
              </a:rPr>
              <a:t>: </a:t>
            </a:r>
            <a:r>
              <a:rPr lang="en-US" sz="1800" dirty="0"/>
              <a:t>1,393,356</a:t>
            </a:r>
            <a:r>
              <a:rPr lang="pt-BR" sz="1800" dirty="0">
                <a:solidFill>
                  <a:schemeClr val="dk1"/>
                </a:solidFill>
              </a:rPr>
              <a:t> (≈36%) rides.</a:t>
            </a:r>
            <a:endParaRPr sz="18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</a:pPr>
            <a:r>
              <a:rPr lang="pt-BR" sz="1800" dirty="0" err="1">
                <a:solidFill>
                  <a:schemeClr val="dk1"/>
                </a:solidFill>
              </a:rPr>
              <a:t>Members</a:t>
            </a:r>
            <a:r>
              <a:rPr lang="pt-BR" sz="1800" dirty="0">
                <a:solidFill>
                  <a:schemeClr val="dk1"/>
                </a:solidFill>
              </a:rPr>
              <a:t>: </a:t>
            </a:r>
            <a:r>
              <a:rPr lang="en-US" sz="1800" dirty="0"/>
              <a:t>2,468,204</a:t>
            </a:r>
            <a:r>
              <a:rPr lang="pt-BR" sz="1800" dirty="0">
                <a:solidFill>
                  <a:schemeClr val="dk1"/>
                </a:solidFill>
              </a:rPr>
              <a:t> (≈64%) rides.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7;p16">
            <a:extLst>
              <a:ext uri="{FF2B5EF4-FFF2-40B4-BE49-F238E27FC236}">
                <a16:creationId xmlns:a16="http://schemas.microsoft.com/office/drawing/2014/main" id="{1FECDE8F-8C3C-6D1D-EE83-16A6FD2DFF22}"/>
              </a:ext>
            </a:extLst>
          </p:cNvPr>
          <p:cNvPicPr preferRelativeResize="0"/>
          <p:nvPr/>
        </p:nvPicPr>
        <p:blipFill>
          <a:blip r:embed="rId3"/>
          <a:srcRect t="5539"/>
          <a:stretch>
            <a:fillRect/>
          </a:stretch>
        </p:blipFill>
        <p:spPr>
          <a:xfrm>
            <a:off x="192435" y="472800"/>
            <a:ext cx="8755450" cy="45682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>
                <a:solidFill>
                  <a:schemeClr val="accent2"/>
                </a:solidFill>
              </a:rPr>
              <a:t>Number of rides per month</a:t>
            </a:r>
            <a:endParaRPr sz="1920" b="1">
              <a:solidFill>
                <a:schemeClr val="accent2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3942325" y="485200"/>
            <a:ext cx="3524130" cy="455586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11700" y="731475"/>
            <a:ext cx="38307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800" dirty="0">
                <a:solidFill>
                  <a:schemeClr val="dk1"/>
                </a:solidFill>
              </a:rPr>
              <a:t>Casuals: </a:t>
            </a:r>
            <a:r>
              <a:rPr lang="en-US" sz="1800" dirty="0"/>
              <a:t>1,393,356</a:t>
            </a:r>
            <a:r>
              <a:rPr lang="en-US" sz="1800" dirty="0">
                <a:solidFill>
                  <a:schemeClr val="dk1"/>
                </a:solidFill>
              </a:rPr>
              <a:t> (≈36%) rides.</a:t>
            </a:r>
          </a:p>
          <a:p>
            <a:pPr lvl="0">
              <a:lnSpc>
                <a:spcPct val="115000"/>
              </a:lnSpc>
            </a:pPr>
            <a:r>
              <a:rPr lang="en-US" sz="1800" dirty="0">
                <a:solidFill>
                  <a:schemeClr val="dk1"/>
                </a:solidFill>
              </a:rPr>
              <a:t>Members: </a:t>
            </a:r>
            <a:r>
              <a:rPr lang="en-US" sz="1800" dirty="0"/>
              <a:t>2,468,204</a:t>
            </a:r>
            <a:r>
              <a:rPr lang="en-US" sz="1800" dirty="0">
                <a:solidFill>
                  <a:schemeClr val="dk1"/>
                </a:solidFill>
              </a:rPr>
              <a:t> (≈64%) rides.</a:t>
            </a:r>
          </a:p>
        </p:txBody>
      </p:sp>
      <p:sp>
        <p:nvSpPr>
          <p:cNvPr id="89" name="Google Shape;89;p17"/>
          <p:cNvSpPr/>
          <p:nvPr/>
        </p:nvSpPr>
        <p:spPr>
          <a:xfrm>
            <a:off x="311700" y="731475"/>
            <a:ext cx="3723000" cy="89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≈64% </a:t>
            </a:r>
            <a:r>
              <a:rPr lang="pt-BR" sz="1800" dirty="0" err="1">
                <a:solidFill>
                  <a:schemeClr val="dk1"/>
                </a:solidFill>
              </a:rPr>
              <a:t>of</a:t>
            </a:r>
            <a:r>
              <a:rPr lang="pt-BR" sz="1800" dirty="0">
                <a:solidFill>
                  <a:schemeClr val="dk1"/>
                </a:solidFill>
              </a:rPr>
              <a:t> total rides </a:t>
            </a:r>
            <a:r>
              <a:rPr lang="pt-BR" sz="1800" dirty="0" err="1">
                <a:solidFill>
                  <a:schemeClr val="dk1"/>
                </a:solidFill>
              </a:rPr>
              <a:t>happen</a:t>
            </a:r>
            <a:r>
              <a:rPr lang="pt-BR" sz="1800" dirty="0">
                <a:solidFill>
                  <a:schemeClr val="dk1"/>
                </a:solidFill>
              </a:rPr>
              <a:t> in </a:t>
            </a:r>
            <a:r>
              <a:rPr lang="pt-BR" sz="1800" dirty="0" err="1">
                <a:solidFill>
                  <a:schemeClr val="dk1"/>
                </a:solidFill>
              </a:rPr>
              <a:t>the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period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between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June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and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Oct</a:t>
            </a:r>
            <a:r>
              <a:rPr lang="pt-BR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364391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Focus: %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</a:t>
            </a:r>
            <a:r>
              <a:rPr lang="pt-BR" sz="1920" b="1" dirty="0" err="1">
                <a:solidFill>
                  <a:schemeClr val="accent2"/>
                </a:solidFill>
              </a:rPr>
              <a:t>by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casuals</a:t>
            </a:r>
            <a:endParaRPr sz="192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in </a:t>
            </a:r>
            <a:r>
              <a:rPr lang="pt-BR" sz="1920" b="1" dirty="0" err="1">
                <a:solidFill>
                  <a:schemeClr val="accent2"/>
                </a:solidFill>
              </a:rPr>
              <a:t>June</a:t>
            </a:r>
            <a:r>
              <a:rPr lang="pt-BR" sz="1920" b="1" dirty="0">
                <a:solidFill>
                  <a:schemeClr val="accent2"/>
                </a:solidFill>
              </a:rPr>
              <a:t> - </a:t>
            </a:r>
            <a:r>
              <a:rPr lang="pt-BR" sz="1920" b="1" dirty="0" err="1">
                <a:solidFill>
                  <a:schemeClr val="accent2"/>
                </a:solidFill>
              </a:rPr>
              <a:t>September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4364391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71.98% </a:t>
            </a:r>
            <a:r>
              <a:rPr lang="pt-BR" dirty="0" err="1">
                <a:solidFill>
                  <a:schemeClr val="accent2"/>
                </a:solidFill>
              </a:rPr>
              <a:t>of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trips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casuals</a:t>
            </a:r>
            <a:r>
              <a:rPr lang="pt-BR" dirty="0">
                <a:solidFill>
                  <a:schemeClr val="accent2"/>
                </a:solidFill>
              </a:rPr>
              <a:t> are </a:t>
            </a:r>
            <a:r>
              <a:rPr lang="pt-BR" dirty="0" err="1">
                <a:solidFill>
                  <a:schemeClr val="accent2"/>
                </a:solidFill>
              </a:rPr>
              <a:t>done</a:t>
            </a:r>
            <a:r>
              <a:rPr lang="pt-BR" dirty="0">
                <a:solidFill>
                  <a:schemeClr val="accent2"/>
                </a:solidFill>
              </a:rPr>
              <a:t> in </a:t>
            </a:r>
            <a:r>
              <a:rPr lang="pt-BR" dirty="0" err="1">
                <a:solidFill>
                  <a:schemeClr val="accent2"/>
                </a:solidFill>
              </a:rPr>
              <a:t>this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June-Oct</a:t>
            </a:r>
            <a:r>
              <a:rPr lang="pt-BR" dirty="0">
                <a:solidFill>
                  <a:schemeClr val="accent2"/>
                </a:solidFill>
              </a:rPr>
              <a:t>. </a:t>
            </a:r>
            <a:r>
              <a:rPr lang="pt-BR" dirty="0" err="1">
                <a:solidFill>
                  <a:schemeClr val="accent2"/>
                </a:solidFill>
              </a:rPr>
              <a:t>period</a:t>
            </a:r>
            <a:r>
              <a:rPr lang="pt-BR" dirty="0">
                <a:solidFill>
                  <a:schemeClr val="accent2"/>
                </a:solidFill>
              </a:rPr>
              <a:t>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7DAA0-86E3-30B9-56B3-1DB28A8A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609" y="0"/>
            <a:ext cx="43643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789DF6FD-4B59-1A2C-F196-5C510FEF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13"/>
          <a:stretch>
            <a:fillRect/>
          </a:stretch>
        </p:blipFill>
        <p:spPr>
          <a:xfrm>
            <a:off x="2413196" y="472800"/>
            <a:ext cx="6730804" cy="4670700"/>
          </a:xfrm>
          <a:prstGeom prst="rect">
            <a:avLst/>
          </a:prstGeom>
        </p:spPr>
      </p:pic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69500" y="0"/>
            <a:ext cx="88050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Number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per </a:t>
            </a:r>
            <a:r>
              <a:rPr lang="pt-BR" sz="1920" b="1" dirty="0" err="1">
                <a:solidFill>
                  <a:schemeClr val="accent2"/>
                </a:solidFill>
              </a:rPr>
              <a:t>day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the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week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169500" y="863550"/>
            <a:ext cx="2099312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 err="1">
                <a:solidFill>
                  <a:schemeClr val="accent2"/>
                </a:solidFill>
              </a:rPr>
              <a:t>Members</a:t>
            </a:r>
            <a:r>
              <a:rPr lang="pt-BR" dirty="0">
                <a:solidFill>
                  <a:schemeClr val="accent2"/>
                </a:solidFill>
              </a:rPr>
              <a:t> ride more </a:t>
            </a:r>
            <a:r>
              <a:rPr lang="pt-BR" dirty="0" err="1">
                <a:solidFill>
                  <a:schemeClr val="accent2"/>
                </a:solidFill>
              </a:rPr>
              <a:t>often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during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weekdays</a:t>
            </a:r>
            <a:r>
              <a:rPr lang="pt-BR" dirty="0">
                <a:solidFill>
                  <a:schemeClr val="accent2"/>
                </a:solidFill>
              </a:rPr>
              <a:t>…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…</a:t>
            </a:r>
            <a:r>
              <a:rPr lang="pt-BR" dirty="0" err="1">
                <a:solidFill>
                  <a:schemeClr val="accent2"/>
                </a:solidFill>
              </a:rPr>
              <a:t>while</a:t>
            </a:r>
            <a:r>
              <a:rPr lang="pt-BR" dirty="0">
                <a:solidFill>
                  <a:schemeClr val="accent2"/>
                </a:solidFill>
              </a:rPr>
              <a:t> casual </a:t>
            </a:r>
            <a:r>
              <a:rPr lang="pt-BR" dirty="0" err="1">
                <a:solidFill>
                  <a:schemeClr val="accent2"/>
                </a:solidFill>
              </a:rPr>
              <a:t>riders</a:t>
            </a:r>
            <a:r>
              <a:rPr lang="pt-BR" dirty="0">
                <a:solidFill>
                  <a:schemeClr val="accent2"/>
                </a:solidFill>
              </a:rPr>
              <a:t> are more </a:t>
            </a:r>
            <a:r>
              <a:rPr lang="pt-BR" dirty="0" err="1">
                <a:solidFill>
                  <a:schemeClr val="accent2"/>
                </a:solidFill>
              </a:rPr>
              <a:t>active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on</a:t>
            </a:r>
            <a:r>
              <a:rPr lang="pt-BR" dirty="0">
                <a:solidFill>
                  <a:schemeClr val="accent2"/>
                </a:solidFill>
              </a:rPr>
              <a:t> weekends.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4946673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Focus: %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</a:t>
            </a:r>
            <a:r>
              <a:rPr lang="pt-BR" sz="1920" b="1" dirty="0" err="1">
                <a:solidFill>
                  <a:schemeClr val="accent2"/>
                </a:solidFill>
              </a:rPr>
              <a:t>by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casuals</a:t>
            </a:r>
            <a:endParaRPr sz="192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>
                <a:solidFill>
                  <a:schemeClr val="accent2"/>
                </a:solidFill>
              </a:rPr>
              <a:t> per </a:t>
            </a:r>
            <a:r>
              <a:rPr lang="pt-BR" sz="1920" b="1" dirty="0" err="1">
                <a:solidFill>
                  <a:schemeClr val="accent2"/>
                </a:solidFill>
              </a:rPr>
              <a:t>day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the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week</a:t>
            </a:r>
            <a:endParaRPr sz="1920" b="1" dirty="0">
              <a:solidFill>
                <a:schemeClr val="accent2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4804473" cy="4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≈37.5% </a:t>
            </a:r>
            <a:r>
              <a:rPr lang="pt-BR" dirty="0" err="1">
                <a:solidFill>
                  <a:schemeClr val="accent2"/>
                </a:solidFill>
              </a:rPr>
              <a:t>of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trips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casuals</a:t>
            </a:r>
            <a:r>
              <a:rPr lang="pt-BR" dirty="0">
                <a:solidFill>
                  <a:schemeClr val="accent2"/>
                </a:solidFill>
              </a:rPr>
              <a:t> are </a:t>
            </a:r>
            <a:r>
              <a:rPr lang="pt-BR" dirty="0" err="1">
                <a:solidFill>
                  <a:schemeClr val="accent2"/>
                </a:solidFill>
              </a:rPr>
              <a:t>done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during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weekend.</a:t>
            </a:r>
            <a:endParaRPr dirty="0">
              <a:solidFill>
                <a:schemeClr val="accent2"/>
              </a:solidFill>
            </a:endParaRPr>
          </a:p>
          <a:p>
            <a:pPr marL="914400" lvl="1" indent="-3302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>
                <a:solidFill>
                  <a:schemeClr val="accent2"/>
                </a:solidFill>
              </a:rPr>
              <a:t>For </a:t>
            </a:r>
            <a:r>
              <a:rPr lang="pt-BR" sz="1600" dirty="0" err="1">
                <a:solidFill>
                  <a:schemeClr val="accent2"/>
                </a:solidFill>
              </a:rPr>
              <a:t>members</a:t>
            </a:r>
            <a:r>
              <a:rPr lang="pt-BR" sz="1600" dirty="0">
                <a:solidFill>
                  <a:schemeClr val="accent2"/>
                </a:solidFill>
              </a:rPr>
              <a:t>, </a:t>
            </a:r>
            <a:r>
              <a:rPr lang="pt-BR" sz="1600" dirty="0" err="1">
                <a:solidFill>
                  <a:schemeClr val="accent2"/>
                </a:solidFill>
              </a:rPr>
              <a:t>this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number</a:t>
            </a:r>
            <a:r>
              <a:rPr lang="pt-BR" sz="1600" dirty="0">
                <a:solidFill>
                  <a:schemeClr val="accent2"/>
                </a:solidFill>
              </a:rPr>
              <a:t> </a:t>
            </a:r>
            <a:r>
              <a:rPr lang="pt-BR" sz="1600" dirty="0" err="1">
                <a:solidFill>
                  <a:schemeClr val="accent2"/>
                </a:solidFill>
              </a:rPr>
              <a:t>is</a:t>
            </a:r>
            <a:r>
              <a:rPr lang="pt-BR" sz="1600" dirty="0">
                <a:solidFill>
                  <a:schemeClr val="accent2"/>
                </a:solidFill>
              </a:rPr>
              <a:t> ≈23%.</a:t>
            </a:r>
            <a:endParaRPr sz="1600" dirty="0">
              <a:solidFill>
                <a:schemeClr val="accent2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 dirty="0">
                <a:solidFill>
                  <a:schemeClr val="accent2"/>
                </a:solidFill>
              </a:rPr>
              <a:t>More </a:t>
            </a:r>
            <a:r>
              <a:rPr lang="pt-BR" dirty="0" err="1">
                <a:solidFill>
                  <a:schemeClr val="accent2"/>
                </a:solidFill>
              </a:rPr>
              <a:t>than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half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of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trips</a:t>
            </a:r>
            <a:r>
              <a:rPr lang="pt-BR" dirty="0">
                <a:solidFill>
                  <a:schemeClr val="accent2"/>
                </a:solidFill>
              </a:rPr>
              <a:t> (≈53%) </a:t>
            </a:r>
            <a:r>
              <a:rPr lang="pt-BR" dirty="0" err="1">
                <a:solidFill>
                  <a:schemeClr val="accent2"/>
                </a:solidFill>
              </a:rPr>
              <a:t>done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casuals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happen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on</a:t>
            </a:r>
            <a:r>
              <a:rPr lang="pt-BR" dirty="0">
                <a:solidFill>
                  <a:schemeClr val="accent2"/>
                </a:solidFill>
              </a:rPr>
              <a:t> Friday, </a:t>
            </a:r>
            <a:r>
              <a:rPr lang="pt-BR" dirty="0" err="1">
                <a:solidFill>
                  <a:schemeClr val="accent2"/>
                </a:solidFill>
              </a:rPr>
              <a:t>Saturday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and</a:t>
            </a:r>
            <a:r>
              <a:rPr lang="pt-BR" dirty="0">
                <a:solidFill>
                  <a:schemeClr val="accent2"/>
                </a:solidFill>
              </a:rPr>
              <a:t> Sunday.</a:t>
            </a:r>
            <a:endParaRPr dirty="0">
              <a:solidFill>
                <a:schemeClr val="accent2"/>
              </a:solidFill>
            </a:endParaRPr>
          </a:p>
          <a:p>
            <a:pPr marL="914400" lvl="1" indent="-330200" algn="just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Char char="○"/>
            </a:pPr>
            <a:r>
              <a:rPr lang="pt-BR" sz="1600" dirty="0">
                <a:solidFill>
                  <a:schemeClr val="accent2"/>
                </a:solidFill>
              </a:rPr>
              <a:t>≈38% for </a:t>
            </a:r>
            <a:r>
              <a:rPr lang="pt-BR" sz="1600" dirty="0" err="1">
                <a:solidFill>
                  <a:schemeClr val="accent2"/>
                </a:solidFill>
              </a:rPr>
              <a:t>members</a:t>
            </a:r>
            <a:r>
              <a:rPr lang="pt-BR" sz="1600" dirty="0">
                <a:solidFill>
                  <a:schemeClr val="accent2"/>
                </a:solidFill>
              </a:rPr>
              <a:t>.</a:t>
            </a:r>
            <a:endParaRPr sz="1600" dirty="0">
              <a:solidFill>
                <a:schemeClr val="accent2"/>
              </a:solidFill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0" y="0"/>
            <a:ext cx="1695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2DE5B911-74ED-0FA2-A30A-BD36D3C5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78"/>
          <a:stretch>
            <a:fillRect/>
          </a:stretch>
        </p:blipFill>
        <p:spPr>
          <a:xfrm>
            <a:off x="5258373" y="0"/>
            <a:ext cx="388562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C32B87F2-145B-C547-6E05-082BDD1B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67C9820C-E2AD-94FA-8048-C06EBF2F9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920" b="1" dirty="0" err="1">
                <a:solidFill>
                  <a:schemeClr val="accent2"/>
                </a:solidFill>
              </a:rPr>
              <a:t>Number</a:t>
            </a:r>
            <a:r>
              <a:rPr lang="pt-BR" sz="1920" b="1" dirty="0">
                <a:solidFill>
                  <a:schemeClr val="accent2"/>
                </a:solidFill>
              </a:rPr>
              <a:t> </a:t>
            </a:r>
            <a:r>
              <a:rPr lang="pt-BR" sz="1920" b="1" dirty="0" err="1">
                <a:solidFill>
                  <a:schemeClr val="accent2"/>
                </a:solidFill>
              </a:rPr>
              <a:t>of</a:t>
            </a:r>
            <a:r>
              <a:rPr lang="pt-BR" sz="1920" b="1" dirty="0">
                <a:solidFill>
                  <a:schemeClr val="accent2"/>
                </a:solidFill>
              </a:rPr>
              <a:t> rides </a:t>
            </a:r>
            <a:r>
              <a:rPr lang="pt-BR" sz="1920" b="1" dirty="0" err="1">
                <a:solidFill>
                  <a:schemeClr val="accent2"/>
                </a:solidFill>
              </a:rPr>
              <a:t>starting</a:t>
            </a:r>
            <a:r>
              <a:rPr lang="pt-BR" sz="1920" b="1" dirty="0">
                <a:solidFill>
                  <a:schemeClr val="accent2"/>
                </a:solidFill>
              </a:rPr>
              <a:t>/</a:t>
            </a:r>
            <a:r>
              <a:rPr lang="pt-BR" sz="1920" b="1" dirty="0" err="1">
                <a:solidFill>
                  <a:schemeClr val="accent2"/>
                </a:solidFill>
              </a:rPr>
              <a:t>ending</a:t>
            </a:r>
            <a:r>
              <a:rPr lang="pt-BR" sz="1920" b="1" dirty="0">
                <a:solidFill>
                  <a:schemeClr val="accent2"/>
                </a:solidFill>
              </a:rPr>
              <a:t> per hour</a:t>
            </a:r>
            <a:endParaRPr sz="1920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175FF216-4361-BF7E-154E-50E86B397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7430"/>
            <a:ext cx="9144000" cy="4204905"/>
          </a:xfrm>
          <a:prstGeom prst="rect">
            <a:avLst/>
          </a:prstGeom>
        </p:spPr>
      </p:pic>
      <p:sp>
        <p:nvSpPr>
          <p:cNvPr id="4" name="Google Shape;128;p22">
            <a:extLst>
              <a:ext uri="{FF2B5EF4-FFF2-40B4-BE49-F238E27FC236}">
                <a16:creationId xmlns:a16="http://schemas.microsoft.com/office/drawing/2014/main" id="{8241FBBC-6F77-C797-1800-63350ECE8F14}"/>
              </a:ext>
            </a:extLst>
          </p:cNvPr>
          <p:cNvSpPr/>
          <p:nvPr/>
        </p:nvSpPr>
        <p:spPr>
          <a:xfrm>
            <a:off x="0" y="1116486"/>
            <a:ext cx="2963206" cy="108357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</a:rPr>
              <a:t>Members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have</a:t>
            </a:r>
            <a:r>
              <a:rPr lang="pt-BR" sz="1800" dirty="0">
                <a:solidFill>
                  <a:schemeClr val="dk1"/>
                </a:solidFill>
              </a:rPr>
              <a:t> a </a:t>
            </a:r>
            <a:r>
              <a:rPr lang="pt-BR" sz="1800" dirty="0" err="1">
                <a:solidFill>
                  <a:schemeClr val="dk1"/>
                </a:solidFill>
              </a:rPr>
              <a:t>spike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of</a:t>
            </a:r>
            <a:r>
              <a:rPr lang="pt-BR" sz="1800" dirty="0">
                <a:solidFill>
                  <a:schemeClr val="dk1"/>
                </a:solidFill>
              </a:rPr>
              <a:t> rides </a:t>
            </a:r>
            <a:r>
              <a:rPr lang="pt-BR" sz="1800" dirty="0" err="1">
                <a:solidFill>
                  <a:schemeClr val="dk1"/>
                </a:solidFill>
              </a:rPr>
              <a:t>starting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and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ending</a:t>
            </a:r>
            <a:r>
              <a:rPr lang="pt-BR" sz="1800" dirty="0">
                <a:solidFill>
                  <a:schemeClr val="dk1"/>
                </a:solidFill>
              </a:rPr>
              <a:t> </a:t>
            </a:r>
            <a:r>
              <a:rPr lang="pt-BR" sz="1800" dirty="0" err="1">
                <a:solidFill>
                  <a:schemeClr val="dk1"/>
                </a:solidFill>
              </a:rPr>
              <a:t>at</a:t>
            </a:r>
            <a:r>
              <a:rPr lang="pt-BR" sz="1800" dirty="0">
                <a:solidFill>
                  <a:schemeClr val="dk1"/>
                </a:solidFill>
              </a:rPr>
              <a:t> 8 a.m...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" name="Google Shape;88;p17">
            <a:extLst>
              <a:ext uri="{FF2B5EF4-FFF2-40B4-BE49-F238E27FC236}">
                <a16:creationId xmlns:a16="http://schemas.microsoft.com/office/drawing/2014/main" id="{393F3EC3-1A75-58E7-A432-FC23EBFC6D73}"/>
              </a:ext>
            </a:extLst>
          </p:cNvPr>
          <p:cNvSpPr/>
          <p:nvPr/>
        </p:nvSpPr>
        <p:spPr>
          <a:xfrm>
            <a:off x="1591011" y="2274845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084F6416-6CE0-75FE-93F7-EC082F846770}"/>
              </a:ext>
            </a:extLst>
          </p:cNvPr>
          <p:cNvSpPr/>
          <p:nvPr/>
        </p:nvSpPr>
        <p:spPr>
          <a:xfrm>
            <a:off x="1684421" y="4743880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CD9D316B-881F-3F47-F041-D220AFE822C5}"/>
              </a:ext>
            </a:extLst>
          </p:cNvPr>
          <p:cNvSpPr/>
          <p:nvPr/>
        </p:nvSpPr>
        <p:spPr>
          <a:xfrm>
            <a:off x="6122906" y="2267478"/>
            <a:ext cx="347792" cy="30427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5682AC90-07CE-5D10-D7B9-0B24887BC475}"/>
              </a:ext>
            </a:extLst>
          </p:cNvPr>
          <p:cNvSpPr/>
          <p:nvPr/>
        </p:nvSpPr>
        <p:spPr>
          <a:xfrm>
            <a:off x="6216316" y="4736513"/>
            <a:ext cx="178755" cy="19845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7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On-screen Show (16:9)</PresentationFormat>
  <Paragraphs>94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Bike-Share Study Case</vt:lpstr>
      <vt:lpstr>Context</vt:lpstr>
      <vt:lpstr>Objective</vt:lpstr>
      <vt:lpstr>Number of rides per month</vt:lpstr>
      <vt:lpstr>Number of rides per month</vt:lpstr>
      <vt:lpstr>Focus: % of rides by casuals in June - September</vt:lpstr>
      <vt:lpstr>Number of rides per day of the week</vt:lpstr>
      <vt:lpstr>Focus: % of rides by casuals  per day of the week</vt:lpstr>
      <vt:lpstr>Number of rides starting/ending per hour</vt:lpstr>
      <vt:lpstr>Number of rides starting/ending per hour</vt:lpstr>
      <vt:lpstr>Average ride time per day of the week</vt:lpstr>
      <vt:lpstr>Number of rides per type of vehicle</vt:lpstr>
      <vt:lpstr>Vehicle type preference</vt:lpstr>
      <vt:lpstr>Station preference</vt:lpstr>
      <vt:lpstr>Station preference</vt:lpstr>
      <vt:lpstr>PowerPoint Presentation</vt:lpstr>
      <vt:lpstr>Conclusions</vt:lpstr>
      <vt:lpstr>Suggestions</vt:lpstr>
      <vt:lpstr>Suggestions</vt:lpstr>
      <vt:lpstr>Suggestions</vt:lpstr>
      <vt:lpstr>Suggestions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Luan</dc:creator>
  <cp:lastModifiedBy>Luan Araujo</cp:lastModifiedBy>
  <cp:revision>1</cp:revision>
  <dcterms:modified xsi:type="dcterms:W3CDTF">2025-08-28T14:56:30Z</dcterms:modified>
</cp:coreProperties>
</file>