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37" r:id="rId1"/>
  </p:sldMasterIdLst>
  <p:notesMasterIdLst>
    <p:notesMasterId r:id="rId16"/>
  </p:notesMasterIdLst>
  <p:sldIdLst>
    <p:sldId id="256" r:id="rId2"/>
    <p:sldId id="276" r:id="rId3"/>
    <p:sldId id="257" r:id="rId4"/>
    <p:sldId id="265" r:id="rId5"/>
    <p:sldId id="264" r:id="rId6"/>
    <p:sldId id="259" r:id="rId7"/>
    <p:sldId id="260" r:id="rId8"/>
    <p:sldId id="261" r:id="rId9"/>
    <p:sldId id="275" r:id="rId10"/>
    <p:sldId id="271" r:id="rId11"/>
    <p:sldId id="266" r:id="rId12"/>
    <p:sldId id="267" r:id="rId13"/>
    <p:sldId id="269"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FF66"/>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3" autoAdjust="0"/>
  </p:normalViewPr>
  <p:slideViewPr>
    <p:cSldViewPr>
      <p:cViewPr varScale="1">
        <p:scale>
          <a:sx n="72" d="100"/>
          <a:sy n="72" d="100"/>
        </p:scale>
        <p:origin x="45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7B6CB2-F58A-4705-B590-52A54200B10C}" type="datetimeFigureOut">
              <a:rPr lang="en-US" smtClean="0"/>
              <a:t>05/10/2015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9CEA84-3EB7-4997-B12A-98B0DE9917EC}" type="slidenum">
              <a:rPr lang="en-US" smtClean="0"/>
              <a:t>‹#›</a:t>
            </a:fld>
            <a:endParaRPr lang="en-US"/>
          </a:p>
        </p:txBody>
      </p:sp>
    </p:spTree>
    <p:extLst>
      <p:ext uri="{BB962C8B-B14F-4D97-AF65-F5344CB8AC3E}">
        <p14:creationId xmlns:p14="http://schemas.microsoft.com/office/powerpoint/2010/main" val="358085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3</a:t>
            </a:fld>
            <a:endParaRPr lang="en-US"/>
          </a:p>
        </p:txBody>
      </p:sp>
    </p:spTree>
    <p:extLst>
      <p:ext uri="{BB962C8B-B14F-4D97-AF65-F5344CB8AC3E}">
        <p14:creationId xmlns:p14="http://schemas.microsoft.com/office/powerpoint/2010/main" val="7105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9CEA84-3EB7-4997-B12A-98B0DE9917EC}" type="slidenum">
              <a:rPr lang="en-US" smtClean="0"/>
              <a:t>5</a:t>
            </a:fld>
            <a:endParaRPr lang="en-US"/>
          </a:p>
        </p:txBody>
      </p:sp>
    </p:spTree>
    <p:extLst>
      <p:ext uri="{BB962C8B-B14F-4D97-AF65-F5344CB8AC3E}">
        <p14:creationId xmlns:p14="http://schemas.microsoft.com/office/powerpoint/2010/main" val="158442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v"/>
            </a:pPr>
            <a:r>
              <a:rPr lang="vi-VN" b="1" dirty="0" smtClean="0">
                <a:latin typeface="Calibri" panose="020F0502020204030204" pitchFamily="34" charset="0"/>
              </a:rPr>
              <a:t>Trang web việc làm: </a:t>
            </a:r>
            <a:r>
              <a:rPr lang="vi-VN" dirty="0" smtClean="0">
                <a:latin typeface="Calibri" panose="020F0502020204030204" pitchFamily="34" charset="0"/>
              </a:rPr>
              <a:t>nguồn thông tin phong phú. Tuy nhiên, mất thời gian, phải liên tục cập nhật thủ công.</a:t>
            </a:r>
          </a:p>
          <a:p>
            <a:pPr>
              <a:buFont typeface="Wingdings" panose="05000000000000000000" pitchFamily="2" charset="2"/>
              <a:buChar char="v"/>
            </a:pPr>
            <a:r>
              <a:rPr lang="vi-VN" b="1" dirty="0" smtClean="0">
                <a:latin typeface="Calibri" panose="020F0502020204030204" pitchFamily="34" charset="0"/>
              </a:rPr>
              <a:t>Đăng ký nhận mail: </a:t>
            </a:r>
            <a:r>
              <a:rPr lang="vi-VN" dirty="0" smtClean="0">
                <a:latin typeface="Calibri" panose="020F0502020204030204" pitchFamily="34" charset="0"/>
              </a:rPr>
              <a:t>có thể nhận thông tin tuyển dụng từ nhiều trang web, tiết kiệm thời gian. Tuy nhiên, cách này khiến thông tin dễ bị lẫn lộn, giao diện không trực quan, tin nhắn spam từ trang tuyển dụng. </a:t>
            </a:r>
            <a:endParaRPr lang="en-US" dirty="0" smtClean="0">
              <a:latin typeface="Calibri" panose="020F0502020204030204" pitchFamily="34" charset="0"/>
            </a:endParaRPr>
          </a:p>
          <a:p>
            <a:pPr>
              <a:buFont typeface="Wingdings" panose="05000000000000000000" pitchFamily="2" charset="2"/>
              <a:buChar char="v"/>
            </a:pPr>
            <a:r>
              <a:rPr lang="en-US" b="1" dirty="0" err="1" smtClean="0">
                <a:latin typeface="Calibri" panose="020F0502020204030204" pitchFamily="34" charset="0"/>
                <a:cs typeface="Times New Roman" panose="02020603050405020304" pitchFamily="18" charset="0"/>
              </a:rPr>
              <a:t>Ứng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di </a:t>
            </a:r>
            <a:r>
              <a:rPr lang="en-US" b="1" dirty="0" err="1" smtClean="0">
                <a:latin typeface="Calibri" panose="020F0502020204030204" pitchFamily="34" charset="0"/>
                <a:cs typeface="Times New Roman" panose="02020603050405020304" pitchFamily="18" charset="0"/>
              </a:rPr>
              <a:t>động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của</a:t>
            </a:r>
            <a:r>
              <a:rPr lang="en-US" b="1" dirty="0" smtClean="0">
                <a:latin typeface="Calibri" panose="020F0502020204030204" pitchFamily="34" charset="0"/>
                <a:cs typeface="Times New Roman" panose="02020603050405020304" pitchFamily="18" charset="0"/>
              </a:rPr>
              <a:t> website </a:t>
            </a:r>
            <a:r>
              <a:rPr lang="en-US" b="1" dirty="0" err="1" smtClean="0">
                <a:latin typeface="Calibri" panose="020F0502020204030204" pitchFamily="34" charset="0"/>
                <a:cs typeface="Times New Roman" panose="02020603050405020304" pitchFamily="18" charset="0"/>
              </a:rPr>
              <a:t>việc</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làm</a:t>
            </a:r>
            <a:r>
              <a:rPr lang="vi-VN" dirty="0" smtClean="0">
                <a:latin typeface="Calibri" panose="020F0502020204030204" pitchFamily="34" charset="0"/>
                <a:cs typeface="Times New Roman" panose="02020603050405020304" pitchFamily="18" charset="0"/>
              </a:rPr>
              <a:t>: </a:t>
            </a:r>
            <a:r>
              <a:rPr lang="vi-VN" dirty="0" smtClean="0">
                <a:latin typeface="Calibri" panose="020F0502020204030204" pitchFamily="34" charset="0"/>
              </a:rPr>
              <a:t>trực quan, </a:t>
            </a:r>
            <a:r>
              <a:rPr lang="en-US" dirty="0" err="1" smtClean="0">
                <a:latin typeface="Calibri" panose="020F0502020204030204" pitchFamily="34" charset="0"/>
                <a:cs typeface="Times New Roman" panose="02020603050405020304" pitchFamily="18" charset="0"/>
              </a:rPr>
              <a:t>tư</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động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nhật</a:t>
            </a:r>
            <a:r>
              <a:rPr lang="vi-VN" dirty="0" smtClean="0">
                <a:latin typeface="Calibri" panose="020F0502020204030204" pitchFamily="34" charset="0"/>
              </a:rPr>
              <a:t>, tiết kiệm thời gian. Nhưng chỉ nhận thông tin từ 1 trang web. (Điều kiện: cần có smart phone)</a:t>
            </a:r>
            <a:endParaRPr lang="en-US" dirty="0" smtClean="0">
              <a:latin typeface="Calibri" panose="020F0502020204030204" pitchFamily="34" charset="0"/>
            </a:endParaRPr>
          </a:p>
          <a:p>
            <a:pPr>
              <a:buFont typeface="Wingdings" panose="05000000000000000000" pitchFamily="2" charset="2"/>
              <a:buChar char="v"/>
            </a:pPr>
            <a:r>
              <a:rPr lang="vi-VN" b="1" dirty="0" smtClean="0">
                <a:solidFill>
                  <a:srgbClr val="0070C0"/>
                </a:solidFill>
                <a:latin typeface="Calibri" panose="020F0502020204030204" pitchFamily="34" charset="0"/>
                <a:cs typeface="Times New Roman" panose="02020603050405020304" pitchFamily="18" charset="0"/>
              </a:rPr>
              <a:t>Ư</a:t>
            </a:r>
            <a:r>
              <a:rPr lang="en-US" b="1" dirty="0" smtClean="0">
                <a:solidFill>
                  <a:srgbClr val="0070C0"/>
                </a:solidFill>
                <a:latin typeface="Calibri" panose="020F0502020204030204" pitchFamily="34" charset="0"/>
                <a:cs typeface="Times New Roman" panose="02020603050405020304" pitchFamily="18" charset="0"/>
              </a:rPr>
              <a:t>́ng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Khuyến</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nghi</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việc</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làm</a:t>
            </a:r>
            <a:r>
              <a:rPr lang="en-US" dirty="0" smtClean="0">
                <a:solidFill>
                  <a:srgbClr val="0070C0"/>
                </a:solidFill>
                <a:latin typeface="Calibri" panose="020F0502020204030204" pitchFamily="34" charset="0"/>
                <a:cs typeface="Times New Roman" panose="02020603050405020304" pitchFamily="18" charset="0"/>
              </a:rPr>
              <a:t>: </a:t>
            </a:r>
            <a:r>
              <a:rPr lang="vi-VN" dirty="0" smtClean="0">
                <a:latin typeface="Calibri" panose="020F0502020204030204" pitchFamily="34" charset="0"/>
                <a:cs typeface="Times New Roman" panose="02020603050405020304" pitchFamily="18" charset="0"/>
              </a:rPr>
              <a:t>trực quan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tư</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động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nhật</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tiết</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kiệm</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thời</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gian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nguồn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thông</a:t>
            </a:r>
            <a:r>
              <a:rPr lang="en-US" dirty="0" smtClean="0">
                <a:latin typeface="Calibri" panose="020F0502020204030204" pitchFamily="34" charset="0"/>
                <a:cs typeface="Times New Roman" panose="02020603050405020304" pitchFamily="18" charset="0"/>
              </a:rPr>
              <a:t> tin </a:t>
            </a:r>
            <a:r>
              <a:rPr lang="en-US" dirty="0" err="1" smtClean="0">
                <a:latin typeface="Calibri" panose="020F0502020204030204" pitchFamily="34" charset="0"/>
                <a:cs typeface="Times New Roman" panose="02020603050405020304" pitchFamily="18" charset="0"/>
              </a:rPr>
              <a:t>đa</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dạng</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tính</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năng</a:t>
            </a:r>
            <a:r>
              <a:rPr lang="en-US" dirty="0" smtClean="0">
                <a:latin typeface="Calibri" panose="020F0502020204030204" pitchFamily="34" charset="0"/>
                <a:cs typeface="Times New Roman" panose="02020603050405020304" pitchFamily="18" charset="0"/>
              </a:rPr>
              <a:t> chia sẽ, apply </a:t>
            </a:r>
            <a:r>
              <a:rPr lang="en-US" dirty="0" err="1" smtClean="0">
                <a:latin typeface="Calibri" panose="020F0502020204030204" pitchFamily="34" charset="0"/>
                <a:cs typeface="Times New Roman" panose="02020603050405020304" pitchFamily="18" charset="0"/>
              </a:rPr>
              <a:t>trực</a:t>
            </a:r>
            <a:r>
              <a:rPr lang="en-US" baseline="0" dirty="0" smtClean="0">
                <a:latin typeface="Calibri" panose="020F0502020204030204" pitchFamily="34" charset="0"/>
                <a:cs typeface="Times New Roman" panose="02020603050405020304" pitchFamily="18" charset="0"/>
              </a:rPr>
              <a:t> </a:t>
            </a:r>
            <a:r>
              <a:rPr lang="en-US" baseline="0" dirty="0" err="1" smtClean="0">
                <a:latin typeface="Calibri" panose="020F0502020204030204" pitchFamily="34" charset="0"/>
                <a:cs typeface="Times New Roman" panose="02020603050405020304" pitchFamily="18" charset="0"/>
              </a:rPr>
              <a:t>tiếp</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Điều</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kiện</a:t>
            </a:r>
            <a:r>
              <a:rPr lang="en-US" dirty="0" smtClean="0">
                <a:latin typeface="Calibri" panose="020F0502020204030204" pitchFamily="34" charset="0"/>
                <a:cs typeface="Times New Roman" panose="02020603050405020304" pitchFamily="18" charset="0"/>
              </a:rPr>
              <a:t>: </a:t>
            </a:r>
            <a:r>
              <a:rPr lang="en-US" dirty="0" err="1" smtClean="0">
                <a:latin typeface="Calibri" panose="020F0502020204030204" pitchFamily="34" charset="0"/>
                <a:cs typeface="Times New Roman" panose="02020603050405020304" pitchFamily="18" charset="0"/>
              </a:rPr>
              <a:t>cần</a:t>
            </a:r>
            <a:r>
              <a:rPr lang="en-US" dirty="0" smtClean="0">
                <a:latin typeface="Calibri" panose="020F0502020204030204" pitchFamily="34" charset="0"/>
                <a:cs typeface="Times New Roman" panose="02020603050405020304" pitchFamily="18" charset="0"/>
              </a:rPr>
              <a:t> có smart phone)</a:t>
            </a:r>
          </a:p>
          <a:p>
            <a:r>
              <a:rPr lang="en-US" dirty="0" err="1" smtClean="0"/>
              <a:t>Khuyến</a:t>
            </a:r>
            <a:r>
              <a:rPr lang="en-US" baseline="0" dirty="0" smtClean="0"/>
              <a:t> </a:t>
            </a:r>
            <a:r>
              <a:rPr lang="en-US" baseline="0" dirty="0" err="1" smtClean="0"/>
              <a:t>nghi</a:t>
            </a:r>
            <a:r>
              <a:rPr lang="en-US" baseline="0" dirty="0" smtClean="0"/>
              <a:t>̣ </a:t>
            </a:r>
            <a:r>
              <a:rPr lang="en-US" baseline="0" dirty="0" err="1" smtClean="0"/>
              <a:t>theo</a:t>
            </a:r>
            <a:r>
              <a:rPr lang="en-US" baseline="0" dirty="0" smtClean="0"/>
              <a:t> </a:t>
            </a:r>
            <a:r>
              <a:rPr lang="en-US" baseline="0" dirty="0" err="1" smtClean="0"/>
              <a:t>năm</a:t>
            </a:r>
            <a:r>
              <a:rPr lang="en-US" baseline="0" dirty="0" smtClean="0"/>
              <a:t> </a:t>
            </a:r>
            <a:r>
              <a:rPr lang="en-US" baseline="0" dirty="0" err="1" smtClean="0"/>
              <a:t>kinh</a:t>
            </a:r>
            <a:r>
              <a:rPr lang="en-US" baseline="0" dirty="0" smtClean="0"/>
              <a:t> </a:t>
            </a:r>
            <a:r>
              <a:rPr lang="en-US" baseline="0" dirty="0" err="1" smtClean="0"/>
              <a:t>nghiệm</a:t>
            </a:r>
            <a:r>
              <a:rPr lang="en-US" baseline="0" dirty="0" smtClean="0"/>
              <a:t>, </a:t>
            </a:r>
            <a:r>
              <a:rPr lang="en-US" baseline="0" dirty="0" err="1" smtClean="0"/>
              <a:t>ki</a:t>
            </a:r>
            <a:r>
              <a:rPr lang="en-US" baseline="0" dirty="0" smtClean="0"/>
              <a:t>̃ </a:t>
            </a:r>
            <a:r>
              <a:rPr lang="en-US" baseline="0" dirty="0" err="1" smtClean="0"/>
              <a:t>năng</a:t>
            </a:r>
            <a:r>
              <a:rPr lang="en-US" baseline="0" dirty="0" smtClean="0"/>
              <a:t>, </a:t>
            </a:r>
            <a:r>
              <a:rPr lang="en-US" baseline="0" dirty="0" err="1" smtClean="0"/>
              <a:t>mục</a:t>
            </a:r>
            <a:r>
              <a:rPr lang="en-US" baseline="0" dirty="0" smtClean="0"/>
              <a:t> </a:t>
            </a:r>
            <a:r>
              <a:rPr lang="en-US" baseline="0" dirty="0" err="1" smtClean="0"/>
              <a:t>tiêu</a:t>
            </a:r>
            <a:r>
              <a:rPr lang="en-US" baseline="0" dirty="0" smtClean="0"/>
              <a:t> </a:t>
            </a:r>
            <a:r>
              <a:rPr lang="en-US" baseline="0" dirty="0" err="1" smtClean="0"/>
              <a:t>nghiệp</a:t>
            </a:r>
            <a:endParaRPr lang="en-US" baseline="0" dirty="0" smtClean="0"/>
          </a:p>
          <a:p>
            <a:r>
              <a:rPr lang="en-US" baseline="0" dirty="0" err="1" smtClean="0"/>
              <a:t>Các</a:t>
            </a:r>
            <a:r>
              <a:rPr lang="en-US" baseline="0" dirty="0" smtClean="0"/>
              <a:t> </a:t>
            </a:r>
            <a:r>
              <a:rPr lang="en-US" baseline="0" dirty="0" err="1" smtClean="0"/>
              <a:t>trang</a:t>
            </a:r>
            <a:r>
              <a:rPr lang="en-US" baseline="0" dirty="0" smtClean="0"/>
              <a:t> web </a:t>
            </a:r>
            <a:r>
              <a:rPr lang="en-US" baseline="0" dirty="0" err="1" smtClean="0"/>
              <a:t>khác</a:t>
            </a:r>
            <a:r>
              <a:rPr lang="en-US" baseline="0" dirty="0" smtClean="0"/>
              <a:t> </a:t>
            </a:r>
            <a:r>
              <a:rPr lang="en-US" baseline="0" dirty="0" err="1" smtClean="0"/>
              <a:t>thường</a:t>
            </a:r>
            <a:r>
              <a:rPr lang="en-US" baseline="0" dirty="0" smtClean="0"/>
              <a:t> </a:t>
            </a:r>
            <a:r>
              <a:rPr lang="en-US" baseline="0" dirty="0" err="1" smtClean="0"/>
              <a:t>khuyến</a:t>
            </a:r>
            <a:r>
              <a:rPr lang="en-US" baseline="0" dirty="0" smtClean="0"/>
              <a:t> </a:t>
            </a:r>
            <a:r>
              <a:rPr lang="en-US" baseline="0" dirty="0" err="1" smtClean="0"/>
              <a:t>nghi</a:t>
            </a:r>
            <a:r>
              <a:rPr lang="en-US" baseline="0" dirty="0" smtClean="0"/>
              <a:t>̣ </a:t>
            </a:r>
            <a:r>
              <a:rPr lang="en-US" baseline="0" dirty="0" err="1" smtClean="0"/>
              <a:t>theo</a:t>
            </a:r>
            <a:r>
              <a:rPr lang="en-US" baseline="0" dirty="0" smtClean="0"/>
              <a:t> tag, </a:t>
            </a:r>
          </a:p>
        </p:txBody>
      </p:sp>
      <p:sp>
        <p:nvSpPr>
          <p:cNvPr id="4" name="Slide Number Placeholder 3"/>
          <p:cNvSpPr>
            <a:spLocks noGrp="1"/>
          </p:cNvSpPr>
          <p:nvPr>
            <p:ph type="sldNum" sz="quarter" idx="10"/>
          </p:nvPr>
        </p:nvSpPr>
        <p:spPr/>
        <p:txBody>
          <a:bodyPr/>
          <a:lstStyle/>
          <a:p>
            <a:fld id="{549CEA84-3EB7-4997-B12A-98B0DE9917EC}" type="slidenum">
              <a:rPr lang="en-US" smtClean="0"/>
              <a:t>6</a:t>
            </a:fld>
            <a:endParaRPr lang="en-US"/>
          </a:p>
        </p:txBody>
      </p:sp>
    </p:spTree>
    <p:extLst>
      <p:ext uri="{BB962C8B-B14F-4D97-AF65-F5344CB8AC3E}">
        <p14:creationId xmlns:p14="http://schemas.microsoft.com/office/powerpoint/2010/main" val="2122652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6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71323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114650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AD5CD7-1429-41A0-9EEC-F1BD8695CC85}" type="datetimeFigureOut">
              <a:rPr lang="en-US" smtClean="0"/>
              <a:t>05/10/2015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pic>
        <p:nvPicPr>
          <p:cNvPr id="7"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01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AD5CD7-1429-41A0-9EEC-F1BD8695CC85}" type="datetimeFigureOut">
              <a:rPr lang="en-US" smtClean="0"/>
              <a:t>05/10/2015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7A689-B63D-4713-BF42-32DFA53F925D}"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188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AD5CD7-1429-41A0-9EEC-F1BD8695CC85}" type="datetimeFigureOut">
              <a:rPr lang="en-US" smtClean="0"/>
              <a:t>05/10/2015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9"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01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AD5CD7-1429-41A0-9EEC-F1BD8695CC85}" type="datetimeFigureOut">
              <a:rPr lang="en-US" smtClean="0"/>
              <a:t>05/10/2015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1"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6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AD5CD7-1429-41A0-9EEC-F1BD8695CC85}" type="datetimeFigureOut">
              <a:rPr lang="en-US" smtClean="0"/>
              <a:t>05/10/2015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7A689-B63D-4713-BF42-32DFA53F925D}" type="slidenum">
              <a:rPr lang="en-US" smtClean="0"/>
              <a:t>‹#›</a:t>
            </a:fld>
            <a:endParaRPr lang="en-US"/>
          </a:p>
        </p:txBody>
      </p:sp>
    </p:spTree>
    <p:extLst>
      <p:ext uri="{BB962C8B-B14F-4D97-AF65-F5344CB8AC3E}">
        <p14:creationId xmlns:p14="http://schemas.microsoft.com/office/powerpoint/2010/main" val="339811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AD5CD7-1429-41A0-9EEC-F1BD8695CC85}" type="datetimeFigureOut">
              <a:rPr lang="en-US" smtClean="0"/>
              <a:t>05/10/2015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20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CAD5CD7-1429-41A0-9EEC-F1BD8695CC85}" type="datetimeFigureOut">
              <a:rPr lang="en-US" smtClean="0"/>
              <a:t>05/10/2015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6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AD5CD7-1429-41A0-9EEC-F1BD8695CC85}" type="datetimeFigureOut">
              <a:rPr lang="en-US" smtClean="0"/>
              <a:t>05/10/2015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7A689-B63D-4713-BF42-32DFA53F925D}" type="slidenum">
              <a:rPr lang="en-US" smtClean="0"/>
              <a:t>‹#›</a:t>
            </a:fld>
            <a:endParaRPr lang="en-US"/>
          </a:p>
        </p:txBody>
      </p:sp>
      <p:pic>
        <p:nvPicPr>
          <p:cNvPr id="10" name="Picture 2" descr="http://portal.uit.edu.vn/Styles/profi/images/logo186x150.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84718" y="23257"/>
            <a:ext cx="1176207" cy="948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30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CAD5CD7-1429-41A0-9EEC-F1BD8695CC85}" type="datetimeFigureOut">
              <a:rPr lang="en-US" smtClean="0"/>
              <a:t>05/10/2015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3A7A689-B63D-4713-BF42-32DFA53F925D}"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27555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9000"/>
            <a:lum/>
          </a:blip>
          <a:srcRect/>
          <a:stretch>
            <a:fillRect l="-28000" r="-28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555092"/>
            <a:ext cx="7772400" cy="2003425"/>
          </a:xfrm>
          <a:solidFill>
            <a:schemeClr val="bg1"/>
          </a:solidFill>
          <a:effectLst>
            <a:softEdge rad="317500"/>
          </a:effectLst>
        </p:spPr>
        <p:txBody>
          <a:bodyPr>
            <a:normAutofit/>
          </a:bodyPr>
          <a:lstStyle/>
          <a:p>
            <a:pPr algn="ctr"/>
            <a:r>
              <a:rPr lang="en-US" sz="6600" b="1" dirty="0" smtClean="0">
                <a:solidFill>
                  <a:schemeClr val="accent4">
                    <a:lumMod val="50000"/>
                  </a:schemeClr>
                </a:solidFill>
                <a:effectLst/>
              </a:rPr>
              <a:t>Job Recommendation System</a:t>
            </a:r>
            <a:endParaRPr lang="en-US" sz="6600" b="1" dirty="0">
              <a:solidFill>
                <a:schemeClr val="accent4">
                  <a:lumMod val="50000"/>
                </a:schemeClr>
              </a:solidFill>
            </a:endParaRPr>
          </a:p>
        </p:txBody>
      </p:sp>
      <p:sp>
        <p:nvSpPr>
          <p:cNvPr id="3" name="Subtitle 2"/>
          <p:cNvSpPr>
            <a:spLocks noGrp="1"/>
          </p:cNvSpPr>
          <p:nvPr>
            <p:ph type="subTitle" idx="1"/>
          </p:nvPr>
        </p:nvSpPr>
        <p:spPr>
          <a:xfrm>
            <a:off x="1524000" y="3733800"/>
            <a:ext cx="5638800" cy="457200"/>
          </a:xfrm>
        </p:spPr>
        <p:txBody>
          <a:bodyPr>
            <a:normAutofit/>
          </a:bodyPr>
          <a:lstStyle/>
          <a:p>
            <a:r>
              <a:rPr lang="vi-VN" sz="2000" dirty="0" smtClean="0">
                <a:solidFill>
                  <a:schemeClr val="tx1">
                    <a:lumMod val="65000"/>
                    <a:lumOff val="35000"/>
                  </a:schemeClr>
                </a:solidFill>
              </a:rPr>
              <a:t>Hệ thống khuyến nghị việc làm</a:t>
            </a:r>
            <a:endParaRPr lang="en-US" sz="2000" dirty="0">
              <a:solidFill>
                <a:schemeClr val="tx1">
                  <a:lumMod val="65000"/>
                  <a:lumOff val="35000"/>
                </a:schemeClr>
              </a:solidFill>
            </a:endParaRPr>
          </a:p>
        </p:txBody>
      </p:sp>
      <p:sp>
        <p:nvSpPr>
          <p:cNvPr id="4" name="TextBox 3"/>
          <p:cNvSpPr txBox="1"/>
          <p:nvPr/>
        </p:nvSpPr>
        <p:spPr>
          <a:xfrm>
            <a:off x="838200" y="4541565"/>
            <a:ext cx="2873415" cy="1200329"/>
          </a:xfrm>
          <a:prstGeom prst="rect">
            <a:avLst/>
          </a:prstGeom>
          <a:noFill/>
        </p:spPr>
        <p:txBody>
          <a:bodyPr wrap="none" rtlCol="0">
            <a:spAutoFit/>
          </a:bodyPr>
          <a:lstStyle/>
          <a:p>
            <a:r>
              <a:rPr lang="en-US" dirty="0" err="1" smtClean="0"/>
              <a:t>Thực</a:t>
            </a:r>
            <a:r>
              <a:rPr lang="en-US" dirty="0" smtClean="0"/>
              <a:t> </a:t>
            </a:r>
            <a:r>
              <a:rPr lang="en-US" dirty="0" err="1" smtClean="0"/>
              <a:t>hiện</a:t>
            </a:r>
            <a:r>
              <a:rPr lang="en-US" dirty="0" smtClean="0"/>
              <a:t> </a:t>
            </a:r>
            <a:r>
              <a:rPr lang="en-US" dirty="0" err="1" smtClean="0"/>
              <a:t>bởi</a:t>
            </a:r>
            <a:r>
              <a:rPr lang="en-US" dirty="0" smtClean="0"/>
              <a:t> </a:t>
            </a:r>
          </a:p>
          <a:p>
            <a:pPr marL="285750" indent="-285750">
              <a:buFontTx/>
              <a:buChar char="-"/>
            </a:pPr>
            <a:r>
              <a:rPr lang="en-US" dirty="0" err="1" smtClean="0"/>
              <a:t>Trần</a:t>
            </a:r>
            <a:r>
              <a:rPr lang="en-US" dirty="0" smtClean="0"/>
              <a:t> Minh </a:t>
            </a:r>
            <a:r>
              <a:rPr lang="en-US" dirty="0" err="1" smtClean="0"/>
              <a:t>Luận</a:t>
            </a:r>
            <a:endParaRPr lang="en-US" dirty="0" smtClean="0"/>
          </a:p>
          <a:p>
            <a:pPr marL="285750" indent="-285750">
              <a:buFontTx/>
              <a:buChar char="-"/>
            </a:pPr>
            <a:r>
              <a:rPr lang="en-US" dirty="0" err="1" smtClean="0"/>
              <a:t>Hô</a:t>
            </a:r>
            <a:r>
              <a:rPr lang="en-US" dirty="0" smtClean="0"/>
              <a:t>̀ </a:t>
            </a:r>
            <a:r>
              <a:rPr lang="en-US" dirty="0" err="1" smtClean="0"/>
              <a:t>Thi</a:t>
            </a:r>
            <a:r>
              <a:rPr lang="en-US" dirty="0" smtClean="0"/>
              <a:t>̣ Thanh </a:t>
            </a:r>
            <a:r>
              <a:rPr lang="en-US" dirty="0" err="1" smtClean="0"/>
              <a:t>Thảo</a:t>
            </a:r>
            <a:endParaRPr lang="en-US" dirty="0" smtClean="0"/>
          </a:p>
          <a:p>
            <a:pPr marL="285750" indent="-285750">
              <a:buFontTx/>
              <a:buChar char="-"/>
            </a:pPr>
            <a:r>
              <a:rPr lang="en-US" dirty="0" err="1" smtClean="0"/>
              <a:t>Nguyễn</a:t>
            </a:r>
            <a:r>
              <a:rPr lang="en-US" dirty="0" smtClean="0"/>
              <a:t> Thanh Anh </a:t>
            </a:r>
            <a:r>
              <a:rPr lang="en-US" dirty="0" err="1" smtClean="0"/>
              <a:t>Tuyên</a:t>
            </a:r>
            <a:endParaRPr lang="en-US" dirty="0"/>
          </a:p>
        </p:txBody>
      </p:sp>
    </p:spTree>
    <p:extLst>
      <p:ext uri="{BB962C8B-B14F-4D97-AF65-F5344CB8AC3E}">
        <p14:creationId xmlns:p14="http://schemas.microsoft.com/office/powerpoint/2010/main" val="14938975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Content Placeholder 4101"/>
          <p:cNvPicPr>
            <a:picLocks noGrp="1" noChangeAspect="1"/>
          </p:cNvPicPr>
          <p:nvPr>
            <p:ph idx="1"/>
          </p:nvPr>
        </p:nvPicPr>
        <p:blipFill>
          <a:blip r:embed="rId2"/>
          <a:stretch>
            <a:fillRect/>
          </a:stretch>
        </p:blipFill>
        <p:spPr>
          <a:xfrm>
            <a:off x="762000" y="0"/>
            <a:ext cx="7479994" cy="6176963"/>
          </a:xfrm>
          <a:prstGeom prst="rect">
            <a:avLst/>
          </a:prstGeom>
        </p:spPr>
      </p:pic>
    </p:spTree>
    <p:extLst>
      <p:ext uri="{BB962C8B-B14F-4D97-AF65-F5344CB8AC3E}">
        <p14:creationId xmlns:p14="http://schemas.microsoft.com/office/powerpoint/2010/main" val="39762094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Các</a:t>
            </a:r>
            <a:r>
              <a:rPr lang="en-US" dirty="0" smtClean="0"/>
              <a:t> module </a:t>
            </a:r>
            <a:r>
              <a:rPr lang="en-US" dirty="0" err="1" smtClean="0"/>
              <a:t>chính</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Module </a:t>
            </a:r>
            <a:r>
              <a:rPr lang="en-US" dirty="0" err="1" smtClean="0"/>
              <a:t>lấy</a:t>
            </a:r>
            <a:r>
              <a:rPr lang="en-US" dirty="0" smtClean="0"/>
              <a:t> </a:t>
            </a:r>
            <a:r>
              <a:rPr lang="en-US" dirty="0" err="1" smtClean="0"/>
              <a:t>dư</a:t>
            </a:r>
            <a:r>
              <a:rPr lang="en-US" dirty="0" smtClean="0"/>
              <a:t>̃ </a:t>
            </a:r>
            <a:r>
              <a:rPr lang="en-US" dirty="0" err="1" smtClean="0"/>
              <a:t>liệu</a:t>
            </a:r>
            <a:r>
              <a:rPr lang="en-US" dirty="0" smtClean="0"/>
              <a:t> </a:t>
            </a:r>
            <a:r>
              <a:rPr lang="en-US" dirty="0" err="1" smtClean="0"/>
              <a:t>việc</a:t>
            </a:r>
            <a:r>
              <a:rPr lang="en-US" dirty="0" smtClean="0"/>
              <a:t> </a:t>
            </a:r>
            <a:r>
              <a:rPr lang="en-US" dirty="0" err="1" smtClean="0"/>
              <a:t>làm</a:t>
            </a:r>
            <a:endParaRPr lang="en-US" dirty="0" smtClean="0"/>
          </a:p>
          <a:p>
            <a:pPr>
              <a:buFont typeface="Wingdings" panose="05000000000000000000" pitchFamily="2" charset="2"/>
              <a:buChar char="Ø"/>
            </a:pPr>
            <a:r>
              <a:rPr lang="en-US" dirty="0" err="1" smtClean="0"/>
              <a:t>Ứng</a:t>
            </a:r>
            <a:r>
              <a:rPr lang="en-US" dirty="0" smtClean="0"/>
              <a:t> </a:t>
            </a:r>
            <a:r>
              <a:rPr lang="en-US" dirty="0" err="1" smtClean="0"/>
              <a:t>dụng</a:t>
            </a:r>
            <a:r>
              <a:rPr lang="en-US" dirty="0" smtClean="0"/>
              <a:t> Android</a:t>
            </a:r>
          </a:p>
          <a:p>
            <a:pPr>
              <a:buFont typeface="Wingdings" panose="05000000000000000000" pitchFamily="2" charset="2"/>
              <a:buChar char="Ø"/>
            </a:pPr>
            <a:r>
              <a:rPr lang="en-US" dirty="0" err="1" smtClean="0"/>
              <a:t>Hê</a:t>
            </a:r>
            <a:r>
              <a:rPr lang="en-US" dirty="0" smtClean="0"/>
              <a:t>̣ </a:t>
            </a:r>
            <a:r>
              <a:rPr lang="en-US" dirty="0" err="1" smtClean="0"/>
              <a:t>thống</a:t>
            </a:r>
            <a:r>
              <a:rPr lang="en-US" dirty="0" smtClean="0"/>
              <a:t> </a:t>
            </a:r>
            <a:r>
              <a:rPr lang="en-US" dirty="0" err="1" smtClean="0"/>
              <a:t>khuyến</a:t>
            </a:r>
            <a:r>
              <a:rPr lang="en-US" dirty="0" smtClean="0"/>
              <a:t> </a:t>
            </a:r>
            <a:r>
              <a:rPr lang="en-US" dirty="0" err="1" smtClean="0"/>
              <a:t>nghi</a:t>
            </a:r>
            <a:r>
              <a:rPr lang="en-US" dirty="0" smtClean="0"/>
              <a:t>̣</a:t>
            </a:r>
          </a:p>
          <a:p>
            <a:pPr>
              <a:buFont typeface="Wingdings" panose="05000000000000000000" pitchFamily="2" charset="2"/>
              <a:buChar char="Ø"/>
            </a:pPr>
            <a:r>
              <a:rPr lang="en-US" dirty="0" smtClean="0"/>
              <a:t>Website </a:t>
            </a:r>
            <a:r>
              <a:rPr lang="en-US" dirty="0" err="1" smtClean="0"/>
              <a:t>khảo</a:t>
            </a:r>
            <a:r>
              <a:rPr lang="en-US" dirty="0" smtClean="0"/>
              <a:t> </a:t>
            </a:r>
            <a:r>
              <a:rPr lang="en-US" dirty="0" err="1" smtClean="0"/>
              <a:t>sát</a:t>
            </a:r>
            <a:endParaRPr lang="en-US" dirty="0" smtClean="0"/>
          </a:p>
          <a:p>
            <a:pPr>
              <a:buFont typeface="Wingdings" panose="05000000000000000000" pitchFamily="2" charset="2"/>
              <a:buChar char="Ø"/>
            </a:pPr>
            <a:endParaRPr lang="en-US" dirty="0"/>
          </a:p>
        </p:txBody>
      </p:sp>
      <p:pic>
        <p:nvPicPr>
          <p:cNvPr id="1026" name="Picture 2" descr="http://icon-park.com/imagefiles/check_sign_icon_light_gree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794249"/>
            <a:ext cx="396237" cy="384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icon-park.com/imagefiles/check_sign_icon_light_g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200400"/>
            <a:ext cx="392487"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42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Box 2072"/>
          <p:cNvSpPr txBox="1"/>
          <p:nvPr/>
        </p:nvSpPr>
        <p:spPr>
          <a:xfrm>
            <a:off x="3355207" y="3787999"/>
            <a:ext cx="1908984" cy="923330"/>
          </a:xfrm>
          <a:prstGeom prst="rect">
            <a:avLst/>
          </a:prstGeom>
          <a:solidFill>
            <a:srgbClr val="FFFF66"/>
          </a:solidFill>
          <a:ln>
            <a:noFill/>
          </a:ln>
        </p:spPr>
        <p:txBody>
          <a:bodyPr wrap="none" rtlCol="0">
            <a:spAutoFit/>
          </a:bodyPr>
          <a:lstStyle/>
          <a:p>
            <a:r>
              <a:rPr lang="en-US" dirty="0" smtClean="0"/>
              <a:t>- Simple html </a:t>
            </a:r>
            <a:r>
              <a:rPr lang="en-US" dirty="0" err="1" smtClean="0"/>
              <a:t>dom</a:t>
            </a:r>
            <a:endParaRPr lang="en-US" dirty="0" smtClean="0"/>
          </a:p>
          <a:p>
            <a:r>
              <a:rPr lang="en-US" dirty="0" smtClean="0"/>
              <a:t>- PHP</a:t>
            </a:r>
          </a:p>
          <a:p>
            <a:r>
              <a:rPr lang="en-US" dirty="0" smtClean="0"/>
              <a:t>- </a:t>
            </a:r>
            <a:r>
              <a:rPr lang="en-US" dirty="0" err="1" smtClean="0"/>
              <a:t>Xpath</a:t>
            </a:r>
            <a:endParaRPr lang="en-US" dirty="0"/>
          </a:p>
        </p:txBody>
      </p:sp>
      <p:sp>
        <p:nvSpPr>
          <p:cNvPr id="2" name="Title 1"/>
          <p:cNvSpPr>
            <a:spLocks noGrp="1"/>
          </p:cNvSpPr>
          <p:nvPr>
            <p:ph type="title"/>
          </p:nvPr>
        </p:nvSpPr>
        <p:spPr/>
        <p:txBody>
          <a:bodyPr/>
          <a:lstStyle/>
          <a:p>
            <a:r>
              <a:rPr lang="en-US" dirty="0" smtClean="0"/>
              <a:t>Module </a:t>
            </a:r>
            <a:r>
              <a:rPr lang="en-US" dirty="0" err="1" smtClean="0"/>
              <a:t>lấy</a:t>
            </a:r>
            <a:r>
              <a:rPr lang="en-US" dirty="0" smtClean="0"/>
              <a:t> </a:t>
            </a:r>
            <a:r>
              <a:rPr lang="en-US" dirty="0" err="1" smtClean="0"/>
              <a:t>dư</a:t>
            </a:r>
            <a:r>
              <a:rPr lang="en-US" dirty="0" smtClean="0"/>
              <a:t>̃ </a:t>
            </a:r>
            <a:r>
              <a:rPr lang="en-US" dirty="0" err="1" smtClean="0"/>
              <a:t>liệu</a:t>
            </a:r>
            <a:r>
              <a:rPr lang="en-US" dirty="0" smtClean="0"/>
              <a:t> </a:t>
            </a:r>
            <a:r>
              <a:rPr lang="en-US" dirty="0" err="1" smtClean="0"/>
              <a:t>việc</a:t>
            </a:r>
            <a:r>
              <a:rPr lang="en-US" dirty="0" smtClean="0"/>
              <a:t> </a:t>
            </a:r>
            <a:r>
              <a:rPr lang="en-US" dirty="0" err="1" smtClean="0"/>
              <a:t>làm</a:t>
            </a:r>
            <a:endParaRPr lang="en-US" dirty="0"/>
          </a:p>
        </p:txBody>
      </p:sp>
      <p:sp>
        <p:nvSpPr>
          <p:cNvPr id="4" name="Flowchart: Document 3"/>
          <p:cNvSpPr/>
          <p:nvPr/>
        </p:nvSpPr>
        <p:spPr>
          <a:xfrm>
            <a:off x="1524000" y="4800600"/>
            <a:ext cx="1123950"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careerlink.vn</a:t>
            </a:r>
            <a:endParaRPr lang="en-US" dirty="0"/>
          </a:p>
        </p:txBody>
      </p:sp>
      <p:sp>
        <p:nvSpPr>
          <p:cNvPr id="5" name="Flowchart: Document 4"/>
          <p:cNvSpPr/>
          <p:nvPr/>
        </p:nvSpPr>
        <p:spPr>
          <a:xfrm>
            <a:off x="1193987" y="2249922"/>
            <a:ext cx="1155326" cy="882134"/>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itviec.com</a:t>
            </a:r>
            <a:endParaRPr lang="en-US" dirty="0"/>
          </a:p>
        </p:txBody>
      </p:sp>
      <p:sp>
        <p:nvSpPr>
          <p:cNvPr id="6" name="Flowchart: Document 5"/>
          <p:cNvSpPr/>
          <p:nvPr/>
        </p:nvSpPr>
        <p:spPr>
          <a:xfrm>
            <a:off x="457200" y="3399865"/>
            <a:ext cx="1428750" cy="1066800"/>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v</a:t>
            </a:r>
            <a:r>
              <a:rPr lang="en-US" dirty="0" smtClean="0"/>
              <a:t>ietnamwork.vn</a:t>
            </a:r>
            <a:endParaRPr lang="en-US" dirty="0"/>
          </a:p>
        </p:txBody>
      </p:sp>
      <p:sp>
        <p:nvSpPr>
          <p:cNvPr id="7" name="Rounded Rectangle 6"/>
          <p:cNvSpPr/>
          <p:nvPr/>
        </p:nvSpPr>
        <p:spPr>
          <a:xfrm>
            <a:off x="3307375" y="3418393"/>
            <a:ext cx="2541846" cy="167690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 Crawler</a:t>
            </a:r>
            <a:endParaRPr lang="en-US" dirty="0"/>
          </a:p>
        </p:txBody>
      </p:sp>
      <p:sp>
        <p:nvSpPr>
          <p:cNvPr id="8" name="Can 7"/>
          <p:cNvSpPr/>
          <p:nvPr/>
        </p:nvSpPr>
        <p:spPr>
          <a:xfrm>
            <a:off x="6867650" y="3242014"/>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cxnSp>
        <p:nvCxnSpPr>
          <p:cNvPr id="10" name="Straight Arrow Connector 9"/>
          <p:cNvCxnSpPr>
            <a:stCxn id="5" idx="2"/>
          </p:cNvCxnSpPr>
          <p:nvPr/>
        </p:nvCxnSpPr>
        <p:spPr>
          <a:xfrm>
            <a:off x="1771650" y="3073737"/>
            <a:ext cx="1552181" cy="8982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1885950" y="3933265"/>
            <a:ext cx="1447800" cy="3521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0"/>
          </p:cNvCxnSpPr>
          <p:nvPr/>
        </p:nvCxnSpPr>
        <p:spPr>
          <a:xfrm flipV="1">
            <a:off x="2085975" y="4466665"/>
            <a:ext cx="1247775" cy="3339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ight Arrow 17"/>
          <p:cNvSpPr/>
          <p:nvPr/>
        </p:nvSpPr>
        <p:spPr>
          <a:xfrm>
            <a:off x="5865677" y="4018439"/>
            <a:ext cx="1001973"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1" name="TextBox 30"/>
          <p:cNvSpPr txBox="1"/>
          <p:nvPr/>
        </p:nvSpPr>
        <p:spPr>
          <a:xfrm>
            <a:off x="4059128" y="2419067"/>
            <a:ext cx="1061509"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tích</a:t>
            </a:r>
            <a:endParaRPr lang="en-US" dirty="0"/>
          </a:p>
        </p:txBody>
      </p:sp>
      <p:cxnSp>
        <p:nvCxnSpPr>
          <p:cNvPr id="2049" name="Straight Connector 2048"/>
          <p:cNvCxnSpPr/>
          <p:nvPr/>
        </p:nvCxnSpPr>
        <p:spPr>
          <a:xfrm flipV="1">
            <a:off x="3675530" y="2249922"/>
            <a:ext cx="304781" cy="1246840"/>
          </a:xfrm>
          <a:prstGeom prst="line">
            <a:avLst/>
          </a:prstGeom>
        </p:spPr>
        <p:style>
          <a:lnRef idx="1">
            <a:schemeClr val="accent1"/>
          </a:lnRef>
          <a:fillRef idx="0">
            <a:schemeClr val="accent1"/>
          </a:fillRef>
          <a:effectRef idx="0">
            <a:schemeClr val="accent1"/>
          </a:effectRef>
          <a:fontRef idx="minor">
            <a:schemeClr val="tx1"/>
          </a:fontRef>
        </p:style>
      </p:cxnSp>
      <p:sp>
        <p:nvSpPr>
          <p:cNvPr id="2050" name="TextBox 2049"/>
          <p:cNvSpPr txBox="1"/>
          <p:nvPr/>
        </p:nvSpPr>
        <p:spPr>
          <a:xfrm>
            <a:off x="4019248" y="1967703"/>
            <a:ext cx="1051891" cy="369332"/>
          </a:xfrm>
          <a:prstGeom prst="rect">
            <a:avLst/>
          </a:prstGeom>
          <a:noFill/>
        </p:spPr>
        <p:txBody>
          <a:bodyPr wrap="none" rtlCol="0">
            <a:spAutoFit/>
          </a:bodyPr>
          <a:lstStyle/>
          <a:p>
            <a:r>
              <a:rPr lang="en-US" dirty="0" err="1"/>
              <a:t>p</a:t>
            </a:r>
            <a:r>
              <a:rPr lang="en-US" dirty="0" err="1" smtClean="0"/>
              <a:t>hân</a:t>
            </a:r>
            <a:r>
              <a:rPr lang="en-US" dirty="0" smtClean="0"/>
              <a:t> </a:t>
            </a:r>
            <a:r>
              <a:rPr lang="en-US" dirty="0" err="1" smtClean="0"/>
              <a:t>loại</a:t>
            </a:r>
            <a:endParaRPr lang="en-US" dirty="0"/>
          </a:p>
        </p:txBody>
      </p:sp>
      <p:cxnSp>
        <p:nvCxnSpPr>
          <p:cNvPr id="2055" name="Straight Connector 2054"/>
          <p:cNvCxnSpPr/>
          <p:nvPr/>
        </p:nvCxnSpPr>
        <p:spPr>
          <a:xfrm flipV="1">
            <a:off x="3745865" y="2772370"/>
            <a:ext cx="234446" cy="724392"/>
          </a:xfrm>
          <a:prstGeom prst="line">
            <a:avLst/>
          </a:prstGeom>
        </p:spPr>
        <p:style>
          <a:lnRef idx="1">
            <a:schemeClr val="accent1"/>
          </a:lnRef>
          <a:fillRef idx="0">
            <a:schemeClr val="accent1"/>
          </a:fillRef>
          <a:effectRef idx="0">
            <a:schemeClr val="accent1"/>
          </a:effectRef>
          <a:fontRef idx="minor">
            <a:schemeClr val="tx1"/>
          </a:fontRef>
        </p:style>
      </p:cxnSp>
      <p:sp>
        <p:nvSpPr>
          <p:cNvPr id="2062" name="TextBox 2061"/>
          <p:cNvSpPr txBox="1"/>
          <p:nvPr/>
        </p:nvSpPr>
        <p:spPr>
          <a:xfrm>
            <a:off x="4056887" y="2864395"/>
            <a:ext cx="957378" cy="369332"/>
          </a:xfrm>
          <a:prstGeom prst="rect">
            <a:avLst/>
          </a:prstGeom>
          <a:noFill/>
        </p:spPr>
        <p:txBody>
          <a:bodyPr wrap="none" rtlCol="0">
            <a:spAutoFit/>
          </a:bodyPr>
          <a:lstStyle/>
          <a:p>
            <a:r>
              <a:rPr lang="en-US" dirty="0" err="1"/>
              <a:t>k</a:t>
            </a:r>
            <a:r>
              <a:rPr lang="en-US" dirty="0" err="1" smtClean="0"/>
              <a:t>iểm</a:t>
            </a:r>
            <a:r>
              <a:rPr lang="en-US" dirty="0" smtClean="0"/>
              <a:t> </a:t>
            </a:r>
            <a:r>
              <a:rPr lang="en-US" dirty="0" err="1" smtClean="0"/>
              <a:t>tra</a:t>
            </a:r>
            <a:endParaRPr lang="en-US" dirty="0"/>
          </a:p>
        </p:txBody>
      </p:sp>
      <p:cxnSp>
        <p:nvCxnSpPr>
          <p:cNvPr id="49" name="Straight Connector 48"/>
          <p:cNvCxnSpPr>
            <a:endCxn id="2062" idx="1"/>
          </p:cNvCxnSpPr>
          <p:nvPr/>
        </p:nvCxnSpPr>
        <p:spPr>
          <a:xfrm flipV="1">
            <a:off x="3830069" y="3049061"/>
            <a:ext cx="226818" cy="47378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98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49"/>
                                        </p:tgtEl>
                                        <p:attrNameLst>
                                          <p:attrName>style.visibility</p:attrName>
                                        </p:attrNameLst>
                                      </p:cBhvr>
                                      <p:to>
                                        <p:strVal val="visible"/>
                                      </p:to>
                                    </p:set>
                                    <p:animEffect transition="in" filter="fade">
                                      <p:cBhvr>
                                        <p:cTn id="45" dur="500"/>
                                        <p:tgtEl>
                                          <p:spTgt spid="20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50"/>
                                        </p:tgtEl>
                                        <p:attrNameLst>
                                          <p:attrName>style.visibility</p:attrName>
                                        </p:attrNameLst>
                                      </p:cBhvr>
                                      <p:to>
                                        <p:strVal val="visible"/>
                                      </p:to>
                                    </p:set>
                                    <p:animEffect transition="in" filter="fade">
                                      <p:cBhvr>
                                        <p:cTn id="48" dur="500"/>
                                        <p:tgtEl>
                                          <p:spTgt spid="20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055"/>
                                        </p:tgtEl>
                                        <p:attrNameLst>
                                          <p:attrName>style.visibility</p:attrName>
                                        </p:attrNameLst>
                                      </p:cBhvr>
                                      <p:to>
                                        <p:strVal val="visible"/>
                                      </p:to>
                                    </p:set>
                                    <p:animEffect transition="in" filter="fade">
                                      <p:cBhvr>
                                        <p:cTn id="53" dur="500"/>
                                        <p:tgtEl>
                                          <p:spTgt spid="205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fade">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500"/>
                                        <p:tgtEl>
                                          <p:spTgt spid="4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062"/>
                                        </p:tgtEl>
                                        <p:attrNameLst>
                                          <p:attrName>style.visibility</p:attrName>
                                        </p:attrNameLst>
                                      </p:cBhvr>
                                      <p:to>
                                        <p:strVal val="visible"/>
                                      </p:to>
                                    </p:set>
                                    <p:animEffect transition="in" filter="fade">
                                      <p:cBhvr>
                                        <p:cTn id="64" dur="500"/>
                                        <p:tgtEl>
                                          <p:spTgt spid="206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207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0.0224 0.00509 L 0.0224 0.20254 " pathEditMode="relative" rAng="0" ptsTypes="AA">
                                      <p:cBhvr>
                                        <p:cTn id="72" dur="2000" fill="hold"/>
                                        <p:tgtEl>
                                          <p:spTgt spid="2073"/>
                                        </p:tgtEl>
                                        <p:attrNameLst>
                                          <p:attrName>ppt_x</p:attrName>
                                          <p:attrName>ppt_y</p:attrName>
                                        </p:attrNameLst>
                                      </p:cBhvr>
                                      <p:rCtr x="0" y="986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 grpId="0" animBg="1"/>
      <p:bldP spid="2073" grpId="1" animBg="1"/>
      <p:bldP spid="4" grpId="0" animBg="1"/>
      <p:bldP spid="5" grpId="0" animBg="1"/>
      <p:bldP spid="6" grpId="0" animBg="1"/>
      <p:bldP spid="7" grpId="0" animBg="1"/>
      <p:bldP spid="8" grpId="0" animBg="1"/>
      <p:bldP spid="18" grpId="0" animBg="1"/>
      <p:bldP spid="31" grpId="0"/>
      <p:bldP spid="2050" grpId="0"/>
      <p:bldP spid="20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a:t>
            </a:r>
            <a:r>
              <a:rPr lang="en-US" dirty="0" err="1" smtClean="0"/>
              <a:t>khảo</a:t>
            </a:r>
            <a:r>
              <a:rPr lang="en-US" dirty="0" smtClean="0"/>
              <a:t> </a:t>
            </a:r>
            <a:r>
              <a:rPr lang="en-US" dirty="0" err="1" smtClean="0"/>
              <a:t>sát</a:t>
            </a:r>
            <a:endParaRPr lang="en-US" dirty="0"/>
          </a:p>
        </p:txBody>
      </p:sp>
      <p:pic>
        <p:nvPicPr>
          <p:cNvPr id="5122" name="Picture 2" descr="https://cdn3.iconfinder.com/data/icons/users-6/100/2-5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1314" y="1879652"/>
            <a:ext cx="1981200" cy="1981200"/>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ocument 4"/>
          <p:cNvSpPr/>
          <p:nvPr/>
        </p:nvSpPr>
        <p:spPr>
          <a:xfrm>
            <a:off x="2857403" y="2438400"/>
            <a:ext cx="2270004" cy="1752600"/>
          </a:xfrm>
          <a:prstGeom prst="flowChartDocumen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Website </a:t>
            </a:r>
            <a:r>
              <a:rPr lang="en-US" dirty="0" err="1" smtClean="0"/>
              <a:t>khảo</a:t>
            </a:r>
            <a:r>
              <a:rPr lang="en-US" dirty="0" smtClean="0"/>
              <a:t> </a:t>
            </a:r>
            <a:r>
              <a:rPr lang="en-US" dirty="0" err="1" smtClean="0"/>
              <a:t>sát</a:t>
            </a:r>
            <a:endParaRPr lang="en-US" dirty="0"/>
          </a:p>
        </p:txBody>
      </p:sp>
      <p:cxnSp>
        <p:nvCxnSpPr>
          <p:cNvPr id="7" name="Straight Arrow Connector 6"/>
          <p:cNvCxnSpPr/>
          <p:nvPr/>
        </p:nvCxnSpPr>
        <p:spPr>
          <a:xfrm>
            <a:off x="5127407" y="2906111"/>
            <a:ext cx="23086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5127407" y="3466675"/>
            <a:ext cx="2209800" cy="163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0962" y="2500920"/>
            <a:ext cx="2424062" cy="369332"/>
          </a:xfrm>
          <a:prstGeom prst="rect">
            <a:avLst/>
          </a:prstGeom>
          <a:noFill/>
        </p:spPr>
        <p:txBody>
          <a:bodyPr wrap="none" rtlCol="0">
            <a:spAutoFit/>
          </a:bodyPr>
          <a:lstStyle/>
          <a:p>
            <a:r>
              <a:rPr lang="en-US" dirty="0" err="1"/>
              <a:t>v</a:t>
            </a:r>
            <a:r>
              <a:rPr lang="en-US" dirty="0" err="1" smtClean="0"/>
              <a:t>iệc</a:t>
            </a:r>
            <a:r>
              <a:rPr lang="en-US" dirty="0" smtClean="0"/>
              <a:t> </a:t>
            </a:r>
            <a:r>
              <a:rPr lang="en-US" dirty="0" err="1" smtClean="0"/>
              <a:t>làm</a:t>
            </a:r>
            <a:r>
              <a:rPr lang="en-US" dirty="0" smtClean="0"/>
              <a:t>, email </a:t>
            </a:r>
            <a:r>
              <a:rPr lang="en-US" dirty="0" err="1" smtClean="0"/>
              <a:t>khảo</a:t>
            </a:r>
            <a:r>
              <a:rPr lang="en-US" dirty="0" smtClean="0"/>
              <a:t> </a:t>
            </a:r>
            <a:r>
              <a:rPr lang="en-US" dirty="0" err="1" smtClean="0"/>
              <a:t>sát</a:t>
            </a:r>
            <a:endParaRPr lang="en-US" dirty="0"/>
          </a:p>
        </p:txBody>
      </p:sp>
      <p:sp>
        <p:nvSpPr>
          <p:cNvPr id="12" name="TextBox 11"/>
          <p:cNvSpPr txBox="1"/>
          <p:nvPr/>
        </p:nvSpPr>
        <p:spPr>
          <a:xfrm>
            <a:off x="5448436" y="3113688"/>
            <a:ext cx="1355371" cy="369332"/>
          </a:xfrm>
          <a:prstGeom prst="rect">
            <a:avLst/>
          </a:prstGeom>
          <a:noFill/>
        </p:spPr>
        <p:txBody>
          <a:bodyPr wrap="none" rtlCol="0">
            <a:spAutoFit/>
          </a:bodyPr>
          <a:lstStyle/>
          <a:p>
            <a:r>
              <a:rPr lang="en-US" dirty="0" smtClean="0"/>
              <a:t>CV, </a:t>
            </a:r>
            <a:r>
              <a:rPr lang="en-US" dirty="0" err="1" smtClean="0"/>
              <a:t>Đánh</a:t>
            </a:r>
            <a:r>
              <a:rPr lang="en-US" dirty="0" smtClean="0"/>
              <a:t> </a:t>
            </a:r>
            <a:r>
              <a:rPr lang="en-US" dirty="0" err="1" smtClean="0"/>
              <a:t>gia</a:t>
            </a:r>
            <a:r>
              <a:rPr lang="en-US" dirty="0" smtClean="0"/>
              <a:t>́</a:t>
            </a:r>
            <a:endParaRPr lang="en-US" dirty="0"/>
          </a:p>
        </p:txBody>
      </p:sp>
      <p:sp>
        <p:nvSpPr>
          <p:cNvPr id="19" name="Can 18"/>
          <p:cNvSpPr/>
          <p:nvPr/>
        </p:nvSpPr>
        <p:spPr>
          <a:xfrm>
            <a:off x="606238" y="2431019"/>
            <a:ext cx="1390821" cy="1734670"/>
          </a:xfrm>
          <a:prstGeom prst="can">
            <a:avLst/>
          </a:prstGeom>
          <a:solidFill>
            <a:srgbClr val="FF66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database</a:t>
            </a:r>
            <a:endParaRPr lang="en-US" dirty="0"/>
          </a:p>
        </p:txBody>
      </p:sp>
      <p:sp>
        <p:nvSpPr>
          <p:cNvPr id="20" name="Right Arrow 19"/>
          <p:cNvSpPr/>
          <p:nvPr/>
        </p:nvSpPr>
        <p:spPr>
          <a:xfrm>
            <a:off x="2013055" y="2865770"/>
            <a:ext cx="828351" cy="38069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Left Arrow 24"/>
          <p:cNvSpPr/>
          <p:nvPr/>
        </p:nvSpPr>
        <p:spPr>
          <a:xfrm>
            <a:off x="1997059" y="3466674"/>
            <a:ext cx="844348" cy="225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44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fade">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par>
                                <p:cTn id="41" presetID="22" presetClass="entr" presetSubtype="8"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P spid="19" grpId="0" animBg="1"/>
      <p:bldP spid="20"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49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43800" cy="1450757"/>
          </a:xfrm>
        </p:spPr>
        <p:txBody>
          <a:bodyPr/>
          <a:lstStyle/>
          <a:p>
            <a:r>
              <a:rPr lang="en-US" dirty="0" smtClean="0">
                <a:solidFill>
                  <a:schemeClr val="tx1"/>
                </a:solidFill>
              </a:rPr>
              <a:t>Thank you</a:t>
            </a:r>
            <a:endParaRPr lang="en-US" dirty="0">
              <a:solidFill>
                <a:schemeClr val="tx1"/>
              </a:solidFill>
            </a:endParaRPr>
          </a:p>
        </p:txBody>
      </p:sp>
      <p:pic>
        <p:nvPicPr>
          <p:cNvPr id="6" name="Picture 5"/>
          <p:cNvPicPr>
            <a:picLocks noChangeAspect="1"/>
          </p:cNvPicPr>
          <p:nvPr/>
        </p:nvPicPr>
        <p:blipFill>
          <a:blip r:embed="rId3"/>
          <a:stretch>
            <a:fillRect/>
          </a:stretch>
        </p:blipFill>
        <p:spPr>
          <a:xfrm>
            <a:off x="3733800" y="2590800"/>
            <a:ext cx="2143125" cy="2133600"/>
          </a:xfrm>
          <a:prstGeom prst="rect">
            <a:avLst/>
          </a:prstGeom>
        </p:spPr>
      </p:pic>
    </p:spTree>
    <p:extLst>
      <p:ext uri="{BB962C8B-B14F-4D97-AF65-F5344CB8AC3E}">
        <p14:creationId xmlns:p14="http://schemas.microsoft.com/office/powerpoint/2010/main" val="3009052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Nội</a:t>
            </a:r>
            <a:r>
              <a:rPr lang="en-US" dirty="0" smtClean="0"/>
              <a:t> dung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err="1" smtClean="0"/>
              <a:t>Hiện</a:t>
            </a:r>
            <a:r>
              <a:rPr lang="en-US" dirty="0" smtClean="0"/>
              <a:t> </a:t>
            </a:r>
            <a:r>
              <a:rPr lang="en-US" dirty="0" err="1" smtClean="0"/>
              <a:t>trạng</a:t>
            </a:r>
            <a:endParaRPr lang="en-US" dirty="0" smtClean="0"/>
          </a:p>
          <a:p>
            <a:pPr>
              <a:buFont typeface="Wingdings" panose="05000000000000000000" pitchFamily="2" charset="2"/>
              <a:buChar char="q"/>
            </a:pPr>
            <a:r>
              <a:rPr lang="en-US" dirty="0" err="1" smtClean="0"/>
              <a:t>Giới</a:t>
            </a:r>
            <a:r>
              <a:rPr lang="en-US" dirty="0" smtClean="0"/>
              <a:t> </a:t>
            </a:r>
            <a:r>
              <a:rPr lang="en-US" dirty="0" err="1" smtClean="0"/>
              <a:t>thiệu</a:t>
            </a:r>
            <a:r>
              <a:rPr lang="en-US" dirty="0" smtClean="0"/>
              <a:t> </a:t>
            </a:r>
            <a:r>
              <a:rPr lang="en-US" dirty="0" err="1" smtClean="0"/>
              <a:t>ứng</a:t>
            </a:r>
            <a:r>
              <a:rPr lang="en-US" dirty="0" smtClean="0"/>
              <a:t> </a:t>
            </a:r>
            <a:r>
              <a:rPr lang="en-US" dirty="0" err="1" smtClean="0"/>
              <a:t>dụng</a:t>
            </a:r>
            <a:endParaRPr lang="en-US" dirty="0" smtClean="0"/>
          </a:p>
          <a:p>
            <a:pPr>
              <a:buFont typeface="Wingdings" panose="05000000000000000000" pitchFamily="2" charset="2"/>
              <a:buChar char="q"/>
            </a:pPr>
            <a:r>
              <a:rPr lang="en-US" dirty="0" err="1" smtClean="0"/>
              <a:t>Mô</a:t>
            </a:r>
            <a:r>
              <a:rPr lang="en-US" dirty="0" smtClean="0"/>
              <a:t> tả </a:t>
            </a:r>
            <a:r>
              <a:rPr lang="en-US" dirty="0" err="1" smtClean="0"/>
              <a:t>kiến</a:t>
            </a:r>
            <a:r>
              <a:rPr lang="en-US" dirty="0" smtClean="0"/>
              <a:t> </a:t>
            </a:r>
            <a:r>
              <a:rPr lang="en-US" dirty="0" err="1" smtClean="0"/>
              <a:t>trúc</a:t>
            </a:r>
            <a:r>
              <a:rPr lang="en-US" dirty="0" smtClean="0"/>
              <a:t> </a:t>
            </a:r>
            <a:r>
              <a:rPr lang="en-US" dirty="0" err="1" smtClean="0"/>
              <a:t>hê</a:t>
            </a:r>
            <a:r>
              <a:rPr lang="en-US" dirty="0" smtClean="0"/>
              <a:t>̣ </a:t>
            </a:r>
            <a:r>
              <a:rPr lang="en-US" dirty="0" err="1" smtClean="0"/>
              <a:t>thống</a:t>
            </a:r>
            <a:endParaRPr lang="en-US" dirty="0" smtClean="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0284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Tình hình hiện nay</a:t>
            </a:r>
            <a:endParaRPr lang="en-US" dirty="0"/>
          </a:p>
        </p:txBody>
      </p:sp>
      <p:sp>
        <p:nvSpPr>
          <p:cNvPr id="3" name="Content Placeholder 2"/>
          <p:cNvSpPr>
            <a:spLocks noGrp="1"/>
          </p:cNvSpPr>
          <p:nvPr>
            <p:ph idx="1"/>
          </p:nvPr>
        </p:nvSpPr>
        <p:spPr>
          <a:xfrm>
            <a:off x="813995" y="2133600"/>
            <a:ext cx="3931337" cy="2743200"/>
          </a:xfrm>
        </p:spPr>
        <p:txBody>
          <a:bodyPr/>
          <a:lstStyle/>
          <a:p>
            <a:r>
              <a:rPr lang="en-US" dirty="0">
                <a:latin typeface="Calibri" panose="020F0502020204030204" pitchFamily="34" charset="0"/>
                <a:cs typeface="Arial" pitchFamily="34" charset="0"/>
              </a:rPr>
              <a:t>N</a:t>
            </a:r>
            <a:r>
              <a:rPr lang="vi-VN" dirty="0" smtClean="0">
                <a:latin typeface="Calibri" panose="020F0502020204030204" pitchFamily="34" charset="0"/>
                <a:cs typeface="Arial" pitchFamily="34" charset="0"/>
              </a:rPr>
              <a:t>hu </a:t>
            </a:r>
            <a:r>
              <a:rPr lang="vi-VN" dirty="0">
                <a:latin typeface="Calibri" panose="020F0502020204030204" pitchFamily="34" charset="0"/>
                <a:cs typeface="Arial" pitchFamily="34" charset="0"/>
              </a:rPr>
              <a:t>cầu lao động ngày càng </a:t>
            </a:r>
            <a:r>
              <a:rPr lang="en-US" dirty="0" err="1" smtClean="0">
                <a:latin typeface="Calibri" panose="020F0502020204030204" pitchFamily="34" charset="0"/>
                <a:cs typeface="Arial" panose="020B0604020202020204" pitchFamily="34" charset="0"/>
              </a:rPr>
              <a:t>tăng</a:t>
            </a:r>
            <a:endParaRPr lang="en-US" dirty="0">
              <a:latin typeface="Calibri" panose="020F0502020204030204" pitchFamily="34" charset="0"/>
              <a:cs typeface="Arial" panose="020B0604020202020204" pitchFamily="34" charset="0"/>
            </a:endParaRPr>
          </a:p>
          <a:p>
            <a:r>
              <a:rPr lang="vi-VN" dirty="0" smtClean="0">
                <a:latin typeface="Calibri" panose="020F0502020204030204" pitchFamily="34" charset="0"/>
                <a:cs typeface="Arial" pitchFamily="34" charset="0"/>
              </a:rPr>
              <a:t>Thông tin </a:t>
            </a:r>
            <a:r>
              <a:rPr lang="en-US" dirty="0" err="1" smtClean="0">
                <a:cs typeface="Arial" pitchFamily="34" charset="0"/>
              </a:rPr>
              <a:t>việc</a:t>
            </a:r>
            <a:r>
              <a:rPr lang="en-US" dirty="0" smtClean="0">
                <a:cs typeface="Arial" pitchFamily="34" charset="0"/>
              </a:rPr>
              <a:t> </a:t>
            </a:r>
            <a:r>
              <a:rPr lang="en-US" dirty="0" err="1" smtClean="0">
                <a:cs typeface="Arial" pitchFamily="34" charset="0"/>
              </a:rPr>
              <a:t>làm</a:t>
            </a:r>
            <a:r>
              <a:rPr lang="en-US" dirty="0" smtClean="0">
                <a:cs typeface="Arial" pitchFamily="34" charset="0"/>
              </a:rPr>
              <a:t> </a:t>
            </a:r>
            <a:r>
              <a:rPr lang="vi-VN" dirty="0" smtClean="0">
                <a:latin typeface="Calibri" panose="020F0502020204030204" pitchFamily="34" charset="0"/>
                <a:cs typeface="Arial" pitchFamily="34" charset="0"/>
              </a:rPr>
              <a:t>nhiều, phức tạp, khó tìm được công việc</a:t>
            </a:r>
            <a:r>
              <a:rPr lang="en-US" dirty="0" smtClean="0">
                <a:latin typeface="Calibri" panose="020F0502020204030204" pitchFamily="34" charset="0"/>
                <a:cs typeface="Arial" pitchFamily="34" charset="0"/>
              </a:rPr>
              <a:t> </a:t>
            </a:r>
            <a:r>
              <a:rPr lang="vi-VN" dirty="0" smtClean="0">
                <a:latin typeface="Calibri" panose="020F0502020204030204" pitchFamily="34" charset="0"/>
                <a:cs typeface="Arial" pitchFamily="34" charset="0"/>
              </a:rPr>
              <a:t>với bản thân.</a:t>
            </a:r>
            <a:endParaRPr lang="en-US" dirty="0" smtClean="0">
              <a:latin typeface="Calibri" panose="020F0502020204030204" pitchFamily="34" charset="0"/>
              <a:cs typeface="Arial" pitchFamily="34" charset="0"/>
            </a:endParaRPr>
          </a:p>
          <a:p>
            <a:endParaRPr lang="en-US" dirty="0" smtClean="0">
              <a:cs typeface="Arial" pitchFamily="34" charset="0"/>
            </a:endParaRPr>
          </a:p>
        </p:txBody>
      </p:sp>
      <p:pic>
        <p:nvPicPr>
          <p:cNvPr id="2050" name="Picture 2" descr="http://comps.canstockphoto.com/can-stock-photo_csp857144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835" y="1981200"/>
            <a:ext cx="35909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816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Tình hình hiện nay</a:t>
            </a:r>
            <a:endParaRPr lang="en-US" dirty="0"/>
          </a:p>
        </p:txBody>
      </p:sp>
      <p:sp>
        <p:nvSpPr>
          <p:cNvPr id="3" name="Content Placeholder 2"/>
          <p:cNvSpPr>
            <a:spLocks noGrp="1"/>
          </p:cNvSpPr>
          <p:nvPr>
            <p:ph idx="1"/>
          </p:nvPr>
        </p:nvSpPr>
        <p:spPr/>
        <p:txBody>
          <a:bodyPr/>
          <a:lstStyle/>
          <a:p>
            <a:r>
              <a:rPr lang="vi-VN" dirty="0">
                <a:latin typeface="Calibri" panose="020F0502020204030204" pitchFamily="34" charset="0"/>
              </a:rPr>
              <a:t>Lượng người sử dụng smart phone ở Việt Nam cao. Điện thoại là thứ người dùng luôn mang bên người, việc cập nhật công việc mới còn nơi nào tốt hơn là trên smartphone.</a:t>
            </a:r>
          </a:p>
          <a:p>
            <a:endParaRPr lang="en-US" dirty="0">
              <a:latin typeface="+mj-lt"/>
            </a:endParaRPr>
          </a:p>
        </p:txBody>
      </p:sp>
      <p:pic>
        <p:nvPicPr>
          <p:cNvPr id="3074" name="Picture 2" descr="http://static1.squarespace.com/static/52792fe4e4b0c3311520bece/t/53cd47bde4b065e3be13d6f9/14059621898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577988"/>
            <a:ext cx="375285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81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10" y="228600"/>
            <a:ext cx="7543800" cy="1450757"/>
          </a:xfrm>
        </p:spPr>
        <p:txBody>
          <a:bodyPr/>
          <a:lstStyle/>
          <a:p>
            <a:r>
              <a:rPr lang="en-US" dirty="0" smtClean="0">
                <a:latin typeface="Times New Roman" panose="02020603050405020304" pitchFamily="18" charset="0"/>
                <a:cs typeface="Times New Roman" panose="02020603050405020304" pitchFamily="18" charset="0"/>
              </a:rPr>
              <a:t>Tỷ </a:t>
            </a:r>
            <a:r>
              <a:rPr lang="en-US" dirty="0" err="1" smtClean="0">
                <a:latin typeface="Times New Roman" panose="02020603050405020304" pitchFamily="18" charset="0"/>
                <a:cs typeface="Times New Roman" panose="02020603050405020304" pitchFamily="18" charset="0"/>
              </a:rPr>
              <a:t>lê</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smartphone</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1905000"/>
            <a:ext cx="767822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177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Các cách tìm kiếm việc làm</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err="1" smtClean="0">
                <a:latin typeface="Calibri" panose="020F0502020204030204" pitchFamily="34" charset="0"/>
              </a:rPr>
              <a:t>Xem</a:t>
            </a:r>
            <a:r>
              <a:rPr lang="en-US" b="1" dirty="0" smtClean="0">
                <a:latin typeface="Calibri" panose="020F0502020204030204" pitchFamily="34" charset="0"/>
              </a:rPr>
              <a:t> </a:t>
            </a:r>
            <a:r>
              <a:rPr lang="en-US" b="1" dirty="0" err="1" smtClean="0">
                <a:latin typeface="Calibri" panose="020F0502020204030204" pitchFamily="34" charset="0"/>
              </a:rPr>
              <a:t>trên</a:t>
            </a:r>
            <a:r>
              <a:rPr lang="en-US" b="1" dirty="0" smtClean="0">
                <a:latin typeface="Calibri" panose="020F0502020204030204" pitchFamily="34" charset="0"/>
              </a:rPr>
              <a:t> w</a:t>
            </a:r>
            <a:r>
              <a:rPr lang="vi-VN" b="1" dirty="0" smtClean="0">
                <a:latin typeface="Calibri" panose="020F0502020204030204" pitchFamily="34" charset="0"/>
              </a:rPr>
              <a:t>eb</a:t>
            </a:r>
            <a:r>
              <a:rPr lang="en-US" b="1" dirty="0" smtClean="0">
                <a:latin typeface="Calibri" panose="020F0502020204030204" pitchFamily="34" charset="0"/>
              </a:rPr>
              <a:t>site</a:t>
            </a:r>
            <a:r>
              <a:rPr lang="vi-VN" b="1" dirty="0" smtClean="0">
                <a:latin typeface="Calibri" panose="020F0502020204030204" pitchFamily="34" charset="0"/>
              </a:rPr>
              <a:t> việc làm</a:t>
            </a:r>
            <a:endParaRPr lang="en-US" b="1" dirty="0" smtClean="0">
              <a:latin typeface="Calibri" panose="020F0502020204030204" pitchFamily="34" charset="0"/>
            </a:endParaRPr>
          </a:p>
          <a:p>
            <a:pPr marL="457200" indent="-457200">
              <a:buFont typeface="+mj-lt"/>
              <a:buAutoNum type="arabicPeriod"/>
            </a:pPr>
            <a:r>
              <a:rPr lang="vi-VN" b="1" dirty="0" smtClean="0">
                <a:latin typeface="Calibri" panose="020F0502020204030204" pitchFamily="34" charset="0"/>
              </a:rPr>
              <a:t>Đăng ký nhận mail</a:t>
            </a:r>
            <a:endParaRPr lang="en-US" b="1" dirty="0" smtClean="0">
              <a:latin typeface="Calibri" panose="020F0502020204030204" pitchFamily="34" charset="0"/>
            </a:endParaRPr>
          </a:p>
          <a:p>
            <a:pPr marL="457200" indent="-457200">
              <a:buFont typeface="+mj-lt"/>
              <a:buAutoNum type="arabicPeriod"/>
            </a:pPr>
            <a:r>
              <a:rPr lang="en-US" b="1" dirty="0" err="1" smtClean="0">
                <a:latin typeface="Calibri" panose="020F0502020204030204" pitchFamily="34" charset="0"/>
                <a:cs typeface="Times New Roman" panose="02020603050405020304" pitchFamily="18" charset="0"/>
              </a:rPr>
              <a:t>Sư</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Ứng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dụng</a:t>
            </a:r>
            <a:r>
              <a:rPr lang="en-US" b="1" dirty="0" smtClean="0">
                <a:latin typeface="Calibri" panose="020F0502020204030204" pitchFamily="34" charset="0"/>
                <a:cs typeface="Times New Roman" panose="02020603050405020304" pitchFamily="18" charset="0"/>
              </a:rPr>
              <a:t> di </a:t>
            </a:r>
            <a:r>
              <a:rPr lang="en-US" b="1" dirty="0" err="1" smtClean="0">
                <a:latin typeface="Calibri" panose="020F0502020204030204" pitchFamily="34" charset="0"/>
                <a:cs typeface="Times New Roman" panose="02020603050405020304" pitchFamily="18" charset="0"/>
              </a:rPr>
              <a:t>động</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của</a:t>
            </a:r>
            <a:r>
              <a:rPr lang="en-US" b="1" dirty="0">
                <a:latin typeface="Calibri" panose="020F0502020204030204" pitchFamily="34" charset="0"/>
                <a:cs typeface="Times New Roman" panose="02020603050405020304" pitchFamily="18" charset="0"/>
              </a:rPr>
              <a:t> </a:t>
            </a:r>
            <a:r>
              <a:rPr lang="en-US" b="1" dirty="0" smtClean="0">
                <a:latin typeface="Calibri" panose="020F0502020204030204" pitchFamily="34" charset="0"/>
                <a:cs typeface="Times New Roman" panose="02020603050405020304" pitchFamily="18" charset="0"/>
              </a:rPr>
              <a:t>website </a:t>
            </a:r>
            <a:r>
              <a:rPr lang="en-US" b="1" dirty="0" err="1" smtClean="0">
                <a:latin typeface="Calibri" panose="020F0502020204030204" pitchFamily="34" charset="0"/>
                <a:cs typeface="Times New Roman" panose="02020603050405020304" pitchFamily="18" charset="0"/>
              </a:rPr>
              <a:t>việc</a:t>
            </a:r>
            <a:r>
              <a:rPr lang="en-US" b="1" dirty="0" smtClean="0">
                <a:latin typeface="Calibri" panose="020F0502020204030204" pitchFamily="34" charset="0"/>
                <a:cs typeface="Times New Roman" panose="02020603050405020304" pitchFamily="18" charset="0"/>
              </a:rPr>
              <a:t> </a:t>
            </a:r>
            <a:r>
              <a:rPr lang="en-US" b="1" dirty="0" err="1" smtClean="0">
                <a:latin typeface="Calibri" panose="020F0502020204030204" pitchFamily="34" charset="0"/>
                <a:cs typeface="Times New Roman" panose="02020603050405020304" pitchFamily="18" charset="0"/>
              </a:rPr>
              <a:t>làm</a:t>
            </a:r>
            <a:endParaRPr lang="en-US" b="1" dirty="0" smtClean="0">
              <a:latin typeface="Calibri" panose="020F0502020204030204" pitchFamily="34" charset="0"/>
              <a:cs typeface="Times New Roman" panose="02020603050405020304" pitchFamily="18" charset="0"/>
            </a:endParaRPr>
          </a:p>
          <a:p>
            <a:pPr marL="457200" indent="-457200">
              <a:buFont typeface="+mj-lt"/>
              <a:buAutoNum type="arabicPeriod"/>
            </a:pPr>
            <a:r>
              <a:rPr lang="en-US" b="1" dirty="0" err="1" smtClean="0">
                <a:solidFill>
                  <a:srgbClr val="0070C0"/>
                </a:solidFill>
                <a:latin typeface="Calibri" panose="020F0502020204030204" pitchFamily="34" charset="0"/>
                <a:cs typeface="Times New Roman" panose="02020603050405020304" pitchFamily="18" charset="0"/>
              </a:rPr>
              <a:t>Sư</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vi-VN" b="1" dirty="0" smtClean="0">
                <a:solidFill>
                  <a:srgbClr val="0070C0"/>
                </a:solidFill>
                <a:latin typeface="Calibri" panose="020F0502020204030204" pitchFamily="34" charset="0"/>
                <a:cs typeface="Times New Roman" panose="02020603050405020304" pitchFamily="18" charset="0"/>
              </a:rPr>
              <a:t>Ư</a:t>
            </a:r>
            <a:r>
              <a:rPr lang="en-US" b="1" dirty="0" smtClean="0">
                <a:solidFill>
                  <a:srgbClr val="0070C0"/>
                </a:solidFill>
                <a:latin typeface="Calibri" panose="020F0502020204030204" pitchFamily="34" charset="0"/>
                <a:cs typeface="Times New Roman" panose="02020603050405020304" pitchFamily="18" charset="0"/>
              </a:rPr>
              <a:t>́ng </a:t>
            </a:r>
            <a:r>
              <a:rPr lang="en-US" b="1" dirty="0" err="1" smtClean="0">
                <a:solidFill>
                  <a:srgbClr val="0070C0"/>
                </a:solidFill>
                <a:latin typeface="Calibri" panose="020F0502020204030204" pitchFamily="34" charset="0"/>
                <a:cs typeface="Times New Roman" panose="02020603050405020304" pitchFamily="18" charset="0"/>
              </a:rPr>
              <a:t>dụng</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Khuyến</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nghi</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việc</a:t>
            </a:r>
            <a:r>
              <a:rPr lang="en-US" b="1" dirty="0" smtClean="0">
                <a:solidFill>
                  <a:srgbClr val="0070C0"/>
                </a:solidFill>
                <a:latin typeface="Calibri" panose="020F0502020204030204" pitchFamily="34" charset="0"/>
                <a:cs typeface="Times New Roman" panose="02020603050405020304" pitchFamily="18" charset="0"/>
              </a:rPr>
              <a:t> </a:t>
            </a:r>
            <a:r>
              <a:rPr lang="en-US" b="1" dirty="0" err="1" smtClean="0">
                <a:solidFill>
                  <a:srgbClr val="0070C0"/>
                </a:solidFill>
                <a:latin typeface="Calibri" panose="020F0502020204030204" pitchFamily="34" charset="0"/>
                <a:cs typeface="Times New Roman" panose="02020603050405020304" pitchFamily="18" charset="0"/>
              </a:rPr>
              <a:t>làm</a:t>
            </a:r>
            <a:r>
              <a:rPr lang="en-US" b="1" smtClean="0">
                <a:solidFill>
                  <a:srgbClr val="0070C0"/>
                </a:solidFill>
                <a:latin typeface="Calibri" panose="020F0502020204030204" pitchFamily="34" charset="0"/>
                <a:cs typeface="Times New Roman" panose="02020603050405020304" pitchFamily="18" charset="0"/>
              </a:rPr>
              <a:t>.</a:t>
            </a:r>
            <a:endParaRPr lang="vi-VN" dirty="0" smtClean="0">
              <a:latin typeface="Calibri" panose="020F0502020204030204" pitchFamily="34" charset="0"/>
            </a:endParaRPr>
          </a:p>
          <a:p>
            <a:pPr marL="457200" indent="-457200">
              <a:buFont typeface="+mj-lt"/>
              <a:buAutoNum type="arabicPeriod"/>
            </a:pPr>
            <a:endParaRPr lang="en-US" dirty="0">
              <a:latin typeface="Calibri" panose="020F0502020204030204" pitchFamily="34" charset="0"/>
            </a:endParaRPr>
          </a:p>
        </p:txBody>
      </p:sp>
    </p:spTree>
    <p:extLst>
      <p:ext uri="{BB962C8B-B14F-4D97-AF65-F5344CB8AC3E}">
        <p14:creationId xmlns:p14="http://schemas.microsoft.com/office/powerpoint/2010/main" val="320690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Times New Roman" panose="02020603050405020304" pitchFamily="18" charset="0"/>
                <a:cs typeface="Times New Roman" panose="02020603050405020304" pitchFamily="18" charset="0"/>
              </a:rPr>
              <a:t>Ứng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dụng</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này </a:t>
            </a:r>
            <a:r>
              <a:rPr lang="vi-VN" dirty="0">
                <a:latin typeface="Times New Roman" panose="02020603050405020304" pitchFamily="18" charset="0"/>
                <a:cs typeface="Times New Roman" panose="02020603050405020304" pitchFamily="18" charset="0"/>
              </a:rPr>
              <a:t>là gì</a:t>
            </a:r>
            <a:r>
              <a:rPr lang="vi-V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960" y="2057400"/>
            <a:ext cx="4495800" cy="1459468"/>
          </a:xfrm>
        </p:spPr>
        <p:txBody>
          <a:bodyPr>
            <a:normAutofit/>
          </a:bodyPr>
          <a:lstStyle/>
          <a:p>
            <a:pPr>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Ứng dụng Android</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Hiển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sách</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việc làm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hợp</a:t>
            </a:r>
            <a:endParaRPr lang="en-US"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Cập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nhật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xuyên</a:t>
            </a:r>
            <a:endParaRPr lang="en-US" dirty="0">
              <a:latin typeface="Times New Roman" panose="02020603050405020304" pitchFamily="18" charset="0"/>
              <a:cs typeface="Times New Roman" panose="02020603050405020304" pitchFamily="18" charset="0"/>
            </a:endParaRPr>
          </a:p>
        </p:txBody>
      </p:sp>
      <p:pic>
        <p:nvPicPr>
          <p:cNvPr id="1026" name="Picture 2" descr="http://st.depositphotos.com/1637056/3892/v/950/depositphotos_38923549-Business-man-with-smart-phon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3913" y="1911906"/>
            <a:ext cx="3275319" cy="3209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46657" y="3200400"/>
            <a:ext cx="544205" cy="369332"/>
          </a:xfrm>
          <a:prstGeom prst="rect">
            <a:avLst/>
          </a:prstGeom>
          <a:solidFill>
            <a:schemeClr val="bg1"/>
          </a:solidFill>
        </p:spPr>
        <p:txBody>
          <a:bodyPr wrap="square" rtlCol="0">
            <a:spAutoFit/>
          </a:bodyPr>
          <a:lstStyle/>
          <a:p>
            <a:r>
              <a:rPr lang="en-US" dirty="0" smtClean="0">
                <a:solidFill>
                  <a:srgbClr val="FF0000"/>
                </a:solidFill>
              </a:rPr>
              <a:t>Job</a:t>
            </a:r>
            <a:endParaRPr lang="en-US" dirty="0">
              <a:solidFill>
                <a:srgbClr val="FF0000"/>
              </a:solidFill>
            </a:endParaRPr>
          </a:p>
        </p:txBody>
      </p:sp>
    </p:spTree>
    <p:extLst>
      <p:ext uri="{BB962C8B-B14F-4D97-AF65-F5344CB8AC3E}">
        <p14:creationId xmlns:p14="http://schemas.microsoft.com/office/powerpoint/2010/main" val="3920884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Sư</a:t>
            </a:r>
            <a:r>
              <a:rPr lang="en-US" dirty="0" smtClean="0"/>
              <a:t>̣ </a:t>
            </a:r>
            <a:r>
              <a:rPr lang="en-US" dirty="0" err="1" smtClean="0"/>
              <a:t>khác</a:t>
            </a:r>
            <a:r>
              <a:rPr lang="en-US" dirty="0" smtClean="0"/>
              <a:t> </a:t>
            </a:r>
            <a:r>
              <a:rPr lang="en-US" dirty="0" err="1" smtClean="0"/>
              <a:t>biệt</a:t>
            </a:r>
            <a:endParaRPr lang="en-US" dirty="0"/>
          </a:p>
        </p:txBody>
      </p:sp>
      <p:sp>
        <p:nvSpPr>
          <p:cNvPr id="3" name="Content Placeholder 2"/>
          <p:cNvSpPr>
            <a:spLocks noGrp="1"/>
          </p:cNvSpPr>
          <p:nvPr>
            <p:ph idx="1"/>
          </p:nvPr>
        </p:nvSpPr>
        <p:spPr/>
        <p:txBody>
          <a:bodyPr/>
          <a:lstStyle/>
          <a:p>
            <a:r>
              <a:rPr lang="en-US" dirty="0" err="1" smtClean="0"/>
              <a:t>Công</a:t>
            </a:r>
            <a:r>
              <a:rPr lang="en-US" dirty="0" smtClean="0"/>
              <a:t> </a:t>
            </a:r>
            <a:r>
              <a:rPr lang="en-US" dirty="0" err="1" smtClean="0"/>
              <a:t>nghê</a:t>
            </a:r>
            <a:r>
              <a:rPr lang="en-US" dirty="0" smtClean="0"/>
              <a:t>̣ recommendation</a:t>
            </a:r>
          </a:p>
          <a:p>
            <a:r>
              <a:rPr lang="vi-VN" dirty="0" smtClean="0"/>
              <a:t>Tìm </a:t>
            </a:r>
            <a:r>
              <a:rPr lang="vi-VN" dirty="0"/>
              <a:t>kiếm công việc chính xác hơn. Tìm kiếm theo nhiều trường thông tin: số năm kinh nghiệm, kỹ năng,  loại hình công việc, mức lương. </a:t>
            </a:r>
            <a:endParaRPr lang="en-US" dirty="0"/>
          </a:p>
        </p:txBody>
      </p:sp>
    </p:spTree>
    <p:extLst>
      <p:ext uri="{BB962C8B-B14F-4D97-AF65-F5344CB8AC3E}">
        <p14:creationId xmlns:p14="http://schemas.microsoft.com/office/powerpoint/2010/main" val="2202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286000"/>
            <a:ext cx="5715000" cy="1325563"/>
          </a:xfrm>
        </p:spPr>
        <p:txBody>
          <a:bodyPr>
            <a:normAutofit fontScale="90000"/>
          </a:bodyPr>
          <a:lstStyle/>
          <a:p>
            <a:r>
              <a:rPr lang="en-US" dirty="0" err="1" smtClean="0"/>
              <a:t>Mô</a:t>
            </a:r>
            <a:r>
              <a:rPr lang="en-US" dirty="0"/>
              <a:t> </a:t>
            </a:r>
            <a:r>
              <a:rPr lang="en-US" dirty="0" smtClean="0"/>
              <a:t>tả </a:t>
            </a:r>
            <a:r>
              <a:rPr lang="en-US" dirty="0" err="1" smtClean="0"/>
              <a:t>kiến</a:t>
            </a:r>
            <a:r>
              <a:rPr lang="en-US" dirty="0" smtClean="0"/>
              <a:t> </a:t>
            </a:r>
            <a:r>
              <a:rPr lang="en-US" dirty="0" err="1" smtClean="0"/>
              <a:t>trúc</a:t>
            </a:r>
            <a:r>
              <a:rPr lang="en-US" dirty="0" smtClean="0"/>
              <a:t> </a:t>
            </a:r>
            <a:r>
              <a:rPr lang="en-US" dirty="0" err="1" smtClean="0"/>
              <a:t>hê</a:t>
            </a:r>
            <a:r>
              <a:rPr lang="en-US" dirty="0" smtClean="0"/>
              <a:t>̣ </a:t>
            </a:r>
            <a:r>
              <a:rPr lang="en-US" dirty="0" err="1" smtClean="0"/>
              <a:t>thống</a:t>
            </a:r>
            <a:endParaRPr lang="en-US" dirty="0"/>
          </a:p>
        </p:txBody>
      </p:sp>
    </p:spTree>
    <p:extLst>
      <p:ext uri="{BB962C8B-B14F-4D97-AF65-F5344CB8AC3E}">
        <p14:creationId xmlns:p14="http://schemas.microsoft.com/office/powerpoint/2010/main" val="241858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409</TotalTime>
  <Words>469</Words>
  <Application>Microsoft Office PowerPoint</Application>
  <PresentationFormat>On-screen Show (4:3)</PresentationFormat>
  <Paragraphs>62</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Job Recommendation System</vt:lpstr>
      <vt:lpstr>Nội dung</vt:lpstr>
      <vt:lpstr>Tình hình hiện nay</vt:lpstr>
      <vt:lpstr>Tình hình hiện nay</vt:lpstr>
      <vt:lpstr>Tỷ lệ sử dụng smartphone</vt:lpstr>
      <vt:lpstr>Các cách tìm kiếm việc làm</vt:lpstr>
      <vt:lpstr>Ứng dụng này là gì?</vt:lpstr>
      <vt:lpstr>Sự khác biệt</vt:lpstr>
      <vt:lpstr>Mô tả kiến trúc hệ thống</vt:lpstr>
      <vt:lpstr>PowerPoint Presentation</vt:lpstr>
      <vt:lpstr>Các module chính</vt:lpstr>
      <vt:lpstr>Module lấy dữ liệu việc làm</vt:lpstr>
      <vt:lpstr>Website khảo sát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recommendation</dc:title>
  <dc:creator>Thảo Hồ</dc:creator>
  <cp:lastModifiedBy>Hồ Thị Thanh Thảo</cp:lastModifiedBy>
  <cp:revision>35</cp:revision>
  <dcterms:created xsi:type="dcterms:W3CDTF">2015-08-24T16:25:25Z</dcterms:created>
  <dcterms:modified xsi:type="dcterms:W3CDTF">2015-10-05T08:09:31Z</dcterms:modified>
</cp:coreProperties>
</file>