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jpg" ContentType="image/jpg"/>
  <Override PartName="/ppt/media/image21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5"/>
  </p:notesMasterIdLst>
  <p:handoutMasterIdLst>
    <p:handoutMasterId r:id="rId26"/>
  </p:handoutMasterIdLst>
  <p:sldIdLst>
    <p:sldId id="452" r:id="rId2"/>
    <p:sldId id="413" r:id="rId3"/>
    <p:sldId id="424" r:id="rId4"/>
    <p:sldId id="425" r:id="rId5"/>
    <p:sldId id="415" r:id="rId6"/>
    <p:sldId id="416" r:id="rId7"/>
    <p:sldId id="417" r:id="rId8"/>
    <p:sldId id="453" r:id="rId9"/>
    <p:sldId id="436" r:id="rId10"/>
    <p:sldId id="438" r:id="rId11"/>
    <p:sldId id="446" r:id="rId12"/>
    <p:sldId id="447" r:id="rId13"/>
    <p:sldId id="437" r:id="rId14"/>
    <p:sldId id="448" r:id="rId15"/>
    <p:sldId id="439" r:id="rId16"/>
    <p:sldId id="440" r:id="rId17"/>
    <p:sldId id="449" r:id="rId18"/>
    <p:sldId id="450" r:id="rId19"/>
    <p:sldId id="451" r:id="rId20"/>
    <p:sldId id="441" r:id="rId21"/>
    <p:sldId id="442" r:id="rId22"/>
    <p:sldId id="444" r:id="rId23"/>
    <p:sldId id="445" r:id="rId24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E111EE7-3B5C-4FBD-B770-2E8772C853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1F1743-382C-45A0-9E60-4F2DD74539A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01832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3AACBE-1E58-4178-AB33-D35544E182D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t-B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BAEE8-2551-4D0B-8F1C-7F35D96EF49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01832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1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1E4F5560-F83C-4D35-9CA5-CD0B02D7FA30}" type="slidenum">
              <a:t>‹nº›</a:t>
            </a:fld>
            <a:endParaRPr lang="pt-B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6523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074CA7D-0D0A-4391-A4CC-EEEBCB0302D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063EAB6D-C361-4240-902D-AC8A6B114F50}"/>
              </a:ext>
            </a:extLst>
          </p:cNvPr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5E72ECC-D70F-471D-84C8-1B594C33449C}"/>
              </a:ext>
            </a:extLst>
          </p:cNvPr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08E43DB-CDFF-4D4A-8D0D-3BE6B0A86213}"/>
              </a:ext>
            </a:extLst>
          </p:cNvPr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2F60479-6DC0-4E2D-84AF-A3EC90E50641}"/>
              </a:ext>
            </a:extLst>
          </p:cNvPr>
          <p:cNvSpPr/>
          <p:nvPr/>
        </p:nvSpPr>
        <p:spPr>
          <a:xfrm>
            <a:off x="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395A88-FCAD-455E-9535-1EC41F15CD7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020840" y="-360"/>
            <a:ext cx="3071880" cy="506519"/>
          </a:xfrm>
          <a:prstGeom prst="rect">
            <a:avLst/>
          </a:prstGeom>
          <a:noFill/>
          <a:ln>
            <a:noFill/>
          </a:ln>
        </p:spPr>
        <p:txBody>
          <a:bodyPr wrap="square" lIns="95400" tIns="47880" rIns="95400" bIns="47880" anchor="t" anchorCtr="0" compatLnSpc="1">
            <a:noAutofit/>
          </a:bodyPr>
          <a:lstStyle>
            <a:lvl1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24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8" name="Espaço Reservado para Imagem de Slide 7">
            <a:extLst>
              <a:ext uri="{FF2B5EF4-FFF2-40B4-BE49-F238E27FC236}">
                <a16:creationId xmlns:a16="http://schemas.microsoft.com/office/drawing/2014/main" id="{B2D96251-BA0A-494A-80DF-CDAD46B2E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1800" y="767880"/>
            <a:ext cx="5110200" cy="38322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Espaço Reservado para Anotações 8">
            <a:extLst>
              <a:ext uri="{FF2B5EF4-FFF2-40B4-BE49-F238E27FC236}">
                <a16:creationId xmlns:a16="http://schemas.microsoft.com/office/drawing/2014/main" id="{794900DD-62A6-4D61-85D4-11B5712073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09200" y="4860720"/>
            <a:ext cx="5675400" cy="460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1"/>
          <a:lstStyle/>
          <a:p>
            <a:endParaRPr lang="pt-BR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E12A7C2-E1BD-4333-8846-FA7F5B555B87}"/>
              </a:ext>
            </a:extLst>
          </p:cNvPr>
          <p:cNvSpPr/>
          <p:nvPr/>
        </p:nvSpPr>
        <p:spPr>
          <a:xfrm>
            <a:off x="0" y="972180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>
            <a:noAutofit/>
          </a:bodyPr>
          <a:lstStyle/>
          <a:p>
            <a:pPr marL="0" marR="0" lv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t-BR" sz="2400" b="0" i="0" u="none" strike="noStrike" cap="none" baseline="0">
              <a:ln>
                <a:noFill/>
              </a:ln>
              <a:solidFill>
                <a:srgbClr val="FFFFFF"/>
              </a:solidFill>
              <a:latin typeface="Tahoma" pitchFamily="34"/>
              <a:ea typeface="DejaVu Sans" pitchFamily="2"/>
              <a:cs typeface="DejaVu Sans" pitchFamily="2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C74828A-CB42-4BAF-961B-0F48BFB97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020840" y="9721440"/>
            <a:ext cx="3071880" cy="506519"/>
          </a:xfrm>
          <a:prstGeom prst="rect">
            <a:avLst/>
          </a:prstGeom>
          <a:noFill/>
          <a:ln>
            <a:noFill/>
          </a:ln>
        </p:spPr>
        <p:txBody>
          <a:bodyPr wrap="square" lIns="95400" tIns="47880" rIns="95400" bIns="47880" anchor="b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t-BR" sz="1300" b="0" i="0" u="none" strike="noStrike" cap="none" baseline="0">
                <a:ln>
                  <a:noFill/>
                </a:ln>
                <a:solidFill>
                  <a:srgbClr val="000000"/>
                </a:solidFill>
                <a:latin typeface="Tahoma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4399F973-EC12-44B2-815A-49AADB97E1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15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t-BR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Times New Roman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2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88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0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0162" cy="383222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6B15F-E4CE-49D8-B971-416B8678D0FD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1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4746EC-E336-401A-8257-54BF791E04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20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A48A-CF5A-4F00-BA95-CAE17B76B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71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FD4FC7-2A4B-4133-A593-65B9704EC8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3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78" b="0" i="0">
                <a:solidFill>
                  <a:srgbClr val="37373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370198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370198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22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CBDC1-D46F-4AB7-AA78-FBBB4B4A64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9B0BE9-6FEC-4F50-9DDC-42EE9F1157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63EDB-35DC-45F2-A01B-A8E1E88EF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73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672D-5285-4375-BA67-1BEB8C9B6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B750-4DC0-4622-B87A-8E535B53D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707-2DC6-4C55-9183-466C66B7E5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090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349069-BC2F-49FE-9537-F30BC95F8D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8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D8BA-9BA9-447D-9CF6-C7494AC52C6E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95B-3411-42B7-8B65-FFBA0A9802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99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/>
            <a:fld id="{A8D5CB11-D289-4E8F-935A-8538943AFC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63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/>
              <a:t>3 PHP-Formulários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82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1288194"/>
            <a:ext cx="5079852" cy="484622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3078" spc="-9" dirty="0" err="1"/>
              <a:t>Componentes</a:t>
            </a:r>
            <a:r>
              <a:rPr sz="3078" spc="-64" dirty="0"/>
              <a:t> </a:t>
            </a:r>
            <a:r>
              <a:rPr sz="3078" spc="-9" dirty="0"/>
              <a:t>HTML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163135"/>
            <a:ext cx="6017990" cy="3377450"/>
          </a:xfrm>
          <a:prstGeom prst="rect">
            <a:avLst/>
          </a:prstGeom>
        </p:spPr>
        <p:txBody>
          <a:bodyPr vert="horz" wrap="square" lIns="0" tIns="51041" rIns="0" bIns="0" rtlCol="0">
            <a:spAutoFit/>
          </a:bodyPr>
          <a:lstStyle/>
          <a:p>
            <a:pPr marL="206336" indent="-195476">
              <a:spcBef>
                <a:spcPts val="402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Form</a:t>
            </a:r>
            <a:endParaRPr sz="1710" dirty="0">
              <a:latin typeface="Calibri"/>
              <a:cs typeface="Calibri"/>
            </a:endParaRPr>
          </a:p>
          <a:p>
            <a:pPr marL="401811" marR="4344" lvl="1" indent="-195476">
              <a:spcBef>
                <a:spcPts val="466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394" dirty="0">
                <a:solidFill>
                  <a:srgbClr val="7D7D7D"/>
                </a:solidFill>
                <a:latin typeface="Calibri"/>
                <a:cs typeface="Calibri"/>
              </a:rPr>
              <a:t>É o </a:t>
            </a:r>
            <a:r>
              <a:rPr sz="2394" spc="-13" dirty="0">
                <a:solidFill>
                  <a:srgbClr val="7D7D7D"/>
                </a:solidFill>
                <a:latin typeface="Calibri"/>
                <a:cs typeface="Calibri"/>
              </a:rPr>
              <a:t>componente </a:t>
            </a:r>
            <a:r>
              <a:rPr sz="2394" spc="-4" dirty="0">
                <a:solidFill>
                  <a:srgbClr val="7D7D7D"/>
                </a:solidFill>
                <a:latin typeface="Calibri"/>
                <a:cs typeface="Calibri"/>
              </a:rPr>
              <a:t>principal onde </a:t>
            </a:r>
            <a:r>
              <a:rPr sz="2394" spc="4" dirty="0">
                <a:solidFill>
                  <a:srgbClr val="7D7D7D"/>
                </a:solidFill>
                <a:latin typeface="Calibri"/>
                <a:cs typeface="Calibri"/>
              </a:rPr>
              <a:t>se </a:t>
            </a:r>
            <a:r>
              <a:rPr sz="2394" spc="-13" dirty="0">
                <a:solidFill>
                  <a:srgbClr val="7D7D7D"/>
                </a:solidFill>
                <a:latin typeface="Calibri"/>
                <a:cs typeface="Calibri"/>
              </a:rPr>
              <a:t>encontram </a:t>
            </a:r>
            <a:r>
              <a:rPr sz="2394" spc="-5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4" dirty="0">
                <a:solidFill>
                  <a:srgbClr val="7D7D7D"/>
                </a:solidFill>
                <a:latin typeface="Calibri"/>
                <a:cs typeface="Calibri"/>
              </a:rPr>
              <a:t>todos</a:t>
            </a:r>
            <a:r>
              <a:rPr sz="2394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4" dirty="0">
                <a:solidFill>
                  <a:srgbClr val="7D7D7D"/>
                </a:solidFill>
                <a:latin typeface="Calibri"/>
                <a:cs typeface="Calibri"/>
              </a:rPr>
              <a:t>os</a:t>
            </a:r>
            <a:r>
              <a:rPr sz="239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campos</a:t>
            </a:r>
            <a:r>
              <a:rPr sz="239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do</a:t>
            </a:r>
            <a:r>
              <a:rPr sz="2394" spc="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4" dirty="0">
                <a:solidFill>
                  <a:srgbClr val="7D7D7D"/>
                </a:solidFill>
                <a:latin typeface="Calibri"/>
                <a:cs typeface="Calibri"/>
              </a:rPr>
              <a:t>formulário.</a:t>
            </a:r>
            <a:endParaRPr sz="2394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394" spc="-17" dirty="0">
                <a:solidFill>
                  <a:srgbClr val="7D7D7D"/>
                </a:solidFill>
                <a:latin typeface="Calibri"/>
                <a:cs typeface="Calibri"/>
              </a:rPr>
              <a:t>Sintaxe:</a:t>
            </a:r>
            <a:endParaRPr sz="2394" dirty="0">
              <a:latin typeface="Calibri"/>
              <a:cs typeface="Calibri"/>
            </a:endParaRPr>
          </a:p>
          <a:p>
            <a:pPr marL="401811"/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&lt;</a:t>
            </a:r>
            <a:r>
              <a:rPr sz="2394" spc="-9" dirty="0">
                <a:solidFill>
                  <a:srgbClr val="FF0000"/>
                </a:solidFill>
                <a:latin typeface="Calibri"/>
                <a:cs typeface="Calibri"/>
              </a:rPr>
              <a:t>form</a:t>
            </a:r>
            <a:r>
              <a:rPr sz="2394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method=“</a:t>
            </a:r>
            <a:r>
              <a:rPr lang="pt-BR" sz="2394" spc="-9" dirty="0">
                <a:solidFill>
                  <a:srgbClr val="64911F"/>
                </a:solidFill>
                <a:latin typeface="Calibri"/>
                <a:cs typeface="Calibri"/>
              </a:rPr>
              <a:t>POST</a:t>
            </a:r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"</a:t>
            </a:r>
            <a:r>
              <a:rPr sz="2394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13" dirty="0">
                <a:solidFill>
                  <a:srgbClr val="7D7D7D"/>
                </a:solidFill>
                <a:latin typeface="Calibri"/>
                <a:cs typeface="Calibri"/>
              </a:rPr>
              <a:t>action="</a:t>
            </a:r>
            <a:r>
              <a:rPr sz="2394" spc="-13" dirty="0">
                <a:solidFill>
                  <a:srgbClr val="64911F"/>
                </a:solidFill>
                <a:latin typeface="Calibri"/>
                <a:cs typeface="Calibri"/>
              </a:rPr>
              <a:t>inserir.php</a:t>
            </a:r>
            <a:r>
              <a:rPr sz="2394" spc="-13" dirty="0">
                <a:solidFill>
                  <a:srgbClr val="7D7D7D"/>
                </a:solidFill>
                <a:latin typeface="Calibri"/>
                <a:cs typeface="Calibri"/>
              </a:rPr>
              <a:t>"&gt;</a:t>
            </a:r>
            <a:endParaRPr sz="2394" dirty="0"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2352" dirty="0">
              <a:latin typeface="Calibri"/>
              <a:cs typeface="Calibri"/>
            </a:endParaRPr>
          </a:p>
          <a:p>
            <a:pPr marL="401811"/>
            <a:r>
              <a:rPr sz="2394" spc="-4" dirty="0">
                <a:solidFill>
                  <a:srgbClr val="7D7D7D"/>
                </a:solidFill>
                <a:latin typeface="Calibri"/>
                <a:cs typeface="Calibri"/>
              </a:rPr>
              <a:t>…outros</a:t>
            </a:r>
            <a:r>
              <a:rPr sz="2394" spc="-7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394" spc="-9" dirty="0">
                <a:solidFill>
                  <a:srgbClr val="7D7D7D"/>
                </a:solidFill>
                <a:latin typeface="Calibri"/>
                <a:cs typeface="Calibri"/>
              </a:rPr>
              <a:t>campos…</a:t>
            </a:r>
            <a:endParaRPr sz="2394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52" dirty="0">
              <a:latin typeface="Calibri"/>
              <a:cs typeface="Calibri"/>
            </a:endParaRPr>
          </a:p>
          <a:p>
            <a:pPr marL="401811"/>
            <a:r>
              <a:rPr sz="2394" spc="-9" dirty="0">
                <a:solidFill>
                  <a:srgbClr val="FF0000"/>
                </a:solidFill>
                <a:latin typeface="Calibri"/>
                <a:cs typeface="Calibri"/>
              </a:rPr>
              <a:t>&lt;/form&gt;</a:t>
            </a:r>
            <a:endParaRPr sz="2394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26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8" y="529327"/>
            <a:ext cx="5403106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Como enviar</a:t>
            </a:r>
            <a:r>
              <a:rPr spc="15" dirty="0"/>
              <a:t> </a:t>
            </a:r>
            <a:r>
              <a:rPr spc="-10" dirty="0"/>
              <a:t>dados</a:t>
            </a:r>
            <a:r>
              <a:rPr spc="10" dirty="0"/>
              <a:t> </a:t>
            </a:r>
            <a:r>
              <a:rPr spc="-5" dirty="0"/>
              <a:t>via</a:t>
            </a:r>
            <a:r>
              <a:rPr dirty="0"/>
              <a:t> </a:t>
            </a:r>
            <a:r>
              <a:rPr spc="-5" dirty="0"/>
              <a:t>Formulário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197" y="1940892"/>
            <a:ext cx="736282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marR="5080" indent="-213360"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2000" dirty="0">
                <a:latin typeface="Trebuchet MS"/>
                <a:cs typeface="Trebuchet MS"/>
              </a:rPr>
              <a:t>Há um </a:t>
            </a:r>
            <a:r>
              <a:rPr sz="2000" spc="-5" dirty="0">
                <a:latin typeface="Trebuchet MS"/>
                <a:cs typeface="Trebuchet MS"/>
              </a:rPr>
              <a:t>atributo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action</a:t>
            </a:r>
            <a:r>
              <a:rPr sz="2000" dirty="0">
                <a:latin typeface="Trebuchet MS"/>
                <a:cs typeface="Trebuchet MS"/>
              </a:rPr>
              <a:t> a ser </a:t>
            </a:r>
            <a:r>
              <a:rPr sz="2000" spc="-5" dirty="0">
                <a:latin typeface="Trebuchet MS"/>
                <a:cs typeface="Trebuchet MS"/>
              </a:rPr>
              <a:t>inserido </a:t>
            </a:r>
            <a:r>
              <a:rPr sz="2000" dirty="0">
                <a:latin typeface="Trebuchet MS"/>
                <a:cs typeface="Trebuchet MS"/>
              </a:rPr>
              <a:t>na </a:t>
            </a:r>
            <a:r>
              <a:rPr sz="2000" spc="-5" dirty="0">
                <a:latin typeface="Trebuchet MS"/>
                <a:cs typeface="Trebuchet MS"/>
              </a:rPr>
              <a:t>tag </a:t>
            </a:r>
            <a:r>
              <a:rPr sz="2000" b="1" dirty="0">
                <a:latin typeface="Trebuchet MS"/>
                <a:cs typeface="Trebuchet MS"/>
              </a:rPr>
              <a:t>&lt;form&gt; </a:t>
            </a:r>
            <a:r>
              <a:rPr sz="2000" spc="-5" dirty="0">
                <a:latin typeface="Trebuchet MS"/>
                <a:cs typeface="Trebuchet MS"/>
              </a:rPr>
              <a:t>quando </a:t>
            </a:r>
            <a:r>
              <a:rPr sz="2000" dirty="0">
                <a:latin typeface="Trebuchet MS"/>
                <a:cs typeface="Trebuchet MS"/>
              </a:rPr>
              <a:t>o 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formulário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é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criado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que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deve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-5" dirty="0">
                <a:latin typeface="Trebuchet MS"/>
                <a:cs typeface="Trebuchet MS"/>
              </a:rPr>
              <a:t> onde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dados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serão </a:t>
            </a:r>
            <a:r>
              <a:rPr sz="2000" spc="-5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submetidos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4398" y="3064573"/>
            <a:ext cx="4763135" cy="2396490"/>
            <a:chOff x="894397" y="2493073"/>
            <a:chExt cx="4763135" cy="2396490"/>
          </a:xfrm>
        </p:grpSpPr>
        <p:sp>
          <p:nvSpPr>
            <p:cNvPr id="5" name="object 5"/>
            <p:cNvSpPr/>
            <p:nvPr/>
          </p:nvSpPr>
          <p:spPr>
            <a:xfrm>
              <a:off x="899160" y="2497835"/>
              <a:ext cx="4753610" cy="2386965"/>
            </a:xfrm>
            <a:custGeom>
              <a:avLst/>
              <a:gdLst/>
              <a:ahLst/>
              <a:cxnLst/>
              <a:rect l="l" t="t" r="r" b="b"/>
              <a:pathLst>
                <a:path w="4753610" h="2386965">
                  <a:moveTo>
                    <a:pt x="4753356" y="0"/>
                  </a:moveTo>
                  <a:lnTo>
                    <a:pt x="0" y="0"/>
                  </a:lnTo>
                  <a:lnTo>
                    <a:pt x="0" y="2386584"/>
                  </a:lnTo>
                  <a:lnTo>
                    <a:pt x="4753356" y="2386584"/>
                  </a:lnTo>
                  <a:lnTo>
                    <a:pt x="4753356" y="0"/>
                  </a:lnTo>
                  <a:close/>
                </a:path>
              </a:pathLst>
            </a:custGeom>
            <a:solidFill>
              <a:srgbClr val="77CF35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160" y="2497835"/>
              <a:ext cx="4753610" cy="2386965"/>
            </a:xfrm>
            <a:custGeom>
              <a:avLst/>
              <a:gdLst/>
              <a:ahLst/>
              <a:cxnLst/>
              <a:rect l="l" t="t" r="r" b="b"/>
              <a:pathLst>
                <a:path w="4753610" h="2386965">
                  <a:moveTo>
                    <a:pt x="0" y="2386584"/>
                  </a:moveTo>
                  <a:lnTo>
                    <a:pt x="4753356" y="2386584"/>
                  </a:lnTo>
                  <a:lnTo>
                    <a:pt x="4753356" y="0"/>
                  </a:lnTo>
                  <a:lnTo>
                    <a:pt x="0" y="0"/>
                  </a:lnTo>
                  <a:lnTo>
                    <a:pt x="0" y="23865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8510" y="3304769"/>
            <a:ext cx="3908425" cy="183324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948055" algn="r">
              <a:spcBef>
                <a:spcPts val="710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&lt;form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action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= "</a:t>
            </a:r>
            <a:r>
              <a:rPr sz="1150" b="1" spc="5" dirty="0">
                <a:solidFill>
                  <a:srgbClr val="000099"/>
                </a:solidFill>
                <a:latin typeface="Verdana"/>
                <a:cs typeface="Verdana"/>
              </a:rPr>
              <a:t>recebedados.php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endParaRPr sz="1150" dirty="0">
              <a:latin typeface="Verdana"/>
              <a:cs typeface="Verdana"/>
            </a:endParaRPr>
          </a:p>
          <a:p>
            <a:pPr marR="972185" algn="r">
              <a:spcBef>
                <a:spcPts val="610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&lt;label</a:t>
            </a:r>
            <a:r>
              <a:rPr sz="115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for=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nome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5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404040"/>
                </a:solidFill>
                <a:latin typeface="Verdana"/>
                <a:cs typeface="Verdana"/>
              </a:rPr>
              <a:t>Nome:</a:t>
            </a:r>
            <a:r>
              <a:rPr sz="115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&lt;br/&gt;</a:t>
            </a:r>
            <a:endParaRPr sz="1150" dirty="0">
              <a:latin typeface="Verdana"/>
              <a:cs typeface="Verdana"/>
            </a:endParaRPr>
          </a:p>
          <a:p>
            <a:pPr marL="277495">
              <a:spcBef>
                <a:spcPts val="625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5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type=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dirty="0">
                <a:solidFill>
                  <a:srgbClr val="000099"/>
                </a:solidFill>
                <a:latin typeface="Verdana"/>
                <a:cs typeface="Verdana"/>
              </a:rPr>
              <a:t>text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name="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nome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"&gt;&lt;br/&gt;</a:t>
            </a:r>
            <a:endParaRPr sz="1150" dirty="0">
              <a:latin typeface="Verdana"/>
              <a:cs typeface="Verdana"/>
            </a:endParaRPr>
          </a:p>
          <a:p>
            <a:pPr marL="277495">
              <a:spcBef>
                <a:spcPts val="625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&lt;label</a:t>
            </a:r>
            <a:r>
              <a:rPr sz="115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for=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sobrenome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5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404040"/>
                </a:solidFill>
                <a:latin typeface="Verdana"/>
                <a:cs typeface="Verdana"/>
              </a:rPr>
              <a:t>Sobrenome:</a:t>
            </a:r>
            <a:r>
              <a:rPr sz="1150" spc="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&lt;br/&gt;</a:t>
            </a:r>
            <a:endParaRPr sz="1150" dirty="0">
              <a:latin typeface="Verdana"/>
              <a:cs typeface="Verdana"/>
            </a:endParaRPr>
          </a:p>
          <a:p>
            <a:pPr marL="277495">
              <a:spcBef>
                <a:spcPts val="610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5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type=</a:t>
            </a:r>
            <a:r>
              <a:rPr sz="11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dirty="0">
                <a:solidFill>
                  <a:srgbClr val="000099"/>
                </a:solidFill>
                <a:latin typeface="Verdana"/>
                <a:cs typeface="Verdana"/>
              </a:rPr>
              <a:t>text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name="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sobrenome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"&gt;&lt;br/&gt;</a:t>
            </a:r>
            <a:endParaRPr sz="1150" dirty="0">
              <a:latin typeface="Verdana"/>
              <a:cs typeface="Verdana"/>
            </a:endParaRPr>
          </a:p>
          <a:p>
            <a:pPr marL="299085">
              <a:spcBef>
                <a:spcPts val="625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type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115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b="1" spc="5" dirty="0">
                <a:solidFill>
                  <a:srgbClr val="000099"/>
                </a:solidFill>
                <a:latin typeface="Verdana"/>
                <a:cs typeface="Verdana"/>
              </a:rPr>
              <a:t>submit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50" b="1" spc="5" dirty="0">
                <a:solidFill>
                  <a:srgbClr val="000099"/>
                </a:solidFill>
                <a:latin typeface="Verdana"/>
                <a:cs typeface="Verdana"/>
              </a:rPr>
              <a:t>Enviar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endParaRPr sz="1150" dirty="0">
              <a:latin typeface="Verdana"/>
              <a:cs typeface="Verdana"/>
            </a:endParaRPr>
          </a:p>
          <a:p>
            <a:pPr marL="12700">
              <a:spcBef>
                <a:spcPts val="865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&lt;/form&gt;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61789" y="2618232"/>
            <a:ext cx="2449195" cy="1911350"/>
            <a:chOff x="5161788" y="2046732"/>
            <a:chExt cx="2449195" cy="19113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1788" y="2046732"/>
              <a:ext cx="2448941" cy="1911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6004" y="2250948"/>
              <a:ext cx="1860803" cy="13228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61432" y="2246376"/>
              <a:ext cx="1870075" cy="1332230"/>
            </a:xfrm>
            <a:custGeom>
              <a:avLst/>
              <a:gdLst/>
              <a:ahLst/>
              <a:cxnLst/>
              <a:rect l="l" t="t" r="r" b="b"/>
              <a:pathLst>
                <a:path w="1870075" h="1332229">
                  <a:moveTo>
                    <a:pt x="0" y="1331976"/>
                  </a:moveTo>
                  <a:lnTo>
                    <a:pt x="1869948" y="1331976"/>
                  </a:lnTo>
                  <a:lnTo>
                    <a:pt x="1869948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775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7" y="311065"/>
            <a:ext cx="5434965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Como enviar</a:t>
            </a:r>
            <a:r>
              <a:rPr spc="15" dirty="0"/>
              <a:t> </a:t>
            </a:r>
            <a:r>
              <a:rPr spc="-10" dirty="0"/>
              <a:t>dados</a:t>
            </a:r>
            <a:r>
              <a:rPr spc="10" dirty="0"/>
              <a:t> </a:t>
            </a:r>
            <a:r>
              <a:rPr spc="-5" dirty="0"/>
              <a:t>via</a:t>
            </a:r>
            <a:r>
              <a:rPr dirty="0"/>
              <a:t> </a:t>
            </a:r>
            <a:r>
              <a:rPr spc="-5" dirty="0"/>
              <a:t>Formulário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862" y="2449245"/>
            <a:ext cx="7784465" cy="20781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229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nome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parâmetro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enviado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deve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definido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atributo</a:t>
            </a:r>
            <a:endParaRPr sz="2000" dirty="0">
              <a:latin typeface="Trebuchet MS"/>
              <a:cs typeface="Trebuchet MS"/>
            </a:endParaRPr>
          </a:p>
          <a:p>
            <a:pPr marL="225425"/>
            <a:r>
              <a:rPr sz="2000" b="1" spc="5" dirty="0">
                <a:solidFill>
                  <a:srgbClr val="C42E1A"/>
                </a:solidFill>
                <a:latin typeface="Trebuchet MS"/>
                <a:cs typeface="Trebuchet MS"/>
              </a:rPr>
              <a:t>name</a:t>
            </a:r>
            <a:r>
              <a:rPr sz="2000" b="1" spc="-40" dirty="0">
                <a:solidFill>
                  <a:srgbClr val="C42E1A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campos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formulário!</a:t>
            </a:r>
            <a:endParaRPr sz="2000" dirty="0">
              <a:latin typeface="Trebuchet MS"/>
              <a:cs typeface="Trebuchet MS"/>
            </a:endParaRPr>
          </a:p>
          <a:p>
            <a:pPr marL="225425" marR="376555" indent="-213360">
              <a:spcBef>
                <a:spcPts val="600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Por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padrão, o método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envio dos dados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formulário é 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via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spcBef>
                <a:spcPts val="6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spc="-229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Porém,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é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possível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utilizar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Trebuchet MS"/>
                <a:cs typeface="Trebuchet MS"/>
              </a:rPr>
              <a:t>GET</a:t>
            </a:r>
            <a:r>
              <a:rPr sz="20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ou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POST:</a:t>
            </a:r>
            <a:endParaRPr sz="2000" dirty="0">
              <a:latin typeface="Trebuchet MS"/>
              <a:cs typeface="Trebuchet MS"/>
            </a:endParaRPr>
          </a:p>
          <a:p>
            <a:pPr marL="12700">
              <a:spcBef>
                <a:spcPts val="490"/>
              </a:spcBef>
            </a:pPr>
            <a:r>
              <a:rPr sz="1400" spc="-13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Ambos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cumprem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a mesma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tarefa,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mas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 err="1">
                <a:solidFill>
                  <a:srgbClr val="404040"/>
                </a:solidFill>
                <a:latin typeface="Trebuchet MS"/>
                <a:cs typeface="Trebuchet MS"/>
              </a:rPr>
              <a:t>maneiras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 err="1">
                <a:solidFill>
                  <a:srgbClr val="404040"/>
                </a:solidFill>
                <a:latin typeface="Trebuchet MS"/>
                <a:cs typeface="Trebuchet MS"/>
              </a:rPr>
              <a:t>diferentes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651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1232147"/>
            <a:ext cx="4034823" cy="484685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3078" spc="-9" dirty="0" err="1"/>
              <a:t>Formulários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151767"/>
            <a:ext cx="6136362" cy="3553048"/>
          </a:xfrm>
          <a:prstGeom prst="rect">
            <a:avLst/>
          </a:prstGeom>
        </p:spPr>
        <p:txBody>
          <a:bodyPr vert="horz" wrap="square" lIns="0" tIns="62444" rIns="0" bIns="0" rtlCol="0">
            <a:spAutoFit/>
          </a:bodyPr>
          <a:lstStyle/>
          <a:p>
            <a:pPr marL="206336" indent="-195476">
              <a:spcBef>
                <a:spcPts val="492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Como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Receber</a:t>
            </a:r>
            <a:r>
              <a:rPr sz="1710" spc="4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as</a:t>
            </a:r>
            <a:r>
              <a:rPr sz="1710" spc="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informações</a:t>
            </a:r>
            <a:r>
              <a:rPr sz="1710" spc="5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do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formulário?</a:t>
            </a:r>
            <a:endParaRPr sz="1710">
              <a:latin typeface="Calibri"/>
              <a:cs typeface="Calibri"/>
            </a:endParaRPr>
          </a:p>
          <a:p>
            <a:pPr marL="401811" lvl="1" indent="-195476">
              <a:spcBef>
                <a:spcPts val="500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spc="-26" dirty="0">
                <a:solidFill>
                  <a:srgbClr val="7D7D7D"/>
                </a:solidFill>
                <a:latin typeface="Calibri"/>
                <a:cs typeface="Calibri"/>
              </a:rPr>
              <a:t>Através</a:t>
            </a:r>
            <a:r>
              <a:rPr sz="2052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de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variáveis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superglobais</a:t>
            </a:r>
            <a:r>
              <a:rPr sz="2052" spc="-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$_GET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ou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 $_POST</a:t>
            </a:r>
            <a:endParaRPr sz="2052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GET</a:t>
            </a:r>
            <a:endParaRPr sz="2052">
              <a:latin typeface="Calibri"/>
              <a:cs typeface="Calibri"/>
            </a:endParaRPr>
          </a:p>
          <a:p>
            <a:pPr marL="597287" marR="130860" lvl="2" indent="-195476">
              <a:spcBef>
                <a:spcPts val="513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597287" algn="l"/>
              </a:tabLst>
            </a:pP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Os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parâmetros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são passados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pela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própria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url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(inserir.php?nome=bruno&amp;email=bgf@cin.ufpe.br) </a:t>
            </a:r>
            <a:r>
              <a:rPr sz="2052" spc="-45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OBS: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9" dirty="0">
                <a:solidFill>
                  <a:srgbClr val="7D7D7D"/>
                </a:solidFill>
                <a:latin typeface="Calibri"/>
                <a:cs typeface="Calibri"/>
              </a:rPr>
              <a:t>“?”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“&amp;”</a:t>
            </a:r>
            <a:endParaRPr sz="2052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POST</a:t>
            </a:r>
            <a:endParaRPr sz="2052">
              <a:latin typeface="Calibri"/>
              <a:cs typeface="Calibri"/>
            </a:endParaRPr>
          </a:p>
          <a:p>
            <a:pPr marL="597287" marR="4344" lvl="2" indent="-195476">
              <a:spcBef>
                <a:spcPts val="513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597287" algn="l"/>
              </a:tabLst>
            </a:pP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Os</a:t>
            </a:r>
            <a:r>
              <a:rPr sz="2052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parâmetros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são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enviados</a:t>
            </a:r>
            <a:r>
              <a:rPr sz="2052" spc="-4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escondidos</a:t>
            </a:r>
            <a:r>
              <a:rPr sz="2052" spc="-4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junto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com</a:t>
            </a:r>
            <a:r>
              <a:rPr sz="2052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a </a:t>
            </a:r>
            <a:r>
              <a:rPr sz="2052" spc="-45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requisição</a:t>
            </a:r>
            <a:endParaRPr sz="2052">
              <a:latin typeface="Calibri"/>
              <a:cs typeface="Calibri"/>
            </a:endParaRPr>
          </a:p>
          <a:p>
            <a:pPr marL="597287" lvl="2" indent="-195476">
              <a:spcBef>
                <a:spcPts val="513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597287" algn="l"/>
              </a:tabLst>
            </a:pP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É</a:t>
            </a:r>
            <a:r>
              <a:rPr sz="2052" spc="-4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mais</a:t>
            </a:r>
            <a:r>
              <a:rPr sz="2052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seguro</a:t>
            </a:r>
            <a:r>
              <a:rPr sz="2052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e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elegante</a:t>
            </a:r>
            <a:endParaRPr sz="2052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23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641" y="493652"/>
            <a:ext cx="7863840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0" dirty="0"/>
              <a:t>Recebendo</a:t>
            </a:r>
            <a:r>
              <a:rPr spc="-5" dirty="0"/>
              <a:t> </a:t>
            </a:r>
            <a:r>
              <a:rPr spc="-10" dirty="0"/>
              <a:t>dados</a:t>
            </a:r>
            <a:r>
              <a:rPr spc="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formulário</a:t>
            </a:r>
            <a:r>
              <a:rPr spc="10" dirty="0"/>
              <a:t> </a:t>
            </a:r>
            <a:r>
              <a:rPr spc="-5" dirty="0"/>
              <a:t>via</a:t>
            </a:r>
            <a:r>
              <a:rPr spc="10" dirty="0"/>
              <a:t> </a:t>
            </a:r>
            <a:r>
              <a:rPr spc="-10" dirty="0"/>
              <a:t>método</a:t>
            </a:r>
            <a:r>
              <a:rPr spc="-5" dirty="0"/>
              <a:t> 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74" y="2007433"/>
            <a:ext cx="75145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5425" marR="5080" indent="-213360">
              <a:spcBef>
                <a:spcPts val="105"/>
              </a:spcBef>
            </a:pPr>
            <a:r>
              <a:rPr sz="1600" spc="-160" dirty="0">
                <a:solidFill>
                  <a:srgbClr val="90C225"/>
                </a:solidFill>
                <a:latin typeface="Lucida Sans Unicode"/>
                <a:cs typeface="Lucida Sans Unicode"/>
              </a:rPr>
              <a:t>▶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Caso os dados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tenham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sido enviados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pelo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método 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POST, </a:t>
            </a:r>
            <a:r>
              <a:rPr sz="2000" spc="-15" dirty="0">
                <a:solidFill>
                  <a:srgbClr val="404040"/>
                </a:solidFill>
                <a:latin typeface="Trebuchet MS"/>
                <a:cs typeface="Trebuchet MS"/>
              </a:rPr>
              <a:t>deve-se </a:t>
            </a:r>
            <a:r>
              <a:rPr sz="2000" spc="-5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utilizar o array global </a:t>
            </a:r>
            <a:r>
              <a:rPr sz="2000" dirty="0">
                <a:solidFill>
                  <a:srgbClr val="539F20"/>
                </a:solidFill>
                <a:latin typeface="Trebuchet MS"/>
                <a:cs typeface="Trebuchet MS"/>
              </a:rPr>
              <a:t>$_POST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PHP,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indexado pelo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nome </a:t>
            </a:r>
            <a:r>
              <a:rPr sz="2000" spc="-5" dirty="0">
                <a:solidFill>
                  <a:srgbClr val="404040"/>
                </a:solidFill>
                <a:latin typeface="Trebuchet MS"/>
                <a:cs typeface="Trebuchet MS"/>
              </a:rPr>
              <a:t>do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 campo: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313" y="3421816"/>
            <a:ext cx="7784495" cy="1728682"/>
            <a:chOff x="886967" y="2066544"/>
            <a:chExt cx="7176770" cy="14217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67" y="2066544"/>
              <a:ext cx="7176516" cy="14217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183" y="2270760"/>
              <a:ext cx="6588252" cy="8336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6611" y="2266188"/>
              <a:ext cx="6597650" cy="843280"/>
            </a:xfrm>
            <a:custGeom>
              <a:avLst/>
              <a:gdLst/>
              <a:ahLst/>
              <a:cxnLst/>
              <a:rect l="l" t="t" r="r" b="b"/>
              <a:pathLst>
                <a:path w="6597650" h="843280">
                  <a:moveTo>
                    <a:pt x="0" y="842772"/>
                  </a:moveTo>
                  <a:lnTo>
                    <a:pt x="6597396" y="842772"/>
                  </a:lnTo>
                  <a:lnTo>
                    <a:pt x="6597396" y="0"/>
                  </a:lnTo>
                  <a:lnTo>
                    <a:pt x="0" y="0"/>
                  </a:lnTo>
                  <a:lnTo>
                    <a:pt x="0" y="842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1063690" y="3303037"/>
            <a:ext cx="115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inserir.php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81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1188535"/>
            <a:ext cx="4358020" cy="484622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3078" spc="-21" dirty="0" err="1"/>
              <a:t>Exercício</a:t>
            </a:r>
            <a:r>
              <a:rPr sz="3078" dirty="0"/>
              <a:t> </a:t>
            </a:r>
            <a:r>
              <a:rPr sz="3078" spc="-9" dirty="0"/>
              <a:t>Rápido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204551"/>
            <a:ext cx="6172200" cy="100982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06336" indent="-195476">
              <a:spcBef>
                <a:spcPts val="77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Crie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formulário</a:t>
            </a:r>
            <a:r>
              <a:rPr sz="1710" spc="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com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2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campos</a:t>
            </a:r>
            <a:r>
              <a:rPr sz="1710" spc="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“a”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e “b”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e</a:t>
            </a:r>
            <a:r>
              <a:rPr sz="1710" spc="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botão</a:t>
            </a:r>
            <a:endParaRPr sz="1710" dirty="0">
              <a:latin typeface="Calibri"/>
              <a:cs typeface="Calibri"/>
            </a:endParaRPr>
          </a:p>
          <a:p>
            <a:pPr marL="206336" marR="167240"/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aponte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para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arquivo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calcular.php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que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retorna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a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soma</a:t>
            </a:r>
            <a:r>
              <a:rPr sz="1710" spc="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desses</a:t>
            </a:r>
            <a:r>
              <a:rPr sz="1710" spc="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2 </a:t>
            </a:r>
            <a:r>
              <a:rPr sz="1710" spc="-37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números</a:t>
            </a:r>
            <a:endParaRPr sz="1710" dirty="0"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136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558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4" y="896310"/>
            <a:ext cx="5061191" cy="484622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3078" spc="-9" dirty="0" err="1"/>
              <a:t>Componentes</a:t>
            </a:r>
            <a:r>
              <a:rPr sz="3078" spc="-64" dirty="0"/>
              <a:t> </a:t>
            </a:r>
            <a:r>
              <a:rPr sz="3078" spc="-9" dirty="0"/>
              <a:t>HTML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1876149"/>
            <a:ext cx="7784542" cy="108658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06336" marR="4397121" indent="-195476">
              <a:spcBef>
                <a:spcPts val="86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2052" spc="-9" dirty="0" err="1">
                <a:solidFill>
                  <a:srgbClr val="7D7D7D"/>
                </a:solidFill>
                <a:latin typeface="Calibri"/>
                <a:cs typeface="Calibri"/>
              </a:rPr>
              <a:t>R</a:t>
            </a:r>
            <a:r>
              <a:rPr sz="2052" dirty="0" err="1">
                <a:solidFill>
                  <a:srgbClr val="7D7D7D"/>
                </a:solidFill>
                <a:latin typeface="Calibri"/>
                <a:cs typeface="Calibri"/>
              </a:rPr>
              <a:t>a</a:t>
            </a:r>
            <a:r>
              <a:rPr sz="2052" spc="9" dirty="0" err="1">
                <a:solidFill>
                  <a:srgbClr val="7D7D7D"/>
                </a:solidFill>
                <a:latin typeface="Calibri"/>
                <a:cs typeface="Calibri"/>
              </a:rPr>
              <a:t>d</a:t>
            </a:r>
            <a:r>
              <a:rPr sz="2052" spc="-4" dirty="0" err="1">
                <a:solidFill>
                  <a:srgbClr val="7D7D7D"/>
                </a:solidFill>
                <a:latin typeface="Calibri"/>
                <a:cs typeface="Calibri"/>
              </a:rPr>
              <a:t>i</a:t>
            </a:r>
            <a:r>
              <a:rPr sz="2052" spc="4" dirty="0" err="1">
                <a:solidFill>
                  <a:srgbClr val="7D7D7D"/>
                </a:solidFill>
                <a:latin typeface="Calibri"/>
                <a:cs typeface="Calibri"/>
              </a:rPr>
              <a:t>o</a:t>
            </a:r>
            <a:r>
              <a:rPr sz="2052" spc="-9" dirty="0" err="1">
                <a:solidFill>
                  <a:srgbClr val="7D7D7D"/>
                </a:solidFill>
                <a:latin typeface="Calibri"/>
                <a:cs typeface="Calibri"/>
              </a:rPr>
              <a:t>B</a:t>
            </a:r>
            <a:r>
              <a:rPr sz="2052" spc="9" dirty="0" err="1">
                <a:solidFill>
                  <a:srgbClr val="7D7D7D"/>
                </a:solidFill>
                <a:latin typeface="Calibri"/>
                <a:cs typeface="Calibri"/>
              </a:rPr>
              <a:t>u</a:t>
            </a:r>
            <a:r>
              <a:rPr sz="2052" spc="-13" dirty="0" err="1">
                <a:solidFill>
                  <a:srgbClr val="7D7D7D"/>
                </a:solidFill>
                <a:latin typeface="Calibri"/>
                <a:cs typeface="Calibri"/>
              </a:rPr>
              <a:t>tt</a:t>
            </a:r>
            <a:r>
              <a:rPr sz="2052" spc="-4" dirty="0" err="1">
                <a:solidFill>
                  <a:srgbClr val="7D7D7D"/>
                </a:solidFill>
                <a:latin typeface="Calibri"/>
                <a:cs typeface="Calibri"/>
              </a:rPr>
              <a:t>on</a:t>
            </a:r>
            <a:endParaRPr lang="pt-BR" sz="2052" dirty="0">
              <a:solidFill>
                <a:srgbClr val="7D7D7D"/>
              </a:solidFill>
              <a:latin typeface="Calibri"/>
              <a:cs typeface="Calibri"/>
            </a:endParaRPr>
          </a:p>
          <a:p>
            <a:pPr marL="401811" marR="4344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Name:</a:t>
            </a:r>
            <a:r>
              <a:rPr sz="2052" spc="-6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chave</a:t>
            </a:r>
            <a:r>
              <a:rPr sz="2052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do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$_GET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ou $_POST</a:t>
            </a:r>
            <a:r>
              <a:rPr sz="2052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(devem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possuir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o </a:t>
            </a:r>
            <a:r>
              <a:rPr sz="2052" spc="-45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mesmo</a:t>
            </a:r>
            <a:r>
              <a:rPr sz="2052" spc="-4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nome)</a:t>
            </a:r>
            <a:endParaRPr sz="2052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lang="pt-BR" sz="2052" spc="-17" dirty="0">
                <a:solidFill>
                  <a:srgbClr val="7D7D7D"/>
                </a:solidFill>
                <a:latin typeface="Calibri"/>
                <a:cs typeface="Calibri"/>
              </a:rPr>
              <a:t>Sintaxe:</a:t>
            </a:r>
            <a:endParaRPr lang="pt-BR" sz="2052" dirty="0">
              <a:latin typeface="Calibri"/>
              <a:cs typeface="Calibri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8907"/>
              </p:ext>
            </p:extLst>
          </p:nvPr>
        </p:nvGraphicFramePr>
        <p:xfrm>
          <a:off x="447870" y="3147455"/>
          <a:ext cx="849085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857">
                  <a:extLst>
                    <a:ext uri="{9D8B030D-6E8A-4147-A177-3AD203B41FA5}">
                      <a16:colId xmlns:a16="http://schemas.microsoft.com/office/drawing/2014/main" val="2044791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="radio" id="</a:t>
                      </a:r>
                      <a:r>
                        <a:rPr lang="pt-BR" sz="22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fav_lang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="HTML"&gt;</a:t>
                      </a:r>
                      <a:br>
                        <a:rPr lang="pt-BR" sz="2200" dirty="0"/>
                      </a:b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</a:t>
                      </a:r>
                      <a:r>
                        <a:rPr lang="pt-BR" sz="2200" b="1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"&gt;HTML&lt;/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pt-BR" sz="2200" dirty="0"/>
                      </a:b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="radio" id="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fav_lang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="CSS"&gt;</a:t>
                      </a:r>
                      <a:br>
                        <a:rPr lang="pt-BR" sz="2200" dirty="0"/>
                      </a:b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"&gt;CSS&lt;/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&gt;&lt;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pt-BR" sz="2200" dirty="0"/>
                      </a:b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="radio" id="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fav_lang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br>
                        <a:rPr lang="pt-BR" sz="2200" dirty="0"/>
                      </a:b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for="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BR" sz="22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pt-BR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pt-BR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67197"/>
                  </a:ext>
                </a:extLst>
              </a:tr>
            </a:tbl>
          </a:graphicData>
        </a:graphic>
      </p:graphicFrame>
      <p:pic>
        <p:nvPicPr>
          <p:cNvPr id="11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70898"/>
            <a:ext cx="9144000" cy="98710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64531" y="5815851"/>
            <a:ext cx="8826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>
              <a:lnSpc>
                <a:spcPct val="100000"/>
              </a:lnSpc>
              <a:spcBef>
                <a:spcPts val="105"/>
              </a:spcBef>
            </a:pPr>
            <a:r>
              <a:rPr lang="pt-BR" dirty="0">
                <a:latin typeface="Trebuchet MS"/>
                <a:cs typeface="Trebuchet MS"/>
              </a:rPr>
              <a:t>Botões</a:t>
            </a:r>
            <a:r>
              <a:rPr lang="pt-BR" spc="-2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de</a:t>
            </a:r>
            <a:r>
              <a:rPr lang="pt-BR" spc="5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rádio</a:t>
            </a:r>
            <a:r>
              <a:rPr lang="pt-BR" dirty="0">
                <a:latin typeface="Trebuchet MS"/>
                <a:cs typeface="Trebuchet MS"/>
              </a:rPr>
              <a:t> com</a:t>
            </a:r>
            <a:r>
              <a:rPr lang="pt-BR" spc="-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mesmo</a:t>
            </a:r>
            <a:r>
              <a:rPr lang="pt-BR" spc="-10" dirty="0">
                <a:latin typeface="Trebuchet MS"/>
                <a:cs typeface="Trebuchet MS"/>
              </a:rPr>
              <a:t> </a:t>
            </a:r>
            <a:r>
              <a:rPr lang="pt-BR" spc="-5" dirty="0" err="1">
                <a:latin typeface="Trebuchet MS"/>
                <a:cs typeface="Trebuchet MS"/>
              </a:rPr>
              <a:t>name</a:t>
            </a:r>
            <a:r>
              <a:rPr lang="pt-BR" spc="5" dirty="0">
                <a:latin typeface="Trebuchet MS"/>
                <a:cs typeface="Trebuchet MS"/>
              </a:rPr>
              <a:t> só</a:t>
            </a:r>
            <a:r>
              <a:rPr lang="pt-BR" spc="-10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permitem</a:t>
            </a:r>
            <a:r>
              <a:rPr lang="pt-BR" dirty="0">
                <a:latin typeface="Trebuchet MS"/>
                <a:cs typeface="Trebuchet MS"/>
              </a:rPr>
              <a:t> que</a:t>
            </a:r>
            <a:r>
              <a:rPr lang="pt-BR" spc="-10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um </a:t>
            </a:r>
            <a:r>
              <a:rPr lang="pt-BR" spc="-5" dirty="0">
                <a:latin typeface="Trebuchet MS"/>
                <a:cs typeface="Trebuchet MS"/>
              </a:rPr>
              <a:t>elemento</a:t>
            </a:r>
            <a:r>
              <a:rPr lang="pt-BR" spc="-10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seja</a:t>
            </a:r>
            <a:r>
              <a:rPr lang="pt-BR" spc="-10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selecionado.</a:t>
            </a:r>
            <a:r>
              <a:rPr lang="pt-BR" spc="-1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Ao recuperar um</a:t>
            </a:r>
            <a:r>
              <a:rPr lang="pt-BR" spc="-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campo</a:t>
            </a:r>
            <a:r>
              <a:rPr lang="pt-BR" spc="-1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do</a:t>
            </a:r>
            <a:r>
              <a:rPr lang="pt-BR" spc="-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tipo</a:t>
            </a:r>
            <a:r>
              <a:rPr lang="pt-BR" spc="-20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radio,</a:t>
            </a:r>
            <a:r>
              <a:rPr lang="pt-BR" spc="10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no</a:t>
            </a:r>
            <a:r>
              <a:rPr lang="pt-BR" spc="-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PHP,</a:t>
            </a:r>
            <a:r>
              <a:rPr lang="pt-BR" spc="-1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o </a:t>
            </a:r>
            <a:r>
              <a:rPr lang="pt-BR" dirty="0" err="1">
                <a:latin typeface="Trebuchet MS"/>
                <a:cs typeface="Trebuchet MS"/>
              </a:rPr>
              <a:t>value</a:t>
            </a:r>
            <a:r>
              <a:rPr lang="pt-BR" spc="-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do</a:t>
            </a:r>
            <a:r>
              <a:rPr lang="pt-BR" spc="-15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objeto selecionado</a:t>
            </a:r>
            <a:r>
              <a:rPr lang="pt-BR" spc="-25" dirty="0">
                <a:latin typeface="Trebuchet MS"/>
                <a:cs typeface="Trebuchet MS"/>
              </a:rPr>
              <a:t> </a:t>
            </a:r>
            <a:r>
              <a:rPr lang="pt-BR" dirty="0">
                <a:latin typeface="Trebuchet MS"/>
                <a:cs typeface="Trebuchet MS"/>
              </a:rPr>
              <a:t>é que será</a:t>
            </a:r>
            <a:r>
              <a:rPr lang="pt-BR" spc="-5" dirty="0">
                <a:latin typeface="Trebuchet MS"/>
                <a:cs typeface="Trebuchet MS"/>
              </a:rPr>
              <a:t> enviado</a:t>
            </a:r>
            <a:r>
              <a:rPr lang="pt-BR" spc="-15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por</a:t>
            </a:r>
            <a:r>
              <a:rPr lang="pt-BR" dirty="0">
                <a:latin typeface="Trebuchet MS"/>
                <a:cs typeface="Trebuchet MS"/>
              </a:rPr>
              <a:t> </a:t>
            </a:r>
            <a:r>
              <a:rPr lang="pt-BR" spc="-5" dirty="0">
                <a:latin typeface="Trebuchet MS"/>
                <a:cs typeface="Trebuchet MS"/>
              </a:rPr>
              <a:t>parâmetro.</a:t>
            </a:r>
            <a:endParaRPr lang="pt-BR" dirty="0">
              <a:latin typeface="Trebuchet MS"/>
              <a:cs typeface="Trebuchet MS"/>
            </a:endParaRPr>
          </a:p>
        </p:txBody>
      </p:sp>
      <p:pic>
        <p:nvPicPr>
          <p:cNvPr id="15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0918" y="5625308"/>
            <a:ext cx="858012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7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5" y="473544"/>
            <a:ext cx="7094067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0" dirty="0"/>
              <a:t>Recuperando</a:t>
            </a:r>
            <a:r>
              <a:rPr spc="-5" dirty="0"/>
              <a:t> os</a:t>
            </a:r>
            <a:r>
              <a:rPr dirty="0"/>
              <a:t> </a:t>
            </a:r>
            <a:r>
              <a:rPr spc="-10" dirty="0"/>
              <a:t>dados</a:t>
            </a:r>
            <a:r>
              <a:rPr spc="15" dirty="0"/>
              <a:t> </a:t>
            </a:r>
            <a:r>
              <a:rPr spc="-5" dirty="0"/>
              <a:t>de </a:t>
            </a:r>
            <a:r>
              <a:rPr spc="-10" dirty="0"/>
              <a:t>Checkbox</a:t>
            </a:r>
            <a:r>
              <a:rPr spc="10" dirty="0"/>
              <a:t> </a:t>
            </a:r>
            <a:r>
              <a:rPr spc="-5" dirty="0"/>
              <a:t>no </a:t>
            </a:r>
            <a:r>
              <a:rPr spc="-10" dirty="0"/>
              <a:t>PHP</a:t>
            </a:r>
          </a:p>
        </p:txBody>
      </p:sp>
      <p:sp>
        <p:nvSpPr>
          <p:cNvPr id="3" name="object 3"/>
          <p:cNvSpPr/>
          <p:nvPr/>
        </p:nvSpPr>
        <p:spPr>
          <a:xfrm>
            <a:off x="1031747" y="2205227"/>
            <a:ext cx="6598920" cy="2039620"/>
          </a:xfrm>
          <a:custGeom>
            <a:avLst/>
            <a:gdLst/>
            <a:ahLst/>
            <a:cxnLst/>
            <a:rect l="l" t="t" r="r" b="b"/>
            <a:pathLst>
              <a:path w="6598920" h="2039620">
                <a:moveTo>
                  <a:pt x="6598920" y="0"/>
                </a:moveTo>
                <a:lnTo>
                  <a:pt x="0" y="0"/>
                </a:lnTo>
                <a:lnTo>
                  <a:pt x="0" y="2039112"/>
                </a:lnTo>
                <a:lnTo>
                  <a:pt x="6598920" y="2039112"/>
                </a:lnTo>
                <a:lnTo>
                  <a:pt x="6598920" y="0"/>
                </a:lnTo>
                <a:close/>
              </a:path>
            </a:pathLst>
          </a:custGeom>
          <a:solidFill>
            <a:srgbClr val="77CF35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1747" y="2205228"/>
            <a:ext cx="6598920" cy="192232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04165">
              <a:spcBef>
                <a:spcPts val="610"/>
              </a:spcBef>
            </a:pP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...</a:t>
            </a:r>
            <a:endParaRPr sz="1100">
              <a:latin typeface="Verdana"/>
              <a:cs typeface="Verdana"/>
            </a:endParaRPr>
          </a:p>
          <a:p>
            <a:pPr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marL="377190"/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&lt;label&gt;Onde</a:t>
            </a:r>
            <a:r>
              <a:rPr sz="110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estuda:&lt;/label&gt; &lt;br&gt;</a:t>
            </a:r>
            <a:endParaRPr sz="1100">
              <a:latin typeface="Verdana"/>
              <a:cs typeface="Verdana"/>
            </a:endParaRPr>
          </a:p>
          <a:p>
            <a:pPr marL="377190">
              <a:spcBef>
                <a:spcPts val="340"/>
              </a:spcBef>
            </a:pP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type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checkbox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name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onde_estuda[]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dirty="0">
                <a:solidFill>
                  <a:srgbClr val="000099"/>
                </a:solidFill>
                <a:latin typeface="Verdana"/>
                <a:cs typeface="Verdana"/>
              </a:rPr>
              <a:t>IFRN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404040"/>
                </a:solidFill>
                <a:latin typeface="Verdana"/>
                <a:cs typeface="Verdana"/>
              </a:rPr>
              <a:t>IFRN</a:t>
            </a:r>
            <a:r>
              <a:rPr sz="11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&lt;br&gt;</a:t>
            </a:r>
            <a:endParaRPr sz="1100">
              <a:latin typeface="Verdana"/>
              <a:cs typeface="Verdana"/>
            </a:endParaRPr>
          </a:p>
          <a:p>
            <a:pPr marL="377190">
              <a:spcBef>
                <a:spcPts val="335"/>
              </a:spcBef>
            </a:pP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0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type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checkbox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name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onde_estuda[]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dirty="0">
                <a:solidFill>
                  <a:srgbClr val="000099"/>
                </a:solidFill>
                <a:latin typeface="Verdana"/>
                <a:cs typeface="Verdana"/>
              </a:rPr>
              <a:t>UFRN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404040"/>
                </a:solidFill>
                <a:latin typeface="Verdana"/>
                <a:cs typeface="Verdana"/>
              </a:rPr>
              <a:t>UFRN 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&lt;br&gt;</a:t>
            </a:r>
            <a:endParaRPr sz="1100">
              <a:latin typeface="Verdana"/>
              <a:cs typeface="Verdana"/>
            </a:endParaRPr>
          </a:p>
          <a:p>
            <a:pPr marL="377190">
              <a:spcBef>
                <a:spcPts val="335"/>
              </a:spcBef>
            </a:pP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0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type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checkbox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name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onde_estuda[]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dirty="0">
                <a:solidFill>
                  <a:srgbClr val="000099"/>
                </a:solidFill>
                <a:latin typeface="Verdana"/>
                <a:cs typeface="Verdana"/>
              </a:rPr>
              <a:t>UERN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Verdana"/>
                <a:cs typeface="Verdana"/>
              </a:rPr>
              <a:t>UERN</a:t>
            </a:r>
            <a:r>
              <a:rPr sz="1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&lt;br&gt;</a:t>
            </a:r>
            <a:endParaRPr sz="1100">
              <a:latin typeface="Verdana"/>
              <a:cs typeface="Verdana"/>
            </a:endParaRPr>
          </a:p>
          <a:p>
            <a:pPr marL="377190">
              <a:spcBef>
                <a:spcPts val="335"/>
              </a:spcBef>
            </a:pP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&lt;input</a:t>
            </a:r>
            <a:r>
              <a:rPr sz="1100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type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checkbox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Verdana"/>
                <a:cs typeface="Verdana"/>
              </a:rPr>
              <a:t>name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spc="-5" dirty="0">
                <a:solidFill>
                  <a:srgbClr val="000099"/>
                </a:solidFill>
                <a:latin typeface="Verdana"/>
                <a:cs typeface="Verdana"/>
              </a:rPr>
              <a:t>onde_estuda[]</a:t>
            </a:r>
            <a:r>
              <a:rPr sz="1100" spc="-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0000"/>
                </a:solidFill>
                <a:latin typeface="Verdana"/>
                <a:cs typeface="Verdana"/>
              </a:rPr>
              <a:t>value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="</a:t>
            </a:r>
            <a:r>
              <a:rPr sz="1100" b="1" dirty="0">
                <a:solidFill>
                  <a:srgbClr val="000099"/>
                </a:solidFill>
                <a:latin typeface="Verdana"/>
                <a:cs typeface="Verdana"/>
              </a:rPr>
              <a:t>Outro</a:t>
            </a:r>
            <a:r>
              <a:rPr sz="1100" dirty="0">
                <a:solidFill>
                  <a:srgbClr val="FF0000"/>
                </a:solidFill>
                <a:latin typeface="Verdana"/>
                <a:cs typeface="Verdana"/>
              </a:rPr>
              <a:t>"&gt;</a:t>
            </a:r>
            <a:r>
              <a:rPr sz="11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Verdana"/>
                <a:cs typeface="Verdana"/>
              </a:rPr>
              <a:t>Outro...</a:t>
            </a:r>
            <a:endParaRPr sz="1100">
              <a:latin typeface="Verdana"/>
              <a:cs typeface="Verdana"/>
            </a:endParaRPr>
          </a:p>
          <a:p>
            <a:pPr>
              <a:spcBef>
                <a:spcPts val="50"/>
              </a:spcBef>
            </a:pPr>
            <a:endParaRPr sz="1600">
              <a:latin typeface="Verdana"/>
              <a:cs typeface="Verdana"/>
            </a:endParaRPr>
          </a:p>
          <a:p>
            <a:pPr marL="377190"/>
            <a:r>
              <a:rPr sz="1100" spc="-10" dirty="0">
                <a:solidFill>
                  <a:srgbClr val="FF0000"/>
                </a:solidFill>
                <a:latin typeface="Verdana"/>
                <a:cs typeface="Verdana"/>
              </a:rPr>
              <a:t>...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2285" y="2524506"/>
            <a:ext cx="1356360" cy="1548765"/>
          </a:xfrm>
          <a:custGeom>
            <a:avLst/>
            <a:gdLst/>
            <a:ahLst/>
            <a:cxnLst/>
            <a:rect l="l" t="t" r="r" b="b"/>
            <a:pathLst>
              <a:path w="1356360" h="1548764">
                <a:moveTo>
                  <a:pt x="0" y="774192"/>
                </a:moveTo>
                <a:lnTo>
                  <a:pt x="1442" y="723284"/>
                </a:lnTo>
                <a:lnTo>
                  <a:pt x="5711" y="673257"/>
                </a:lnTo>
                <a:lnTo>
                  <a:pt x="12715" y="624211"/>
                </a:lnTo>
                <a:lnTo>
                  <a:pt x="22367" y="576250"/>
                </a:lnTo>
                <a:lnTo>
                  <a:pt x="34576" y="529474"/>
                </a:lnTo>
                <a:lnTo>
                  <a:pt x="49253" y="483985"/>
                </a:lnTo>
                <a:lnTo>
                  <a:pt x="66309" y="439887"/>
                </a:lnTo>
                <a:lnTo>
                  <a:pt x="85655" y="397280"/>
                </a:lnTo>
                <a:lnTo>
                  <a:pt x="107200" y="356267"/>
                </a:lnTo>
                <a:lnTo>
                  <a:pt x="130856" y="316949"/>
                </a:lnTo>
                <a:lnTo>
                  <a:pt x="156533" y="279429"/>
                </a:lnTo>
                <a:lnTo>
                  <a:pt x="184142" y="243808"/>
                </a:lnTo>
                <a:lnTo>
                  <a:pt x="213594" y="210189"/>
                </a:lnTo>
                <a:lnTo>
                  <a:pt x="244798" y="178674"/>
                </a:lnTo>
                <a:lnTo>
                  <a:pt x="277666" y="149364"/>
                </a:lnTo>
                <a:lnTo>
                  <a:pt x="312108" y="122361"/>
                </a:lnTo>
                <a:lnTo>
                  <a:pt x="348036" y="97768"/>
                </a:lnTo>
                <a:lnTo>
                  <a:pt x="385358" y="75686"/>
                </a:lnTo>
                <a:lnTo>
                  <a:pt x="423987" y="56218"/>
                </a:lnTo>
                <a:lnTo>
                  <a:pt x="463832" y="39465"/>
                </a:lnTo>
                <a:lnTo>
                  <a:pt x="504804" y="25529"/>
                </a:lnTo>
                <a:lnTo>
                  <a:pt x="546815" y="14513"/>
                </a:lnTo>
                <a:lnTo>
                  <a:pt x="589774" y="6518"/>
                </a:lnTo>
                <a:lnTo>
                  <a:pt x="633592" y="1646"/>
                </a:lnTo>
                <a:lnTo>
                  <a:pt x="678179" y="0"/>
                </a:lnTo>
                <a:lnTo>
                  <a:pt x="722767" y="1646"/>
                </a:lnTo>
                <a:lnTo>
                  <a:pt x="766585" y="6518"/>
                </a:lnTo>
                <a:lnTo>
                  <a:pt x="809544" y="14513"/>
                </a:lnTo>
                <a:lnTo>
                  <a:pt x="851555" y="25529"/>
                </a:lnTo>
                <a:lnTo>
                  <a:pt x="892527" y="39465"/>
                </a:lnTo>
                <a:lnTo>
                  <a:pt x="932372" y="56218"/>
                </a:lnTo>
                <a:lnTo>
                  <a:pt x="971001" y="75686"/>
                </a:lnTo>
                <a:lnTo>
                  <a:pt x="1008323" y="97768"/>
                </a:lnTo>
                <a:lnTo>
                  <a:pt x="1044251" y="122361"/>
                </a:lnTo>
                <a:lnTo>
                  <a:pt x="1078693" y="149364"/>
                </a:lnTo>
                <a:lnTo>
                  <a:pt x="1111561" y="178674"/>
                </a:lnTo>
                <a:lnTo>
                  <a:pt x="1142765" y="210189"/>
                </a:lnTo>
                <a:lnTo>
                  <a:pt x="1172217" y="243808"/>
                </a:lnTo>
                <a:lnTo>
                  <a:pt x="1199826" y="279429"/>
                </a:lnTo>
                <a:lnTo>
                  <a:pt x="1225503" y="316949"/>
                </a:lnTo>
                <a:lnTo>
                  <a:pt x="1249159" y="356267"/>
                </a:lnTo>
                <a:lnTo>
                  <a:pt x="1270704" y="397280"/>
                </a:lnTo>
                <a:lnTo>
                  <a:pt x="1290050" y="439887"/>
                </a:lnTo>
                <a:lnTo>
                  <a:pt x="1307106" y="483985"/>
                </a:lnTo>
                <a:lnTo>
                  <a:pt x="1321783" y="529474"/>
                </a:lnTo>
                <a:lnTo>
                  <a:pt x="1333992" y="576250"/>
                </a:lnTo>
                <a:lnTo>
                  <a:pt x="1343644" y="624211"/>
                </a:lnTo>
                <a:lnTo>
                  <a:pt x="1350648" y="673257"/>
                </a:lnTo>
                <a:lnTo>
                  <a:pt x="1354917" y="723284"/>
                </a:lnTo>
                <a:lnTo>
                  <a:pt x="1356360" y="774192"/>
                </a:lnTo>
                <a:lnTo>
                  <a:pt x="1354917" y="825099"/>
                </a:lnTo>
                <a:lnTo>
                  <a:pt x="1350648" y="875126"/>
                </a:lnTo>
                <a:lnTo>
                  <a:pt x="1343644" y="924172"/>
                </a:lnTo>
                <a:lnTo>
                  <a:pt x="1333992" y="972133"/>
                </a:lnTo>
                <a:lnTo>
                  <a:pt x="1321783" y="1018909"/>
                </a:lnTo>
                <a:lnTo>
                  <a:pt x="1307106" y="1064398"/>
                </a:lnTo>
                <a:lnTo>
                  <a:pt x="1290050" y="1108496"/>
                </a:lnTo>
                <a:lnTo>
                  <a:pt x="1270704" y="1151103"/>
                </a:lnTo>
                <a:lnTo>
                  <a:pt x="1249159" y="1192116"/>
                </a:lnTo>
                <a:lnTo>
                  <a:pt x="1225503" y="1231434"/>
                </a:lnTo>
                <a:lnTo>
                  <a:pt x="1199826" y="1268954"/>
                </a:lnTo>
                <a:lnTo>
                  <a:pt x="1172217" y="1304575"/>
                </a:lnTo>
                <a:lnTo>
                  <a:pt x="1142765" y="1338194"/>
                </a:lnTo>
                <a:lnTo>
                  <a:pt x="1111561" y="1369709"/>
                </a:lnTo>
                <a:lnTo>
                  <a:pt x="1078693" y="1399019"/>
                </a:lnTo>
                <a:lnTo>
                  <a:pt x="1044251" y="1426022"/>
                </a:lnTo>
                <a:lnTo>
                  <a:pt x="1008323" y="1450615"/>
                </a:lnTo>
                <a:lnTo>
                  <a:pt x="971001" y="1472697"/>
                </a:lnTo>
                <a:lnTo>
                  <a:pt x="932372" y="1492165"/>
                </a:lnTo>
                <a:lnTo>
                  <a:pt x="892527" y="1508918"/>
                </a:lnTo>
                <a:lnTo>
                  <a:pt x="851555" y="1522854"/>
                </a:lnTo>
                <a:lnTo>
                  <a:pt x="809544" y="1533870"/>
                </a:lnTo>
                <a:lnTo>
                  <a:pt x="766585" y="1541865"/>
                </a:lnTo>
                <a:lnTo>
                  <a:pt x="722767" y="1546737"/>
                </a:lnTo>
                <a:lnTo>
                  <a:pt x="678179" y="1548384"/>
                </a:lnTo>
                <a:lnTo>
                  <a:pt x="633592" y="1546737"/>
                </a:lnTo>
                <a:lnTo>
                  <a:pt x="589774" y="1541865"/>
                </a:lnTo>
                <a:lnTo>
                  <a:pt x="546815" y="1533870"/>
                </a:lnTo>
                <a:lnTo>
                  <a:pt x="504804" y="1522854"/>
                </a:lnTo>
                <a:lnTo>
                  <a:pt x="463832" y="1508918"/>
                </a:lnTo>
                <a:lnTo>
                  <a:pt x="423987" y="1492165"/>
                </a:lnTo>
                <a:lnTo>
                  <a:pt x="385358" y="1472697"/>
                </a:lnTo>
                <a:lnTo>
                  <a:pt x="348036" y="1450615"/>
                </a:lnTo>
                <a:lnTo>
                  <a:pt x="312108" y="1426022"/>
                </a:lnTo>
                <a:lnTo>
                  <a:pt x="277666" y="1399019"/>
                </a:lnTo>
                <a:lnTo>
                  <a:pt x="244798" y="1369709"/>
                </a:lnTo>
                <a:lnTo>
                  <a:pt x="213594" y="1338194"/>
                </a:lnTo>
                <a:lnTo>
                  <a:pt x="184142" y="1304575"/>
                </a:lnTo>
                <a:lnTo>
                  <a:pt x="156533" y="1268954"/>
                </a:lnTo>
                <a:lnTo>
                  <a:pt x="130856" y="1231434"/>
                </a:lnTo>
                <a:lnTo>
                  <a:pt x="107200" y="1192116"/>
                </a:lnTo>
                <a:lnTo>
                  <a:pt x="85655" y="1151103"/>
                </a:lnTo>
                <a:lnTo>
                  <a:pt x="66309" y="1108496"/>
                </a:lnTo>
                <a:lnTo>
                  <a:pt x="49253" y="1064398"/>
                </a:lnTo>
                <a:lnTo>
                  <a:pt x="34576" y="1018909"/>
                </a:lnTo>
                <a:lnTo>
                  <a:pt x="22367" y="972133"/>
                </a:lnTo>
                <a:lnTo>
                  <a:pt x="12715" y="924172"/>
                </a:lnTo>
                <a:lnTo>
                  <a:pt x="5711" y="875126"/>
                </a:lnTo>
                <a:lnTo>
                  <a:pt x="1442" y="825099"/>
                </a:lnTo>
                <a:lnTo>
                  <a:pt x="0" y="774192"/>
                </a:lnTo>
                <a:close/>
              </a:path>
            </a:pathLst>
          </a:custGeom>
          <a:ln w="28955">
            <a:solidFill>
              <a:srgbClr val="918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585" y="5117452"/>
            <a:ext cx="7213874" cy="63808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53133" y="5223154"/>
            <a:ext cx="622808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1050" dirty="0">
                <a:latin typeface="Trebuchet MS"/>
                <a:cs typeface="Trebuchet MS"/>
              </a:rPr>
              <a:t>No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PHP,</a:t>
            </a:r>
            <a:r>
              <a:rPr sz="1050" spc="-5" dirty="0">
                <a:latin typeface="Trebuchet MS"/>
                <a:cs typeface="Trebuchet MS"/>
              </a:rPr>
              <a:t> para</a:t>
            </a:r>
            <a:r>
              <a:rPr sz="1050" dirty="0">
                <a:latin typeface="Trebuchet MS"/>
                <a:cs typeface="Trebuchet MS"/>
              </a:rPr>
              <a:t> que</a:t>
            </a:r>
            <a:r>
              <a:rPr sz="1050" spc="-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seja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possível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recuperar</a:t>
            </a:r>
            <a:r>
              <a:rPr sz="1050" spc="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todas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as</a:t>
            </a:r>
            <a:r>
              <a:rPr sz="1050" spc="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opções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selecionadas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nos</a:t>
            </a:r>
            <a:r>
              <a:rPr sz="1050" spc="2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checkboxs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de</a:t>
            </a:r>
            <a:r>
              <a:rPr sz="1050" spc="5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mesmo</a:t>
            </a:r>
            <a:r>
              <a:rPr sz="1050" spc="-1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nome,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050" spc="-5" dirty="0">
                <a:latin typeface="Trebuchet MS"/>
                <a:cs typeface="Trebuchet MS"/>
              </a:rPr>
              <a:t>pode-se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incluir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colchetes</a:t>
            </a:r>
            <a:r>
              <a:rPr sz="1050" spc="-25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após </a:t>
            </a:r>
            <a:r>
              <a:rPr sz="1050" dirty="0">
                <a:latin typeface="Trebuchet MS"/>
                <a:cs typeface="Trebuchet MS"/>
              </a:rPr>
              <a:t>o</a:t>
            </a:r>
            <a:r>
              <a:rPr sz="1050" spc="-2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valor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do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-5" dirty="0">
                <a:latin typeface="Trebuchet MS"/>
                <a:cs typeface="Trebuchet MS"/>
              </a:rPr>
              <a:t>atributo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b="1" dirty="0">
                <a:latin typeface="Trebuchet MS"/>
                <a:cs typeface="Trebuchet MS"/>
              </a:rPr>
              <a:t>name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04" y="5103876"/>
            <a:ext cx="858012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9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208" y="505482"/>
            <a:ext cx="6896734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20" dirty="0"/>
              <a:t>Recuperando</a:t>
            </a:r>
            <a:r>
              <a:rPr spc="-5" dirty="0"/>
              <a:t> os</a:t>
            </a:r>
            <a:r>
              <a:rPr dirty="0"/>
              <a:t> </a:t>
            </a:r>
            <a:r>
              <a:rPr spc="-10" dirty="0"/>
              <a:t>dados</a:t>
            </a:r>
            <a:r>
              <a:rPr spc="15" dirty="0"/>
              <a:t> </a:t>
            </a:r>
            <a:r>
              <a:rPr spc="-5" dirty="0"/>
              <a:t>de </a:t>
            </a:r>
            <a:r>
              <a:rPr spc="-10" dirty="0"/>
              <a:t>Checkbox</a:t>
            </a:r>
            <a:r>
              <a:rPr spc="10" dirty="0"/>
              <a:t> </a:t>
            </a:r>
            <a:r>
              <a:rPr spc="-5" dirty="0"/>
              <a:t>no </a:t>
            </a:r>
            <a:r>
              <a:rPr spc="-10" dirty="0"/>
              <a:t>PHP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4880" y="1648930"/>
            <a:ext cx="7241540" cy="4120515"/>
            <a:chOff x="944880" y="1077429"/>
            <a:chExt cx="7241540" cy="4120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116" y="1077429"/>
              <a:ext cx="5175504" cy="35006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4332" y="1281683"/>
              <a:ext cx="4587240" cy="29123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89760" y="1277111"/>
              <a:ext cx="4596765" cy="2921635"/>
            </a:xfrm>
            <a:custGeom>
              <a:avLst/>
              <a:gdLst/>
              <a:ahLst/>
              <a:cxnLst/>
              <a:rect l="l" t="t" r="r" b="b"/>
              <a:pathLst>
                <a:path w="4596765" h="2921635">
                  <a:moveTo>
                    <a:pt x="0" y="2921508"/>
                  </a:moveTo>
                  <a:lnTo>
                    <a:pt x="4596384" y="2921508"/>
                  </a:lnTo>
                  <a:lnTo>
                    <a:pt x="4596384" y="0"/>
                  </a:lnTo>
                  <a:lnTo>
                    <a:pt x="0" y="0"/>
                  </a:lnTo>
                  <a:lnTo>
                    <a:pt x="0" y="29215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80" y="4532375"/>
              <a:ext cx="7241285" cy="66523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71422" y="5200295"/>
            <a:ext cx="6189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spc="-5" dirty="0">
                <a:latin typeface="Trebuchet MS"/>
                <a:cs typeface="Trebuchet MS"/>
              </a:rPr>
              <a:t>Os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dados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serão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recebidos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no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PHP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como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um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array.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Dessa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forma,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é</a:t>
            </a:r>
            <a:r>
              <a:rPr sz="1200" spc="-5" dirty="0">
                <a:latin typeface="Trebuchet MS"/>
                <a:cs typeface="Trebuchet MS"/>
              </a:rPr>
              <a:t> possível utilizar</a:t>
            </a:r>
            <a:r>
              <a:rPr sz="1200" spc="-10" dirty="0">
                <a:latin typeface="Trebuchet MS"/>
                <a:cs typeface="Trebuchet MS"/>
              </a:rPr>
              <a:t> qualquer</a:t>
            </a:r>
            <a:endParaRPr sz="1200" dirty="0">
              <a:latin typeface="Trebuchet MS"/>
              <a:cs typeface="Trebuchet MS"/>
            </a:endParaRPr>
          </a:p>
          <a:p>
            <a:pPr marL="1270" algn="ctr"/>
            <a:r>
              <a:rPr sz="1200" spc="-5" dirty="0">
                <a:latin typeface="Trebuchet MS"/>
                <a:cs typeface="Trebuchet MS"/>
              </a:rPr>
              <a:t>mecanismo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manipulação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arrays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504" y="5103876"/>
            <a:ext cx="858012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9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7" y="991454"/>
            <a:ext cx="2921163" cy="627736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Select</a:t>
            </a:r>
          </a:p>
        </p:txBody>
      </p:sp>
      <p:sp>
        <p:nvSpPr>
          <p:cNvPr id="3" name="object 3"/>
          <p:cNvSpPr/>
          <p:nvPr/>
        </p:nvSpPr>
        <p:spPr>
          <a:xfrm>
            <a:off x="1318260" y="2074163"/>
            <a:ext cx="6659880" cy="2679700"/>
          </a:xfrm>
          <a:custGeom>
            <a:avLst/>
            <a:gdLst/>
            <a:ahLst/>
            <a:cxnLst/>
            <a:rect l="l" t="t" r="r" b="b"/>
            <a:pathLst>
              <a:path w="6659880" h="2679700">
                <a:moveTo>
                  <a:pt x="6659880" y="0"/>
                </a:moveTo>
                <a:lnTo>
                  <a:pt x="0" y="0"/>
                </a:lnTo>
                <a:lnTo>
                  <a:pt x="0" y="2679192"/>
                </a:lnTo>
                <a:lnTo>
                  <a:pt x="6659880" y="2679192"/>
                </a:lnTo>
                <a:lnTo>
                  <a:pt x="6659880" y="0"/>
                </a:lnTo>
                <a:close/>
              </a:path>
            </a:pathLst>
          </a:custGeom>
          <a:solidFill>
            <a:srgbClr val="77CF35">
              <a:alpha val="3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8260" y="2074163"/>
            <a:ext cx="6659880" cy="235705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15925">
              <a:spcBef>
                <a:spcPts val="320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&lt;select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name=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cidade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endParaRPr sz="1150">
              <a:latin typeface="Verdana"/>
              <a:cs typeface="Verdana"/>
            </a:endParaRPr>
          </a:p>
          <a:p>
            <a:pPr>
              <a:spcBef>
                <a:spcPts val="45"/>
              </a:spcBef>
            </a:pPr>
            <a:endParaRPr sz="1950">
              <a:latin typeface="Verdana"/>
              <a:cs typeface="Verdana"/>
            </a:endParaRPr>
          </a:p>
          <a:p>
            <a:pPr marL="541020"/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</a:t>
            </a:r>
            <a:r>
              <a:rPr sz="115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Nova</a:t>
            </a:r>
            <a:r>
              <a:rPr sz="1150" spc="10" dirty="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Cruz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150" spc="5" dirty="0">
                <a:latin typeface="Verdana"/>
                <a:cs typeface="Verdana"/>
              </a:rPr>
              <a:t>Nova Cruz</a:t>
            </a:r>
            <a:r>
              <a:rPr sz="1150" spc="-5" dirty="0"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541020">
              <a:spcBef>
                <a:spcPts val="530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</a:t>
            </a:r>
            <a:r>
              <a:rPr sz="115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Serrinha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Serrinha</a:t>
            </a:r>
            <a:r>
              <a:rPr sz="1150" spc="30" dirty="0"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541020">
              <a:spcBef>
                <a:spcPts val="515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</a:t>
            </a:r>
            <a:r>
              <a:rPr sz="1150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Montanhas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Montanhas</a:t>
            </a:r>
            <a:r>
              <a:rPr sz="1150" spc="30" dirty="0">
                <a:latin typeface="Verdana"/>
                <a:cs typeface="Verdana"/>
              </a:rPr>
              <a:t> 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541020">
              <a:spcBef>
                <a:spcPts val="515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</a:t>
            </a:r>
            <a:r>
              <a:rPr sz="115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Brejinho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sz="115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Brejinho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541020">
              <a:spcBef>
                <a:spcPts val="530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</a:t>
            </a:r>
            <a:r>
              <a:rPr sz="11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Monte</a:t>
            </a:r>
            <a:r>
              <a:rPr sz="1150" spc="35" dirty="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000099"/>
                </a:solidFill>
                <a:latin typeface="Verdana"/>
                <a:cs typeface="Verdana"/>
              </a:rPr>
              <a:t>Alegre</a:t>
            </a: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"</a:t>
            </a:r>
            <a:r>
              <a:rPr sz="115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sz="115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Monte</a:t>
            </a:r>
            <a:r>
              <a:rPr sz="1150" spc="45" dirty="0"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Alegre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541020">
              <a:spcBef>
                <a:spcPts val="515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&lt;option</a:t>
            </a:r>
            <a:r>
              <a:rPr sz="1150" b="1" spc="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value= "</a:t>
            </a:r>
            <a:r>
              <a:rPr sz="1150" spc="5" dirty="0">
                <a:solidFill>
                  <a:srgbClr val="000099"/>
                </a:solidFill>
                <a:latin typeface="Verdana"/>
                <a:cs typeface="Verdana"/>
              </a:rPr>
              <a:t>Natal</a:t>
            </a:r>
            <a:r>
              <a:rPr sz="1150" spc="5" dirty="0">
                <a:solidFill>
                  <a:srgbClr val="FF0000"/>
                </a:solidFill>
                <a:latin typeface="Verdana"/>
                <a:cs typeface="Verdana"/>
              </a:rPr>
              <a:t>" </a:t>
            </a:r>
            <a:r>
              <a:rPr sz="1150" b="1" spc="10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sz="1150" b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50" spc="5" dirty="0">
                <a:latin typeface="Verdana"/>
                <a:cs typeface="Verdana"/>
              </a:rPr>
              <a:t>Natal</a:t>
            </a: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&lt;/option&gt;</a:t>
            </a:r>
            <a:endParaRPr sz="1150">
              <a:latin typeface="Verdana"/>
              <a:cs typeface="Verdana"/>
            </a:endParaRPr>
          </a:p>
          <a:p>
            <a:pPr marL="363855">
              <a:spcBef>
                <a:spcPts val="530"/>
              </a:spcBef>
            </a:pPr>
            <a:r>
              <a:rPr sz="1150" b="1" spc="5" dirty="0">
                <a:solidFill>
                  <a:srgbClr val="FF0000"/>
                </a:solidFill>
                <a:latin typeface="Verdana"/>
                <a:cs typeface="Verdana"/>
              </a:rPr>
              <a:t>&lt;/select&gt;</a:t>
            </a:r>
            <a:endParaRPr sz="1150">
              <a:latin typeface="Verdana"/>
              <a:cs typeface="Verdana"/>
            </a:endParaRPr>
          </a:p>
          <a:p>
            <a:pPr marL="458470">
              <a:spcBef>
                <a:spcPts val="300"/>
              </a:spcBef>
            </a:pPr>
            <a:r>
              <a:rPr sz="1150" dirty="0">
                <a:solidFill>
                  <a:srgbClr val="FF0000"/>
                </a:solidFill>
                <a:latin typeface="Verdana"/>
                <a:cs typeface="Verdana"/>
              </a:rPr>
              <a:t>...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962" y="1945387"/>
            <a:ext cx="1971039" cy="2159635"/>
          </a:xfrm>
          <a:custGeom>
            <a:avLst/>
            <a:gdLst/>
            <a:ahLst/>
            <a:cxnLst/>
            <a:rect l="l" t="t" r="r" b="b"/>
            <a:pathLst>
              <a:path w="1971039" h="2159635">
                <a:moveTo>
                  <a:pt x="0" y="235458"/>
                </a:moveTo>
                <a:lnTo>
                  <a:pt x="13157" y="188002"/>
                </a:lnTo>
                <a:lnTo>
                  <a:pt x="50893" y="143803"/>
                </a:lnTo>
                <a:lnTo>
                  <a:pt x="110605" y="103807"/>
                </a:lnTo>
                <a:lnTo>
                  <a:pt x="147888" y="85681"/>
                </a:lnTo>
                <a:lnTo>
                  <a:pt x="189690" y="68961"/>
                </a:lnTo>
                <a:lnTo>
                  <a:pt x="235684" y="53764"/>
                </a:lnTo>
                <a:lnTo>
                  <a:pt x="285545" y="40210"/>
                </a:lnTo>
                <a:lnTo>
                  <a:pt x="338948" y="28416"/>
                </a:lnTo>
                <a:lnTo>
                  <a:pt x="395567" y="18502"/>
                </a:lnTo>
                <a:lnTo>
                  <a:pt x="455077" y="10585"/>
                </a:lnTo>
                <a:lnTo>
                  <a:pt x="517153" y="4783"/>
                </a:lnTo>
                <a:lnTo>
                  <a:pt x="581469" y="1215"/>
                </a:lnTo>
                <a:lnTo>
                  <a:pt x="647700" y="0"/>
                </a:lnTo>
                <a:lnTo>
                  <a:pt x="713930" y="1215"/>
                </a:lnTo>
                <a:lnTo>
                  <a:pt x="778246" y="4783"/>
                </a:lnTo>
                <a:lnTo>
                  <a:pt x="840322" y="10585"/>
                </a:lnTo>
                <a:lnTo>
                  <a:pt x="899832" y="18502"/>
                </a:lnTo>
                <a:lnTo>
                  <a:pt x="956451" y="28416"/>
                </a:lnTo>
                <a:lnTo>
                  <a:pt x="1009854" y="40210"/>
                </a:lnTo>
                <a:lnTo>
                  <a:pt x="1059715" y="53764"/>
                </a:lnTo>
                <a:lnTo>
                  <a:pt x="1105709" y="68960"/>
                </a:lnTo>
                <a:lnTo>
                  <a:pt x="1147511" y="85681"/>
                </a:lnTo>
                <a:lnTo>
                  <a:pt x="1184794" y="103807"/>
                </a:lnTo>
                <a:lnTo>
                  <a:pt x="1244506" y="143803"/>
                </a:lnTo>
                <a:lnTo>
                  <a:pt x="1282242" y="188002"/>
                </a:lnTo>
                <a:lnTo>
                  <a:pt x="1295400" y="235458"/>
                </a:lnTo>
                <a:lnTo>
                  <a:pt x="1292056" y="259533"/>
                </a:lnTo>
                <a:lnTo>
                  <a:pt x="1266284" y="305479"/>
                </a:lnTo>
                <a:lnTo>
                  <a:pt x="1217235" y="347694"/>
                </a:lnTo>
                <a:lnTo>
                  <a:pt x="1147511" y="385234"/>
                </a:lnTo>
                <a:lnTo>
                  <a:pt x="1105709" y="401954"/>
                </a:lnTo>
                <a:lnTo>
                  <a:pt x="1059715" y="417151"/>
                </a:lnTo>
                <a:lnTo>
                  <a:pt x="1009854" y="430705"/>
                </a:lnTo>
                <a:lnTo>
                  <a:pt x="956451" y="442499"/>
                </a:lnTo>
                <a:lnTo>
                  <a:pt x="899832" y="452413"/>
                </a:lnTo>
                <a:lnTo>
                  <a:pt x="840322" y="460330"/>
                </a:lnTo>
                <a:lnTo>
                  <a:pt x="778246" y="466132"/>
                </a:lnTo>
                <a:lnTo>
                  <a:pt x="713930" y="469700"/>
                </a:lnTo>
                <a:lnTo>
                  <a:pt x="647700" y="470915"/>
                </a:lnTo>
                <a:lnTo>
                  <a:pt x="581469" y="469700"/>
                </a:lnTo>
                <a:lnTo>
                  <a:pt x="517153" y="466132"/>
                </a:lnTo>
                <a:lnTo>
                  <a:pt x="455077" y="460330"/>
                </a:lnTo>
                <a:lnTo>
                  <a:pt x="395567" y="452413"/>
                </a:lnTo>
                <a:lnTo>
                  <a:pt x="338948" y="442499"/>
                </a:lnTo>
                <a:lnTo>
                  <a:pt x="285545" y="430705"/>
                </a:lnTo>
                <a:lnTo>
                  <a:pt x="235684" y="417151"/>
                </a:lnTo>
                <a:lnTo>
                  <a:pt x="189690" y="401955"/>
                </a:lnTo>
                <a:lnTo>
                  <a:pt x="147888" y="385234"/>
                </a:lnTo>
                <a:lnTo>
                  <a:pt x="110605" y="367108"/>
                </a:lnTo>
                <a:lnTo>
                  <a:pt x="50893" y="327112"/>
                </a:lnTo>
                <a:lnTo>
                  <a:pt x="13157" y="282913"/>
                </a:lnTo>
                <a:lnTo>
                  <a:pt x="0" y="235458"/>
                </a:lnTo>
                <a:close/>
              </a:path>
              <a:path w="1971039" h="2159635">
                <a:moveTo>
                  <a:pt x="621792" y="1349502"/>
                </a:moveTo>
                <a:lnTo>
                  <a:pt x="623226" y="1296250"/>
                </a:lnTo>
                <a:lnTo>
                  <a:pt x="627469" y="1243917"/>
                </a:lnTo>
                <a:lnTo>
                  <a:pt x="634433" y="1192610"/>
                </a:lnTo>
                <a:lnTo>
                  <a:pt x="644029" y="1142435"/>
                </a:lnTo>
                <a:lnTo>
                  <a:pt x="656167" y="1093500"/>
                </a:lnTo>
                <a:lnTo>
                  <a:pt x="670759" y="1045910"/>
                </a:lnTo>
                <a:lnTo>
                  <a:pt x="687717" y="999774"/>
                </a:lnTo>
                <a:lnTo>
                  <a:pt x="706951" y="955197"/>
                </a:lnTo>
                <a:lnTo>
                  <a:pt x="728372" y="912286"/>
                </a:lnTo>
                <a:lnTo>
                  <a:pt x="751892" y="871148"/>
                </a:lnTo>
                <a:lnTo>
                  <a:pt x="777423" y="831891"/>
                </a:lnTo>
                <a:lnTo>
                  <a:pt x="804874" y="794620"/>
                </a:lnTo>
                <a:lnTo>
                  <a:pt x="834158" y="759443"/>
                </a:lnTo>
                <a:lnTo>
                  <a:pt x="865185" y="726466"/>
                </a:lnTo>
                <a:lnTo>
                  <a:pt x="897867" y="695797"/>
                </a:lnTo>
                <a:lnTo>
                  <a:pt x="932115" y="667541"/>
                </a:lnTo>
                <a:lnTo>
                  <a:pt x="967840" y="641807"/>
                </a:lnTo>
                <a:lnTo>
                  <a:pt x="1004954" y="618700"/>
                </a:lnTo>
                <a:lnTo>
                  <a:pt x="1043367" y="598327"/>
                </a:lnTo>
                <a:lnTo>
                  <a:pt x="1082990" y="580796"/>
                </a:lnTo>
                <a:lnTo>
                  <a:pt x="1123736" y="566213"/>
                </a:lnTo>
                <a:lnTo>
                  <a:pt x="1165515" y="554684"/>
                </a:lnTo>
                <a:lnTo>
                  <a:pt x="1208238" y="546317"/>
                </a:lnTo>
                <a:lnTo>
                  <a:pt x="1251816" y="541219"/>
                </a:lnTo>
                <a:lnTo>
                  <a:pt x="1296162" y="539496"/>
                </a:lnTo>
                <a:lnTo>
                  <a:pt x="1340507" y="541219"/>
                </a:lnTo>
                <a:lnTo>
                  <a:pt x="1384085" y="546317"/>
                </a:lnTo>
                <a:lnTo>
                  <a:pt x="1426808" y="554684"/>
                </a:lnTo>
                <a:lnTo>
                  <a:pt x="1468587" y="566213"/>
                </a:lnTo>
                <a:lnTo>
                  <a:pt x="1509333" y="580796"/>
                </a:lnTo>
                <a:lnTo>
                  <a:pt x="1548956" y="598327"/>
                </a:lnTo>
                <a:lnTo>
                  <a:pt x="1587369" y="618700"/>
                </a:lnTo>
                <a:lnTo>
                  <a:pt x="1624483" y="641807"/>
                </a:lnTo>
                <a:lnTo>
                  <a:pt x="1660208" y="667541"/>
                </a:lnTo>
                <a:lnTo>
                  <a:pt x="1694456" y="695797"/>
                </a:lnTo>
                <a:lnTo>
                  <a:pt x="1727138" y="726466"/>
                </a:lnTo>
                <a:lnTo>
                  <a:pt x="1758165" y="759443"/>
                </a:lnTo>
                <a:lnTo>
                  <a:pt x="1787449" y="794620"/>
                </a:lnTo>
                <a:lnTo>
                  <a:pt x="1814900" y="831891"/>
                </a:lnTo>
                <a:lnTo>
                  <a:pt x="1840431" y="871148"/>
                </a:lnTo>
                <a:lnTo>
                  <a:pt x="1863951" y="912286"/>
                </a:lnTo>
                <a:lnTo>
                  <a:pt x="1885372" y="955197"/>
                </a:lnTo>
                <a:lnTo>
                  <a:pt x="1904606" y="999774"/>
                </a:lnTo>
                <a:lnTo>
                  <a:pt x="1921564" y="1045910"/>
                </a:lnTo>
                <a:lnTo>
                  <a:pt x="1936156" y="1093500"/>
                </a:lnTo>
                <a:lnTo>
                  <a:pt x="1948294" y="1142435"/>
                </a:lnTo>
                <a:lnTo>
                  <a:pt x="1957890" y="1192610"/>
                </a:lnTo>
                <a:lnTo>
                  <a:pt x="1964854" y="1243917"/>
                </a:lnTo>
                <a:lnTo>
                  <a:pt x="1969097" y="1296250"/>
                </a:lnTo>
                <a:lnTo>
                  <a:pt x="1970532" y="1349502"/>
                </a:lnTo>
                <a:lnTo>
                  <a:pt x="1969097" y="1402753"/>
                </a:lnTo>
                <a:lnTo>
                  <a:pt x="1964854" y="1455086"/>
                </a:lnTo>
                <a:lnTo>
                  <a:pt x="1957890" y="1506393"/>
                </a:lnTo>
                <a:lnTo>
                  <a:pt x="1948294" y="1556568"/>
                </a:lnTo>
                <a:lnTo>
                  <a:pt x="1936156" y="1605503"/>
                </a:lnTo>
                <a:lnTo>
                  <a:pt x="1921564" y="1653093"/>
                </a:lnTo>
                <a:lnTo>
                  <a:pt x="1904606" y="1699229"/>
                </a:lnTo>
                <a:lnTo>
                  <a:pt x="1885372" y="1743806"/>
                </a:lnTo>
                <a:lnTo>
                  <a:pt x="1863951" y="1786717"/>
                </a:lnTo>
                <a:lnTo>
                  <a:pt x="1840431" y="1827855"/>
                </a:lnTo>
                <a:lnTo>
                  <a:pt x="1814900" y="1867112"/>
                </a:lnTo>
                <a:lnTo>
                  <a:pt x="1787449" y="1904383"/>
                </a:lnTo>
                <a:lnTo>
                  <a:pt x="1758165" y="1939560"/>
                </a:lnTo>
                <a:lnTo>
                  <a:pt x="1727138" y="1972537"/>
                </a:lnTo>
                <a:lnTo>
                  <a:pt x="1694456" y="2003206"/>
                </a:lnTo>
                <a:lnTo>
                  <a:pt x="1660208" y="2031462"/>
                </a:lnTo>
                <a:lnTo>
                  <a:pt x="1624483" y="2057196"/>
                </a:lnTo>
                <a:lnTo>
                  <a:pt x="1587369" y="2080303"/>
                </a:lnTo>
                <a:lnTo>
                  <a:pt x="1548956" y="2100676"/>
                </a:lnTo>
                <a:lnTo>
                  <a:pt x="1509333" y="2118207"/>
                </a:lnTo>
                <a:lnTo>
                  <a:pt x="1468587" y="2132790"/>
                </a:lnTo>
                <a:lnTo>
                  <a:pt x="1426808" y="2144319"/>
                </a:lnTo>
                <a:lnTo>
                  <a:pt x="1384085" y="2152686"/>
                </a:lnTo>
                <a:lnTo>
                  <a:pt x="1340507" y="2157784"/>
                </a:lnTo>
                <a:lnTo>
                  <a:pt x="1296162" y="2159508"/>
                </a:lnTo>
                <a:lnTo>
                  <a:pt x="1251816" y="2157784"/>
                </a:lnTo>
                <a:lnTo>
                  <a:pt x="1208238" y="2152686"/>
                </a:lnTo>
                <a:lnTo>
                  <a:pt x="1165515" y="2144319"/>
                </a:lnTo>
                <a:lnTo>
                  <a:pt x="1123736" y="2132790"/>
                </a:lnTo>
                <a:lnTo>
                  <a:pt x="1082990" y="2118207"/>
                </a:lnTo>
                <a:lnTo>
                  <a:pt x="1043367" y="2100676"/>
                </a:lnTo>
                <a:lnTo>
                  <a:pt x="1004954" y="2080303"/>
                </a:lnTo>
                <a:lnTo>
                  <a:pt x="967840" y="2057196"/>
                </a:lnTo>
                <a:lnTo>
                  <a:pt x="932115" y="2031462"/>
                </a:lnTo>
                <a:lnTo>
                  <a:pt x="897867" y="2003206"/>
                </a:lnTo>
                <a:lnTo>
                  <a:pt x="865185" y="1972537"/>
                </a:lnTo>
                <a:lnTo>
                  <a:pt x="834158" y="1939560"/>
                </a:lnTo>
                <a:lnTo>
                  <a:pt x="804874" y="1904383"/>
                </a:lnTo>
                <a:lnTo>
                  <a:pt x="777423" y="1867112"/>
                </a:lnTo>
                <a:lnTo>
                  <a:pt x="751892" y="1827855"/>
                </a:lnTo>
                <a:lnTo>
                  <a:pt x="728372" y="1786717"/>
                </a:lnTo>
                <a:lnTo>
                  <a:pt x="706951" y="1743806"/>
                </a:lnTo>
                <a:lnTo>
                  <a:pt x="687717" y="1699229"/>
                </a:lnTo>
                <a:lnTo>
                  <a:pt x="670759" y="1653093"/>
                </a:lnTo>
                <a:lnTo>
                  <a:pt x="656167" y="1605503"/>
                </a:lnTo>
                <a:lnTo>
                  <a:pt x="644029" y="1556568"/>
                </a:lnTo>
                <a:lnTo>
                  <a:pt x="634433" y="1506393"/>
                </a:lnTo>
                <a:lnTo>
                  <a:pt x="627469" y="1455086"/>
                </a:lnTo>
                <a:lnTo>
                  <a:pt x="623226" y="1402753"/>
                </a:lnTo>
                <a:lnTo>
                  <a:pt x="621792" y="1349502"/>
                </a:lnTo>
                <a:close/>
              </a:path>
            </a:pathLst>
          </a:custGeom>
          <a:ln w="28956">
            <a:solidFill>
              <a:srgbClr val="918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8585" y="5117453"/>
            <a:ext cx="7214234" cy="638175"/>
            <a:chOff x="958585" y="4545952"/>
            <a:chExt cx="7214234" cy="6381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85" y="4545952"/>
              <a:ext cx="7213874" cy="6380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0963" y="4777740"/>
              <a:ext cx="525005" cy="3146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2772" y="4777740"/>
              <a:ext cx="531113" cy="3146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90650" y="5215534"/>
            <a:ext cx="635508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100" spc="-5" dirty="0">
                <a:latin typeface="Trebuchet MS"/>
                <a:cs typeface="Trebuchet MS"/>
              </a:rPr>
              <a:t>Para que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seja</a:t>
            </a:r>
            <a:r>
              <a:rPr sz="1100" spc="-5" dirty="0">
                <a:latin typeface="Trebuchet MS"/>
                <a:cs typeface="Trebuchet MS"/>
              </a:rPr>
              <a:t> possível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recuperar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valor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selecionado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no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campo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do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tipo</a:t>
            </a:r>
            <a:r>
              <a:rPr sz="1100" spc="2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select,</a:t>
            </a:r>
            <a:r>
              <a:rPr sz="1100" spc="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é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importante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que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seja</a:t>
            </a:r>
            <a:endParaRPr sz="1100">
              <a:latin typeface="Trebuchet MS"/>
              <a:cs typeface="Trebuchet MS"/>
            </a:endParaRPr>
          </a:p>
          <a:p>
            <a:pPr algn="ctr">
              <a:spcBef>
                <a:spcPts val="5"/>
              </a:spcBef>
            </a:pPr>
            <a:r>
              <a:rPr sz="1100" spc="-5" dirty="0">
                <a:latin typeface="Trebuchet MS"/>
                <a:cs typeface="Trebuchet MS"/>
              </a:rPr>
              <a:t>definido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atributo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value</a:t>
            </a:r>
            <a:r>
              <a:rPr sz="1100" dirty="0">
                <a:latin typeface="Trebuchet MS"/>
                <a:cs typeface="Trebuchet MS"/>
              </a:rPr>
              <a:t> de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cada </a:t>
            </a:r>
            <a:r>
              <a:rPr sz="1100" spc="-5" dirty="0">
                <a:latin typeface="Trebuchet MS"/>
                <a:cs typeface="Trebuchet MS"/>
              </a:rPr>
              <a:t>opção.</a:t>
            </a:r>
            <a:r>
              <a:rPr sz="1100" dirty="0">
                <a:latin typeface="Trebuchet MS"/>
                <a:cs typeface="Trebuchet MS"/>
              </a:rPr>
              <a:t> O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name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é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definido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para</a:t>
            </a:r>
            <a:r>
              <a:rPr sz="1100" spc="-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objeto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-5" dirty="0">
                <a:latin typeface="Trebuchet MS"/>
                <a:cs typeface="Trebuchet MS"/>
              </a:rPr>
              <a:t>select: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504" y="5103876"/>
            <a:ext cx="858012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5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581025" y="1154510"/>
            <a:ext cx="7989888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pt-BR" dirty="0"/>
              <a:t>sites estáticos </a:t>
            </a:r>
            <a:r>
              <a:rPr lang="pt-BR" dirty="0" err="1"/>
              <a:t>x</a:t>
            </a:r>
            <a:r>
              <a:rPr lang="pt-BR" dirty="0"/>
              <a:t> dinâmicos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BA487-3904-1D41-B92F-4CC9932A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48725" y="6624638"/>
            <a:ext cx="2952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pt-BR" spc="-5" smtClean="0"/>
              <a:pPr marL="25400">
                <a:spcBef>
                  <a:spcPts val="65"/>
                </a:spcBef>
              </a:pPr>
              <a:t>2</a:t>
            </a:fld>
            <a:endParaRPr b="1" spc="-4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94449" y="1863915"/>
            <a:ext cx="8452037" cy="4000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normAutofit/>
          </a:bodyPr>
          <a:lstStyle>
            <a:lvl1pPr marL="0">
              <a:defRPr sz="2000" b="1" i="0">
                <a:solidFill>
                  <a:srgbClr val="ED171F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85800" lvl="1" indent="-342900">
              <a:lnSpc>
                <a:spcPct val="20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Estáticos: </a:t>
            </a:r>
            <a:r>
              <a:rPr lang="pt-BR" sz="22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 utilizam HTML; Rodam no browser (lado cliente);</a:t>
            </a:r>
          </a:p>
          <a:p>
            <a:pPr marL="685800" lvl="1" indent="-342900">
              <a:lnSpc>
                <a:spcPct val="20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2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Dinâmicos: </a:t>
            </a:r>
            <a:r>
              <a:rPr lang="pt-BR" sz="22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inseridos trechos de código em páginas HTML e elas passam a ser dinâmicas;</a:t>
            </a:r>
          </a:p>
          <a:p>
            <a:pPr>
              <a:lnSpc>
                <a:spcPct val="150000"/>
              </a:lnSpc>
              <a:buClr>
                <a:srgbClr val="00B050"/>
              </a:buClr>
              <a:buSzPct val="75000"/>
            </a:pPr>
            <a:endParaRPr lang="pt-BR" sz="21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75000"/>
            </a:pPr>
            <a:endParaRPr lang="pt-BR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9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918037"/>
            <a:ext cx="5322448" cy="484622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pc="-21" dirty="0" err="1"/>
              <a:t>Exercícios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54185" y="1977798"/>
            <a:ext cx="2344643" cy="106246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401811" marR="4344" indent="-390952">
              <a:spcBef>
                <a:spcPts val="77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401269" algn="l"/>
                <a:tab pos="401811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Crie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form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com</a:t>
            </a:r>
            <a:r>
              <a:rPr sz="1710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os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seguintes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campos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e 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imprima</a:t>
            </a:r>
            <a:r>
              <a:rPr sz="1710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na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tela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as 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informações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digitadas</a:t>
            </a:r>
            <a:endParaRPr sz="171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459" y="2694987"/>
            <a:ext cx="2345722" cy="1478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405" y="3244931"/>
            <a:ext cx="2519480" cy="20850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27781" y="1977798"/>
            <a:ext cx="2799671" cy="53616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401811" marR="4344" indent="-390952">
              <a:spcBef>
                <a:spcPts val="77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401269" algn="l"/>
                <a:tab pos="401811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Crie</a:t>
            </a:r>
            <a:r>
              <a:rPr sz="1710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uma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calculadora</a:t>
            </a:r>
            <a:r>
              <a:rPr sz="1710" spc="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como </a:t>
            </a:r>
            <a:r>
              <a:rPr sz="1710" spc="-37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esta</a:t>
            </a:r>
            <a:endParaRPr sz="171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63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918038"/>
            <a:ext cx="4781272" cy="484622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3078" spc="-21" dirty="0" err="1"/>
              <a:t>Validando</a:t>
            </a:r>
            <a:r>
              <a:rPr sz="3078" spc="-60" dirty="0"/>
              <a:t> </a:t>
            </a:r>
            <a:r>
              <a:rPr sz="3078" spc="-9" dirty="0"/>
              <a:t>campos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136786"/>
            <a:ext cx="5918079" cy="3393247"/>
          </a:xfrm>
          <a:prstGeom prst="rect">
            <a:avLst/>
          </a:prstGeom>
        </p:spPr>
        <p:txBody>
          <a:bodyPr vert="horz" wrap="square" lIns="0" tIns="76019" rIns="0" bIns="0" rtlCol="0">
            <a:spAutoFit/>
          </a:bodyPr>
          <a:lstStyle/>
          <a:p>
            <a:pPr marL="206336" indent="-195476">
              <a:spcBef>
                <a:spcPts val="599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Por</a:t>
            </a:r>
            <a:r>
              <a:rPr sz="2052" spc="-6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que</a:t>
            </a:r>
            <a:r>
              <a:rPr sz="2052" spc="-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validar?</a:t>
            </a:r>
            <a:endParaRPr sz="2052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Segurança</a:t>
            </a:r>
            <a:r>
              <a:rPr sz="2052" spc="-6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(input</a:t>
            </a:r>
            <a:r>
              <a:rPr sz="2052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são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janelas</a:t>
            </a:r>
            <a:r>
              <a:rPr sz="2052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para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o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sistema)</a:t>
            </a:r>
            <a:endParaRPr sz="2052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spc="-17" dirty="0">
                <a:solidFill>
                  <a:srgbClr val="7D7D7D"/>
                </a:solidFill>
                <a:latin typeface="Calibri"/>
                <a:cs typeface="Calibri"/>
              </a:rPr>
              <a:t>Validação</a:t>
            </a:r>
            <a:r>
              <a:rPr sz="2052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(verificar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se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os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dados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fazem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sentido)</a:t>
            </a:r>
            <a:endParaRPr sz="2052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Garantir</a:t>
            </a:r>
            <a:r>
              <a:rPr sz="2052" spc="-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a</a:t>
            </a:r>
            <a:r>
              <a:rPr sz="2052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13" dirty="0">
                <a:solidFill>
                  <a:srgbClr val="7D7D7D"/>
                </a:solidFill>
                <a:latin typeface="Calibri"/>
                <a:cs typeface="Calibri"/>
              </a:rPr>
              <a:t>robustez</a:t>
            </a:r>
            <a:r>
              <a:rPr sz="2052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4" dirty="0">
                <a:solidFill>
                  <a:srgbClr val="7D7D7D"/>
                </a:solidFill>
                <a:latin typeface="Calibri"/>
                <a:cs typeface="Calibri"/>
              </a:rPr>
              <a:t>da</a:t>
            </a:r>
            <a:r>
              <a:rPr sz="2052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>
                <a:solidFill>
                  <a:srgbClr val="7D7D7D"/>
                </a:solidFill>
                <a:latin typeface="Calibri"/>
                <a:cs typeface="Calibri"/>
              </a:rPr>
              <a:t>aplicação</a:t>
            </a:r>
            <a:endParaRPr sz="2052" dirty="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Usuários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4" dirty="0">
                <a:solidFill>
                  <a:srgbClr val="7D7D7D"/>
                </a:solidFill>
                <a:latin typeface="Calibri"/>
                <a:cs typeface="Calibri"/>
              </a:rPr>
              <a:t>sempre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dirty="0">
                <a:solidFill>
                  <a:srgbClr val="7D7D7D"/>
                </a:solidFill>
                <a:latin typeface="Calibri"/>
                <a:cs typeface="Calibri"/>
              </a:rPr>
              <a:t>podem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 err="1">
                <a:solidFill>
                  <a:srgbClr val="7D7D7D"/>
                </a:solidFill>
                <a:latin typeface="Calibri"/>
                <a:cs typeface="Calibri"/>
              </a:rPr>
              <a:t>cometer</a:t>
            </a:r>
            <a:r>
              <a:rPr sz="2052" spc="-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2052" spc="-9" dirty="0" err="1">
                <a:solidFill>
                  <a:srgbClr val="7D7D7D"/>
                </a:solidFill>
                <a:latin typeface="Calibri"/>
                <a:cs typeface="Calibri"/>
              </a:rPr>
              <a:t>erros</a:t>
            </a:r>
            <a:endParaRPr sz="2052" spc="-9" dirty="0">
              <a:solidFill>
                <a:srgbClr val="7D7D7D"/>
              </a:solidFill>
              <a:latin typeface="Calibri"/>
              <a:cs typeface="Calibri"/>
            </a:endParaRPr>
          </a:p>
          <a:p>
            <a:pPr marL="206336" indent="-195476">
              <a:spcBef>
                <a:spcPts val="1749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Onde</a:t>
            </a:r>
            <a:r>
              <a:rPr sz="1368" spc="-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validar</a:t>
            </a:r>
            <a:endParaRPr sz="1368" dirty="0">
              <a:latin typeface="Calibri"/>
              <a:cs typeface="Calibri"/>
            </a:endParaRPr>
          </a:p>
          <a:p>
            <a:pPr>
              <a:spcBef>
                <a:spcPts val="34"/>
              </a:spcBef>
              <a:buChar char=""/>
            </a:pPr>
            <a:endParaRPr sz="1368" dirty="0">
              <a:latin typeface="Calibri"/>
              <a:cs typeface="Calibri"/>
            </a:endParaRPr>
          </a:p>
          <a:p>
            <a:pPr marL="206336" indent="-195476"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No</a:t>
            </a:r>
            <a:r>
              <a:rPr sz="1368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13" dirty="0" err="1">
                <a:solidFill>
                  <a:srgbClr val="7D7D7D"/>
                </a:solidFill>
                <a:latin typeface="Calibri"/>
                <a:cs typeface="Calibri"/>
              </a:rPr>
              <a:t>cliente</a:t>
            </a:r>
            <a:r>
              <a:rPr sz="1368" spc="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–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evita</a:t>
            </a:r>
            <a:r>
              <a:rPr sz="1368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que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as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informações</a:t>
            </a:r>
            <a:r>
              <a:rPr sz="1368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cheguem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desnecessariamente</a:t>
            </a:r>
            <a:r>
              <a:rPr sz="1368" spc="3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 err="1">
                <a:solidFill>
                  <a:srgbClr val="7D7D7D"/>
                </a:solidFill>
                <a:latin typeface="Calibri"/>
                <a:cs typeface="Calibri"/>
              </a:rPr>
              <a:t>ao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servidor</a:t>
            </a:r>
            <a:endParaRPr sz="1368" dirty="0">
              <a:latin typeface="Calibri"/>
              <a:cs typeface="Calibri"/>
            </a:endParaRPr>
          </a:p>
          <a:p>
            <a:pPr>
              <a:spcBef>
                <a:spcPts val="34"/>
              </a:spcBef>
              <a:buChar char=""/>
            </a:pPr>
            <a:endParaRPr sz="1368" dirty="0">
              <a:latin typeface="Calibri"/>
              <a:cs typeface="Calibri"/>
            </a:endParaRPr>
          </a:p>
          <a:p>
            <a:pPr marL="206336" marR="4344" indent="-195476"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No</a:t>
            </a:r>
            <a:r>
              <a:rPr sz="1368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servidor</a:t>
            </a:r>
            <a:r>
              <a:rPr sz="1368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–</a:t>
            </a:r>
            <a:r>
              <a:rPr sz="1368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como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as</a:t>
            </a:r>
            <a:r>
              <a:rPr sz="1368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informações</a:t>
            </a:r>
            <a:r>
              <a:rPr sz="1368" spc="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podem</a:t>
            </a:r>
            <a:r>
              <a:rPr sz="1368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burlar</a:t>
            </a:r>
            <a:r>
              <a:rPr sz="1368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a</a:t>
            </a:r>
            <a:r>
              <a:rPr sz="1368" spc="-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validação</a:t>
            </a:r>
            <a:r>
              <a:rPr sz="1368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no</a:t>
            </a:r>
            <a:r>
              <a:rPr sz="1368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13" dirty="0" err="1">
                <a:solidFill>
                  <a:srgbClr val="7D7D7D"/>
                </a:solidFill>
                <a:latin typeface="Calibri"/>
                <a:cs typeface="Calibri"/>
              </a:rPr>
              <a:t>cliente</a:t>
            </a:r>
            <a:r>
              <a:rPr sz="1368" spc="-13" dirty="0">
                <a:solidFill>
                  <a:srgbClr val="7D7D7D"/>
                </a:solidFill>
                <a:latin typeface="Calibri"/>
                <a:cs typeface="Calibri"/>
              </a:rPr>
              <a:t>,</a:t>
            </a:r>
            <a:r>
              <a:rPr sz="1368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>
                <a:solidFill>
                  <a:srgbClr val="7D7D7D"/>
                </a:solidFill>
                <a:latin typeface="Calibri"/>
                <a:cs typeface="Calibri"/>
              </a:rPr>
              <a:t>se</a:t>
            </a:r>
            <a:r>
              <a:rPr sz="1368" spc="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torna</a:t>
            </a:r>
            <a:r>
              <a:rPr sz="1368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29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essencial</a:t>
            </a:r>
            <a:r>
              <a:rPr sz="1368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dirty="0" err="1">
                <a:solidFill>
                  <a:srgbClr val="7D7D7D"/>
                </a:solidFill>
                <a:latin typeface="Calibri"/>
                <a:cs typeface="Calibri"/>
              </a:rPr>
              <a:t>uma</a:t>
            </a:r>
            <a:r>
              <a:rPr sz="1368" spc="-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9" dirty="0" err="1">
                <a:solidFill>
                  <a:srgbClr val="7D7D7D"/>
                </a:solidFill>
                <a:latin typeface="Calibri"/>
                <a:cs typeface="Calibri"/>
              </a:rPr>
              <a:t>validação</a:t>
            </a:r>
            <a:r>
              <a:rPr sz="1368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-4" dirty="0" err="1">
                <a:solidFill>
                  <a:srgbClr val="7D7D7D"/>
                </a:solidFill>
                <a:latin typeface="Calibri"/>
                <a:cs typeface="Calibri"/>
              </a:rPr>
              <a:t>em</a:t>
            </a:r>
            <a:r>
              <a:rPr sz="1368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368" spc="4" dirty="0">
                <a:solidFill>
                  <a:srgbClr val="7D7D7D"/>
                </a:solidFill>
                <a:latin typeface="Calibri"/>
                <a:cs typeface="Calibri"/>
              </a:rPr>
              <a:t>PHP</a:t>
            </a:r>
            <a:endParaRPr sz="136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245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11" y="581025"/>
            <a:ext cx="6696075" cy="627697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89935" y="211693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Confirmar.php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109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917975"/>
            <a:ext cx="3774360" cy="484685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4618" b="1" spc="288" baseline="37037" dirty="0">
                <a:solidFill>
                  <a:srgbClr val="F68F1D"/>
                </a:solidFill>
                <a:latin typeface="Calibri"/>
                <a:cs typeface="Calibri"/>
              </a:rPr>
              <a:t> </a:t>
            </a:r>
            <a:r>
              <a:rPr sz="3078" spc="-21" dirty="0"/>
              <a:t>Exercício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138349"/>
            <a:ext cx="3133069" cy="1584867"/>
          </a:xfrm>
          <a:prstGeom prst="rect">
            <a:avLst/>
          </a:prstGeom>
        </p:spPr>
        <p:txBody>
          <a:bodyPr vert="horz" wrap="square" lIns="0" tIns="76019" rIns="0" bIns="0" rtlCol="0">
            <a:spAutoFit/>
          </a:bodyPr>
          <a:lstStyle/>
          <a:p>
            <a:pPr marL="206336" indent="-195476">
              <a:spcBef>
                <a:spcPts val="599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Valide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o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seguinte</a:t>
            </a:r>
            <a:r>
              <a:rPr sz="1710" spc="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formulário</a:t>
            </a:r>
            <a:endParaRPr sz="171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Nenhum</a:t>
            </a:r>
            <a:r>
              <a:rPr sz="1710" spc="-3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capo</a:t>
            </a:r>
            <a:r>
              <a:rPr sz="171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pode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estar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vazio</a:t>
            </a:r>
            <a:endParaRPr sz="1710">
              <a:latin typeface="Calibri"/>
              <a:cs typeface="Calibri"/>
            </a:endParaRPr>
          </a:p>
          <a:p>
            <a:pPr marL="401811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Os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e‐mails</a:t>
            </a:r>
            <a:r>
              <a:rPr sz="1710" spc="4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devem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conferir</a:t>
            </a:r>
            <a:endParaRPr sz="1710">
              <a:latin typeface="Calibri"/>
              <a:cs typeface="Calibri"/>
            </a:endParaRPr>
          </a:p>
          <a:p>
            <a:pPr marL="401811" marR="249232" lvl="1" indent="-195476">
              <a:spcBef>
                <a:spcPts val="513"/>
              </a:spcBef>
              <a:buClr>
                <a:srgbClr val="B8E278"/>
              </a:buClr>
              <a:buSzPct val="75000"/>
              <a:buFont typeface="Wingdings"/>
              <a:buChar char=""/>
              <a:tabLst>
                <a:tab pos="401811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-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dos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21" dirty="0">
                <a:solidFill>
                  <a:srgbClr val="7D7D7D"/>
                </a:solidFill>
                <a:latin typeface="Calibri"/>
                <a:cs typeface="Calibri"/>
              </a:rPr>
              <a:t>sexos</a:t>
            </a:r>
            <a:r>
              <a:rPr sz="1710" spc="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tem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que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estar </a:t>
            </a:r>
            <a:r>
              <a:rPr sz="1710" spc="-37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marcados</a:t>
            </a:r>
            <a:endParaRPr sz="171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5237" y="2157854"/>
            <a:ext cx="3714071" cy="2692159"/>
            <a:chOff x="5093208" y="2294890"/>
            <a:chExt cx="4343400" cy="31483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9783" y="2331722"/>
              <a:ext cx="4267189" cy="3062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3208" y="2294890"/>
              <a:ext cx="4343400" cy="31483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93208" y="2294889"/>
              <a:ext cx="4343400" cy="3148330"/>
            </a:xfrm>
            <a:custGeom>
              <a:avLst/>
              <a:gdLst/>
              <a:ahLst/>
              <a:cxnLst/>
              <a:rect l="l" t="t" r="r" b="b"/>
              <a:pathLst>
                <a:path w="4343400" h="3148329">
                  <a:moveTo>
                    <a:pt x="4343400" y="0"/>
                  </a:moveTo>
                  <a:lnTo>
                    <a:pt x="0" y="0"/>
                  </a:lnTo>
                  <a:lnTo>
                    <a:pt x="0" y="36830"/>
                  </a:lnTo>
                  <a:lnTo>
                    <a:pt x="0" y="3112770"/>
                  </a:lnTo>
                  <a:lnTo>
                    <a:pt x="0" y="3148330"/>
                  </a:lnTo>
                  <a:lnTo>
                    <a:pt x="4343400" y="3148330"/>
                  </a:lnTo>
                  <a:lnTo>
                    <a:pt x="4343400" y="3112770"/>
                  </a:lnTo>
                  <a:lnTo>
                    <a:pt x="36576" y="3112770"/>
                  </a:lnTo>
                  <a:lnTo>
                    <a:pt x="36576" y="36830"/>
                  </a:lnTo>
                  <a:lnTo>
                    <a:pt x="4303776" y="36830"/>
                  </a:lnTo>
                  <a:lnTo>
                    <a:pt x="4303776" y="3112262"/>
                  </a:lnTo>
                  <a:lnTo>
                    <a:pt x="4343400" y="3112262"/>
                  </a:lnTo>
                  <a:lnTo>
                    <a:pt x="4343400" y="3683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86C229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</p:spTree>
    <p:extLst>
      <p:ext uri="{BB962C8B-B14F-4D97-AF65-F5344CB8AC3E}">
        <p14:creationId xmlns:p14="http://schemas.microsoft.com/office/powerpoint/2010/main" val="215345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581025" y="1154510"/>
            <a:ext cx="7989888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pt-BR" dirty="0"/>
              <a:t>página estática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48725" y="6624638"/>
            <a:ext cx="2952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pt-BR" spc="-5" smtClean="0"/>
              <a:pPr marL="25400">
                <a:spcBef>
                  <a:spcPts val="65"/>
                </a:spcBef>
              </a:pPr>
              <a:t>3</a:t>
            </a:fld>
            <a:endParaRPr b="1" spc="-4" dirty="0">
              <a:solidFill>
                <a:schemeClr val="bg1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4CFB58-9A0E-4234-9201-1A8CF6BB26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6303" t="16275" r="42338" b="48696"/>
          <a:stretch>
            <a:fillRect/>
          </a:stretch>
        </p:blipFill>
        <p:spPr>
          <a:xfrm>
            <a:off x="675893" y="2266269"/>
            <a:ext cx="5419310" cy="24807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A3CE9D21-E62F-4D1C-973F-ACF48367BB84}"/>
              </a:ext>
            </a:extLst>
          </p:cNvPr>
          <p:cNvSpPr/>
          <p:nvPr/>
        </p:nvSpPr>
        <p:spPr>
          <a:xfrm>
            <a:off x="3275856" y="5095165"/>
            <a:ext cx="5638694" cy="69413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77AE96"/>
              </a:gs>
              <a:gs pos="100000">
                <a:srgbClr val="9CE5C6"/>
              </a:gs>
            </a:gsLst>
            <a:lin ang="16200000"/>
          </a:gradFill>
          <a:ln w="9363" cap="sq">
            <a:solidFill>
              <a:srgbClr val="A5DEC6"/>
            </a:solidFill>
            <a:prstDash val="solid"/>
            <a:miter/>
          </a:ln>
          <a:effectLst>
            <a:outerShdw dist="23042" dir="5400000" algn="tl">
              <a:srgbClr val="000000">
                <a:alpha val="35000"/>
              </a:srgbClr>
            </a:outerShdw>
          </a:effectLst>
        </p:spPr>
        <p:txBody>
          <a:bodyPr vert="horz" wrap="square" lIns="67503" tIns="35099" rIns="67503" bIns="35099" anchor="t" anchorCtr="0" compatLnSpc="1">
            <a:spAutoFit/>
          </a:bodyPr>
          <a:lstStyle/>
          <a:p>
            <a:pPr algn="just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35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Como esse documento foi escrito somente utilizando HTML, sempre que</a:t>
            </a:r>
          </a:p>
          <a:p>
            <a:pPr algn="just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35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 você abri-lo em seu navegador verá a frase “Olá! Hoje é 05/08/2014”,</a:t>
            </a:r>
          </a:p>
          <a:p>
            <a:pPr algn="just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35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mesmo que você esteja em 10/02/2015.</a:t>
            </a:r>
          </a:p>
        </p:txBody>
      </p:sp>
    </p:spTree>
    <p:extLst>
      <p:ext uri="{BB962C8B-B14F-4D97-AF65-F5344CB8AC3E}">
        <p14:creationId xmlns:p14="http://schemas.microsoft.com/office/powerpoint/2010/main" val="233708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D60167-4931-47E6-BA6A-407CBD079E47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5E8C90DD-A3E8-410A-A43B-ABF328C092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1986" t="19793" r="36038" b="31176"/>
          <a:stretch>
            <a:fillRect/>
          </a:stretch>
        </p:blipFill>
        <p:spPr>
          <a:xfrm>
            <a:off x="432266" y="2639521"/>
            <a:ext cx="5075462" cy="24837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 Box 4">
            <a:extLst>
              <a:ext uri="{FF2B5EF4-FFF2-40B4-BE49-F238E27FC236}">
                <a16:creationId xmlns:a16="http://schemas.microsoft.com/office/drawing/2014/main" id="{F4F035E7-285E-4C2B-97A4-3D12DC02230D}"/>
              </a:ext>
            </a:extLst>
          </p:cNvPr>
          <p:cNvSpPr/>
          <p:nvPr/>
        </p:nvSpPr>
        <p:spPr>
          <a:xfrm>
            <a:off x="4572000" y="5269022"/>
            <a:ext cx="4451876" cy="7633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gradFill>
            <a:gsLst>
              <a:gs pos="0">
                <a:srgbClr val="77AE96"/>
              </a:gs>
              <a:gs pos="100000">
                <a:srgbClr val="9CE5C6"/>
              </a:gs>
            </a:gsLst>
            <a:lin ang="16200000"/>
          </a:gradFill>
          <a:ln w="9363" cap="sq">
            <a:solidFill>
              <a:srgbClr val="A5DEC6"/>
            </a:solidFill>
            <a:prstDash val="solid"/>
            <a:miter/>
          </a:ln>
          <a:effectLst>
            <a:outerShdw dist="23042" dir="5400000" algn="tl">
              <a:srgbClr val="000000">
                <a:alpha val="35000"/>
              </a:srgbClr>
            </a:outerShdw>
          </a:effectLst>
        </p:spPr>
        <p:txBody>
          <a:bodyPr vert="horz" wrap="square" lIns="67503" tIns="35099" rIns="67503" bIns="35099" anchor="t" anchorCtr="1" compatLnSpc="1">
            <a:spAutoFit/>
          </a:bodyPr>
          <a:lstStyle/>
          <a:p>
            <a:pPr algn="ctr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50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Os scripts são escritos com a utilização de  </a:t>
            </a:r>
          </a:p>
          <a:p>
            <a:pPr algn="ctr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50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linguagens de programação adequadas para</a:t>
            </a:r>
          </a:p>
          <a:p>
            <a:pPr algn="ctr" defTabSz="685800">
              <a:tabLst>
                <a:tab pos="0" algn="l"/>
                <a:tab pos="336686" algn="l"/>
                <a:tab pos="673647" algn="l"/>
                <a:tab pos="1010609" algn="l"/>
                <a:tab pos="1347569" algn="l"/>
                <a:tab pos="1684530" algn="l"/>
                <a:tab pos="2021492" algn="l"/>
                <a:tab pos="2358452" algn="l"/>
                <a:tab pos="2695406" algn="l"/>
                <a:tab pos="3032367" algn="l"/>
                <a:tab pos="3369329" algn="l"/>
                <a:tab pos="3706289" algn="l"/>
                <a:tab pos="4043250" algn="l"/>
                <a:tab pos="4380211" algn="l"/>
                <a:tab pos="4717172" algn="l"/>
                <a:tab pos="5054133" algn="l"/>
                <a:tab pos="5391087" algn="l"/>
                <a:tab pos="5728048" algn="l"/>
                <a:tab pos="6065009" algn="l"/>
                <a:tab pos="6401970" algn="l"/>
                <a:tab pos="673893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50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este fim,  como por exemplo: </a:t>
            </a:r>
            <a:r>
              <a:rPr lang="pt-BR" sz="1500" dirty="0" err="1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JavaScript</a:t>
            </a:r>
            <a:r>
              <a:rPr lang="pt-BR" sz="1500" dirty="0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, PHP, </a:t>
            </a:r>
            <a:r>
              <a:rPr lang="pt-BR" sz="1500" dirty="0" err="1">
                <a:solidFill>
                  <a:srgbClr val="000000"/>
                </a:solidFill>
                <a:latin typeface="Tahoma" pitchFamily="34"/>
                <a:ea typeface="Microsoft YaHei" pitchFamily="2"/>
                <a:cs typeface="Microsoft YaHei" pitchFamily="2"/>
              </a:rPr>
              <a:t>etc</a:t>
            </a:r>
            <a:endParaRPr lang="pt-BR" sz="1500" dirty="0">
              <a:solidFill>
                <a:srgbClr val="000000"/>
              </a:solidFill>
              <a:latin typeface="Tahoma" pitchFamily="34"/>
              <a:ea typeface="Microsoft YaHei" pitchFamily="2"/>
              <a:cs typeface="Microsoft YaHei" pitchFamily="2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DADDE45-4B2B-4F6E-B93D-BBD2CD82C354}"/>
              </a:ext>
            </a:extLst>
          </p:cNvPr>
          <p:cNvSpPr/>
          <p:nvPr/>
        </p:nvSpPr>
        <p:spPr>
          <a:xfrm>
            <a:off x="1202788" y="3996046"/>
            <a:ext cx="3429000" cy="679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rgbClr val="FF0000"/>
              </a:solidFill>
            </a:endParaRP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4057E86-20F8-8546-B95A-BE2CC324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dinâmica</a:t>
            </a:r>
          </a:p>
        </p:txBody>
      </p:sp>
    </p:spTree>
    <p:extLst>
      <p:ext uri="{BB962C8B-B14F-4D97-AF65-F5344CB8AC3E}">
        <p14:creationId xmlns:p14="http://schemas.microsoft.com/office/powerpoint/2010/main" val="39178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pt-BR" dirty="0"/>
              <a:t>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03F11-5F68-0448-9786-A44BF323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48725" y="6624638"/>
            <a:ext cx="2952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pt-BR" spc="-5" smtClean="0"/>
              <a:pPr marL="25400">
                <a:spcBef>
                  <a:spcPts val="65"/>
                </a:spcBef>
              </a:pPr>
              <a:t>5</a:t>
            </a:fld>
            <a:endParaRPr b="1" spc="-4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1"/>
          <p:cNvSpPr txBox="1">
            <a:spLocks/>
          </p:cNvSpPr>
          <p:nvPr/>
        </p:nvSpPr>
        <p:spPr>
          <a:xfrm>
            <a:off x="437322" y="1828800"/>
            <a:ext cx="8133591" cy="4000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normAutofit/>
          </a:bodyPr>
          <a:lstStyle>
            <a:lvl1pPr marL="0">
              <a:defRPr sz="2000" b="1" i="0">
                <a:solidFill>
                  <a:srgbClr val="ED171F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PHP foi concebido para rodar ao lado do servidor (o computador que abriga as páginas de um site), ou seja, as páginas são processadas no servidor e enviadas ao cliente (usuário da Internet) ao solicitar uma página por intermédio de seu navegador.</a:t>
            </a:r>
          </a:p>
          <a:p>
            <a:pPr>
              <a:lnSpc>
                <a:spcPct val="150000"/>
              </a:lnSpc>
              <a:buClr>
                <a:srgbClr val="00B050"/>
              </a:buClr>
              <a:buSzPct val="75000"/>
            </a:pPr>
            <a:endParaRPr lang="pt-BR" sz="21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SzPct val="75000"/>
            </a:pPr>
            <a:endParaRPr lang="pt-BR" sz="1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B2AF29-B27E-4B1F-9A91-D9E651986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26" y="4520823"/>
            <a:ext cx="2480574" cy="148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7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581025" y="1154510"/>
            <a:ext cx="7989888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pt-BR" dirty="0"/>
              <a:t>Ambiente cliente-servidor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48725" y="6624638"/>
            <a:ext cx="2952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pt-BR" spc="-5" smtClean="0"/>
              <a:pPr marL="25400">
                <a:spcBef>
                  <a:spcPts val="65"/>
                </a:spcBef>
              </a:pPr>
              <a:t>6</a:t>
            </a:fld>
            <a:endParaRPr b="1" spc="-4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0C8002-5A57-4ABD-B6D8-A812700FD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6" y="2615633"/>
            <a:ext cx="5598347" cy="35864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1813069-C28D-482A-B0BC-898B0636DD18}"/>
              </a:ext>
            </a:extLst>
          </p:cNvPr>
          <p:cNvSpPr txBox="1"/>
          <p:nvPr/>
        </p:nvSpPr>
        <p:spPr>
          <a:xfrm>
            <a:off x="5760132" y="3537012"/>
            <a:ext cx="685800" cy="685800"/>
          </a:xfrm>
          <a:prstGeom prst="rect">
            <a:avLst/>
          </a:prstGeom>
          <a:solidFill>
            <a:srgbClr val="636363"/>
          </a:solidFill>
        </p:spPr>
        <p:txBody>
          <a:bodyPr wrap="none" lIns="0" tIns="0" rIns="0" bIns="0" rtlCol="0">
            <a:normAutofit/>
          </a:bodyPr>
          <a:lstStyle/>
          <a:p>
            <a:pPr algn="ctr">
              <a:lnSpc>
                <a:spcPct val="150000"/>
              </a:lnSpc>
              <a:buClr>
                <a:srgbClr val="00B050"/>
              </a:buClr>
              <a:buSzPct val="75000"/>
            </a:pPr>
            <a:r>
              <a:rPr lang="pt-BR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  <a:p>
            <a:pPr algn="ctr">
              <a:lnSpc>
                <a:spcPct val="150000"/>
              </a:lnSpc>
              <a:buClr>
                <a:srgbClr val="00B050"/>
              </a:buClr>
              <a:buSzPct val="75000"/>
            </a:pPr>
            <a:r>
              <a:rPr lang="pt-BR" sz="135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4CBE10-9050-4C38-A2CF-FF18C638BA28}"/>
              </a:ext>
            </a:extLst>
          </p:cNvPr>
          <p:cNvSpPr txBox="1"/>
          <p:nvPr/>
        </p:nvSpPr>
        <p:spPr>
          <a:xfrm>
            <a:off x="581025" y="3429000"/>
            <a:ext cx="1445222" cy="140415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endParaRPr lang="pt-BR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90A24E-3085-468F-9DDD-32CF4E5785E6}"/>
              </a:ext>
            </a:extLst>
          </p:cNvPr>
          <p:cNvSpPr txBox="1"/>
          <p:nvPr/>
        </p:nvSpPr>
        <p:spPr>
          <a:xfrm>
            <a:off x="7271957" y="4026143"/>
            <a:ext cx="1123674" cy="52602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rmAutofit/>
          </a:bodyPr>
          <a:lstStyle/>
          <a:p>
            <a:pPr marL="342900" indent="-342900">
              <a:lnSpc>
                <a:spcPct val="150000"/>
              </a:lnSpc>
              <a:buClr>
                <a:srgbClr val="00B050"/>
              </a:buClr>
              <a:buSzPct val="75000"/>
              <a:buFont typeface="Wingdings 3" pitchFamily="18" charset="2"/>
              <a:buChar char=""/>
            </a:pPr>
            <a:r>
              <a:rPr lang="pt-BR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33103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 txBox="1">
            <a:spLocks noGrp="1"/>
          </p:cNvSpPr>
          <p:nvPr>
            <p:ph type="title"/>
          </p:nvPr>
        </p:nvSpPr>
        <p:spPr>
          <a:xfrm>
            <a:off x="581025" y="1154510"/>
            <a:ext cx="7989888" cy="615553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pt-BR" dirty="0"/>
              <a:t>Ambiente cliente-servidor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48725" y="6624638"/>
            <a:ext cx="29527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65"/>
              </a:spcBef>
            </a:pPr>
            <a:fld id="{81D60167-4931-47E6-BA6A-407CBD079E47}" type="slidenum">
              <a:rPr lang="pt-BR" spc="-5" smtClean="0"/>
              <a:pPr marL="25400">
                <a:spcBef>
                  <a:spcPts val="65"/>
                </a:spcBef>
              </a:pPr>
              <a:t>7</a:t>
            </a:fld>
            <a:endParaRPr b="1" spc="-4" dirty="0">
              <a:solidFill>
                <a:schemeClr val="bg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18F9B90-7BDB-4D20-BA43-F266861E2F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22304" t="2352" r="22295" b="10605"/>
          <a:stretch>
            <a:fillRect/>
          </a:stretch>
        </p:blipFill>
        <p:spPr>
          <a:xfrm>
            <a:off x="1522791" y="2233766"/>
            <a:ext cx="6313362" cy="416774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7114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C2B0-FE84-EFD1-0619-5E45A1B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salvar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79D2328-E8A0-1918-EAB6-9769BD11B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50" y="2257080"/>
            <a:ext cx="4865027" cy="36322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3527BC-123F-75AC-8AF2-BC56BE93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" y="1935802"/>
            <a:ext cx="4076168" cy="26072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CF9972F-183D-3483-278E-B7EEFCE8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27946"/>
            <a:ext cx="5372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0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095" y="1101519"/>
            <a:ext cx="3624276" cy="484685"/>
          </a:xfrm>
          <a:prstGeom prst="rect">
            <a:avLst/>
          </a:prstGeom>
        </p:spPr>
        <p:txBody>
          <a:bodyPr vert="horz" wrap="square" lIns="0" tIns="10860" rIns="0" bIns="0" rtlCol="0" anchor="b">
            <a:spAutoFit/>
          </a:bodyPr>
          <a:lstStyle/>
          <a:p>
            <a:pPr marL="32579">
              <a:spcBef>
                <a:spcPts val="86"/>
              </a:spcBef>
            </a:pPr>
            <a:r>
              <a:rPr sz="4618" b="1" spc="288" baseline="37037" dirty="0">
                <a:solidFill>
                  <a:srgbClr val="F68F1D"/>
                </a:solidFill>
                <a:latin typeface="Calibri"/>
                <a:cs typeface="Calibri"/>
              </a:rPr>
              <a:t> </a:t>
            </a:r>
            <a:r>
              <a:rPr sz="3078" spc="-9" dirty="0"/>
              <a:t>Formulários</a:t>
            </a:r>
            <a:endParaRPr sz="3078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185" y="2204552"/>
            <a:ext cx="5897445" cy="1009823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206336" marR="4344" indent="-195476">
              <a:spcBef>
                <a:spcPts val="77"/>
              </a:spcBef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Permitem</a:t>
            </a:r>
            <a:r>
              <a:rPr sz="1710" spc="6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passar</a:t>
            </a:r>
            <a:r>
              <a:rPr sz="1710" spc="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informações</a:t>
            </a:r>
            <a:r>
              <a:rPr sz="1710" spc="5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adquiridas 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com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o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usuário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para</a:t>
            </a:r>
            <a:r>
              <a:rPr sz="1710" spc="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 </a:t>
            </a:r>
            <a:r>
              <a:rPr sz="1710" spc="-37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arquivo</a:t>
            </a:r>
            <a:r>
              <a:rPr sz="1710" spc="-17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PHP</a:t>
            </a:r>
            <a:endParaRPr sz="1710">
              <a:latin typeface="Calibri"/>
              <a:cs typeface="Calibri"/>
            </a:endParaRPr>
          </a:p>
          <a:p>
            <a:pPr>
              <a:spcBef>
                <a:spcPts val="34"/>
              </a:spcBef>
              <a:buClr>
                <a:srgbClr val="86C229"/>
              </a:buClr>
              <a:buFont typeface="Wingdings"/>
              <a:buChar char=""/>
            </a:pPr>
            <a:endParaRPr sz="1368">
              <a:latin typeface="Calibri"/>
              <a:cs typeface="Calibri"/>
            </a:endParaRPr>
          </a:p>
          <a:p>
            <a:pPr marL="206336" indent="-195476">
              <a:buClr>
                <a:srgbClr val="86C229"/>
              </a:buClr>
              <a:buSzPct val="75000"/>
              <a:buFont typeface="Wingdings"/>
              <a:buChar char=""/>
              <a:tabLst>
                <a:tab pos="206336" algn="l"/>
              </a:tabLst>
            </a:pP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Cada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 elemento</a:t>
            </a:r>
            <a:r>
              <a:rPr sz="1710" spc="68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no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13" dirty="0">
                <a:solidFill>
                  <a:srgbClr val="7D7D7D"/>
                </a:solidFill>
                <a:latin typeface="Calibri"/>
                <a:cs typeface="Calibri"/>
              </a:rPr>
              <a:t>formulário</a:t>
            </a:r>
            <a:r>
              <a:rPr sz="1710" spc="34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possui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 “name”</a:t>
            </a:r>
            <a:r>
              <a:rPr sz="1710" spc="26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e</a:t>
            </a:r>
            <a:r>
              <a:rPr sz="1710" spc="21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710" spc="-4" dirty="0">
                <a:solidFill>
                  <a:srgbClr val="7D7D7D"/>
                </a:solidFill>
                <a:latin typeface="Calibri"/>
                <a:cs typeface="Calibri"/>
              </a:rPr>
              <a:t>um</a:t>
            </a:r>
            <a:r>
              <a:rPr sz="1710" spc="-9" dirty="0">
                <a:solidFill>
                  <a:srgbClr val="7D7D7D"/>
                </a:solidFill>
                <a:latin typeface="Calibri"/>
                <a:cs typeface="Calibri"/>
              </a:rPr>
              <a:t> “value”</a:t>
            </a:r>
            <a:endParaRPr sz="171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2446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1091</Words>
  <Application>Microsoft Office PowerPoint</Application>
  <PresentationFormat>Apresentação na tela (4:3)</PresentationFormat>
  <Paragraphs>131</Paragraphs>
  <Slides>23</Slides>
  <Notes>6</Notes>
  <HiddenSlides>3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5" baseType="lpstr">
      <vt:lpstr>Arial</vt:lpstr>
      <vt:lpstr>Calibri</vt:lpstr>
      <vt:lpstr>Gill Sans MT</vt:lpstr>
      <vt:lpstr>Lucida Sans Unicode</vt:lpstr>
      <vt:lpstr>Tahoma</vt:lpstr>
      <vt:lpstr>Times New Roman</vt:lpstr>
      <vt:lpstr>Trebuchet MS</vt:lpstr>
      <vt:lpstr>Verdana</vt:lpstr>
      <vt:lpstr>Wingdings</vt:lpstr>
      <vt:lpstr>Wingdings 2</vt:lpstr>
      <vt:lpstr>Wingdings 3</vt:lpstr>
      <vt:lpstr>Dividendo</vt:lpstr>
      <vt:lpstr>Aula 3 PHP-Formulários</vt:lpstr>
      <vt:lpstr>sites estáticos x dinâmicos</vt:lpstr>
      <vt:lpstr>página estática</vt:lpstr>
      <vt:lpstr>página dinâmica</vt:lpstr>
      <vt:lpstr>PHP</vt:lpstr>
      <vt:lpstr>Ambiente cliente-servidor</vt:lpstr>
      <vt:lpstr>Ambiente cliente-servidor</vt:lpstr>
      <vt:lpstr>Onde salvar</vt:lpstr>
      <vt:lpstr> Formulários</vt:lpstr>
      <vt:lpstr>Componentes HTML</vt:lpstr>
      <vt:lpstr>Como enviar dados via Formulário</vt:lpstr>
      <vt:lpstr>Como enviar dados via Formulário</vt:lpstr>
      <vt:lpstr>Formulários</vt:lpstr>
      <vt:lpstr>Recebendo dados de formulário via método POST</vt:lpstr>
      <vt:lpstr>Exercício Rápido</vt:lpstr>
      <vt:lpstr>Componentes HTML</vt:lpstr>
      <vt:lpstr>Recuperando os dados de Checkbox no PHP</vt:lpstr>
      <vt:lpstr>Recuperando os dados de Checkbox no PHP</vt:lpstr>
      <vt:lpstr>Select</vt:lpstr>
      <vt:lpstr>Exercícios</vt:lpstr>
      <vt:lpstr>Validando campos</vt:lpstr>
      <vt:lpstr>Apresentação do PowerPoint</vt:lpstr>
      <vt:lpstr> 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Bianca Pedrosa</dc:creator>
  <cp:lastModifiedBy>Cecilia Sosa</cp:lastModifiedBy>
  <cp:revision>22</cp:revision>
  <dcterms:created xsi:type="dcterms:W3CDTF">2020-08-06T17:02:45Z</dcterms:created>
  <dcterms:modified xsi:type="dcterms:W3CDTF">2022-11-01T18:42:14Z</dcterms:modified>
</cp:coreProperties>
</file>