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8" r:id="rId6"/>
    <p:sldId id="266" r:id="rId7"/>
    <p:sldId id="261" r:id="rId8"/>
    <p:sldId id="277" r:id="rId9"/>
    <p:sldId id="278" r:id="rId10"/>
    <p:sldId id="271" r:id="rId11"/>
    <p:sldId id="272" r:id="rId12"/>
    <p:sldId id="273" r:id="rId13"/>
    <p:sldId id="274" r:id="rId14"/>
    <p:sldId id="275" r:id="rId15"/>
    <p:sldId id="276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1"/>
  </p:normalViewPr>
  <p:slideViewPr>
    <p:cSldViewPr snapToGrid="0" snapToObjects="1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C154-73F8-AC45-A282-C471F43FE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模型选择说明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95E8F-74A3-E841-90C6-3F0295794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根据立案量数据决定最优的算法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9EA6F-6CC0-48F8-A8D4-635A615F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014"/>
            <a:ext cx="9213551" cy="5517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暴露垃圾</a:t>
            </a:r>
            <a:r>
              <a:rPr lang="en-US" altLang="zh-CN" dirty="0"/>
              <a:t>-</a:t>
            </a:r>
            <a:r>
              <a:rPr lang="zh-CN" altLang="en-US" dirty="0"/>
              <a:t>皮尔森相关系数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B7E98EAF-2FF6-4B55-A800-8E3BC4252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94805"/>
            <a:ext cx="12192000" cy="6220182"/>
          </a:xfrm>
        </p:spPr>
      </p:pic>
    </p:spTree>
    <p:extLst>
      <p:ext uri="{BB962C8B-B14F-4D97-AF65-F5344CB8AC3E}">
        <p14:creationId xmlns:p14="http://schemas.microsoft.com/office/powerpoint/2010/main" val="251776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D5BA7-FECC-4B07-85CE-97CB498F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A6B7B-B577-413A-9477-A34B7944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50" y="0"/>
            <a:ext cx="5622825" cy="699290"/>
          </a:xfrm>
        </p:spPr>
        <p:txBody>
          <a:bodyPr/>
          <a:lstStyle/>
          <a:p>
            <a:r>
              <a:rPr lang="zh-CN" altLang="en-US" dirty="0"/>
              <a:t>非法小广告</a:t>
            </a:r>
            <a:r>
              <a:rPr lang="en-US" altLang="zh-CN" dirty="0"/>
              <a:t>-</a:t>
            </a:r>
            <a:r>
              <a:rPr lang="zh-CN" altLang="en-US" dirty="0"/>
              <a:t>皮尔森相关系数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E24FAA-631D-4E0D-8801-CC6E78426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51" y="541538"/>
            <a:ext cx="12219951" cy="63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3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4172C-209F-40B5-9BC1-55BF1EA0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28A35A9-EB59-4EDC-9FD4-6CB55B5BB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5064"/>
            <a:ext cx="12016167" cy="6422936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72F6E0-957F-4BB2-9D7F-E46B434A7768}"/>
              </a:ext>
            </a:extLst>
          </p:cNvPr>
          <p:cNvSpPr/>
          <p:nvPr/>
        </p:nvSpPr>
        <p:spPr>
          <a:xfrm>
            <a:off x="-93456" y="-1"/>
            <a:ext cx="3848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积存渣土</a:t>
            </a:r>
            <a:r>
              <a:rPr lang="en-US" altLang="zh-CN" dirty="0"/>
              <a:t>-</a:t>
            </a:r>
            <a:r>
              <a:rPr lang="zh-CN" altLang="en-US" dirty="0"/>
              <a:t>皮尔森相关系数</a:t>
            </a:r>
          </a:p>
        </p:txBody>
      </p:sp>
    </p:spTree>
    <p:extLst>
      <p:ext uri="{BB962C8B-B14F-4D97-AF65-F5344CB8AC3E}">
        <p14:creationId xmlns:p14="http://schemas.microsoft.com/office/powerpoint/2010/main" val="191101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FF8C-1F76-4CD3-B18C-56B79682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280B3ED-2A79-42D9-8CC2-9186CB258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488668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75F14B-7608-4126-9C85-81CF88B79EDE}"/>
              </a:ext>
            </a:extLst>
          </p:cNvPr>
          <p:cNvSpPr/>
          <p:nvPr/>
        </p:nvSpPr>
        <p:spPr>
          <a:xfrm>
            <a:off x="-1" y="0"/>
            <a:ext cx="3187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乱堆物料</a:t>
            </a:r>
            <a:r>
              <a:rPr lang="en-US" altLang="zh-CN" dirty="0"/>
              <a:t>-</a:t>
            </a:r>
            <a:r>
              <a:rPr lang="zh-CN" altLang="en-US" dirty="0"/>
              <a:t>皮尔森相关系数</a:t>
            </a:r>
          </a:p>
        </p:txBody>
      </p:sp>
    </p:spTree>
    <p:extLst>
      <p:ext uri="{BB962C8B-B14F-4D97-AF65-F5344CB8AC3E}">
        <p14:creationId xmlns:p14="http://schemas.microsoft.com/office/powerpoint/2010/main" val="342128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6209E-E8AE-4FFF-9823-1CA82246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2EFCD1B-56C0-46DE-8D17-6C37C7FDD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424653"/>
            <a:ext cx="12192001" cy="6433347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F4D6978-9B46-4A40-9AA7-7FCA2E85B8CF}"/>
              </a:ext>
            </a:extLst>
          </p:cNvPr>
          <p:cNvSpPr/>
          <p:nvPr/>
        </p:nvSpPr>
        <p:spPr>
          <a:xfrm>
            <a:off x="0" y="65855"/>
            <a:ext cx="280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无照经营</a:t>
            </a:r>
            <a:r>
              <a:rPr lang="en-US" altLang="zh-CN" dirty="0"/>
              <a:t>-</a:t>
            </a:r>
            <a:r>
              <a:rPr lang="zh-CN" altLang="en-US" dirty="0"/>
              <a:t>皮尔森相关系数</a:t>
            </a:r>
          </a:p>
        </p:txBody>
      </p:sp>
    </p:spTree>
    <p:extLst>
      <p:ext uri="{BB962C8B-B14F-4D97-AF65-F5344CB8AC3E}">
        <p14:creationId xmlns:p14="http://schemas.microsoft.com/office/powerpoint/2010/main" val="179247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DA8B1-A07F-48D4-B28D-97D6DE9A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998"/>
            <a:ext cx="10280342" cy="1080938"/>
          </a:xfrm>
        </p:spPr>
        <p:txBody>
          <a:bodyPr/>
          <a:lstStyle/>
          <a:p>
            <a:r>
              <a:rPr lang="zh-CN" altLang="en-US" dirty="0"/>
              <a:t>因此要分站点进行预测 </a:t>
            </a:r>
            <a:r>
              <a:rPr lang="en-US" altLang="zh-CN" dirty="0"/>
              <a:t> </a:t>
            </a:r>
            <a:r>
              <a:rPr lang="zh-CN" altLang="en-US" dirty="0"/>
              <a:t>以暴露垃圾</a:t>
            </a:r>
            <a:r>
              <a:rPr lang="en-US" altLang="zh-CN" dirty="0"/>
              <a:t>-</a:t>
            </a:r>
            <a:r>
              <a:rPr lang="zh-CN" altLang="en-US" dirty="0"/>
              <a:t>东华门为例</a:t>
            </a:r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CDA7D8F8-7B2B-49CC-AF02-590CC63DF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620" y="1275870"/>
            <a:ext cx="8587669" cy="5458783"/>
          </a:xfrm>
        </p:spPr>
      </p:pic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5BAFC96-5BA0-41B2-9866-782B5E29467D}"/>
              </a:ext>
            </a:extLst>
          </p:cNvPr>
          <p:cNvSpPr txBox="1">
            <a:spLocks/>
          </p:cNvSpPr>
          <p:nvPr/>
        </p:nvSpPr>
        <p:spPr>
          <a:xfrm>
            <a:off x="78270" y="2244885"/>
            <a:ext cx="1957408" cy="420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这样做更繁琐，但更正确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需要对每个站点都求一次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MAPE</a:t>
            </a:r>
          </a:p>
        </p:txBody>
      </p:sp>
    </p:spTree>
    <p:extLst>
      <p:ext uri="{BB962C8B-B14F-4D97-AF65-F5344CB8AC3E}">
        <p14:creationId xmlns:p14="http://schemas.microsoft.com/office/powerpoint/2010/main" val="187150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0F38C-F6A1-4A05-9551-7595F9A4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FB451-46E5-4A5C-A61F-B0BF61954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通过使用此模型已经将所有站点预测完成，结果是所有站点的</a:t>
            </a:r>
            <a:r>
              <a:rPr lang="en-US" altLang="zh-CN" dirty="0"/>
              <a:t>MAPE</a:t>
            </a:r>
            <a:r>
              <a:rPr lang="zh-CN" altLang="en-US" dirty="0"/>
              <a:t>均小于</a:t>
            </a:r>
            <a:r>
              <a:rPr lang="en-US" altLang="zh-CN" dirty="0"/>
              <a:t>1</a:t>
            </a:r>
            <a:r>
              <a:rPr lang="zh-CN" altLang="en-US" dirty="0"/>
              <a:t>，效果远远比</a:t>
            </a:r>
            <a:r>
              <a:rPr lang="en-US" altLang="zh-CN" dirty="0"/>
              <a:t>SVR</a:t>
            </a:r>
            <a:r>
              <a:rPr lang="zh-CN" altLang="en-US" dirty="0"/>
              <a:t>和</a:t>
            </a:r>
            <a:r>
              <a:rPr lang="en-US" altLang="zh-CN" dirty="0"/>
              <a:t>ARMA</a:t>
            </a:r>
            <a:r>
              <a:rPr lang="zh-CN" altLang="en-US" dirty="0"/>
              <a:t>等模型的效果好。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但如果鸡蛋里挑骨头，内部比较各站点的</a:t>
            </a:r>
            <a:r>
              <a:rPr lang="en-US" altLang="zh-CN" dirty="0"/>
              <a:t>MAPE</a:t>
            </a:r>
            <a:r>
              <a:rPr lang="zh-CN" altLang="en-US" dirty="0"/>
              <a:t>，依然有部分站点出现</a:t>
            </a:r>
            <a:r>
              <a:rPr lang="en-US" altLang="zh-CN" dirty="0"/>
              <a:t>MAPE</a:t>
            </a:r>
            <a:r>
              <a:rPr lang="zh-CN" altLang="en-US" dirty="0"/>
              <a:t>较大的情况（但预测效果依然强于其他模型）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759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49AD4-AD7C-4521-B089-7F4E3E1A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753228"/>
            <a:ext cx="10351363" cy="10809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在初始学习率</a:t>
            </a:r>
            <a:r>
              <a:rPr lang="en-US" altLang="zh-CN" sz="2000" dirty="0"/>
              <a:t>=0.001</a:t>
            </a:r>
            <a:r>
              <a:rPr lang="zh-CN" altLang="en-US" sz="2000" dirty="0"/>
              <a:t>，</a:t>
            </a:r>
            <a:r>
              <a:rPr lang="en-US" altLang="zh-CN" sz="2000" dirty="0"/>
              <a:t>LSTM</a:t>
            </a:r>
            <a:r>
              <a:rPr lang="zh-CN" altLang="en-US" sz="2000" dirty="0"/>
              <a:t>层节点数</a:t>
            </a:r>
            <a:r>
              <a:rPr lang="en-US" altLang="zh-CN" sz="2000" dirty="0"/>
              <a:t>=50</a:t>
            </a:r>
            <a:r>
              <a:rPr lang="zh-CN" altLang="en-US" sz="2000" dirty="0"/>
              <a:t>，</a:t>
            </a:r>
            <a:r>
              <a:rPr lang="en-US" altLang="zh-CN" sz="2000" dirty="0"/>
              <a:t>delay=10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batch_size</a:t>
            </a:r>
            <a:r>
              <a:rPr lang="en-US" altLang="zh-CN" sz="2000" dirty="0"/>
              <a:t>=16</a:t>
            </a:r>
            <a:r>
              <a:rPr lang="zh-CN" altLang="en-US" sz="2000" dirty="0"/>
              <a:t>的情况下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7B8E3-EEDA-470E-836B-F824A0B5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34" y="2242539"/>
            <a:ext cx="5273637" cy="427060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600" b="1" dirty="0"/>
              <a:t>准（</a:t>
            </a:r>
            <a:r>
              <a:rPr lang="en-US" altLang="zh-CN" sz="2600" b="1" dirty="0"/>
              <a:t>MAPE</a:t>
            </a:r>
            <a:r>
              <a:rPr lang="zh-CN" altLang="en-US" sz="2600" b="1" dirty="0"/>
              <a:t>在</a:t>
            </a:r>
            <a:r>
              <a:rPr lang="en-US" altLang="zh-CN" sz="2600" b="1" dirty="0"/>
              <a:t>0.2</a:t>
            </a:r>
            <a:r>
              <a:rPr lang="zh-CN" altLang="en-US" sz="2600" b="1" dirty="0"/>
              <a:t>左右）：</a:t>
            </a:r>
          </a:p>
          <a:p>
            <a:r>
              <a:rPr lang="zh-CN" altLang="en-US" dirty="0"/>
              <a:t>乱堆物料 德胜 </a:t>
            </a:r>
          </a:p>
          <a:p>
            <a:r>
              <a:rPr lang="zh-CN" altLang="en-US" dirty="0"/>
              <a:t>乱堆物料 曙光</a:t>
            </a:r>
          </a:p>
          <a:p>
            <a:r>
              <a:rPr lang="zh-CN" altLang="en-US" dirty="0"/>
              <a:t>乱堆物料 西长安街（小于</a:t>
            </a:r>
            <a:r>
              <a:rPr lang="en-US" altLang="zh-CN" dirty="0"/>
              <a:t>0.15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乱堆物料 月坛（接近</a:t>
            </a:r>
            <a:r>
              <a:rPr lang="en-US" altLang="zh-CN" dirty="0"/>
              <a:t>0.1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暴露垃圾 月坛（接近</a:t>
            </a:r>
            <a:r>
              <a:rPr lang="en-US" altLang="zh-CN" dirty="0"/>
              <a:t>0.1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暴露垃圾 西长安街</a:t>
            </a:r>
          </a:p>
          <a:p>
            <a:r>
              <a:rPr lang="zh-CN" altLang="en-US" dirty="0"/>
              <a:t>暴露垃圾 王佐镇</a:t>
            </a:r>
          </a:p>
          <a:p>
            <a:r>
              <a:rPr lang="zh-CN" altLang="en-US" dirty="0"/>
              <a:t>暴露垃圾 酒仙桥</a:t>
            </a:r>
          </a:p>
          <a:p>
            <a:r>
              <a:rPr lang="zh-CN" altLang="en-US" dirty="0"/>
              <a:t>暴露垃圾 劲松</a:t>
            </a:r>
          </a:p>
          <a:p>
            <a:r>
              <a:rPr lang="zh-CN" altLang="en-US" dirty="0"/>
              <a:t>暴露垃圾 东华门</a:t>
            </a:r>
          </a:p>
          <a:p>
            <a:r>
              <a:rPr lang="zh-CN" altLang="en-US" dirty="0"/>
              <a:t>暴露垃圾 德胜</a:t>
            </a:r>
          </a:p>
          <a:p>
            <a:r>
              <a:rPr lang="zh-CN" altLang="en-US" dirty="0"/>
              <a:t>积存渣土 朝阳门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17A4532-6075-450B-8112-6FAB9DEEED33}"/>
              </a:ext>
            </a:extLst>
          </p:cNvPr>
          <p:cNvSpPr txBox="1">
            <a:spLocks/>
          </p:cNvSpPr>
          <p:nvPr/>
        </p:nvSpPr>
        <p:spPr>
          <a:xfrm>
            <a:off x="5953957" y="2130641"/>
            <a:ext cx="5968754" cy="4535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不准（</a:t>
            </a:r>
            <a:r>
              <a:rPr lang="en-US" altLang="zh-CN" sz="3200" b="1" dirty="0"/>
              <a:t>MAPE</a:t>
            </a:r>
            <a:r>
              <a:rPr lang="zh-CN" altLang="en-US" sz="3200" b="1" dirty="0"/>
              <a:t>大于</a:t>
            </a:r>
            <a:r>
              <a:rPr lang="en-US" altLang="zh-CN" sz="3200" b="1" dirty="0"/>
              <a:t>0.5</a:t>
            </a:r>
            <a:r>
              <a:rPr lang="zh-CN" altLang="en-US" sz="3200" b="1" dirty="0"/>
              <a:t>）：</a:t>
            </a:r>
          </a:p>
          <a:p>
            <a:r>
              <a:rPr lang="zh-CN" altLang="en-US" dirty="0"/>
              <a:t>暴露垃圾 东铁营</a:t>
            </a:r>
          </a:p>
          <a:p>
            <a:r>
              <a:rPr lang="zh-CN" altLang="en-US" dirty="0"/>
              <a:t>暴露垃圾 白纸坊</a:t>
            </a:r>
          </a:p>
          <a:p>
            <a:r>
              <a:rPr lang="zh-CN" altLang="en-US" dirty="0"/>
              <a:t>乱堆物料 白纸坊</a:t>
            </a:r>
          </a:p>
          <a:p>
            <a:r>
              <a:rPr lang="zh-CN" altLang="en-US" dirty="0"/>
              <a:t>乱堆物料 亚运村</a:t>
            </a:r>
          </a:p>
          <a:p>
            <a:r>
              <a:rPr lang="zh-CN" altLang="en-US" dirty="0"/>
              <a:t>非法小广告 东华门（接近</a:t>
            </a:r>
            <a:r>
              <a:rPr lang="en-US" altLang="zh-CN" dirty="0"/>
              <a:t>0.5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非法小广告 东直门</a:t>
            </a:r>
          </a:p>
          <a:p>
            <a:r>
              <a:rPr lang="zh-CN" altLang="en-US" dirty="0"/>
              <a:t>非法小广告 海淀</a:t>
            </a:r>
          </a:p>
          <a:p>
            <a:r>
              <a:rPr lang="zh-CN" altLang="en-US" dirty="0"/>
              <a:t>非法小广告 酒仙桥（大于</a:t>
            </a:r>
            <a:r>
              <a:rPr lang="en-US" altLang="zh-CN" dirty="0"/>
              <a:t>0.7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非法小广告 六里屯（大于</a:t>
            </a:r>
            <a:r>
              <a:rPr lang="en-US" altLang="zh-CN" dirty="0"/>
              <a:t>0.7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非法小广告 马家堡（大于</a:t>
            </a:r>
            <a:r>
              <a:rPr lang="en-US" altLang="zh-CN" dirty="0"/>
              <a:t>0.7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非法小广告 香河园（训练预测也不好）</a:t>
            </a:r>
          </a:p>
          <a:p>
            <a:r>
              <a:rPr lang="zh-CN" altLang="en-US" dirty="0"/>
              <a:t>非法小广告 亚运村（训练预测也不好）</a:t>
            </a:r>
          </a:p>
          <a:p>
            <a:r>
              <a:rPr lang="zh-CN" altLang="en-US" dirty="0"/>
              <a:t>无照经营 白纸坊</a:t>
            </a:r>
          </a:p>
          <a:p>
            <a:r>
              <a:rPr lang="zh-CN" altLang="en-US" dirty="0"/>
              <a:t>积存渣土 右安门</a:t>
            </a:r>
          </a:p>
        </p:txBody>
      </p:sp>
    </p:spTree>
    <p:extLst>
      <p:ext uri="{BB962C8B-B14F-4D97-AF65-F5344CB8AC3E}">
        <p14:creationId xmlns:p14="http://schemas.microsoft.com/office/powerpoint/2010/main" val="279389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A8A10-D9EB-4764-BAB6-AB310DF9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8" y="115409"/>
            <a:ext cx="11411065" cy="17689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            不准                                                  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DC5CD9-E88B-40AE-9092-F3001D86E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35967"/>
            <a:ext cx="6043184" cy="21947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0ABA8D-7334-41E0-84C2-E16EA65E9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6264"/>
            <a:ext cx="5951736" cy="21397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B48202-56E3-4D70-A4CE-D4473756E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9" y="383602"/>
            <a:ext cx="5860288" cy="21642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CD6B36-E5A6-41DB-91C7-73E3A4295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449" y="4746135"/>
            <a:ext cx="6182551" cy="20121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48E299B-91D7-49D2-AE03-31B5E9A0C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2575" y="2574247"/>
            <a:ext cx="6058425" cy="21718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4E1480-6647-40D4-8912-22002E5F0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5437" y="383602"/>
            <a:ext cx="6035563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99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188C6-74D7-407E-A23A-0A91FABA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B0E80-7354-4557-A543-B5AA3DF2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LSTM</a:t>
            </a:r>
            <a:r>
              <a:rPr lang="zh-CN" altLang="en-US" dirty="0"/>
              <a:t>分站点的方式进行预测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接下来需要进一步改变</a:t>
            </a:r>
            <a:r>
              <a:rPr lang="en-US" altLang="zh-CN" dirty="0"/>
              <a:t>LSTM</a:t>
            </a:r>
            <a:r>
              <a:rPr lang="zh-CN" altLang="en-US" dirty="0"/>
              <a:t>的相关参数来进行对比、分析与总结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建议以周为单位增加数据量</a:t>
            </a:r>
            <a:endParaRPr lang="en-US" altLang="zh-CN" dirty="0"/>
          </a:p>
          <a:p>
            <a:r>
              <a:rPr lang="zh-CN" altLang="en-US" dirty="0"/>
              <a:t>进一步的应用中，建议多次模拟预测取均值，以消除随机初始权重的影响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名称处理成编号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选比较好的结果的一类上论文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用单站点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和同伴对接文献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err="1"/>
              <a:t>yangbaby</a:t>
            </a:r>
            <a:r>
              <a:rPr lang="en-US" altLang="zh-CN"/>
              <a:t>@126.com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153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CFDE-2374-324D-B248-639A6A2D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用过的模型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01386-B99D-8246-B194-7CDFA1D00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ARMA</a:t>
            </a:r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ARIMA</a:t>
            </a:r>
          </a:p>
          <a:p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Auto_ARIMA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SVR</a:t>
            </a:r>
          </a:p>
          <a:p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LSTM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（效果最好）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06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8E2B-57EC-F347-B205-E29E3CCA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" y="416945"/>
            <a:ext cx="11402188" cy="1080938"/>
          </a:xfrm>
        </p:spPr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样本数据分析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——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以“暴露垃圾”的六个街道为例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79AD96D-1450-4EA0-8823-71B46996F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466" y="1497883"/>
            <a:ext cx="8988711" cy="5258025"/>
          </a:xfrm>
        </p:spPr>
      </p:pic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897525A9-4046-4439-A8F3-EDC77A3C9E6D}"/>
              </a:ext>
            </a:extLst>
          </p:cNvPr>
          <p:cNvSpPr txBox="1">
            <a:spLocks/>
          </p:cNvSpPr>
          <p:nvPr/>
        </p:nvSpPr>
        <p:spPr>
          <a:xfrm>
            <a:off x="1" y="2425650"/>
            <a:ext cx="3079466" cy="35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1. 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没有季节性变化规律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2. 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数据序列不平稳，起伏大（从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ADF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检验也可看出）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3. 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各个站点的数据序列增长或下降趋势不统一：有的呈增长趋势，有的呈下降趋势，有的不断起伏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4. 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样本规模较小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通过以上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个数据特点来选取模型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00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7225-DA7C-3043-ADE8-8512CA3B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模型选择原则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6299-9745-CC49-BFC8-9D62EFA9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1.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最好选择不依赖数据序列变化的模型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2.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最好选择非季节性的序列模型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ARMA</a:t>
            </a:r>
          </a:p>
          <a:p>
            <a:pPr lvl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ARIMA</a:t>
            </a:r>
          </a:p>
          <a:p>
            <a:pPr lvl="1"/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Auto_ARIMA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3.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最好选择适用于解决中小规模训练集的非线性问题的模型</a:t>
            </a:r>
          </a:p>
          <a:p>
            <a:pPr lvl="1"/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SVR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9118362" y="2336873"/>
            <a:ext cx="256373" cy="2722237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9750751" y="3467158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LSTM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473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2D36C-A990-BB4F-AB25-2C4E2258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87" y="409879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DengXian" panose="02010600030101010101" pitchFamily="2" charset="-122"/>
                <a:ea typeface="DengXian" panose="02010600030101010101" pitchFamily="2" charset="-122"/>
              </a:rPr>
              <a:t>ARMA</a:t>
            </a:r>
            <a:r>
              <a:rPr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rPr>
              <a:t>/ARIMA</a:t>
            </a:r>
            <a:endParaRPr lang="en-US" sz="3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C996C69-B429-40CD-A6CA-C832CA6D8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0" y="2244885"/>
            <a:ext cx="1957408" cy="420323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预测效果对于不同站点好坏不一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预测前需要对数据预处理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需要定阶（</a:t>
            </a:r>
            <a:r>
              <a:rPr lang="en-US" altLang="zh-CN" sz="2000" dirty="0" err="1">
                <a:latin typeface="DengXian" panose="02010600030101010101" pitchFamily="2" charset="-122"/>
                <a:ea typeface="DengXian" panose="02010600030101010101" pitchFamily="2" charset="-122"/>
              </a:rPr>
              <a:t>p,q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）阶数优化的问题待解决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ACC34-69D1-417F-865D-9DEDBD24B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813" y="1572613"/>
            <a:ext cx="10074876" cy="49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6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7AB5C-D020-4887-AE5F-9FAD9993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Auto_ARIMA</a:t>
            </a:r>
            <a:b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41039F-5532-40FD-A355-010D27EA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25" y="1979720"/>
            <a:ext cx="10048095" cy="4814903"/>
          </a:xfrm>
          <a:prstGeom prst="rect">
            <a:avLst/>
          </a:prstGeom>
        </p:spPr>
      </p:pic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01C822B-8230-46E0-8DA3-F4454CA8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0" y="2244885"/>
            <a:ext cx="1957408" cy="420323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不需要手动定阶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但仅仅能预测趋势，并不能预测具体数值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01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E28CA-4D3F-C341-8F96-34287A29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4" y="323872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DengXian" panose="02010600030101010101" pitchFamily="2" charset="-122"/>
                <a:ea typeface="DengXian" panose="02010600030101010101" pitchFamily="2" charset="-122"/>
              </a:rPr>
              <a:t>SVR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9A5005-ABBE-4C9E-AB4D-BF54243C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48" y="1728682"/>
            <a:ext cx="10030374" cy="5009407"/>
          </a:xfrm>
          <a:prstGeom prst="rect">
            <a:avLst/>
          </a:prstGeom>
        </p:spPr>
      </p:pic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0E463C08-90AC-4403-9376-3BA2324F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78" y="2104008"/>
            <a:ext cx="1988000" cy="4344113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对于平稳数据预测效果更佳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对于数量级大的数据预测效果更佳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56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ACE61-6658-4646-8005-A561686C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70F0D7-FA57-4AD8-BEE3-19510F367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93364"/>
            <a:ext cx="10953578" cy="3429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BD78D2-013C-4A88-9DA0-4E4FD803C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953579" cy="34400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E3A65A1-7A40-463F-B16D-498D8198B8F0}"/>
              </a:ext>
            </a:extLst>
          </p:cNvPr>
          <p:cNvSpPr txBox="1"/>
          <p:nvPr/>
        </p:nvSpPr>
        <p:spPr>
          <a:xfrm>
            <a:off x="11164122" y="221941"/>
            <a:ext cx="939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ARMA</a:t>
            </a:r>
            <a:endParaRPr lang="zh-CN" altLang="en-US" sz="5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AFA707-1CEF-4BDA-8E26-2B0CEDED7FD7}"/>
              </a:ext>
            </a:extLst>
          </p:cNvPr>
          <p:cNvSpPr txBox="1"/>
          <p:nvPr/>
        </p:nvSpPr>
        <p:spPr>
          <a:xfrm>
            <a:off x="11164122" y="4364725"/>
            <a:ext cx="834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SVR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4652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AEC8A-419B-47AC-B5C1-1026010D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4" y="1828800"/>
            <a:ext cx="1207364" cy="475843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LSTM</a:t>
            </a:r>
            <a:r>
              <a:rPr lang="zh-CN" altLang="en-US" sz="1800" dirty="0"/>
              <a:t>方式：</a:t>
            </a:r>
            <a:br>
              <a:rPr lang="en-US" altLang="zh-CN" sz="1800" dirty="0"/>
            </a:br>
            <a:r>
              <a:rPr lang="zh-CN" altLang="en-US" sz="1800" dirty="0"/>
              <a:t>将所有站点数据组成一个样本集，分为训练组和测试组进行拟合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zh-CN" altLang="en-US" sz="1800" dirty="0"/>
              <a:t>很遗憾这种方法理论上是错误的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zh-CN" altLang="en-US" sz="1800" dirty="0"/>
              <a:t>因为没有考虑站点间的关联性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D4A6C5-AB2F-4F49-85D5-A024C3070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929" y="632273"/>
            <a:ext cx="10722417" cy="6031360"/>
          </a:xfrm>
        </p:spPr>
      </p:pic>
    </p:spTree>
    <p:extLst>
      <p:ext uri="{BB962C8B-B14F-4D97-AF65-F5344CB8AC3E}">
        <p14:creationId xmlns:p14="http://schemas.microsoft.com/office/powerpoint/2010/main" val="39209392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623</Words>
  <Application>Microsoft Office PowerPoint</Application>
  <PresentationFormat>宽屏</PresentationFormat>
  <Paragraphs>91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DengXian</vt:lpstr>
      <vt:lpstr>Arial</vt:lpstr>
      <vt:lpstr>Trebuchet MS</vt:lpstr>
      <vt:lpstr>Berlin</vt:lpstr>
      <vt:lpstr>模型选择说明</vt:lpstr>
      <vt:lpstr>用过的模型</vt:lpstr>
      <vt:lpstr>样本数据分析——以“暴露垃圾”的六个街道为例</vt:lpstr>
      <vt:lpstr>模型选择原则</vt:lpstr>
      <vt:lpstr>ARMA/ARIMA</vt:lpstr>
      <vt:lpstr>Auto_ARIMA </vt:lpstr>
      <vt:lpstr>SVR</vt:lpstr>
      <vt:lpstr>PowerPoint 演示文稿</vt:lpstr>
      <vt:lpstr>LSTM方式： 将所有站点数据组成一个样本集，分为训练组和测试组进行拟合  很遗憾这种方法理论上是错误的  因为没有考虑站点间的关联性</vt:lpstr>
      <vt:lpstr>暴露垃圾-皮尔森相关系数</vt:lpstr>
      <vt:lpstr>PowerPoint 演示文稿</vt:lpstr>
      <vt:lpstr>PowerPoint 演示文稿</vt:lpstr>
      <vt:lpstr>PowerPoint 演示文稿</vt:lpstr>
      <vt:lpstr>PowerPoint 演示文稿</vt:lpstr>
      <vt:lpstr>因此要分站点进行预测  以暴露垃圾-东华门为例</vt:lpstr>
      <vt:lpstr>PowerPoint 演示文稿</vt:lpstr>
      <vt:lpstr>在初始学习率=0.001，LSTM层节点数=50，delay=10，batch_size=16的情况下</vt:lpstr>
      <vt:lpstr>            不准                                                  准</vt:lpstr>
      <vt:lpstr>结论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机械学习的算法对比</dc:title>
  <dc:creator>Steve Li</dc:creator>
  <cp:lastModifiedBy>JAY</cp:lastModifiedBy>
  <cp:revision>29</cp:revision>
  <dcterms:created xsi:type="dcterms:W3CDTF">2019-07-09T12:38:57Z</dcterms:created>
  <dcterms:modified xsi:type="dcterms:W3CDTF">2019-08-05T02:31:05Z</dcterms:modified>
</cp:coreProperties>
</file>