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8" r:id="rId2"/>
    <p:sldId id="2054" r:id="rId3"/>
    <p:sldId id="1990" r:id="rId4"/>
    <p:sldId id="2059" r:id="rId5"/>
    <p:sldId id="1991" r:id="rId6"/>
    <p:sldId id="1992" r:id="rId7"/>
    <p:sldId id="2060" r:id="rId8"/>
    <p:sldId id="2061" r:id="rId9"/>
    <p:sldId id="2057" r:id="rId10"/>
    <p:sldId id="2062" r:id="rId11"/>
    <p:sldId id="2063" r:id="rId12"/>
    <p:sldId id="2064" r:id="rId13"/>
    <p:sldId id="2012" r:id="rId14"/>
    <p:sldId id="2067" r:id="rId15"/>
    <p:sldId id="2066" r:id="rId16"/>
    <p:sldId id="2068" r:id="rId17"/>
    <p:sldId id="2065" r:id="rId18"/>
    <p:sldId id="2058" r:id="rId19"/>
    <p:sldId id="38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inyuan Luo" initials="XL" lastIdx="8" clrIdx="0">
    <p:extLst>
      <p:ext uri="{19B8F6BF-5375-455C-9EA6-DF929625EA0E}">
        <p15:presenceInfo xmlns:p15="http://schemas.microsoft.com/office/powerpoint/2012/main" userId="9dbbd86df2db348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68E"/>
    <a:srgbClr val="FF0000"/>
    <a:srgbClr val="404040"/>
    <a:srgbClr val="005825"/>
    <a:srgbClr val="255D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26" autoAdjust="0"/>
    <p:restoredTop sz="93826" autoAdjust="0"/>
  </p:normalViewPr>
  <p:slideViewPr>
    <p:cSldViewPr snapToGrid="0" showGuides="1">
      <p:cViewPr varScale="1">
        <p:scale>
          <a:sx n="82" d="100"/>
          <a:sy n="82" d="100"/>
        </p:scale>
        <p:origin x="114" y="4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1F2FF1-F0C6-4951-A4B0-5726A58F995E}" type="datetimeFigureOut">
              <a:rPr lang="zh-CN" altLang="en-US" smtClean="0"/>
              <a:t>2020/10/29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B26731-635E-4CD3-B759-79E91D8186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0513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B26731-635E-4CD3-B759-79E91D81867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18329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B26731-635E-4CD3-B759-79E91D81867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5532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B26731-635E-4CD3-B759-79E91D81867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80688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B26731-635E-4CD3-B759-79E91D81867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09839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B26731-635E-4CD3-B759-79E91D81867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0904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B26731-635E-4CD3-B759-79E91D81867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99172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B26731-635E-4CD3-B759-79E91D81867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3059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B26731-635E-4CD3-B759-79E91D81867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91486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B26731-635E-4CD3-B759-79E91D81867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9214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B26731-635E-4CD3-B759-79E91D81867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84324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B26731-635E-4CD3-B759-79E91D81867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35322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B26731-635E-4CD3-B759-79E91D81867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942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B26731-635E-4CD3-B759-79E91D81867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22555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B26731-635E-4CD3-B759-79E91D81867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7004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在复赛数据集上进行简单的验证后，我们决定采用 </a:t>
            </a:r>
            <a:r>
              <a:rPr lang="en-US" altLang="zh-CN" dirty="0"/>
              <a:t>pipeline </a:t>
            </a:r>
            <a:r>
              <a:rPr lang="zh-CN" altLang="en-US" dirty="0"/>
              <a:t>式模型作为我们的候选方案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B26731-635E-4CD3-B759-79E91D81867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42979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match</a:t>
            </a:r>
            <a:endParaRPr lang="zh-CN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B26731-635E-4CD3-B759-79E91D81867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25074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B26731-635E-4CD3-B759-79E91D81867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70009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dirty="0"/>
              <a:t>由于时间的关系，复赛的重点在对</a:t>
            </a:r>
            <a:r>
              <a:rPr lang="en-US" altLang="zh-CN" dirty="0"/>
              <a:t>Trigger </a:t>
            </a:r>
            <a:r>
              <a:rPr lang="zh-CN" altLang="en-US" dirty="0"/>
              <a:t>和 </a:t>
            </a:r>
            <a:r>
              <a:rPr lang="en-US" altLang="zh-CN" dirty="0"/>
              <a:t>Role </a:t>
            </a:r>
            <a:r>
              <a:rPr lang="zh-CN" altLang="en-US" dirty="0"/>
              <a:t>的优化，属性分类并未做过多优化。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B26731-635E-4CD3-B759-79E91D81867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2938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B26731-635E-4CD3-B759-79E91D81867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3939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6E2C7-3F2B-4A10-9083-9AE6E9F11689}" type="datetime1">
              <a:rPr lang="zh-CN" altLang="en-US" smtClean="0"/>
              <a:t>2020/10/29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B14F0-47FE-4937-9DB0-2B15A813C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9120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04B56-FBEC-41FA-92D9-AA0E71CBB0A2}" type="datetime1">
              <a:rPr lang="zh-CN" altLang="en-US" smtClean="0"/>
              <a:t>2020/10/29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B14F0-47FE-4937-9DB0-2B15A813C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4233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8C991-77DA-4A62-A328-650F24252195}" type="datetime1">
              <a:rPr lang="zh-CN" altLang="en-US" smtClean="0"/>
              <a:t>2020/10/29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B14F0-47FE-4937-9DB0-2B15A813C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9417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5FEE6-2DE7-4593-9108-F338490721A2}" type="datetime1">
              <a:rPr lang="zh-CN" altLang="en-US" smtClean="0"/>
              <a:t>2020/10/29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B14F0-47FE-4937-9DB0-2B15A813C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5706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5D04D-E012-46AB-8281-CE502CC2D9DA}" type="datetime1">
              <a:rPr lang="zh-CN" altLang="en-US" smtClean="0"/>
              <a:t>2020/10/29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B14F0-47FE-4937-9DB0-2B15A813C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5958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4E511-8537-4E9A-B943-060CC309AF17}" type="datetime1">
              <a:rPr lang="zh-CN" altLang="en-US" smtClean="0"/>
              <a:t>2020/10/29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B14F0-47FE-4937-9DB0-2B15A813C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733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C196C-0CFE-4AE6-ADB9-6EDB02149A23}" type="datetime1">
              <a:rPr lang="zh-CN" altLang="en-US" smtClean="0"/>
              <a:t>2020/10/29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B14F0-47FE-4937-9DB0-2B15A813C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139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259F2-8878-4BFC-B015-AB5BA1E06749}" type="datetime1">
              <a:rPr lang="zh-CN" altLang="en-US" smtClean="0"/>
              <a:t>2020/10/29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B14F0-47FE-4937-9DB0-2B15A813C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0189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2340A-0A55-444E-91A9-EE17D6524CF0}" type="datetime1">
              <a:rPr lang="zh-CN" altLang="en-US" smtClean="0"/>
              <a:t>2020/10/29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285303" y="6356350"/>
            <a:ext cx="2743200" cy="365125"/>
          </a:xfrm>
        </p:spPr>
        <p:txBody>
          <a:bodyPr/>
          <a:lstStyle/>
          <a:p>
            <a:fld id="{90DB14F0-47FE-4937-9DB0-2B15A813C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3209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AA73-2BAC-40F2-A1D2-16440F1B551A}" type="datetime1">
              <a:rPr lang="zh-CN" altLang="en-US" smtClean="0"/>
              <a:t>2020/10/29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B14F0-47FE-4937-9DB0-2B15A813C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0250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C5FB8-C92B-47E5-A490-A0FBF61EB2CE}" type="datetime1">
              <a:rPr lang="zh-CN" altLang="en-US" smtClean="0"/>
              <a:t>2020/10/29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B14F0-47FE-4937-9DB0-2B15A813C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993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4D4E0-CDB2-43F3-A223-89E7C5416CC2}" type="datetime1">
              <a:rPr lang="zh-CN" altLang="en-US" smtClean="0"/>
              <a:t>2020/10/29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B14F0-47FE-4937-9DB0-2B15A813C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141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33"/>
          <p:cNvGrpSpPr>
            <a:grpSpLocks/>
          </p:cNvGrpSpPr>
          <p:nvPr/>
        </p:nvGrpSpPr>
        <p:grpSpPr bwMode="auto">
          <a:xfrm>
            <a:off x="839491" y="315322"/>
            <a:ext cx="10234208" cy="5186063"/>
            <a:chOff x="2359" y="2311"/>
            <a:chExt cx="3394" cy="1685"/>
          </a:xfrm>
          <a:solidFill>
            <a:schemeClr val="bg1">
              <a:lumMod val="95000"/>
            </a:schemeClr>
          </a:solidFill>
        </p:grpSpPr>
        <p:sp>
          <p:nvSpPr>
            <p:cNvPr id="3" name="Freeform 434"/>
            <p:cNvSpPr>
              <a:spLocks/>
            </p:cNvSpPr>
            <p:nvPr/>
          </p:nvSpPr>
          <p:spPr bwMode="auto">
            <a:xfrm>
              <a:off x="3401" y="2311"/>
              <a:ext cx="446" cy="239"/>
            </a:xfrm>
            <a:custGeom>
              <a:avLst/>
              <a:gdLst>
                <a:gd name="T0" fmla="*/ 369 w 446"/>
                <a:gd name="T1" fmla="*/ 3 h 239"/>
                <a:gd name="T2" fmla="*/ 360 w 446"/>
                <a:gd name="T3" fmla="*/ 7 h 239"/>
                <a:gd name="T4" fmla="*/ 387 w 446"/>
                <a:gd name="T5" fmla="*/ 10 h 239"/>
                <a:gd name="T6" fmla="*/ 386 w 446"/>
                <a:gd name="T7" fmla="*/ 13 h 239"/>
                <a:gd name="T8" fmla="*/ 360 w 446"/>
                <a:gd name="T9" fmla="*/ 16 h 239"/>
                <a:gd name="T10" fmla="*/ 364 w 446"/>
                <a:gd name="T11" fmla="*/ 20 h 239"/>
                <a:gd name="T12" fmla="*/ 406 w 446"/>
                <a:gd name="T13" fmla="*/ 13 h 239"/>
                <a:gd name="T14" fmla="*/ 444 w 446"/>
                <a:gd name="T15" fmla="*/ 14 h 239"/>
                <a:gd name="T16" fmla="*/ 442 w 446"/>
                <a:gd name="T17" fmla="*/ 22 h 239"/>
                <a:gd name="T18" fmla="*/ 412 w 446"/>
                <a:gd name="T19" fmla="*/ 24 h 239"/>
                <a:gd name="T20" fmla="*/ 387 w 446"/>
                <a:gd name="T21" fmla="*/ 34 h 239"/>
                <a:gd name="T22" fmla="*/ 376 w 446"/>
                <a:gd name="T23" fmla="*/ 46 h 239"/>
                <a:gd name="T24" fmla="*/ 389 w 446"/>
                <a:gd name="T25" fmla="*/ 54 h 239"/>
                <a:gd name="T26" fmla="*/ 376 w 446"/>
                <a:gd name="T27" fmla="*/ 57 h 239"/>
                <a:gd name="T28" fmla="*/ 364 w 446"/>
                <a:gd name="T29" fmla="*/ 63 h 239"/>
                <a:gd name="T30" fmla="*/ 376 w 446"/>
                <a:gd name="T31" fmla="*/ 67 h 239"/>
                <a:gd name="T32" fmla="*/ 376 w 446"/>
                <a:gd name="T33" fmla="*/ 73 h 239"/>
                <a:gd name="T34" fmla="*/ 386 w 446"/>
                <a:gd name="T35" fmla="*/ 76 h 239"/>
                <a:gd name="T36" fmla="*/ 367 w 446"/>
                <a:gd name="T37" fmla="*/ 79 h 239"/>
                <a:gd name="T38" fmla="*/ 359 w 446"/>
                <a:gd name="T39" fmla="*/ 89 h 239"/>
                <a:gd name="T40" fmla="*/ 340 w 446"/>
                <a:gd name="T41" fmla="*/ 96 h 239"/>
                <a:gd name="T42" fmla="*/ 337 w 446"/>
                <a:gd name="T43" fmla="*/ 107 h 239"/>
                <a:gd name="T44" fmla="*/ 337 w 446"/>
                <a:gd name="T45" fmla="*/ 110 h 239"/>
                <a:gd name="T46" fmla="*/ 339 w 446"/>
                <a:gd name="T47" fmla="*/ 120 h 239"/>
                <a:gd name="T48" fmla="*/ 307 w 446"/>
                <a:gd name="T49" fmla="*/ 113 h 239"/>
                <a:gd name="T50" fmla="*/ 303 w 446"/>
                <a:gd name="T51" fmla="*/ 119 h 239"/>
                <a:gd name="T52" fmla="*/ 297 w 446"/>
                <a:gd name="T53" fmla="*/ 124 h 239"/>
                <a:gd name="T54" fmla="*/ 329 w 446"/>
                <a:gd name="T55" fmla="*/ 127 h 239"/>
                <a:gd name="T56" fmla="*/ 306 w 446"/>
                <a:gd name="T57" fmla="*/ 140 h 239"/>
                <a:gd name="T58" fmla="*/ 263 w 446"/>
                <a:gd name="T59" fmla="*/ 149 h 239"/>
                <a:gd name="T60" fmla="*/ 219 w 446"/>
                <a:gd name="T61" fmla="*/ 171 h 239"/>
                <a:gd name="T62" fmla="*/ 176 w 446"/>
                <a:gd name="T63" fmla="*/ 179 h 239"/>
                <a:gd name="T64" fmla="*/ 160 w 446"/>
                <a:gd name="T65" fmla="*/ 197 h 239"/>
                <a:gd name="T66" fmla="*/ 137 w 446"/>
                <a:gd name="T67" fmla="*/ 216 h 239"/>
                <a:gd name="T68" fmla="*/ 112 w 446"/>
                <a:gd name="T69" fmla="*/ 239 h 239"/>
                <a:gd name="T70" fmla="*/ 87 w 446"/>
                <a:gd name="T71" fmla="*/ 230 h 239"/>
                <a:gd name="T72" fmla="*/ 67 w 446"/>
                <a:gd name="T73" fmla="*/ 196 h 239"/>
                <a:gd name="T74" fmla="*/ 73 w 446"/>
                <a:gd name="T75" fmla="*/ 187 h 239"/>
                <a:gd name="T76" fmla="*/ 66 w 446"/>
                <a:gd name="T77" fmla="*/ 190 h 239"/>
                <a:gd name="T78" fmla="*/ 76 w 446"/>
                <a:gd name="T79" fmla="*/ 149 h 239"/>
                <a:gd name="T80" fmla="*/ 86 w 446"/>
                <a:gd name="T81" fmla="*/ 151 h 239"/>
                <a:gd name="T82" fmla="*/ 90 w 446"/>
                <a:gd name="T83" fmla="*/ 147 h 239"/>
                <a:gd name="T84" fmla="*/ 107 w 446"/>
                <a:gd name="T85" fmla="*/ 133 h 239"/>
                <a:gd name="T86" fmla="*/ 96 w 446"/>
                <a:gd name="T87" fmla="*/ 110 h 239"/>
                <a:gd name="T88" fmla="*/ 83 w 446"/>
                <a:gd name="T89" fmla="*/ 103 h 239"/>
                <a:gd name="T90" fmla="*/ 90 w 446"/>
                <a:gd name="T91" fmla="*/ 89 h 239"/>
                <a:gd name="T92" fmla="*/ 77 w 446"/>
                <a:gd name="T93" fmla="*/ 67 h 239"/>
                <a:gd name="T94" fmla="*/ 29 w 446"/>
                <a:gd name="T95" fmla="*/ 64 h 239"/>
                <a:gd name="T96" fmla="*/ 12 w 446"/>
                <a:gd name="T97" fmla="*/ 59 h 239"/>
                <a:gd name="T98" fmla="*/ 28 w 446"/>
                <a:gd name="T99" fmla="*/ 56 h 239"/>
                <a:gd name="T100" fmla="*/ 39 w 446"/>
                <a:gd name="T101" fmla="*/ 56 h 239"/>
                <a:gd name="T102" fmla="*/ 25 w 446"/>
                <a:gd name="T103" fmla="*/ 52 h 239"/>
                <a:gd name="T104" fmla="*/ 6 w 446"/>
                <a:gd name="T105" fmla="*/ 50 h 239"/>
                <a:gd name="T106" fmla="*/ 2 w 446"/>
                <a:gd name="T107" fmla="*/ 44 h 239"/>
                <a:gd name="T108" fmla="*/ 23 w 446"/>
                <a:gd name="T109" fmla="*/ 37 h 239"/>
                <a:gd name="T110" fmla="*/ 59 w 446"/>
                <a:gd name="T111" fmla="*/ 36 h 239"/>
                <a:gd name="T112" fmla="*/ 67 w 446"/>
                <a:gd name="T113" fmla="*/ 24 h 239"/>
                <a:gd name="T114" fmla="*/ 123 w 446"/>
                <a:gd name="T115" fmla="*/ 17 h 239"/>
                <a:gd name="T116" fmla="*/ 166 w 446"/>
                <a:gd name="T117" fmla="*/ 14 h 239"/>
                <a:gd name="T118" fmla="*/ 220 w 446"/>
                <a:gd name="T119" fmla="*/ 10 h 239"/>
                <a:gd name="T120" fmla="*/ 293 w 446"/>
                <a:gd name="T121" fmla="*/ 4 h 239"/>
                <a:gd name="T122" fmla="*/ 326 w 446"/>
                <a:gd name="T123" fmla="*/ 2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46" h="239">
                  <a:moveTo>
                    <a:pt x="332" y="0"/>
                  </a:moveTo>
                  <a:lnTo>
                    <a:pt x="350" y="2"/>
                  </a:lnTo>
                  <a:lnTo>
                    <a:pt x="369" y="3"/>
                  </a:lnTo>
                  <a:lnTo>
                    <a:pt x="370" y="4"/>
                  </a:lnTo>
                  <a:lnTo>
                    <a:pt x="370" y="6"/>
                  </a:lnTo>
                  <a:lnTo>
                    <a:pt x="360" y="7"/>
                  </a:lnTo>
                  <a:lnTo>
                    <a:pt x="352" y="9"/>
                  </a:lnTo>
                  <a:lnTo>
                    <a:pt x="370" y="9"/>
                  </a:lnTo>
                  <a:lnTo>
                    <a:pt x="387" y="10"/>
                  </a:lnTo>
                  <a:lnTo>
                    <a:pt x="387" y="10"/>
                  </a:lnTo>
                  <a:lnTo>
                    <a:pt x="387" y="12"/>
                  </a:lnTo>
                  <a:lnTo>
                    <a:pt x="386" y="13"/>
                  </a:lnTo>
                  <a:lnTo>
                    <a:pt x="383" y="14"/>
                  </a:lnTo>
                  <a:lnTo>
                    <a:pt x="372" y="14"/>
                  </a:lnTo>
                  <a:lnTo>
                    <a:pt x="360" y="16"/>
                  </a:lnTo>
                  <a:lnTo>
                    <a:pt x="360" y="17"/>
                  </a:lnTo>
                  <a:lnTo>
                    <a:pt x="360" y="20"/>
                  </a:lnTo>
                  <a:lnTo>
                    <a:pt x="364" y="20"/>
                  </a:lnTo>
                  <a:lnTo>
                    <a:pt x="367" y="20"/>
                  </a:lnTo>
                  <a:lnTo>
                    <a:pt x="386" y="16"/>
                  </a:lnTo>
                  <a:lnTo>
                    <a:pt x="406" y="13"/>
                  </a:lnTo>
                  <a:lnTo>
                    <a:pt x="426" y="12"/>
                  </a:lnTo>
                  <a:lnTo>
                    <a:pt x="444" y="13"/>
                  </a:lnTo>
                  <a:lnTo>
                    <a:pt x="444" y="14"/>
                  </a:lnTo>
                  <a:lnTo>
                    <a:pt x="446" y="16"/>
                  </a:lnTo>
                  <a:lnTo>
                    <a:pt x="444" y="19"/>
                  </a:lnTo>
                  <a:lnTo>
                    <a:pt x="442" y="22"/>
                  </a:lnTo>
                  <a:lnTo>
                    <a:pt x="432" y="22"/>
                  </a:lnTo>
                  <a:lnTo>
                    <a:pt x="422" y="23"/>
                  </a:lnTo>
                  <a:lnTo>
                    <a:pt x="412" y="24"/>
                  </a:lnTo>
                  <a:lnTo>
                    <a:pt x="403" y="27"/>
                  </a:lnTo>
                  <a:lnTo>
                    <a:pt x="394" y="30"/>
                  </a:lnTo>
                  <a:lnTo>
                    <a:pt x="387" y="34"/>
                  </a:lnTo>
                  <a:lnTo>
                    <a:pt x="380" y="37"/>
                  </a:lnTo>
                  <a:lnTo>
                    <a:pt x="374" y="42"/>
                  </a:lnTo>
                  <a:lnTo>
                    <a:pt x="376" y="46"/>
                  </a:lnTo>
                  <a:lnTo>
                    <a:pt x="376" y="50"/>
                  </a:lnTo>
                  <a:lnTo>
                    <a:pt x="383" y="53"/>
                  </a:lnTo>
                  <a:lnTo>
                    <a:pt x="389" y="54"/>
                  </a:lnTo>
                  <a:lnTo>
                    <a:pt x="389" y="56"/>
                  </a:lnTo>
                  <a:lnTo>
                    <a:pt x="387" y="57"/>
                  </a:lnTo>
                  <a:lnTo>
                    <a:pt x="376" y="57"/>
                  </a:lnTo>
                  <a:lnTo>
                    <a:pt x="364" y="59"/>
                  </a:lnTo>
                  <a:lnTo>
                    <a:pt x="364" y="60"/>
                  </a:lnTo>
                  <a:lnTo>
                    <a:pt x="364" y="63"/>
                  </a:lnTo>
                  <a:lnTo>
                    <a:pt x="370" y="63"/>
                  </a:lnTo>
                  <a:lnTo>
                    <a:pt x="374" y="64"/>
                  </a:lnTo>
                  <a:lnTo>
                    <a:pt x="376" y="67"/>
                  </a:lnTo>
                  <a:lnTo>
                    <a:pt x="376" y="72"/>
                  </a:lnTo>
                  <a:lnTo>
                    <a:pt x="376" y="72"/>
                  </a:lnTo>
                  <a:lnTo>
                    <a:pt x="376" y="73"/>
                  </a:lnTo>
                  <a:lnTo>
                    <a:pt x="382" y="73"/>
                  </a:lnTo>
                  <a:lnTo>
                    <a:pt x="386" y="73"/>
                  </a:lnTo>
                  <a:lnTo>
                    <a:pt x="386" y="76"/>
                  </a:lnTo>
                  <a:lnTo>
                    <a:pt x="384" y="79"/>
                  </a:lnTo>
                  <a:lnTo>
                    <a:pt x="376" y="79"/>
                  </a:lnTo>
                  <a:lnTo>
                    <a:pt x="367" y="79"/>
                  </a:lnTo>
                  <a:lnTo>
                    <a:pt x="367" y="83"/>
                  </a:lnTo>
                  <a:lnTo>
                    <a:pt x="367" y="87"/>
                  </a:lnTo>
                  <a:lnTo>
                    <a:pt x="359" y="89"/>
                  </a:lnTo>
                  <a:lnTo>
                    <a:pt x="353" y="90"/>
                  </a:lnTo>
                  <a:lnTo>
                    <a:pt x="347" y="93"/>
                  </a:lnTo>
                  <a:lnTo>
                    <a:pt x="340" y="96"/>
                  </a:lnTo>
                  <a:lnTo>
                    <a:pt x="342" y="102"/>
                  </a:lnTo>
                  <a:lnTo>
                    <a:pt x="343" y="107"/>
                  </a:lnTo>
                  <a:lnTo>
                    <a:pt x="337" y="107"/>
                  </a:lnTo>
                  <a:lnTo>
                    <a:pt x="332" y="107"/>
                  </a:lnTo>
                  <a:lnTo>
                    <a:pt x="336" y="109"/>
                  </a:lnTo>
                  <a:lnTo>
                    <a:pt x="337" y="110"/>
                  </a:lnTo>
                  <a:lnTo>
                    <a:pt x="339" y="113"/>
                  </a:lnTo>
                  <a:lnTo>
                    <a:pt x="340" y="119"/>
                  </a:lnTo>
                  <a:lnTo>
                    <a:pt x="339" y="120"/>
                  </a:lnTo>
                  <a:lnTo>
                    <a:pt x="339" y="121"/>
                  </a:lnTo>
                  <a:lnTo>
                    <a:pt x="322" y="117"/>
                  </a:lnTo>
                  <a:lnTo>
                    <a:pt x="307" y="113"/>
                  </a:lnTo>
                  <a:lnTo>
                    <a:pt x="309" y="116"/>
                  </a:lnTo>
                  <a:lnTo>
                    <a:pt x="310" y="119"/>
                  </a:lnTo>
                  <a:lnTo>
                    <a:pt x="303" y="119"/>
                  </a:lnTo>
                  <a:lnTo>
                    <a:pt x="297" y="119"/>
                  </a:lnTo>
                  <a:lnTo>
                    <a:pt x="297" y="121"/>
                  </a:lnTo>
                  <a:lnTo>
                    <a:pt x="297" y="124"/>
                  </a:lnTo>
                  <a:lnTo>
                    <a:pt x="313" y="124"/>
                  </a:lnTo>
                  <a:lnTo>
                    <a:pt x="327" y="124"/>
                  </a:lnTo>
                  <a:lnTo>
                    <a:pt x="329" y="127"/>
                  </a:lnTo>
                  <a:lnTo>
                    <a:pt x="329" y="131"/>
                  </a:lnTo>
                  <a:lnTo>
                    <a:pt x="317" y="136"/>
                  </a:lnTo>
                  <a:lnTo>
                    <a:pt x="306" y="140"/>
                  </a:lnTo>
                  <a:lnTo>
                    <a:pt x="294" y="143"/>
                  </a:lnTo>
                  <a:lnTo>
                    <a:pt x="285" y="147"/>
                  </a:lnTo>
                  <a:lnTo>
                    <a:pt x="263" y="149"/>
                  </a:lnTo>
                  <a:lnTo>
                    <a:pt x="243" y="150"/>
                  </a:lnTo>
                  <a:lnTo>
                    <a:pt x="232" y="161"/>
                  </a:lnTo>
                  <a:lnTo>
                    <a:pt x="219" y="171"/>
                  </a:lnTo>
                  <a:lnTo>
                    <a:pt x="207" y="174"/>
                  </a:lnTo>
                  <a:lnTo>
                    <a:pt x="192" y="177"/>
                  </a:lnTo>
                  <a:lnTo>
                    <a:pt x="176" y="179"/>
                  </a:lnTo>
                  <a:lnTo>
                    <a:pt x="163" y="181"/>
                  </a:lnTo>
                  <a:lnTo>
                    <a:pt x="162" y="190"/>
                  </a:lnTo>
                  <a:lnTo>
                    <a:pt x="160" y="197"/>
                  </a:lnTo>
                  <a:lnTo>
                    <a:pt x="149" y="204"/>
                  </a:lnTo>
                  <a:lnTo>
                    <a:pt x="139" y="210"/>
                  </a:lnTo>
                  <a:lnTo>
                    <a:pt x="137" y="216"/>
                  </a:lnTo>
                  <a:lnTo>
                    <a:pt x="136" y="221"/>
                  </a:lnTo>
                  <a:lnTo>
                    <a:pt x="125" y="230"/>
                  </a:lnTo>
                  <a:lnTo>
                    <a:pt x="112" y="239"/>
                  </a:lnTo>
                  <a:lnTo>
                    <a:pt x="105" y="233"/>
                  </a:lnTo>
                  <a:lnTo>
                    <a:pt x="95" y="229"/>
                  </a:lnTo>
                  <a:lnTo>
                    <a:pt x="87" y="230"/>
                  </a:lnTo>
                  <a:lnTo>
                    <a:pt x="80" y="230"/>
                  </a:lnTo>
                  <a:lnTo>
                    <a:pt x="75" y="213"/>
                  </a:lnTo>
                  <a:lnTo>
                    <a:pt x="67" y="196"/>
                  </a:lnTo>
                  <a:lnTo>
                    <a:pt x="72" y="191"/>
                  </a:lnTo>
                  <a:lnTo>
                    <a:pt x="76" y="187"/>
                  </a:lnTo>
                  <a:lnTo>
                    <a:pt x="73" y="187"/>
                  </a:lnTo>
                  <a:lnTo>
                    <a:pt x="70" y="187"/>
                  </a:lnTo>
                  <a:lnTo>
                    <a:pt x="69" y="189"/>
                  </a:lnTo>
                  <a:lnTo>
                    <a:pt x="66" y="190"/>
                  </a:lnTo>
                  <a:lnTo>
                    <a:pt x="70" y="170"/>
                  </a:lnTo>
                  <a:lnTo>
                    <a:pt x="76" y="149"/>
                  </a:lnTo>
                  <a:lnTo>
                    <a:pt x="76" y="149"/>
                  </a:lnTo>
                  <a:lnTo>
                    <a:pt x="77" y="149"/>
                  </a:lnTo>
                  <a:lnTo>
                    <a:pt x="82" y="150"/>
                  </a:lnTo>
                  <a:lnTo>
                    <a:pt x="86" y="151"/>
                  </a:lnTo>
                  <a:lnTo>
                    <a:pt x="89" y="151"/>
                  </a:lnTo>
                  <a:lnTo>
                    <a:pt x="93" y="150"/>
                  </a:lnTo>
                  <a:lnTo>
                    <a:pt x="90" y="147"/>
                  </a:lnTo>
                  <a:lnTo>
                    <a:pt x="89" y="144"/>
                  </a:lnTo>
                  <a:lnTo>
                    <a:pt x="99" y="139"/>
                  </a:lnTo>
                  <a:lnTo>
                    <a:pt x="107" y="133"/>
                  </a:lnTo>
                  <a:lnTo>
                    <a:pt x="106" y="121"/>
                  </a:lnTo>
                  <a:lnTo>
                    <a:pt x="103" y="110"/>
                  </a:lnTo>
                  <a:lnTo>
                    <a:pt x="96" y="110"/>
                  </a:lnTo>
                  <a:lnTo>
                    <a:pt x="90" y="109"/>
                  </a:lnTo>
                  <a:lnTo>
                    <a:pt x="86" y="107"/>
                  </a:lnTo>
                  <a:lnTo>
                    <a:pt x="83" y="103"/>
                  </a:lnTo>
                  <a:lnTo>
                    <a:pt x="86" y="99"/>
                  </a:lnTo>
                  <a:lnTo>
                    <a:pt x="89" y="94"/>
                  </a:lnTo>
                  <a:lnTo>
                    <a:pt x="90" y="89"/>
                  </a:lnTo>
                  <a:lnTo>
                    <a:pt x="92" y="82"/>
                  </a:lnTo>
                  <a:lnTo>
                    <a:pt x="83" y="76"/>
                  </a:lnTo>
                  <a:lnTo>
                    <a:pt x="77" y="67"/>
                  </a:lnTo>
                  <a:lnTo>
                    <a:pt x="60" y="66"/>
                  </a:lnTo>
                  <a:lnTo>
                    <a:pt x="45" y="66"/>
                  </a:lnTo>
                  <a:lnTo>
                    <a:pt x="29" y="64"/>
                  </a:lnTo>
                  <a:lnTo>
                    <a:pt x="12" y="64"/>
                  </a:lnTo>
                  <a:lnTo>
                    <a:pt x="12" y="62"/>
                  </a:lnTo>
                  <a:lnTo>
                    <a:pt x="12" y="59"/>
                  </a:lnTo>
                  <a:lnTo>
                    <a:pt x="13" y="57"/>
                  </a:lnTo>
                  <a:lnTo>
                    <a:pt x="15" y="56"/>
                  </a:lnTo>
                  <a:lnTo>
                    <a:pt x="28" y="56"/>
                  </a:lnTo>
                  <a:lnTo>
                    <a:pt x="39" y="57"/>
                  </a:lnTo>
                  <a:lnTo>
                    <a:pt x="39" y="56"/>
                  </a:lnTo>
                  <a:lnTo>
                    <a:pt x="39" y="56"/>
                  </a:lnTo>
                  <a:lnTo>
                    <a:pt x="38" y="53"/>
                  </a:lnTo>
                  <a:lnTo>
                    <a:pt x="36" y="50"/>
                  </a:lnTo>
                  <a:lnTo>
                    <a:pt x="25" y="52"/>
                  </a:lnTo>
                  <a:lnTo>
                    <a:pt x="15" y="52"/>
                  </a:lnTo>
                  <a:lnTo>
                    <a:pt x="10" y="52"/>
                  </a:lnTo>
                  <a:lnTo>
                    <a:pt x="6" y="50"/>
                  </a:lnTo>
                  <a:lnTo>
                    <a:pt x="3" y="49"/>
                  </a:lnTo>
                  <a:lnTo>
                    <a:pt x="0" y="46"/>
                  </a:lnTo>
                  <a:lnTo>
                    <a:pt x="2" y="44"/>
                  </a:lnTo>
                  <a:lnTo>
                    <a:pt x="5" y="42"/>
                  </a:lnTo>
                  <a:lnTo>
                    <a:pt x="15" y="39"/>
                  </a:lnTo>
                  <a:lnTo>
                    <a:pt x="23" y="37"/>
                  </a:lnTo>
                  <a:lnTo>
                    <a:pt x="32" y="36"/>
                  </a:lnTo>
                  <a:lnTo>
                    <a:pt x="42" y="36"/>
                  </a:lnTo>
                  <a:lnTo>
                    <a:pt x="59" y="36"/>
                  </a:lnTo>
                  <a:lnTo>
                    <a:pt x="76" y="36"/>
                  </a:lnTo>
                  <a:lnTo>
                    <a:pt x="72" y="30"/>
                  </a:lnTo>
                  <a:lnTo>
                    <a:pt x="67" y="24"/>
                  </a:lnTo>
                  <a:lnTo>
                    <a:pt x="87" y="23"/>
                  </a:lnTo>
                  <a:lnTo>
                    <a:pt x="106" y="22"/>
                  </a:lnTo>
                  <a:lnTo>
                    <a:pt x="123" y="17"/>
                  </a:lnTo>
                  <a:lnTo>
                    <a:pt x="140" y="12"/>
                  </a:lnTo>
                  <a:lnTo>
                    <a:pt x="153" y="13"/>
                  </a:lnTo>
                  <a:lnTo>
                    <a:pt x="166" y="14"/>
                  </a:lnTo>
                  <a:lnTo>
                    <a:pt x="180" y="14"/>
                  </a:lnTo>
                  <a:lnTo>
                    <a:pt x="193" y="13"/>
                  </a:lnTo>
                  <a:lnTo>
                    <a:pt x="220" y="10"/>
                  </a:lnTo>
                  <a:lnTo>
                    <a:pt x="249" y="6"/>
                  </a:lnTo>
                  <a:lnTo>
                    <a:pt x="267" y="4"/>
                  </a:lnTo>
                  <a:lnTo>
                    <a:pt x="293" y="4"/>
                  </a:lnTo>
                  <a:lnTo>
                    <a:pt x="306" y="3"/>
                  </a:lnTo>
                  <a:lnTo>
                    <a:pt x="317" y="3"/>
                  </a:lnTo>
                  <a:lnTo>
                    <a:pt x="326" y="2"/>
                  </a:lnTo>
                  <a:lnTo>
                    <a:pt x="33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4" name="Freeform 435"/>
            <p:cNvSpPr>
              <a:spLocks/>
            </p:cNvSpPr>
            <p:nvPr/>
          </p:nvSpPr>
          <p:spPr bwMode="auto">
            <a:xfrm>
              <a:off x="3276" y="2315"/>
              <a:ext cx="234" cy="63"/>
            </a:xfrm>
            <a:custGeom>
              <a:avLst/>
              <a:gdLst>
                <a:gd name="T0" fmla="*/ 175 w 234"/>
                <a:gd name="T1" fmla="*/ 2 h 63"/>
                <a:gd name="T2" fmla="*/ 214 w 234"/>
                <a:gd name="T3" fmla="*/ 5 h 63"/>
                <a:gd name="T4" fmla="*/ 234 w 234"/>
                <a:gd name="T5" fmla="*/ 8 h 63"/>
                <a:gd name="T6" fmla="*/ 211 w 234"/>
                <a:gd name="T7" fmla="*/ 12 h 63"/>
                <a:gd name="T8" fmla="*/ 180 w 234"/>
                <a:gd name="T9" fmla="*/ 20 h 63"/>
                <a:gd name="T10" fmla="*/ 145 w 234"/>
                <a:gd name="T11" fmla="*/ 28 h 63"/>
                <a:gd name="T12" fmla="*/ 114 w 234"/>
                <a:gd name="T13" fmla="*/ 30 h 63"/>
                <a:gd name="T14" fmla="*/ 100 w 234"/>
                <a:gd name="T15" fmla="*/ 33 h 63"/>
                <a:gd name="T16" fmla="*/ 104 w 234"/>
                <a:gd name="T17" fmla="*/ 35 h 63"/>
                <a:gd name="T18" fmla="*/ 108 w 234"/>
                <a:gd name="T19" fmla="*/ 39 h 63"/>
                <a:gd name="T20" fmla="*/ 107 w 234"/>
                <a:gd name="T21" fmla="*/ 42 h 63"/>
                <a:gd name="T22" fmla="*/ 93 w 234"/>
                <a:gd name="T23" fmla="*/ 45 h 63"/>
                <a:gd name="T24" fmla="*/ 71 w 234"/>
                <a:gd name="T25" fmla="*/ 56 h 63"/>
                <a:gd name="T26" fmla="*/ 53 w 234"/>
                <a:gd name="T27" fmla="*/ 63 h 63"/>
                <a:gd name="T28" fmla="*/ 13 w 234"/>
                <a:gd name="T29" fmla="*/ 59 h 63"/>
                <a:gd name="T30" fmla="*/ 0 w 234"/>
                <a:gd name="T31" fmla="*/ 56 h 63"/>
                <a:gd name="T32" fmla="*/ 0 w 234"/>
                <a:gd name="T33" fmla="*/ 53 h 63"/>
                <a:gd name="T34" fmla="*/ 11 w 234"/>
                <a:gd name="T35" fmla="*/ 53 h 63"/>
                <a:gd name="T36" fmla="*/ 30 w 234"/>
                <a:gd name="T37" fmla="*/ 50 h 63"/>
                <a:gd name="T38" fmla="*/ 38 w 234"/>
                <a:gd name="T39" fmla="*/ 46 h 63"/>
                <a:gd name="T40" fmla="*/ 40 w 234"/>
                <a:gd name="T41" fmla="*/ 43 h 63"/>
                <a:gd name="T42" fmla="*/ 47 w 234"/>
                <a:gd name="T43" fmla="*/ 40 h 63"/>
                <a:gd name="T44" fmla="*/ 51 w 234"/>
                <a:gd name="T45" fmla="*/ 38 h 63"/>
                <a:gd name="T46" fmla="*/ 53 w 234"/>
                <a:gd name="T47" fmla="*/ 38 h 63"/>
                <a:gd name="T48" fmla="*/ 61 w 234"/>
                <a:gd name="T49" fmla="*/ 38 h 63"/>
                <a:gd name="T50" fmla="*/ 60 w 234"/>
                <a:gd name="T51" fmla="*/ 33 h 63"/>
                <a:gd name="T52" fmla="*/ 57 w 234"/>
                <a:gd name="T53" fmla="*/ 26 h 63"/>
                <a:gd name="T54" fmla="*/ 73 w 234"/>
                <a:gd name="T55" fmla="*/ 26 h 63"/>
                <a:gd name="T56" fmla="*/ 88 w 234"/>
                <a:gd name="T57" fmla="*/ 26 h 63"/>
                <a:gd name="T58" fmla="*/ 98 w 234"/>
                <a:gd name="T59" fmla="*/ 22 h 63"/>
                <a:gd name="T60" fmla="*/ 110 w 234"/>
                <a:gd name="T61" fmla="*/ 20 h 63"/>
                <a:gd name="T62" fmla="*/ 120 w 234"/>
                <a:gd name="T63" fmla="*/ 18 h 63"/>
                <a:gd name="T64" fmla="*/ 107 w 234"/>
                <a:gd name="T65" fmla="*/ 18 h 63"/>
                <a:gd name="T66" fmla="*/ 80 w 234"/>
                <a:gd name="T67" fmla="*/ 16 h 63"/>
                <a:gd name="T68" fmla="*/ 64 w 234"/>
                <a:gd name="T69" fmla="*/ 13 h 63"/>
                <a:gd name="T70" fmla="*/ 57 w 234"/>
                <a:gd name="T71" fmla="*/ 9 h 63"/>
                <a:gd name="T72" fmla="*/ 83 w 234"/>
                <a:gd name="T73" fmla="*/ 6 h 63"/>
                <a:gd name="T74" fmla="*/ 123 w 234"/>
                <a:gd name="T75" fmla="*/ 6 h 63"/>
                <a:gd name="T76" fmla="*/ 145 w 234"/>
                <a:gd name="T77" fmla="*/ 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4" h="63">
                  <a:moveTo>
                    <a:pt x="155" y="0"/>
                  </a:moveTo>
                  <a:lnTo>
                    <a:pt x="175" y="2"/>
                  </a:lnTo>
                  <a:lnTo>
                    <a:pt x="194" y="3"/>
                  </a:lnTo>
                  <a:lnTo>
                    <a:pt x="214" y="5"/>
                  </a:lnTo>
                  <a:lnTo>
                    <a:pt x="234" y="6"/>
                  </a:lnTo>
                  <a:lnTo>
                    <a:pt x="234" y="8"/>
                  </a:lnTo>
                  <a:lnTo>
                    <a:pt x="232" y="9"/>
                  </a:lnTo>
                  <a:lnTo>
                    <a:pt x="211" y="12"/>
                  </a:lnTo>
                  <a:lnTo>
                    <a:pt x="194" y="16"/>
                  </a:lnTo>
                  <a:lnTo>
                    <a:pt x="180" y="20"/>
                  </a:lnTo>
                  <a:lnTo>
                    <a:pt x="161" y="26"/>
                  </a:lnTo>
                  <a:lnTo>
                    <a:pt x="145" y="28"/>
                  </a:lnTo>
                  <a:lnTo>
                    <a:pt x="130" y="29"/>
                  </a:lnTo>
                  <a:lnTo>
                    <a:pt x="114" y="30"/>
                  </a:lnTo>
                  <a:lnTo>
                    <a:pt x="100" y="32"/>
                  </a:lnTo>
                  <a:lnTo>
                    <a:pt x="100" y="33"/>
                  </a:lnTo>
                  <a:lnTo>
                    <a:pt x="100" y="33"/>
                  </a:lnTo>
                  <a:lnTo>
                    <a:pt x="104" y="35"/>
                  </a:lnTo>
                  <a:lnTo>
                    <a:pt x="108" y="35"/>
                  </a:lnTo>
                  <a:lnTo>
                    <a:pt x="108" y="39"/>
                  </a:lnTo>
                  <a:lnTo>
                    <a:pt x="108" y="42"/>
                  </a:lnTo>
                  <a:lnTo>
                    <a:pt x="107" y="42"/>
                  </a:lnTo>
                  <a:lnTo>
                    <a:pt x="105" y="42"/>
                  </a:lnTo>
                  <a:lnTo>
                    <a:pt x="93" y="45"/>
                  </a:lnTo>
                  <a:lnTo>
                    <a:pt x="78" y="48"/>
                  </a:lnTo>
                  <a:lnTo>
                    <a:pt x="71" y="56"/>
                  </a:lnTo>
                  <a:lnTo>
                    <a:pt x="63" y="63"/>
                  </a:lnTo>
                  <a:lnTo>
                    <a:pt x="53" y="63"/>
                  </a:lnTo>
                  <a:lnTo>
                    <a:pt x="33" y="60"/>
                  </a:lnTo>
                  <a:lnTo>
                    <a:pt x="13" y="59"/>
                  </a:lnTo>
                  <a:lnTo>
                    <a:pt x="1" y="58"/>
                  </a:lnTo>
                  <a:lnTo>
                    <a:pt x="0" y="56"/>
                  </a:lnTo>
                  <a:lnTo>
                    <a:pt x="0" y="55"/>
                  </a:lnTo>
                  <a:lnTo>
                    <a:pt x="0" y="53"/>
                  </a:lnTo>
                  <a:lnTo>
                    <a:pt x="0" y="53"/>
                  </a:lnTo>
                  <a:lnTo>
                    <a:pt x="11" y="53"/>
                  </a:lnTo>
                  <a:lnTo>
                    <a:pt x="24" y="52"/>
                  </a:lnTo>
                  <a:lnTo>
                    <a:pt x="30" y="50"/>
                  </a:lnTo>
                  <a:lnTo>
                    <a:pt x="35" y="49"/>
                  </a:lnTo>
                  <a:lnTo>
                    <a:pt x="38" y="46"/>
                  </a:lnTo>
                  <a:lnTo>
                    <a:pt x="40" y="43"/>
                  </a:lnTo>
                  <a:lnTo>
                    <a:pt x="40" y="43"/>
                  </a:lnTo>
                  <a:lnTo>
                    <a:pt x="40" y="42"/>
                  </a:lnTo>
                  <a:lnTo>
                    <a:pt x="47" y="40"/>
                  </a:lnTo>
                  <a:lnTo>
                    <a:pt x="55" y="39"/>
                  </a:lnTo>
                  <a:lnTo>
                    <a:pt x="51" y="38"/>
                  </a:lnTo>
                  <a:lnTo>
                    <a:pt x="47" y="36"/>
                  </a:lnTo>
                  <a:lnTo>
                    <a:pt x="53" y="38"/>
                  </a:lnTo>
                  <a:lnTo>
                    <a:pt x="57" y="38"/>
                  </a:lnTo>
                  <a:lnTo>
                    <a:pt x="61" y="38"/>
                  </a:lnTo>
                  <a:lnTo>
                    <a:pt x="64" y="36"/>
                  </a:lnTo>
                  <a:lnTo>
                    <a:pt x="60" y="33"/>
                  </a:lnTo>
                  <a:lnTo>
                    <a:pt x="57" y="29"/>
                  </a:lnTo>
                  <a:lnTo>
                    <a:pt x="57" y="26"/>
                  </a:lnTo>
                  <a:lnTo>
                    <a:pt x="58" y="23"/>
                  </a:lnTo>
                  <a:lnTo>
                    <a:pt x="73" y="26"/>
                  </a:lnTo>
                  <a:lnTo>
                    <a:pt x="85" y="30"/>
                  </a:lnTo>
                  <a:lnTo>
                    <a:pt x="88" y="26"/>
                  </a:lnTo>
                  <a:lnTo>
                    <a:pt x="93" y="25"/>
                  </a:lnTo>
                  <a:lnTo>
                    <a:pt x="98" y="22"/>
                  </a:lnTo>
                  <a:lnTo>
                    <a:pt x="104" y="22"/>
                  </a:lnTo>
                  <a:lnTo>
                    <a:pt x="110" y="20"/>
                  </a:lnTo>
                  <a:lnTo>
                    <a:pt x="115" y="19"/>
                  </a:lnTo>
                  <a:lnTo>
                    <a:pt x="120" y="18"/>
                  </a:lnTo>
                  <a:lnTo>
                    <a:pt x="124" y="15"/>
                  </a:lnTo>
                  <a:lnTo>
                    <a:pt x="107" y="18"/>
                  </a:lnTo>
                  <a:lnTo>
                    <a:pt x="90" y="18"/>
                  </a:lnTo>
                  <a:lnTo>
                    <a:pt x="80" y="16"/>
                  </a:lnTo>
                  <a:lnTo>
                    <a:pt x="73" y="15"/>
                  </a:lnTo>
                  <a:lnTo>
                    <a:pt x="64" y="13"/>
                  </a:lnTo>
                  <a:lnTo>
                    <a:pt x="57" y="10"/>
                  </a:lnTo>
                  <a:lnTo>
                    <a:pt x="57" y="9"/>
                  </a:lnTo>
                  <a:lnTo>
                    <a:pt x="58" y="8"/>
                  </a:lnTo>
                  <a:lnTo>
                    <a:pt x="83" y="6"/>
                  </a:lnTo>
                  <a:lnTo>
                    <a:pt x="110" y="6"/>
                  </a:lnTo>
                  <a:lnTo>
                    <a:pt x="123" y="6"/>
                  </a:lnTo>
                  <a:lnTo>
                    <a:pt x="134" y="6"/>
                  </a:lnTo>
                  <a:lnTo>
                    <a:pt x="145" y="3"/>
                  </a:lnTo>
                  <a:lnTo>
                    <a:pt x="15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5" name="Freeform 436"/>
            <p:cNvSpPr>
              <a:spLocks/>
            </p:cNvSpPr>
            <p:nvPr/>
          </p:nvSpPr>
          <p:spPr bwMode="auto">
            <a:xfrm>
              <a:off x="4565" y="2328"/>
              <a:ext cx="64" cy="23"/>
            </a:xfrm>
            <a:custGeom>
              <a:avLst/>
              <a:gdLst>
                <a:gd name="T0" fmla="*/ 0 w 64"/>
                <a:gd name="T1" fmla="*/ 12 h 23"/>
                <a:gd name="T2" fmla="*/ 0 w 64"/>
                <a:gd name="T3" fmla="*/ 6 h 23"/>
                <a:gd name="T4" fmla="*/ 0 w 64"/>
                <a:gd name="T5" fmla="*/ 0 h 23"/>
                <a:gd name="T6" fmla="*/ 16 w 64"/>
                <a:gd name="T7" fmla="*/ 0 h 23"/>
                <a:gd name="T8" fmla="*/ 34 w 64"/>
                <a:gd name="T9" fmla="*/ 2 h 23"/>
                <a:gd name="T10" fmla="*/ 49 w 64"/>
                <a:gd name="T11" fmla="*/ 10 h 23"/>
                <a:gd name="T12" fmla="*/ 64 w 64"/>
                <a:gd name="T13" fmla="*/ 17 h 23"/>
                <a:gd name="T14" fmla="*/ 64 w 64"/>
                <a:gd name="T15" fmla="*/ 20 h 23"/>
                <a:gd name="T16" fmla="*/ 64 w 64"/>
                <a:gd name="T17" fmla="*/ 23 h 23"/>
                <a:gd name="T18" fmla="*/ 61 w 64"/>
                <a:gd name="T19" fmla="*/ 23 h 23"/>
                <a:gd name="T20" fmla="*/ 57 w 64"/>
                <a:gd name="T21" fmla="*/ 23 h 23"/>
                <a:gd name="T22" fmla="*/ 44 w 64"/>
                <a:gd name="T23" fmla="*/ 20 h 23"/>
                <a:gd name="T24" fmla="*/ 29 w 64"/>
                <a:gd name="T25" fmla="*/ 16 h 23"/>
                <a:gd name="T26" fmla="*/ 11 w 64"/>
                <a:gd name="T27" fmla="*/ 13 h 23"/>
                <a:gd name="T28" fmla="*/ 0 w 64"/>
                <a:gd name="T29" fmla="*/ 1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4" h="23">
                  <a:moveTo>
                    <a:pt x="0" y="12"/>
                  </a:moveTo>
                  <a:lnTo>
                    <a:pt x="0" y="6"/>
                  </a:lnTo>
                  <a:lnTo>
                    <a:pt x="0" y="0"/>
                  </a:lnTo>
                  <a:lnTo>
                    <a:pt x="16" y="0"/>
                  </a:lnTo>
                  <a:lnTo>
                    <a:pt x="34" y="2"/>
                  </a:lnTo>
                  <a:lnTo>
                    <a:pt x="49" y="10"/>
                  </a:lnTo>
                  <a:lnTo>
                    <a:pt x="64" y="17"/>
                  </a:lnTo>
                  <a:lnTo>
                    <a:pt x="64" y="20"/>
                  </a:lnTo>
                  <a:lnTo>
                    <a:pt x="64" y="23"/>
                  </a:lnTo>
                  <a:lnTo>
                    <a:pt x="61" y="23"/>
                  </a:lnTo>
                  <a:lnTo>
                    <a:pt x="57" y="23"/>
                  </a:lnTo>
                  <a:lnTo>
                    <a:pt x="44" y="20"/>
                  </a:lnTo>
                  <a:lnTo>
                    <a:pt x="29" y="16"/>
                  </a:lnTo>
                  <a:lnTo>
                    <a:pt x="11" y="13"/>
                  </a:lnTo>
                  <a:lnTo>
                    <a:pt x="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6" name="Freeform 437"/>
            <p:cNvSpPr>
              <a:spLocks/>
            </p:cNvSpPr>
            <p:nvPr/>
          </p:nvSpPr>
          <p:spPr bwMode="auto">
            <a:xfrm>
              <a:off x="3250" y="2330"/>
              <a:ext cx="70" cy="27"/>
            </a:xfrm>
            <a:custGeom>
              <a:avLst/>
              <a:gdLst>
                <a:gd name="T0" fmla="*/ 33 w 70"/>
                <a:gd name="T1" fmla="*/ 0 h 27"/>
                <a:gd name="T2" fmla="*/ 39 w 70"/>
                <a:gd name="T3" fmla="*/ 0 h 27"/>
                <a:gd name="T4" fmla="*/ 46 w 70"/>
                <a:gd name="T5" fmla="*/ 1 h 27"/>
                <a:gd name="T6" fmla="*/ 51 w 70"/>
                <a:gd name="T7" fmla="*/ 3 h 27"/>
                <a:gd name="T8" fmla="*/ 56 w 70"/>
                <a:gd name="T9" fmla="*/ 5 h 27"/>
                <a:gd name="T10" fmla="*/ 61 w 70"/>
                <a:gd name="T11" fmla="*/ 8 h 27"/>
                <a:gd name="T12" fmla="*/ 64 w 70"/>
                <a:gd name="T13" fmla="*/ 11 h 27"/>
                <a:gd name="T14" fmla="*/ 67 w 70"/>
                <a:gd name="T15" fmla="*/ 15 h 27"/>
                <a:gd name="T16" fmla="*/ 70 w 70"/>
                <a:gd name="T17" fmla="*/ 20 h 27"/>
                <a:gd name="T18" fmla="*/ 69 w 70"/>
                <a:gd name="T19" fmla="*/ 20 h 27"/>
                <a:gd name="T20" fmla="*/ 67 w 70"/>
                <a:gd name="T21" fmla="*/ 20 h 27"/>
                <a:gd name="T22" fmla="*/ 56 w 70"/>
                <a:gd name="T23" fmla="*/ 24 h 27"/>
                <a:gd name="T24" fmla="*/ 43 w 70"/>
                <a:gd name="T25" fmla="*/ 25 h 27"/>
                <a:gd name="T26" fmla="*/ 31 w 70"/>
                <a:gd name="T27" fmla="*/ 27 h 27"/>
                <a:gd name="T28" fmla="*/ 24 w 70"/>
                <a:gd name="T29" fmla="*/ 27 h 27"/>
                <a:gd name="T30" fmla="*/ 17 w 70"/>
                <a:gd name="T31" fmla="*/ 25 h 27"/>
                <a:gd name="T32" fmla="*/ 10 w 70"/>
                <a:gd name="T33" fmla="*/ 21 h 27"/>
                <a:gd name="T34" fmla="*/ 4 w 70"/>
                <a:gd name="T35" fmla="*/ 17 h 27"/>
                <a:gd name="T36" fmla="*/ 0 w 70"/>
                <a:gd name="T37" fmla="*/ 11 h 27"/>
                <a:gd name="T38" fmla="*/ 9 w 70"/>
                <a:gd name="T39" fmla="*/ 11 h 27"/>
                <a:gd name="T40" fmla="*/ 17 w 70"/>
                <a:gd name="T41" fmla="*/ 8 h 27"/>
                <a:gd name="T42" fmla="*/ 26 w 70"/>
                <a:gd name="T43" fmla="*/ 4 h 27"/>
                <a:gd name="T44" fmla="*/ 33 w 70"/>
                <a:gd name="T4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0" h="27">
                  <a:moveTo>
                    <a:pt x="33" y="0"/>
                  </a:moveTo>
                  <a:lnTo>
                    <a:pt x="39" y="0"/>
                  </a:lnTo>
                  <a:lnTo>
                    <a:pt x="46" y="1"/>
                  </a:lnTo>
                  <a:lnTo>
                    <a:pt x="51" y="3"/>
                  </a:lnTo>
                  <a:lnTo>
                    <a:pt x="56" y="5"/>
                  </a:lnTo>
                  <a:lnTo>
                    <a:pt x="61" y="8"/>
                  </a:lnTo>
                  <a:lnTo>
                    <a:pt x="64" y="11"/>
                  </a:lnTo>
                  <a:lnTo>
                    <a:pt x="67" y="15"/>
                  </a:lnTo>
                  <a:lnTo>
                    <a:pt x="70" y="20"/>
                  </a:lnTo>
                  <a:lnTo>
                    <a:pt x="69" y="20"/>
                  </a:lnTo>
                  <a:lnTo>
                    <a:pt x="67" y="20"/>
                  </a:lnTo>
                  <a:lnTo>
                    <a:pt x="56" y="24"/>
                  </a:lnTo>
                  <a:lnTo>
                    <a:pt x="43" y="25"/>
                  </a:lnTo>
                  <a:lnTo>
                    <a:pt x="31" y="27"/>
                  </a:lnTo>
                  <a:lnTo>
                    <a:pt x="24" y="27"/>
                  </a:lnTo>
                  <a:lnTo>
                    <a:pt x="17" y="25"/>
                  </a:lnTo>
                  <a:lnTo>
                    <a:pt x="10" y="21"/>
                  </a:lnTo>
                  <a:lnTo>
                    <a:pt x="4" y="17"/>
                  </a:lnTo>
                  <a:lnTo>
                    <a:pt x="0" y="11"/>
                  </a:lnTo>
                  <a:lnTo>
                    <a:pt x="9" y="11"/>
                  </a:lnTo>
                  <a:lnTo>
                    <a:pt x="17" y="8"/>
                  </a:lnTo>
                  <a:lnTo>
                    <a:pt x="26" y="4"/>
                  </a:lnTo>
                  <a:lnTo>
                    <a:pt x="3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7" name="Freeform 438"/>
            <p:cNvSpPr>
              <a:spLocks/>
            </p:cNvSpPr>
            <p:nvPr/>
          </p:nvSpPr>
          <p:spPr bwMode="auto">
            <a:xfrm>
              <a:off x="4062" y="2338"/>
              <a:ext cx="3" cy="1"/>
            </a:xfrm>
            <a:custGeom>
              <a:avLst/>
              <a:gdLst>
                <a:gd name="T0" fmla="*/ 0 w 3"/>
                <a:gd name="T1" fmla="*/ 2 w 3"/>
                <a:gd name="T2" fmla="*/ 3 w 3"/>
                <a:gd name="T3" fmla="*/ 2 w 3"/>
                <a:gd name="T4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2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8" name="Freeform 439"/>
            <p:cNvSpPr>
              <a:spLocks/>
            </p:cNvSpPr>
            <p:nvPr/>
          </p:nvSpPr>
          <p:spPr bwMode="auto">
            <a:xfrm>
              <a:off x="4070" y="2338"/>
              <a:ext cx="48" cy="12"/>
            </a:xfrm>
            <a:custGeom>
              <a:avLst/>
              <a:gdLst>
                <a:gd name="T0" fmla="*/ 0 w 48"/>
                <a:gd name="T1" fmla="*/ 0 h 12"/>
                <a:gd name="T2" fmla="*/ 11 w 48"/>
                <a:gd name="T3" fmla="*/ 0 h 12"/>
                <a:gd name="T4" fmla="*/ 24 w 48"/>
                <a:gd name="T5" fmla="*/ 2 h 12"/>
                <a:gd name="T6" fmla="*/ 35 w 48"/>
                <a:gd name="T7" fmla="*/ 2 h 12"/>
                <a:gd name="T8" fmla="*/ 48 w 48"/>
                <a:gd name="T9" fmla="*/ 2 h 12"/>
                <a:gd name="T10" fmla="*/ 48 w 48"/>
                <a:gd name="T11" fmla="*/ 3 h 12"/>
                <a:gd name="T12" fmla="*/ 48 w 48"/>
                <a:gd name="T13" fmla="*/ 3 h 12"/>
                <a:gd name="T14" fmla="*/ 48 w 48"/>
                <a:gd name="T15" fmla="*/ 5 h 12"/>
                <a:gd name="T16" fmla="*/ 48 w 48"/>
                <a:gd name="T17" fmla="*/ 6 h 12"/>
                <a:gd name="T18" fmla="*/ 40 w 48"/>
                <a:gd name="T19" fmla="*/ 9 h 12"/>
                <a:gd name="T20" fmla="*/ 30 w 48"/>
                <a:gd name="T21" fmla="*/ 12 h 12"/>
                <a:gd name="T22" fmla="*/ 20 w 48"/>
                <a:gd name="T23" fmla="*/ 12 h 12"/>
                <a:gd name="T24" fmla="*/ 8 w 48"/>
                <a:gd name="T25" fmla="*/ 10 h 12"/>
                <a:gd name="T26" fmla="*/ 4 w 48"/>
                <a:gd name="T27" fmla="*/ 6 h 12"/>
                <a:gd name="T28" fmla="*/ 0 w 48"/>
                <a:gd name="T2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8" h="12">
                  <a:moveTo>
                    <a:pt x="0" y="0"/>
                  </a:moveTo>
                  <a:lnTo>
                    <a:pt x="11" y="0"/>
                  </a:lnTo>
                  <a:lnTo>
                    <a:pt x="24" y="2"/>
                  </a:lnTo>
                  <a:lnTo>
                    <a:pt x="35" y="2"/>
                  </a:lnTo>
                  <a:lnTo>
                    <a:pt x="48" y="2"/>
                  </a:lnTo>
                  <a:lnTo>
                    <a:pt x="48" y="3"/>
                  </a:lnTo>
                  <a:lnTo>
                    <a:pt x="48" y="3"/>
                  </a:lnTo>
                  <a:lnTo>
                    <a:pt x="48" y="5"/>
                  </a:lnTo>
                  <a:lnTo>
                    <a:pt x="48" y="6"/>
                  </a:lnTo>
                  <a:lnTo>
                    <a:pt x="40" y="9"/>
                  </a:lnTo>
                  <a:lnTo>
                    <a:pt x="30" y="12"/>
                  </a:lnTo>
                  <a:lnTo>
                    <a:pt x="20" y="12"/>
                  </a:lnTo>
                  <a:lnTo>
                    <a:pt x="8" y="10"/>
                  </a:lnTo>
                  <a:lnTo>
                    <a:pt x="4" y="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9" name="Freeform 440"/>
            <p:cNvSpPr>
              <a:spLocks/>
            </p:cNvSpPr>
            <p:nvPr/>
          </p:nvSpPr>
          <p:spPr bwMode="auto">
            <a:xfrm>
              <a:off x="3177" y="2344"/>
              <a:ext cx="36" cy="14"/>
            </a:xfrm>
            <a:custGeom>
              <a:avLst/>
              <a:gdLst>
                <a:gd name="T0" fmla="*/ 19 w 36"/>
                <a:gd name="T1" fmla="*/ 0 h 14"/>
                <a:gd name="T2" fmla="*/ 27 w 36"/>
                <a:gd name="T3" fmla="*/ 3 h 14"/>
                <a:gd name="T4" fmla="*/ 36 w 36"/>
                <a:gd name="T5" fmla="*/ 4 h 14"/>
                <a:gd name="T6" fmla="*/ 36 w 36"/>
                <a:gd name="T7" fmla="*/ 6 h 14"/>
                <a:gd name="T8" fmla="*/ 36 w 36"/>
                <a:gd name="T9" fmla="*/ 6 h 14"/>
                <a:gd name="T10" fmla="*/ 34 w 36"/>
                <a:gd name="T11" fmla="*/ 9 h 14"/>
                <a:gd name="T12" fmla="*/ 34 w 36"/>
                <a:gd name="T13" fmla="*/ 11 h 14"/>
                <a:gd name="T14" fmla="*/ 30 w 36"/>
                <a:gd name="T15" fmla="*/ 13 h 14"/>
                <a:gd name="T16" fmla="*/ 26 w 36"/>
                <a:gd name="T17" fmla="*/ 14 h 14"/>
                <a:gd name="T18" fmla="*/ 13 w 36"/>
                <a:gd name="T19" fmla="*/ 11 h 14"/>
                <a:gd name="T20" fmla="*/ 0 w 36"/>
                <a:gd name="T21" fmla="*/ 9 h 14"/>
                <a:gd name="T22" fmla="*/ 9 w 36"/>
                <a:gd name="T23" fmla="*/ 4 h 14"/>
                <a:gd name="T24" fmla="*/ 19 w 36"/>
                <a:gd name="T25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" h="14">
                  <a:moveTo>
                    <a:pt x="19" y="0"/>
                  </a:moveTo>
                  <a:lnTo>
                    <a:pt x="27" y="3"/>
                  </a:lnTo>
                  <a:lnTo>
                    <a:pt x="36" y="4"/>
                  </a:lnTo>
                  <a:lnTo>
                    <a:pt x="36" y="6"/>
                  </a:lnTo>
                  <a:lnTo>
                    <a:pt x="36" y="6"/>
                  </a:lnTo>
                  <a:lnTo>
                    <a:pt x="34" y="9"/>
                  </a:lnTo>
                  <a:lnTo>
                    <a:pt x="34" y="11"/>
                  </a:lnTo>
                  <a:lnTo>
                    <a:pt x="30" y="13"/>
                  </a:lnTo>
                  <a:lnTo>
                    <a:pt x="26" y="14"/>
                  </a:lnTo>
                  <a:lnTo>
                    <a:pt x="13" y="11"/>
                  </a:lnTo>
                  <a:lnTo>
                    <a:pt x="0" y="9"/>
                  </a:lnTo>
                  <a:lnTo>
                    <a:pt x="9" y="4"/>
                  </a:lnTo>
                  <a:lnTo>
                    <a:pt x="1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10" name="Freeform 441"/>
            <p:cNvSpPr>
              <a:spLocks/>
            </p:cNvSpPr>
            <p:nvPr/>
          </p:nvSpPr>
          <p:spPr bwMode="auto">
            <a:xfrm>
              <a:off x="4005" y="2344"/>
              <a:ext cx="63" cy="31"/>
            </a:xfrm>
            <a:custGeom>
              <a:avLst/>
              <a:gdLst>
                <a:gd name="T0" fmla="*/ 0 w 63"/>
                <a:gd name="T1" fmla="*/ 0 h 31"/>
                <a:gd name="T2" fmla="*/ 13 w 63"/>
                <a:gd name="T3" fmla="*/ 1 h 31"/>
                <a:gd name="T4" fmla="*/ 30 w 63"/>
                <a:gd name="T5" fmla="*/ 1 h 31"/>
                <a:gd name="T6" fmla="*/ 47 w 63"/>
                <a:gd name="T7" fmla="*/ 3 h 31"/>
                <a:gd name="T8" fmla="*/ 59 w 63"/>
                <a:gd name="T9" fmla="*/ 4 h 31"/>
                <a:gd name="T10" fmla="*/ 60 w 63"/>
                <a:gd name="T11" fmla="*/ 6 h 31"/>
                <a:gd name="T12" fmla="*/ 63 w 63"/>
                <a:gd name="T13" fmla="*/ 7 h 31"/>
                <a:gd name="T14" fmla="*/ 63 w 63"/>
                <a:gd name="T15" fmla="*/ 9 h 31"/>
                <a:gd name="T16" fmla="*/ 63 w 63"/>
                <a:gd name="T17" fmla="*/ 10 h 31"/>
                <a:gd name="T18" fmla="*/ 52 w 63"/>
                <a:gd name="T19" fmla="*/ 21 h 31"/>
                <a:gd name="T20" fmla="*/ 40 w 63"/>
                <a:gd name="T21" fmla="*/ 31 h 31"/>
                <a:gd name="T22" fmla="*/ 36 w 63"/>
                <a:gd name="T23" fmla="*/ 30 h 31"/>
                <a:gd name="T24" fmla="*/ 32 w 63"/>
                <a:gd name="T25" fmla="*/ 30 h 31"/>
                <a:gd name="T26" fmla="*/ 25 w 63"/>
                <a:gd name="T27" fmla="*/ 24 h 31"/>
                <a:gd name="T28" fmla="*/ 15 w 63"/>
                <a:gd name="T29" fmla="*/ 17 h 31"/>
                <a:gd name="T30" fmla="*/ 5 w 63"/>
                <a:gd name="T31" fmla="*/ 7 h 31"/>
                <a:gd name="T32" fmla="*/ 0 w 63"/>
                <a:gd name="T33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3" h="31">
                  <a:moveTo>
                    <a:pt x="0" y="0"/>
                  </a:moveTo>
                  <a:lnTo>
                    <a:pt x="13" y="1"/>
                  </a:lnTo>
                  <a:lnTo>
                    <a:pt x="30" y="1"/>
                  </a:lnTo>
                  <a:lnTo>
                    <a:pt x="47" y="3"/>
                  </a:lnTo>
                  <a:lnTo>
                    <a:pt x="59" y="4"/>
                  </a:lnTo>
                  <a:lnTo>
                    <a:pt x="60" y="6"/>
                  </a:lnTo>
                  <a:lnTo>
                    <a:pt x="63" y="7"/>
                  </a:lnTo>
                  <a:lnTo>
                    <a:pt x="63" y="9"/>
                  </a:lnTo>
                  <a:lnTo>
                    <a:pt x="63" y="10"/>
                  </a:lnTo>
                  <a:lnTo>
                    <a:pt x="52" y="21"/>
                  </a:lnTo>
                  <a:lnTo>
                    <a:pt x="40" y="31"/>
                  </a:lnTo>
                  <a:lnTo>
                    <a:pt x="36" y="30"/>
                  </a:lnTo>
                  <a:lnTo>
                    <a:pt x="32" y="30"/>
                  </a:lnTo>
                  <a:lnTo>
                    <a:pt x="25" y="24"/>
                  </a:lnTo>
                  <a:lnTo>
                    <a:pt x="15" y="17"/>
                  </a:lnTo>
                  <a:lnTo>
                    <a:pt x="5" y="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11" name="Freeform 442"/>
            <p:cNvSpPr>
              <a:spLocks/>
            </p:cNvSpPr>
            <p:nvPr/>
          </p:nvSpPr>
          <p:spPr bwMode="auto">
            <a:xfrm>
              <a:off x="3224" y="2347"/>
              <a:ext cx="20" cy="16"/>
            </a:xfrm>
            <a:custGeom>
              <a:avLst/>
              <a:gdLst>
                <a:gd name="T0" fmla="*/ 6 w 20"/>
                <a:gd name="T1" fmla="*/ 0 h 16"/>
                <a:gd name="T2" fmla="*/ 7 w 20"/>
                <a:gd name="T3" fmla="*/ 0 h 16"/>
                <a:gd name="T4" fmla="*/ 10 w 20"/>
                <a:gd name="T5" fmla="*/ 0 h 16"/>
                <a:gd name="T6" fmla="*/ 16 w 20"/>
                <a:gd name="T7" fmla="*/ 7 h 16"/>
                <a:gd name="T8" fmla="*/ 20 w 20"/>
                <a:gd name="T9" fmla="*/ 13 h 16"/>
                <a:gd name="T10" fmla="*/ 20 w 20"/>
                <a:gd name="T11" fmla="*/ 14 h 16"/>
                <a:gd name="T12" fmla="*/ 19 w 20"/>
                <a:gd name="T13" fmla="*/ 16 h 16"/>
                <a:gd name="T14" fmla="*/ 12 w 20"/>
                <a:gd name="T15" fmla="*/ 16 h 16"/>
                <a:gd name="T16" fmla="*/ 6 w 20"/>
                <a:gd name="T17" fmla="*/ 14 h 16"/>
                <a:gd name="T18" fmla="*/ 2 w 20"/>
                <a:gd name="T19" fmla="*/ 11 h 16"/>
                <a:gd name="T20" fmla="*/ 0 w 20"/>
                <a:gd name="T21" fmla="*/ 4 h 16"/>
                <a:gd name="T22" fmla="*/ 3 w 20"/>
                <a:gd name="T23" fmla="*/ 3 h 16"/>
                <a:gd name="T24" fmla="*/ 6 w 20"/>
                <a:gd name="T2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16">
                  <a:moveTo>
                    <a:pt x="6" y="0"/>
                  </a:moveTo>
                  <a:lnTo>
                    <a:pt x="7" y="0"/>
                  </a:lnTo>
                  <a:lnTo>
                    <a:pt x="10" y="0"/>
                  </a:lnTo>
                  <a:lnTo>
                    <a:pt x="16" y="7"/>
                  </a:lnTo>
                  <a:lnTo>
                    <a:pt x="20" y="13"/>
                  </a:lnTo>
                  <a:lnTo>
                    <a:pt x="20" y="14"/>
                  </a:lnTo>
                  <a:lnTo>
                    <a:pt x="19" y="16"/>
                  </a:lnTo>
                  <a:lnTo>
                    <a:pt x="12" y="16"/>
                  </a:lnTo>
                  <a:lnTo>
                    <a:pt x="6" y="14"/>
                  </a:lnTo>
                  <a:lnTo>
                    <a:pt x="2" y="11"/>
                  </a:lnTo>
                  <a:lnTo>
                    <a:pt x="0" y="4"/>
                  </a:lnTo>
                  <a:lnTo>
                    <a:pt x="3" y="3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12" name="Freeform 443"/>
            <p:cNvSpPr>
              <a:spLocks/>
            </p:cNvSpPr>
            <p:nvPr/>
          </p:nvSpPr>
          <p:spPr bwMode="auto">
            <a:xfrm>
              <a:off x="3104" y="2350"/>
              <a:ext cx="36" cy="17"/>
            </a:xfrm>
            <a:custGeom>
              <a:avLst/>
              <a:gdLst>
                <a:gd name="T0" fmla="*/ 19 w 36"/>
                <a:gd name="T1" fmla="*/ 0 h 17"/>
                <a:gd name="T2" fmla="*/ 28 w 36"/>
                <a:gd name="T3" fmla="*/ 1 h 17"/>
                <a:gd name="T4" fmla="*/ 36 w 36"/>
                <a:gd name="T5" fmla="*/ 1 h 17"/>
                <a:gd name="T6" fmla="*/ 36 w 36"/>
                <a:gd name="T7" fmla="*/ 3 h 17"/>
                <a:gd name="T8" fmla="*/ 36 w 36"/>
                <a:gd name="T9" fmla="*/ 3 h 17"/>
                <a:gd name="T10" fmla="*/ 36 w 36"/>
                <a:gd name="T11" fmla="*/ 4 h 17"/>
                <a:gd name="T12" fmla="*/ 36 w 36"/>
                <a:gd name="T13" fmla="*/ 4 h 17"/>
                <a:gd name="T14" fmla="*/ 29 w 36"/>
                <a:gd name="T15" fmla="*/ 10 h 17"/>
                <a:gd name="T16" fmla="*/ 19 w 36"/>
                <a:gd name="T17" fmla="*/ 14 h 17"/>
                <a:gd name="T18" fmla="*/ 15 w 36"/>
                <a:gd name="T19" fmla="*/ 17 h 17"/>
                <a:gd name="T20" fmla="*/ 9 w 36"/>
                <a:gd name="T21" fmla="*/ 17 h 17"/>
                <a:gd name="T22" fmla="*/ 5 w 36"/>
                <a:gd name="T23" fmla="*/ 15 h 17"/>
                <a:gd name="T24" fmla="*/ 0 w 36"/>
                <a:gd name="T25" fmla="*/ 11 h 17"/>
                <a:gd name="T26" fmla="*/ 9 w 36"/>
                <a:gd name="T27" fmla="*/ 5 h 17"/>
                <a:gd name="T28" fmla="*/ 19 w 36"/>
                <a:gd name="T2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17">
                  <a:moveTo>
                    <a:pt x="19" y="0"/>
                  </a:moveTo>
                  <a:lnTo>
                    <a:pt x="28" y="1"/>
                  </a:lnTo>
                  <a:lnTo>
                    <a:pt x="36" y="1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4"/>
                  </a:lnTo>
                  <a:lnTo>
                    <a:pt x="36" y="4"/>
                  </a:lnTo>
                  <a:lnTo>
                    <a:pt x="29" y="10"/>
                  </a:lnTo>
                  <a:lnTo>
                    <a:pt x="19" y="14"/>
                  </a:lnTo>
                  <a:lnTo>
                    <a:pt x="15" y="17"/>
                  </a:lnTo>
                  <a:lnTo>
                    <a:pt x="9" y="17"/>
                  </a:lnTo>
                  <a:lnTo>
                    <a:pt x="5" y="15"/>
                  </a:lnTo>
                  <a:lnTo>
                    <a:pt x="0" y="11"/>
                  </a:lnTo>
                  <a:lnTo>
                    <a:pt x="9" y="5"/>
                  </a:lnTo>
                  <a:lnTo>
                    <a:pt x="1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13" name="Freeform 444"/>
            <p:cNvSpPr>
              <a:spLocks/>
            </p:cNvSpPr>
            <p:nvPr/>
          </p:nvSpPr>
          <p:spPr bwMode="auto">
            <a:xfrm>
              <a:off x="4638" y="2350"/>
              <a:ext cx="34" cy="10"/>
            </a:xfrm>
            <a:custGeom>
              <a:avLst/>
              <a:gdLst>
                <a:gd name="T0" fmla="*/ 34 w 34"/>
                <a:gd name="T1" fmla="*/ 8 h 10"/>
                <a:gd name="T2" fmla="*/ 23 w 34"/>
                <a:gd name="T3" fmla="*/ 10 h 10"/>
                <a:gd name="T4" fmla="*/ 14 w 34"/>
                <a:gd name="T5" fmla="*/ 8 h 10"/>
                <a:gd name="T6" fmla="*/ 7 w 34"/>
                <a:gd name="T7" fmla="*/ 7 h 10"/>
                <a:gd name="T8" fmla="*/ 0 w 34"/>
                <a:gd name="T9" fmla="*/ 1 h 10"/>
                <a:gd name="T10" fmla="*/ 0 w 34"/>
                <a:gd name="T11" fmla="*/ 1 h 10"/>
                <a:gd name="T12" fmla="*/ 0 w 34"/>
                <a:gd name="T13" fmla="*/ 0 h 10"/>
                <a:gd name="T14" fmla="*/ 17 w 34"/>
                <a:gd name="T15" fmla="*/ 1 h 10"/>
                <a:gd name="T16" fmla="*/ 34 w 34"/>
                <a:gd name="T17" fmla="*/ 1 h 10"/>
                <a:gd name="T18" fmla="*/ 34 w 34"/>
                <a:gd name="T19" fmla="*/ 5 h 10"/>
                <a:gd name="T20" fmla="*/ 34 w 34"/>
                <a:gd name="T21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" h="10">
                  <a:moveTo>
                    <a:pt x="34" y="8"/>
                  </a:moveTo>
                  <a:lnTo>
                    <a:pt x="23" y="10"/>
                  </a:lnTo>
                  <a:lnTo>
                    <a:pt x="14" y="8"/>
                  </a:lnTo>
                  <a:lnTo>
                    <a:pt x="7" y="7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17" y="1"/>
                  </a:lnTo>
                  <a:lnTo>
                    <a:pt x="34" y="1"/>
                  </a:lnTo>
                  <a:lnTo>
                    <a:pt x="34" y="5"/>
                  </a:lnTo>
                  <a:lnTo>
                    <a:pt x="3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14" name="Freeform 445"/>
            <p:cNvSpPr>
              <a:spLocks/>
            </p:cNvSpPr>
            <p:nvPr/>
          </p:nvSpPr>
          <p:spPr bwMode="auto">
            <a:xfrm>
              <a:off x="3010" y="2358"/>
              <a:ext cx="130" cy="30"/>
            </a:xfrm>
            <a:custGeom>
              <a:avLst/>
              <a:gdLst>
                <a:gd name="T0" fmla="*/ 64 w 130"/>
                <a:gd name="T1" fmla="*/ 0 h 30"/>
                <a:gd name="T2" fmla="*/ 70 w 130"/>
                <a:gd name="T3" fmla="*/ 2 h 30"/>
                <a:gd name="T4" fmla="*/ 74 w 130"/>
                <a:gd name="T5" fmla="*/ 3 h 30"/>
                <a:gd name="T6" fmla="*/ 76 w 130"/>
                <a:gd name="T7" fmla="*/ 12 h 30"/>
                <a:gd name="T8" fmla="*/ 77 w 130"/>
                <a:gd name="T9" fmla="*/ 20 h 30"/>
                <a:gd name="T10" fmla="*/ 79 w 130"/>
                <a:gd name="T11" fmla="*/ 20 h 30"/>
                <a:gd name="T12" fmla="*/ 80 w 130"/>
                <a:gd name="T13" fmla="*/ 22 h 30"/>
                <a:gd name="T14" fmla="*/ 94 w 130"/>
                <a:gd name="T15" fmla="*/ 19 h 30"/>
                <a:gd name="T16" fmla="*/ 104 w 130"/>
                <a:gd name="T17" fmla="*/ 15 h 30"/>
                <a:gd name="T18" fmla="*/ 112 w 130"/>
                <a:gd name="T19" fmla="*/ 15 h 30"/>
                <a:gd name="T20" fmla="*/ 119 w 130"/>
                <a:gd name="T21" fmla="*/ 17 h 30"/>
                <a:gd name="T22" fmla="*/ 124 w 130"/>
                <a:gd name="T23" fmla="*/ 20 h 30"/>
                <a:gd name="T24" fmla="*/ 130 w 130"/>
                <a:gd name="T25" fmla="*/ 23 h 30"/>
                <a:gd name="T26" fmla="*/ 130 w 130"/>
                <a:gd name="T27" fmla="*/ 26 h 30"/>
                <a:gd name="T28" fmla="*/ 129 w 130"/>
                <a:gd name="T29" fmla="*/ 29 h 30"/>
                <a:gd name="T30" fmla="*/ 113 w 130"/>
                <a:gd name="T31" fmla="*/ 29 h 30"/>
                <a:gd name="T32" fmla="*/ 96 w 130"/>
                <a:gd name="T33" fmla="*/ 30 h 30"/>
                <a:gd name="T34" fmla="*/ 94 w 130"/>
                <a:gd name="T35" fmla="*/ 27 h 30"/>
                <a:gd name="T36" fmla="*/ 94 w 130"/>
                <a:gd name="T37" fmla="*/ 26 h 30"/>
                <a:gd name="T38" fmla="*/ 93 w 130"/>
                <a:gd name="T39" fmla="*/ 26 h 30"/>
                <a:gd name="T40" fmla="*/ 90 w 130"/>
                <a:gd name="T41" fmla="*/ 25 h 30"/>
                <a:gd name="T42" fmla="*/ 84 w 130"/>
                <a:gd name="T43" fmla="*/ 27 h 30"/>
                <a:gd name="T44" fmla="*/ 77 w 130"/>
                <a:gd name="T45" fmla="*/ 29 h 30"/>
                <a:gd name="T46" fmla="*/ 70 w 130"/>
                <a:gd name="T47" fmla="*/ 27 h 30"/>
                <a:gd name="T48" fmla="*/ 64 w 130"/>
                <a:gd name="T49" fmla="*/ 26 h 30"/>
                <a:gd name="T50" fmla="*/ 59 w 130"/>
                <a:gd name="T51" fmla="*/ 23 h 30"/>
                <a:gd name="T52" fmla="*/ 53 w 130"/>
                <a:gd name="T53" fmla="*/ 20 h 30"/>
                <a:gd name="T54" fmla="*/ 47 w 130"/>
                <a:gd name="T55" fmla="*/ 19 h 30"/>
                <a:gd name="T56" fmla="*/ 43 w 130"/>
                <a:gd name="T57" fmla="*/ 19 h 30"/>
                <a:gd name="T58" fmla="*/ 42 w 130"/>
                <a:gd name="T59" fmla="*/ 22 h 30"/>
                <a:gd name="T60" fmla="*/ 39 w 130"/>
                <a:gd name="T61" fmla="*/ 25 h 30"/>
                <a:gd name="T62" fmla="*/ 37 w 130"/>
                <a:gd name="T63" fmla="*/ 25 h 30"/>
                <a:gd name="T64" fmla="*/ 32 w 130"/>
                <a:gd name="T65" fmla="*/ 26 h 30"/>
                <a:gd name="T66" fmla="*/ 16 w 130"/>
                <a:gd name="T67" fmla="*/ 22 h 30"/>
                <a:gd name="T68" fmla="*/ 0 w 130"/>
                <a:gd name="T69" fmla="*/ 16 h 30"/>
                <a:gd name="T70" fmla="*/ 12 w 130"/>
                <a:gd name="T71" fmla="*/ 15 h 30"/>
                <a:gd name="T72" fmla="*/ 30 w 130"/>
                <a:gd name="T73" fmla="*/ 10 h 30"/>
                <a:gd name="T74" fmla="*/ 52 w 130"/>
                <a:gd name="T75" fmla="*/ 6 h 30"/>
                <a:gd name="T76" fmla="*/ 64 w 130"/>
                <a:gd name="T7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0" h="30">
                  <a:moveTo>
                    <a:pt x="64" y="0"/>
                  </a:moveTo>
                  <a:lnTo>
                    <a:pt x="70" y="2"/>
                  </a:lnTo>
                  <a:lnTo>
                    <a:pt x="74" y="3"/>
                  </a:lnTo>
                  <a:lnTo>
                    <a:pt x="76" y="12"/>
                  </a:lnTo>
                  <a:lnTo>
                    <a:pt x="77" y="20"/>
                  </a:lnTo>
                  <a:lnTo>
                    <a:pt x="79" y="20"/>
                  </a:lnTo>
                  <a:lnTo>
                    <a:pt x="80" y="22"/>
                  </a:lnTo>
                  <a:lnTo>
                    <a:pt x="94" y="19"/>
                  </a:lnTo>
                  <a:lnTo>
                    <a:pt x="104" y="15"/>
                  </a:lnTo>
                  <a:lnTo>
                    <a:pt x="112" y="15"/>
                  </a:lnTo>
                  <a:lnTo>
                    <a:pt x="119" y="17"/>
                  </a:lnTo>
                  <a:lnTo>
                    <a:pt x="124" y="20"/>
                  </a:lnTo>
                  <a:lnTo>
                    <a:pt x="130" y="23"/>
                  </a:lnTo>
                  <a:lnTo>
                    <a:pt x="130" y="26"/>
                  </a:lnTo>
                  <a:lnTo>
                    <a:pt x="129" y="29"/>
                  </a:lnTo>
                  <a:lnTo>
                    <a:pt x="113" y="29"/>
                  </a:lnTo>
                  <a:lnTo>
                    <a:pt x="96" y="30"/>
                  </a:lnTo>
                  <a:lnTo>
                    <a:pt x="94" y="27"/>
                  </a:lnTo>
                  <a:lnTo>
                    <a:pt x="94" y="26"/>
                  </a:lnTo>
                  <a:lnTo>
                    <a:pt x="93" y="26"/>
                  </a:lnTo>
                  <a:lnTo>
                    <a:pt x="90" y="25"/>
                  </a:lnTo>
                  <a:lnTo>
                    <a:pt x="84" y="27"/>
                  </a:lnTo>
                  <a:lnTo>
                    <a:pt x="77" y="29"/>
                  </a:lnTo>
                  <a:lnTo>
                    <a:pt x="70" y="27"/>
                  </a:lnTo>
                  <a:lnTo>
                    <a:pt x="64" y="26"/>
                  </a:lnTo>
                  <a:lnTo>
                    <a:pt x="59" y="23"/>
                  </a:lnTo>
                  <a:lnTo>
                    <a:pt x="53" y="20"/>
                  </a:lnTo>
                  <a:lnTo>
                    <a:pt x="47" y="19"/>
                  </a:lnTo>
                  <a:lnTo>
                    <a:pt x="43" y="19"/>
                  </a:lnTo>
                  <a:lnTo>
                    <a:pt x="42" y="22"/>
                  </a:lnTo>
                  <a:lnTo>
                    <a:pt x="39" y="25"/>
                  </a:lnTo>
                  <a:lnTo>
                    <a:pt x="37" y="25"/>
                  </a:lnTo>
                  <a:lnTo>
                    <a:pt x="32" y="26"/>
                  </a:lnTo>
                  <a:lnTo>
                    <a:pt x="16" y="22"/>
                  </a:lnTo>
                  <a:lnTo>
                    <a:pt x="0" y="16"/>
                  </a:lnTo>
                  <a:lnTo>
                    <a:pt x="12" y="15"/>
                  </a:lnTo>
                  <a:lnTo>
                    <a:pt x="30" y="10"/>
                  </a:lnTo>
                  <a:lnTo>
                    <a:pt x="52" y="6"/>
                  </a:lnTo>
                  <a:lnTo>
                    <a:pt x="6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15" name="Freeform 446"/>
            <p:cNvSpPr>
              <a:spLocks/>
            </p:cNvSpPr>
            <p:nvPr/>
          </p:nvSpPr>
          <p:spPr bwMode="auto">
            <a:xfrm>
              <a:off x="3693" y="2365"/>
              <a:ext cx="1819" cy="1375"/>
            </a:xfrm>
            <a:custGeom>
              <a:avLst/>
              <a:gdLst>
                <a:gd name="T0" fmla="*/ 1369 w 1819"/>
                <a:gd name="T1" fmla="*/ 59 h 1375"/>
                <a:gd name="T2" fmla="*/ 1617 w 1819"/>
                <a:gd name="T3" fmla="*/ 89 h 1375"/>
                <a:gd name="T4" fmla="*/ 1819 w 1819"/>
                <a:gd name="T5" fmla="*/ 136 h 1375"/>
                <a:gd name="T6" fmla="*/ 1784 w 1819"/>
                <a:gd name="T7" fmla="*/ 156 h 1375"/>
                <a:gd name="T8" fmla="*/ 1689 w 1819"/>
                <a:gd name="T9" fmla="*/ 205 h 1375"/>
                <a:gd name="T10" fmla="*/ 1664 w 1819"/>
                <a:gd name="T11" fmla="*/ 247 h 1375"/>
                <a:gd name="T12" fmla="*/ 1624 w 1819"/>
                <a:gd name="T13" fmla="*/ 166 h 1375"/>
                <a:gd name="T14" fmla="*/ 1494 w 1819"/>
                <a:gd name="T15" fmla="*/ 213 h 1375"/>
                <a:gd name="T16" fmla="*/ 1606 w 1819"/>
                <a:gd name="T17" fmla="*/ 316 h 1375"/>
                <a:gd name="T18" fmla="*/ 1573 w 1819"/>
                <a:gd name="T19" fmla="*/ 306 h 1375"/>
                <a:gd name="T20" fmla="*/ 1530 w 1819"/>
                <a:gd name="T21" fmla="*/ 427 h 1375"/>
                <a:gd name="T22" fmla="*/ 1530 w 1819"/>
                <a:gd name="T23" fmla="*/ 473 h 1375"/>
                <a:gd name="T24" fmla="*/ 1436 w 1819"/>
                <a:gd name="T25" fmla="*/ 434 h 1375"/>
                <a:gd name="T26" fmla="*/ 1474 w 1819"/>
                <a:gd name="T27" fmla="*/ 472 h 1375"/>
                <a:gd name="T28" fmla="*/ 1492 w 1819"/>
                <a:gd name="T29" fmla="*/ 556 h 1375"/>
                <a:gd name="T30" fmla="*/ 1433 w 1819"/>
                <a:gd name="T31" fmla="*/ 654 h 1375"/>
                <a:gd name="T32" fmla="*/ 1383 w 1819"/>
                <a:gd name="T33" fmla="*/ 730 h 1375"/>
                <a:gd name="T34" fmla="*/ 1323 w 1819"/>
                <a:gd name="T35" fmla="*/ 774 h 1375"/>
                <a:gd name="T36" fmla="*/ 1333 w 1819"/>
                <a:gd name="T37" fmla="*/ 856 h 1375"/>
                <a:gd name="T38" fmla="*/ 1297 w 1819"/>
                <a:gd name="T39" fmla="*/ 844 h 1375"/>
                <a:gd name="T40" fmla="*/ 1273 w 1819"/>
                <a:gd name="T41" fmla="*/ 737 h 1375"/>
                <a:gd name="T42" fmla="*/ 1198 w 1819"/>
                <a:gd name="T43" fmla="*/ 650 h 1375"/>
                <a:gd name="T44" fmla="*/ 1090 w 1819"/>
                <a:gd name="T45" fmla="*/ 734 h 1375"/>
                <a:gd name="T46" fmla="*/ 993 w 1819"/>
                <a:gd name="T47" fmla="*/ 674 h 1375"/>
                <a:gd name="T48" fmla="*/ 968 w 1819"/>
                <a:gd name="T49" fmla="*/ 646 h 1375"/>
                <a:gd name="T50" fmla="*/ 765 w 1819"/>
                <a:gd name="T51" fmla="*/ 593 h 1375"/>
                <a:gd name="T52" fmla="*/ 791 w 1819"/>
                <a:gd name="T53" fmla="*/ 629 h 1375"/>
                <a:gd name="T54" fmla="*/ 748 w 1819"/>
                <a:gd name="T55" fmla="*/ 751 h 1375"/>
                <a:gd name="T56" fmla="*/ 624 w 1819"/>
                <a:gd name="T57" fmla="*/ 669 h 1375"/>
                <a:gd name="T58" fmla="*/ 551 w 1819"/>
                <a:gd name="T59" fmla="*/ 567 h 1375"/>
                <a:gd name="T60" fmla="*/ 641 w 1819"/>
                <a:gd name="T61" fmla="*/ 744 h 1375"/>
                <a:gd name="T62" fmla="*/ 719 w 1819"/>
                <a:gd name="T63" fmla="*/ 891 h 1375"/>
                <a:gd name="T64" fmla="*/ 641 w 1819"/>
                <a:gd name="T65" fmla="*/ 1095 h 1375"/>
                <a:gd name="T66" fmla="*/ 576 w 1819"/>
                <a:gd name="T67" fmla="*/ 1227 h 1375"/>
                <a:gd name="T68" fmla="*/ 491 w 1819"/>
                <a:gd name="T69" fmla="*/ 1355 h 1375"/>
                <a:gd name="T70" fmla="*/ 332 w 1819"/>
                <a:gd name="T71" fmla="*/ 1183 h 1375"/>
                <a:gd name="T72" fmla="*/ 289 w 1819"/>
                <a:gd name="T73" fmla="*/ 937 h 1375"/>
                <a:gd name="T74" fmla="*/ 162 w 1819"/>
                <a:gd name="T75" fmla="*/ 876 h 1375"/>
                <a:gd name="T76" fmla="*/ 10 w 1819"/>
                <a:gd name="T77" fmla="*/ 763 h 1375"/>
                <a:gd name="T78" fmla="*/ 42 w 1819"/>
                <a:gd name="T79" fmla="*/ 597 h 1375"/>
                <a:gd name="T80" fmla="*/ 135 w 1819"/>
                <a:gd name="T81" fmla="*/ 483 h 1375"/>
                <a:gd name="T82" fmla="*/ 181 w 1819"/>
                <a:gd name="T83" fmla="*/ 382 h 1375"/>
                <a:gd name="T84" fmla="*/ 184 w 1819"/>
                <a:gd name="T85" fmla="*/ 310 h 1375"/>
                <a:gd name="T86" fmla="*/ 311 w 1819"/>
                <a:gd name="T87" fmla="*/ 226 h 1375"/>
                <a:gd name="T88" fmla="*/ 399 w 1819"/>
                <a:gd name="T89" fmla="*/ 245 h 1375"/>
                <a:gd name="T90" fmla="*/ 471 w 1819"/>
                <a:gd name="T91" fmla="*/ 182 h 1375"/>
                <a:gd name="T92" fmla="*/ 428 w 1819"/>
                <a:gd name="T93" fmla="*/ 119 h 1375"/>
                <a:gd name="T94" fmla="*/ 361 w 1819"/>
                <a:gd name="T95" fmla="*/ 223 h 1375"/>
                <a:gd name="T96" fmla="*/ 285 w 1819"/>
                <a:gd name="T97" fmla="*/ 205 h 1375"/>
                <a:gd name="T98" fmla="*/ 374 w 1819"/>
                <a:gd name="T99" fmla="*/ 79 h 1375"/>
                <a:gd name="T100" fmla="*/ 562 w 1819"/>
                <a:gd name="T101" fmla="*/ 116 h 1375"/>
                <a:gd name="T102" fmla="*/ 549 w 1819"/>
                <a:gd name="T103" fmla="*/ 132 h 1375"/>
                <a:gd name="T104" fmla="*/ 599 w 1819"/>
                <a:gd name="T105" fmla="*/ 110 h 1375"/>
                <a:gd name="T106" fmla="*/ 696 w 1819"/>
                <a:gd name="T107" fmla="*/ 70 h 1375"/>
                <a:gd name="T108" fmla="*/ 799 w 1819"/>
                <a:gd name="T109" fmla="*/ 63 h 1375"/>
                <a:gd name="T110" fmla="*/ 846 w 1819"/>
                <a:gd name="T111" fmla="*/ 90 h 1375"/>
                <a:gd name="T112" fmla="*/ 836 w 1819"/>
                <a:gd name="T113" fmla="*/ 65 h 1375"/>
                <a:gd name="T114" fmla="*/ 849 w 1819"/>
                <a:gd name="T115" fmla="*/ 36 h 1375"/>
                <a:gd name="T116" fmla="*/ 978 w 1819"/>
                <a:gd name="T117" fmla="*/ 0 h 1375"/>
                <a:gd name="T118" fmla="*/ 1052 w 1819"/>
                <a:gd name="T119" fmla="*/ 43 h 1375"/>
                <a:gd name="T120" fmla="*/ 1242 w 1819"/>
                <a:gd name="T121" fmla="*/ 56 h 1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819" h="1375">
                  <a:moveTo>
                    <a:pt x="1272" y="66"/>
                  </a:moveTo>
                  <a:lnTo>
                    <a:pt x="1272" y="62"/>
                  </a:lnTo>
                  <a:lnTo>
                    <a:pt x="1272" y="59"/>
                  </a:lnTo>
                  <a:lnTo>
                    <a:pt x="1286" y="60"/>
                  </a:lnTo>
                  <a:lnTo>
                    <a:pt x="1302" y="62"/>
                  </a:lnTo>
                  <a:lnTo>
                    <a:pt x="1317" y="63"/>
                  </a:lnTo>
                  <a:lnTo>
                    <a:pt x="1333" y="65"/>
                  </a:lnTo>
                  <a:lnTo>
                    <a:pt x="1333" y="63"/>
                  </a:lnTo>
                  <a:lnTo>
                    <a:pt x="1335" y="62"/>
                  </a:lnTo>
                  <a:lnTo>
                    <a:pt x="1330" y="59"/>
                  </a:lnTo>
                  <a:lnTo>
                    <a:pt x="1327" y="56"/>
                  </a:lnTo>
                  <a:lnTo>
                    <a:pt x="1325" y="53"/>
                  </a:lnTo>
                  <a:lnTo>
                    <a:pt x="1323" y="48"/>
                  </a:lnTo>
                  <a:lnTo>
                    <a:pt x="1337" y="48"/>
                  </a:lnTo>
                  <a:lnTo>
                    <a:pt x="1350" y="49"/>
                  </a:lnTo>
                  <a:lnTo>
                    <a:pt x="1356" y="50"/>
                  </a:lnTo>
                  <a:lnTo>
                    <a:pt x="1362" y="52"/>
                  </a:lnTo>
                  <a:lnTo>
                    <a:pt x="1366" y="55"/>
                  </a:lnTo>
                  <a:lnTo>
                    <a:pt x="1369" y="59"/>
                  </a:lnTo>
                  <a:lnTo>
                    <a:pt x="1377" y="55"/>
                  </a:lnTo>
                  <a:lnTo>
                    <a:pt x="1385" y="53"/>
                  </a:lnTo>
                  <a:lnTo>
                    <a:pt x="1390" y="53"/>
                  </a:lnTo>
                  <a:lnTo>
                    <a:pt x="1396" y="53"/>
                  </a:lnTo>
                  <a:lnTo>
                    <a:pt x="1406" y="58"/>
                  </a:lnTo>
                  <a:lnTo>
                    <a:pt x="1417" y="65"/>
                  </a:lnTo>
                  <a:lnTo>
                    <a:pt x="1435" y="65"/>
                  </a:lnTo>
                  <a:lnTo>
                    <a:pt x="1452" y="65"/>
                  </a:lnTo>
                  <a:lnTo>
                    <a:pt x="1467" y="66"/>
                  </a:lnTo>
                  <a:lnTo>
                    <a:pt x="1484" y="66"/>
                  </a:lnTo>
                  <a:lnTo>
                    <a:pt x="1504" y="72"/>
                  </a:lnTo>
                  <a:lnTo>
                    <a:pt x="1524" y="79"/>
                  </a:lnTo>
                  <a:lnTo>
                    <a:pt x="1542" y="79"/>
                  </a:lnTo>
                  <a:lnTo>
                    <a:pt x="1557" y="80"/>
                  </a:lnTo>
                  <a:lnTo>
                    <a:pt x="1573" y="80"/>
                  </a:lnTo>
                  <a:lnTo>
                    <a:pt x="1590" y="80"/>
                  </a:lnTo>
                  <a:lnTo>
                    <a:pt x="1602" y="86"/>
                  </a:lnTo>
                  <a:lnTo>
                    <a:pt x="1617" y="89"/>
                  </a:lnTo>
                  <a:lnTo>
                    <a:pt x="1617" y="89"/>
                  </a:lnTo>
                  <a:lnTo>
                    <a:pt x="1617" y="87"/>
                  </a:lnTo>
                  <a:lnTo>
                    <a:pt x="1616" y="85"/>
                  </a:lnTo>
                  <a:lnTo>
                    <a:pt x="1613" y="82"/>
                  </a:lnTo>
                  <a:lnTo>
                    <a:pt x="1606" y="80"/>
                  </a:lnTo>
                  <a:lnTo>
                    <a:pt x="1600" y="77"/>
                  </a:lnTo>
                  <a:lnTo>
                    <a:pt x="1600" y="76"/>
                  </a:lnTo>
                  <a:lnTo>
                    <a:pt x="1600" y="75"/>
                  </a:lnTo>
                  <a:lnTo>
                    <a:pt x="1600" y="73"/>
                  </a:lnTo>
                  <a:lnTo>
                    <a:pt x="1602" y="72"/>
                  </a:lnTo>
                  <a:lnTo>
                    <a:pt x="1623" y="72"/>
                  </a:lnTo>
                  <a:lnTo>
                    <a:pt x="1646" y="76"/>
                  </a:lnTo>
                  <a:lnTo>
                    <a:pt x="1667" y="80"/>
                  </a:lnTo>
                  <a:lnTo>
                    <a:pt x="1687" y="86"/>
                  </a:lnTo>
                  <a:lnTo>
                    <a:pt x="1727" y="99"/>
                  </a:lnTo>
                  <a:lnTo>
                    <a:pt x="1764" y="112"/>
                  </a:lnTo>
                  <a:lnTo>
                    <a:pt x="1787" y="113"/>
                  </a:lnTo>
                  <a:lnTo>
                    <a:pt x="1807" y="117"/>
                  </a:lnTo>
                  <a:lnTo>
                    <a:pt x="1813" y="126"/>
                  </a:lnTo>
                  <a:lnTo>
                    <a:pt x="1819" y="136"/>
                  </a:lnTo>
                  <a:lnTo>
                    <a:pt x="1800" y="133"/>
                  </a:lnTo>
                  <a:lnTo>
                    <a:pt x="1776" y="127"/>
                  </a:lnTo>
                  <a:lnTo>
                    <a:pt x="1763" y="125"/>
                  </a:lnTo>
                  <a:lnTo>
                    <a:pt x="1753" y="123"/>
                  </a:lnTo>
                  <a:lnTo>
                    <a:pt x="1744" y="122"/>
                  </a:lnTo>
                  <a:lnTo>
                    <a:pt x="1740" y="123"/>
                  </a:lnTo>
                  <a:lnTo>
                    <a:pt x="1743" y="126"/>
                  </a:lnTo>
                  <a:lnTo>
                    <a:pt x="1746" y="130"/>
                  </a:lnTo>
                  <a:lnTo>
                    <a:pt x="1737" y="130"/>
                  </a:lnTo>
                  <a:lnTo>
                    <a:pt x="1729" y="132"/>
                  </a:lnTo>
                  <a:lnTo>
                    <a:pt x="1729" y="133"/>
                  </a:lnTo>
                  <a:lnTo>
                    <a:pt x="1729" y="133"/>
                  </a:lnTo>
                  <a:lnTo>
                    <a:pt x="1737" y="133"/>
                  </a:lnTo>
                  <a:lnTo>
                    <a:pt x="1744" y="136"/>
                  </a:lnTo>
                  <a:lnTo>
                    <a:pt x="1750" y="137"/>
                  </a:lnTo>
                  <a:lnTo>
                    <a:pt x="1757" y="140"/>
                  </a:lnTo>
                  <a:lnTo>
                    <a:pt x="1770" y="146"/>
                  </a:lnTo>
                  <a:lnTo>
                    <a:pt x="1784" y="152"/>
                  </a:lnTo>
                  <a:lnTo>
                    <a:pt x="1784" y="156"/>
                  </a:lnTo>
                  <a:lnTo>
                    <a:pt x="1784" y="160"/>
                  </a:lnTo>
                  <a:lnTo>
                    <a:pt x="1783" y="162"/>
                  </a:lnTo>
                  <a:lnTo>
                    <a:pt x="1781" y="163"/>
                  </a:lnTo>
                  <a:lnTo>
                    <a:pt x="1767" y="162"/>
                  </a:lnTo>
                  <a:lnTo>
                    <a:pt x="1753" y="165"/>
                  </a:lnTo>
                  <a:lnTo>
                    <a:pt x="1749" y="166"/>
                  </a:lnTo>
                  <a:lnTo>
                    <a:pt x="1744" y="170"/>
                  </a:lnTo>
                  <a:lnTo>
                    <a:pt x="1740" y="176"/>
                  </a:lnTo>
                  <a:lnTo>
                    <a:pt x="1739" y="185"/>
                  </a:lnTo>
                  <a:lnTo>
                    <a:pt x="1731" y="186"/>
                  </a:lnTo>
                  <a:lnTo>
                    <a:pt x="1724" y="186"/>
                  </a:lnTo>
                  <a:lnTo>
                    <a:pt x="1723" y="182"/>
                  </a:lnTo>
                  <a:lnTo>
                    <a:pt x="1720" y="179"/>
                  </a:lnTo>
                  <a:lnTo>
                    <a:pt x="1710" y="180"/>
                  </a:lnTo>
                  <a:lnTo>
                    <a:pt x="1700" y="183"/>
                  </a:lnTo>
                  <a:lnTo>
                    <a:pt x="1690" y="187"/>
                  </a:lnTo>
                  <a:lnTo>
                    <a:pt x="1683" y="193"/>
                  </a:lnTo>
                  <a:lnTo>
                    <a:pt x="1686" y="200"/>
                  </a:lnTo>
                  <a:lnTo>
                    <a:pt x="1689" y="205"/>
                  </a:lnTo>
                  <a:lnTo>
                    <a:pt x="1692" y="207"/>
                  </a:lnTo>
                  <a:lnTo>
                    <a:pt x="1694" y="210"/>
                  </a:lnTo>
                  <a:lnTo>
                    <a:pt x="1702" y="213"/>
                  </a:lnTo>
                  <a:lnTo>
                    <a:pt x="1713" y="219"/>
                  </a:lnTo>
                  <a:lnTo>
                    <a:pt x="1714" y="226"/>
                  </a:lnTo>
                  <a:lnTo>
                    <a:pt x="1716" y="235"/>
                  </a:lnTo>
                  <a:lnTo>
                    <a:pt x="1720" y="235"/>
                  </a:lnTo>
                  <a:lnTo>
                    <a:pt x="1723" y="237"/>
                  </a:lnTo>
                  <a:lnTo>
                    <a:pt x="1726" y="245"/>
                  </a:lnTo>
                  <a:lnTo>
                    <a:pt x="1727" y="252"/>
                  </a:lnTo>
                  <a:lnTo>
                    <a:pt x="1727" y="259"/>
                  </a:lnTo>
                  <a:lnTo>
                    <a:pt x="1727" y="266"/>
                  </a:lnTo>
                  <a:lnTo>
                    <a:pt x="1727" y="277"/>
                  </a:lnTo>
                  <a:lnTo>
                    <a:pt x="1727" y="290"/>
                  </a:lnTo>
                  <a:lnTo>
                    <a:pt x="1723" y="290"/>
                  </a:lnTo>
                  <a:lnTo>
                    <a:pt x="1717" y="290"/>
                  </a:lnTo>
                  <a:lnTo>
                    <a:pt x="1700" y="277"/>
                  </a:lnTo>
                  <a:lnTo>
                    <a:pt x="1682" y="263"/>
                  </a:lnTo>
                  <a:lnTo>
                    <a:pt x="1664" y="247"/>
                  </a:lnTo>
                  <a:lnTo>
                    <a:pt x="1650" y="232"/>
                  </a:lnTo>
                  <a:lnTo>
                    <a:pt x="1652" y="222"/>
                  </a:lnTo>
                  <a:lnTo>
                    <a:pt x="1653" y="212"/>
                  </a:lnTo>
                  <a:lnTo>
                    <a:pt x="1657" y="202"/>
                  </a:lnTo>
                  <a:lnTo>
                    <a:pt x="1660" y="193"/>
                  </a:lnTo>
                  <a:lnTo>
                    <a:pt x="1663" y="185"/>
                  </a:lnTo>
                  <a:lnTo>
                    <a:pt x="1664" y="176"/>
                  </a:lnTo>
                  <a:lnTo>
                    <a:pt x="1664" y="167"/>
                  </a:lnTo>
                  <a:lnTo>
                    <a:pt x="1662" y="160"/>
                  </a:lnTo>
                  <a:lnTo>
                    <a:pt x="1656" y="160"/>
                  </a:lnTo>
                  <a:lnTo>
                    <a:pt x="1650" y="160"/>
                  </a:lnTo>
                  <a:lnTo>
                    <a:pt x="1649" y="166"/>
                  </a:lnTo>
                  <a:lnTo>
                    <a:pt x="1649" y="173"/>
                  </a:lnTo>
                  <a:lnTo>
                    <a:pt x="1646" y="173"/>
                  </a:lnTo>
                  <a:lnTo>
                    <a:pt x="1644" y="175"/>
                  </a:lnTo>
                  <a:lnTo>
                    <a:pt x="1639" y="175"/>
                  </a:lnTo>
                  <a:lnTo>
                    <a:pt x="1633" y="176"/>
                  </a:lnTo>
                  <a:lnTo>
                    <a:pt x="1629" y="170"/>
                  </a:lnTo>
                  <a:lnTo>
                    <a:pt x="1624" y="166"/>
                  </a:lnTo>
                  <a:lnTo>
                    <a:pt x="1619" y="166"/>
                  </a:lnTo>
                  <a:lnTo>
                    <a:pt x="1614" y="166"/>
                  </a:lnTo>
                  <a:lnTo>
                    <a:pt x="1609" y="166"/>
                  </a:lnTo>
                  <a:lnTo>
                    <a:pt x="1606" y="169"/>
                  </a:lnTo>
                  <a:lnTo>
                    <a:pt x="1603" y="170"/>
                  </a:lnTo>
                  <a:lnTo>
                    <a:pt x="1600" y="173"/>
                  </a:lnTo>
                  <a:lnTo>
                    <a:pt x="1600" y="180"/>
                  </a:lnTo>
                  <a:lnTo>
                    <a:pt x="1600" y="187"/>
                  </a:lnTo>
                  <a:lnTo>
                    <a:pt x="1603" y="190"/>
                  </a:lnTo>
                  <a:lnTo>
                    <a:pt x="1607" y="192"/>
                  </a:lnTo>
                  <a:lnTo>
                    <a:pt x="1606" y="193"/>
                  </a:lnTo>
                  <a:lnTo>
                    <a:pt x="1606" y="195"/>
                  </a:lnTo>
                  <a:lnTo>
                    <a:pt x="1582" y="196"/>
                  </a:lnTo>
                  <a:lnTo>
                    <a:pt x="1553" y="196"/>
                  </a:lnTo>
                  <a:lnTo>
                    <a:pt x="1539" y="195"/>
                  </a:lnTo>
                  <a:lnTo>
                    <a:pt x="1524" y="196"/>
                  </a:lnTo>
                  <a:lnTo>
                    <a:pt x="1512" y="197"/>
                  </a:lnTo>
                  <a:lnTo>
                    <a:pt x="1499" y="200"/>
                  </a:lnTo>
                  <a:lnTo>
                    <a:pt x="1494" y="213"/>
                  </a:lnTo>
                  <a:lnTo>
                    <a:pt x="1490" y="227"/>
                  </a:lnTo>
                  <a:lnTo>
                    <a:pt x="1484" y="239"/>
                  </a:lnTo>
                  <a:lnTo>
                    <a:pt x="1480" y="250"/>
                  </a:lnTo>
                  <a:lnTo>
                    <a:pt x="1496" y="257"/>
                  </a:lnTo>
                  <a:lnTo>
                    <a:pt x="1510" y="262"/>
                  </a:lnTo>
                  <a:lnTo>
                    <a:pt x="1520" y="259"/>
                  </a:lnTo>
                  <a:lnTo>
                    <a:pt x="1534" y="256"/>
                  </a:lnTo>
                  <a:lnTo>
                    <a:pt x="1539" y="263"/>
                  </a:lnTo>
                  <a:lnTo>
                    <a:pt x="1544" y="267"/>
                  </a:lnTo>
                  <a:lnTo>
                    <a:pt x="1552" y="273"/>
                  </a:lnTo>
                  <a:lnTo>
                    <a:pt x="1559" y="277"/>
                  </a:lnTo>
                  <a:lnTo>
                    <a:pt x="1557" y="266"/>
                  </a:lnTo>
                  <a:lnTo>
                    <a:pt x="1556" y="256"/>
                  </a:lnTo>
                  <a:lnTo>
                    <a:pt x="1569" y="267"/>
                  </a:lnTo>
                  <a:lnTo>
                    <a:pt x="1590" y="287"/>
                  </a:lnTo>
                  <a:lnTo>
                    <a:pt x="1612" y="307"/>
                  </a:lnTo>
                  <a:lnTo>
                    <a:pt x="1623" y="322"/>
                  </a:lnTo>
                  <a:lnTo>
                    <a:pt x="1614" y="319"/>
                  </a:lnTo>
                  <a:lnTo>
                    <a:pt x="1606" y="316"/>
                  </a:lnTo>
                  <a:lnTo>
                    <a:pt x="1606" y="317"/>
                  </a:lnTo>
                  <a:lnTo>
                    <a:pt x="1606" y="319"/>
                  </a:lnTo>
                  <a:lnTo>
                    <a:pt x="1620" y="334"/>
                  </a:lnTo>
                  <a:lnTo>
                    <a:pt x="1632" y="352"/>
                  </a:lnTo>
                  <a:lnTo>
                    <a:pt x="1632" y="353"/>
                  </a:lnTo>
                  <a:lnTo>
                    <a:pt x="1630" y="353"/>
                  </a:lnTo>
                  <a:lnTo>
                    <a:pt x="1623" y="353"/>
                  </a:lnTo>
                  <a:lnTo>
                    <a:pt x="1616" y="352"/>
                  </a:lnTo>
                  <a:lnTo>
                    <a:pt x="1613" y="343"/>
                  </a:lnTo>
                  <a:lnTo>
                    <a:pt x="1607" y="333"/>
                  </a:lnTo>
                  <a:lnTo>
                    <a:pt x="1602" y="323"/>
                  </a:lnTo>
                  <a:lnTo>
                    <a:pt x="1593" y="312"/>
                  </a:lnTo>
                  <a:lnTo>
                    <a:pt x="1586" y="300"/>
                  </a:lnTo>
                  <a:lnTo>
                    <a:pt x="1577" y="290"/>
                  </a:lnTo>
                  <a:lnTo>
                    <a:pt x="1570" y="283"/>
                  </a:lnTo>
                  <a:lnTo>
                    <a:pt x="1563" y="279"/>
                  </a:lnTo>
                  <a:lnTo>
                    <a:pt x="1563" y="280"/>
                  </a:lnTo>
                  <a:lnTo>
                    <a:pt x="1563" y="283"/>
                  </a:lnTo>
                  <a:lnTo>
                    <a:pt x="1573" y="306"/>
                  </a:lnTo>
                  <a:lnTo>
                    <a:pt x="1579" y="326"/>
                  </a:lnTo>
                  <a:lnTo>
                    <a:pt x="1580" y="334"/>
                  </a:lnTo>
                  <a:lnTo>
                    <a:pt x="1579" y="346"/>
                  </a:lnTo>
                  <a:lnTo>
                    <a:pt x="1576" y="359"/>
                  </a:lnTo>
                  <a:lnTo>
                    <a:pt x="1572" y="374"/>
                  </a:lnTo>
                  <a:lnTo>
                    <a:pt x="1570" y="380"/>
                  </a:lnTo>
                  <a:lnTo>
                    <a:pt x="1570" y="386"/>
                  </a:lnTo>
                  <a:lnTo>
                    <a:pt x="1570" y="389"/>
                  </a:lnTo>
                  <a:lnTo>
                    <a:pt x="1566" y="393"/>
                  </a:lnTo>
                  <a:lnTo>
                    <a:pt x="1559" y="396"/>
                  </a:lnTo>
                  <a:lnTo>
                    <a:pt x="1552" y="396"/>
                  </a:lnTo>
                  <a:lnTo>
                    <a:pt x="1544" y="396"/>
                  </a:lnTo>
                  <a:lnTo>
                    <a:pt x="1536" y="394"/>
                  </a:lnTo>
                  <a:lnTo>
                    <a:pt x="1532" y="399"/>
                  </a:lnTo>
                  <a:lnTo>
                    <a:pt x="1527" y="403"/>
                  </a:lnTo>
                  <a:lnTo>
                    <a:pt x="1532" y="412"/>
                  </a:lnTo>
                  <a:lnTo>
                    <a:pt x="1536" y="420"/>
                  </a:lnTo>
                  <a:lnTo>
                    <a:pt x="1533" y="424"/>
                  </a:lnTo>
                  <a:lnTo>
                    <a:pt x="1530" y="427"/>
                  </a:lnTo>
                  <a:lnTo>
                    <a:pt x="1527" y="429"/>
                  </a:lnTo>
                  <a:lnTo>
                    <a:pt x="1523" y="432"/>
                  </a:lnTo>
                  <a:lnTo>
                    <a:pt x="1523" y="437"/>
                  </a:lnTo>
                  <a:lnTo>
                    <a:pt x="1523" y="443"/>
                  </a:lnTo>
                  <a:lnTo>
                    <a:pt x="1529" y="444"/>
                  </a:lnTo>
                  <a:lnTo>
                    <a:pt x="1536" y="449"/>
                  </a:lnTo>
                  <a:lnTo>
                    <a:pt x="1542" y="453"/>
                  </a:lnTo>
                  <a:lnTo>
                    <a:pt x="1547" y="459"/>
                  </a:lnTo>
                  <a:lnTo>
                    <a:pt x="1552" y="464"/>
                  </a:lnTo>
                  <a:lnTo>
                    <a:pt x="1556" y="472"/>
                  </a:lnTo>
                  <a:lnTo>
                    <a:pt x="1559" y="477"/>
                  </a:lnTo>
                  <a:lnTo>
                    <a:pt x="1560" y="484"/>
                  </a:lnTo>
                  <a:lnTo>
                    <a:pt x="1552" y="494"/>
                  </a:lnTo>
                  <a:lnTo>
                    <a:pt x="1543" y="503"/>
                  </a:lnTo>
                  <a:lnTo>
                    <a:pt x="1537" y="503"/>
                  </a:lnTo>
                  <a:lnTo>
                    <a:pt x="1533" y="500"/>
                  </a:lnTo>
                  <a:lnTo>
                    <a:pt x="1533" y="487"/>
                  </a:lnTo>
                  <a:lnTo>
                    <a:pt x="1532" y="477"/>
                  </a:lnTo>
                  <a:lnTo>
                    <a:pt x="1530" y="473"/>
                  </a:lnTo>
                  <a:lnTo>
                    <a:pt x="1527" y="469"/>
                  </a:lnTo>
                  <a:lnTo>
                    <a:pt x="1526" y="464"/>
                  </a:lnTo>
                  <a:lnTo>
                    <a:pt x="1522" y="462"/>
                  </a:lnTo>
                  <a:lnTo>
                    <a:pt x="1510" y="459"/>
                  </a:lnTo>
                  <a:lnTo>
                    <a:pt x="1500" y="456"/>
                  </a:lnTo>
                  <a:lnTo>
                    <a:pt x="1500" y="447"/>
                  </a:lnTo>
                  <a:lnTo>
                    <a:pt x="1500" y="443"/>
                  </a:lnTo>
                  <a:lnTo>
                    <a:pt x="1499" y="439"/>
                  </a:lnTo>
                  <a:lnTo>
                    <a:pt x="1496" y="434"/>
                  </a:lnTo>
                  <a:lnTo>
                    <a:pt x="1484" y="434"/>
                  </a:lnTo>
                  <a:lnTo>
                    <a:pt x="1476" y="437"/>
                  </a:lnTo>
                  <a:lnTo>
                    <a:pt x="1469" y="440"/>
                  </a:lnTo>
                  <a:lnTo>
                    <a:pt x="1460" y="444"/>
                  </a:lnTo>
                  <a:lnTo>
                    <a:pt x="1460" y="433"/>
                  </a:lnTo>
                  <a:lnTo>
                    <a:pt x="1457" y="424"/>
                  </a:lnTo>
                  <a:lnTo>
                    <a:pt x="1452" y="423"/>
                  </a:lnTo>
                  <a:lnTo>
                    <a:pt x="1445" y="422"/>
                  </a:lnTo>
                  <a:lnTo>
                    <a:pt x="1442" y="429"/>
                  </a:lnTo>
                  <a:lnTo>
                    <a:pt x="1436" y="434"/>
                  </a:lnTo>
                  <a:lnTo>
                    <a:pt x="1430" y="439"/>
                  </a:lnTo>
                  <a:lnTo>
                    <a:pt x="1423" y="442"/>
                  </a:lnTo>
                  <a:lnTo>
                    <a:pt x="1425" y="447"/>
                  </a:lnTo>
                  <a:lnTo>
                    <a:pt x="1426" y="454"/>
                  </a:lnTo>
                  <a:lnTo>
                    <a:pt x="1432" y="456"/>
                  </a:lnTo>
                  <a:lnTo>
                    <a:pt x="1436" y="456"/>
                  </a:lnTo>
                  <a:lnTo>
                    <a:pt x="1439" y="459"/>
                  </a:lnTo>
                  <a:lnTo>
                    <a:pt x="1442" y="460"/>
                  </a:lnTo>
                  <a:lnTo>
                    <a:pt x="1445" y="462"/>
                  </a:lnTo>
                  <a:lnTo>
                    <a:pt x="1447" y="464"/>
                  </a:lnTo>
                  <a:lnTo>
                    <a:pt x="1450" y="466"/>
                  </a:lnTo>
                  <a:lnTo>
                    <a:pt x="1456" y="466"/>
                  </a:lnTo>
                  <a:lnTo>
                    <a:pt x="1459" y="463"/>
                  </a:lnTo>
                  <a:lnTo>
                    <a:pt x="1460" y="462"/>
                  </a:lnTo>
                  <a:lnTo>
                    <a:pt x="1464" y="460"/>
                  </a:lnTo>
                  <a:lnTo>
                    <a:pt x="1467" y="460"/>
                  </a:lnTo>
                  <a:lnTo>
                    <a:pt x="1476" y="463"/>
                  </a:lnTo>
                  <a:lnTo>
                    <a:pt x="1482" y="466"/>
                  </a:lnTo>
                  <a:lnTo>
                    <a:pt x="1474" y="472"/>
                  </a:lnTo>
                  <a:lnTo>
                    <a:pt x="1469" y="477"/>
                  </a:lnTo>
                  <a:lnTo>
                    <a:pt x="1466" y="480"/>
                  </a:lnTo>
                  <a:lnTo>
                    <a:pt x="1463" y="483"/>
                  </a:lnTo>
                  <a:lnTo>
                    <a:pt x="1462" y="487"/>
                  </a:lnTo>
                  <a:lnTo>
                    <a:pt x="1460" y="493"/>
                  </a:lnTo>
                  <a:lnTo>
                    <a:pt x="1464" y="500"/>
                  </a:lnTo>
                  <a:lnTo>
                    <a:pt x="1469" y="506"/>
                  </a:lnTo>
                  <a:lnTo>
                    <a:pt x="1473" y="510"/>
                  </a:lnTo>
                  <a:lnTo>
                    <a:pt x="1479" y="516"/>
                  </a:lnTo>
                  <a:lnTo>
                    <a:pt x="1489" y="524"/>
                  </a:lnTo>
                  <a:lnTo>
                    <a:pt x="1499" y="534"/>
                  </a:lnTo>
                  <a:lnTo>
                    <a:pt x="1496" y="536"/>
                  </a:lnTo>
                  <a:lnTo>
                    <a:pt x="1494" y="536"/>
                  </a:lnTo>
                  <a:lnTo>
                    <a:pt x="1494" y="537"/>
                  </a:lnTo>
                  <a:lnTo>
                    <a:pt x="1494" y="540"/>
                  </a:lnTo>
                  <a:lnTo>
                    <a:pt x="1499" y="542"/>
                  </a:lnTo>
                  <a:lnTo>
                    <a:pt x="1503" y="544"/>
                  </a:lnTo>
                  <a:lnTo>
                    <a:pt x="1497" y="550"/>
                  </a:lnTo>
                  <a:lnTo>
                    <a:pt x="1492" y="556"/>
                  </a:lnTo>
                  <a:lnTo>
                    <a:pt x="1493" y="556"/>
                  </a:lnTo>
                  <a:lnTo>
                    <a:pt x="1494" y="556"/>
                  </a:lnTo>
                  <a:lnTo>
                    <a:pt x="1503" y="557"/>
                  </a:lnTo>
                  <a:lnTo>
                    <a:pt x="1509" y="561"/>
                  </a:lnTo>
                  <a:lnTo>
                    <a:pt x="1510" y="566"/>
                  </a:lnTo>
                  <a:lnTo>
                    <a:pt x="1509" y="569"/>
                  </a:lnTo>
                  <a:lnTo>
                    <a:pt x="1509" y="571"/>
                  </a:lnTo>
                  <a:lnTo>
                    <a:pt x="1507" y="574"/>
                  </a:lnTo>
                  <a:lnTo>
                    <a:pt x="1503" y="580"/>
                  </a:lnTo>
                  <a:lnTo>
                    <a:pt x="1500" y="586"/>
                  </a:lnTo>
                  <a:lnTo>
                    <a:pt x="1492" y="607"/>
                  </a:lnTo>
                  <a:lnTo>
                    <a:pt x="1484" y="626"/>
                  </a:lnTo>
                  <a:lnTo>
                    <a:pt x="1480" y="634"/>
                  </a:lnTo>
                  <a:lnTo>
                    <a:pt x="1473" y="641"/>
                  </a:lnTo>
                  <a:lnTo>
                    <a:pt x="1466" y="647"/>
                  </a:lnTo>
                  <a:lnTo>
                    <a:pt x="1455" y="653"/>
                  </a:lnTo>
                  <a:lnTo>
                    <a:pt x="1442" y="653"/>
                  </a:lnTo>
                  <a:lnTo>
                    <a:pt x="1433" y="651"/>
                  </a:lnTo>
                  <a:lnTo>
                    <a:pt x="1433" y="654"/>
                  </a:lnTo>
                  <a:lnTo>
                    <a:pt x="1433" y="659"/>
                  </a:lnTo>
                  <a:lnTo>
                    <a:pt x="1423" y="661"/>
                  </a:lnTo>
                  <a:lnTo>
                    <a:pt x="1415" y="666"/>
                  </a:lnTo>
                  <a:lnTo>
                    <a:pt x="1409" y="671"/>
                  </a:lnTo>
                  <a:lnTo>
                    <a:pt x="1403" y="677"/>
                  </a:lnTo>
                  <a:lnTo>
                    <a:pt x="1400" y="673"/>
                  </a:lnTo>
                  <a:lnTo>
                    <a:pt x="1396" y="667"/>
                  </a:lnTo>
                  <a:lnTo>
                    <a:pt x="1395" y="666"/>
                  </a:lnTo>
                  <a:lnTo>
                    <a:pt x="1390" y="664"/>
                  </a:lnTo>
                  <a:lnTo>
                    <a:pt x="1386" y="663"/>
                  </a:lnTo>
                  <a:lnTo>
                    <a:pt x="1380" y="661"/>
                  </a:lnTo>
                  <a:lnTo>
                    <a:pt x="1370" y="670"/>
                  </a:lnTo>
                  <a:lnTo>
                    <a:pt x="1363" y="679"/>
                  </a:lnTo>
                  <a:lnTo>
                    <a:pt x="1360" y="684"/>
                  </a:lnTo>
                  <a:lnTo>
                    <a:pt x="1359" y="691"/>
                  </a:lnTo>
                  <a:lnTo>
                    <a:pt x="1357" y="699"/>
                  </a:lnTo>
                  <a:lnTo>
                    <a:pt x="1357" y="709"/>
                  </a:lnTo>
                  <a:lnTo>
                    <a:pt x="1370" y="719"/>
                  </a:lnTo>
                  <a:lnTo>
                    <a:pt x="1383" y="730"/>
                  </a:lnTo>
                  <a:lnTo>
                    <a:pt x="1390" y="736"/>
                  </a:lnTo>
                  <a:lnTo>
                    <a:pt x="1396" y="741"/>
                  </a:lnTo>
                  <a:lnTo>
                    <a:pt x="1400" y="749"/>
                  </a:lnTo>
                  <a:lnTo>
                    <a:pt x="1405" y="756"/>
                  </a:lnTo>
                  <a:lnTo>
                    <a:pt x="1407" y="774"/>
                  </a:lnTo>
                  <a:lnTo>
                    <a:pt x="1409" y="791"/>
                  </a:lnTo>
                  <a:lnTo>
                    <a:pt x="1392" y="810"/>
                  </a:lnTo>
                  <a:lnTo>
                    <a:pt x="1373" y="828"/>
                  </a:lnTo>
                  <a:lnTo>
                    <a:pt x="1366" y="828"/>
                  </a:lnTo>
                  <a:lnTo>
                    <a:pt x="1360" y="826"/>
                  </a:lnTo>
                  <a:lnTo>
                    <a:pt x="1362" y="818"/>
                  </a:lnTo>
                  <a:lnTo>
                    <a:pt x="1365" y="814"/>
                  </a:lnTo>
                  <a:lnTo>
                    <a:pt x="1363" y="813"/>
                  </a:lnTo>
                  <a:lnTo>
                    <a:pt x="1362" y="813"/>
                  </a:lnTo>
                  <a:lnTo>
                    <a:pt x="1352" y="807"/>
                  </a:lnTo>
                  <a:lnTo>
                    <a:pt x="1340" y="803"/>
                  </a:lnTo>
                  <a:lnTo>
                    <a:pt x="1337" y="793"/>
                  </a:lnTo>
                  <a:lnTo>
                    <a:pt x="1336" y="784"/>
                  </a:lnTo>
                  <a:lnTo>
                    <a:pt x="1323" y="774"/>
                  </a:lnTo>
                  <a:lnTo>
                    <a:pt x="1309" y="767"/>
                  </a:lnTo>
                  <a:lnTo>
                    <a:pt x="1307" y="767"/>
                  </a:lnTo>
                  <a:lnTo>
                    <a:pt x="1305" y="769"/>
                  </a:lnTo>
                  <a:lnTo>
                    <a:pt x="1303" y="771"/>
                  </a:lnTo>
                  <a:lnTo>
                    <a:pt x="1302" y="774"/>
                  </a:lnTo>
                  <a:lnTo>
                    <a:pt x="1303" y="780"/>
                  </a:lnTo>
                  <a:lnTo>
                    <a:pt x="1303" y="786"/>
                  </a:lnTo>
                  <a:lnTo>
                    <a:pt x="1302" y="791"/>
                  </a:lnTo>
                  <a:lnTo>
                    <a:pt x="1300" y="797"/>
                  </a:lnTo>
                  <a:lnTo>
                    <a:pt x="1299" y="808"/>
                  </a:lnTo>
                  <a:lnTo>
                    <a:pt x="1299" y="820"/>
                  </a:lnTo>
                  <a:lnTo>
                    <a:pt x="1305" y="824"/>
                  </a:lnTo>
                  <a:lnTo>
                    <a:pt x="1309" y="827"/>
                  </a:lnTo>
                  <a:lnTo>
                    <a:pt x="1310" y="836"/>
                  </a:lnTo>
                  <a:lnTo>
                    <a:pt x="1312" y="844"/>
                  </a:lnTo>
                  <a:lnTo>
                    <a:pt x="1316" y="846"/>
                  </a:lnTo>
                  <a:lnTo>
                    <a:pt x="1322" y="846"/>
                  </a:lnTo>
                  <a:lnTo>
                    <a:pt x="1327" y="851"/>
                  </a:lnTo>
                  <a:lnTo>
                    <a:pt x="1333" y="856"/>
                  </a:lnTo>
                  <a:lnTo>
                    <a:pt x="1337" y="861"/>
                  </a:lnTo>
                  <a:lnTo>
                    <a:pt x="1342" y="867"/>
                  </a:lnTo>
                  <a:lnTo>
                    <a:pt x="1345" y="874"/>
                  </a:lnTo>
                  <a:lnTo>
                    <a:pt x="1346" y="881"/>
                  </a:lnTo>
                  <a:lnTo>
                    <a:pt x="1347" y="891"/>
                  </a:lnTo>
                  <a:lnTo>
                    <a:pt x="1347" y="900"/>
                  </a:lnTo>
                  <a:lnTo>
                    <a:pt x="1352" y="898"/>
                  </a:lnTo>
                  <a:lnTo>
                    <a:pt x="1356" y="897"/>
                  </a:lnTo>
                  <a:lnTo>
                    <a:pt x="1356" y="901"/>
                  </a:lnTo>
                  <a:lnTo>
                    <a:pt x="1356" y="906"/>
                  </a:lnTo>
                  <a:lnTo>
                    <a:pt x="1353" y="913"/>
                  </a:lnTo>
                  <a:lnTo>
                    <a:pt x="1350" y="921"/>
                  </a:lnTo>
                  <a:lnTo>
                    <a:pt x="1340" y="913"/>
                  </a:lnTo>
                  <a:lnTo>
                    <a:pt x="1332" y="903"/>
                  </a:lnTo>
                  <a:lnTo>
                    <a:pt x="1325" y="891"/>
                  </a:lnTo>
                  <a:lnTo>
                    <a:pt x="1317" y="880"/>
                  </a:lnTo>
                  <a:lnTo>
                    <a:pt x="1310" y="867"/>
                  </a:lnTo>
                  <a:lnTo>
                    <a:pt x="1305" y="856"/>
                  </a:lnTo>
                  <a:lnTo>
                    <a:pt x="1297" y="844"/>
                  </a:lnTo>
                  <a:lnTo>
                    <a:pt x="1289" y="833"/>
                  </a:lnTo>
                  <a:lnTo>
                    <a:pt x="1290" y="807"/>
                  </a:lnTo>
                  <a:lnTo>
                    <a:pt x="1290" y="784"/>
                  </a:lnTo>
                  <a:lnTo>
                    <a:pt x="1289" y="774"/>
                  </a:lnTo>
                  <a:lnTo>
                    <a:pt x="1286" y="764"/>
                  </a:lnTo>
                  <a:lnTo>
                    <a:pt x="1280" y="756"/>
                  </a:lnTo>
                  <a:lnTo>
                    <a:pt x="1273" y="749"/>
                  </a:lnTo>
                  <a:lnTo>
                    <a:pt x="1269" y="750"/>
                  </a:lnTo>
                  <a:lnTo>
                    <a:pt x="1266" y="750"/>
                  </a:lnTo>
                  <a:lnTo>
                    <a:pt x="1263" y="750"/>
                  </a:lnTo>
                  <a:lnTo>
                    <a:pt x="1259" y="749"/>
                  </a:lnTo>
                  <a:lnTo>
                    <a:pt x="1259" y="747"/>
                  </a:lnTo>
                  <a:lnTo>
                    <a:pt x="1259" y="747"/>
                  </a:lnTo>
                  <a:lnTo>
                    <a:pt x="1260" y="744"/>
                  </a:lnTo>
                  <a:lnTo>
                    <a:pt x="1260" y="740"/>
                  </a:lnTo>
                  <a:lnTo>
                    <a:pt x="1266" y="741"/>
                  </a:lnTo>
                  <a:lnTo>
                    <a:pt x="1269" y="741"/>
                  </a:lnTo>
                  <a:lnTo>
                    <a:pt x="1270" y="741"/>
                  </a:lnTo>
                  <a:lnTo>
                    <a:pt x="1273" y="737"/>
                  </a:lnTo>
                  <a:lnTo>
                    <a:pt x="1273" y="736"/>
                  </a:lnTo>
                  <a:lnTo>
                    <a:pt x="1275" y="733"/>
                  </a:lnTo>
                  <a:lnTo>
                    <a:pt x="1270" y="726"/>
                  </a:lnTo>
                  <a:lnTo>
                    <a:pt x="1266" y="719"/>
                  </a:lnTo>
                  <a:lnTo>
                    <a:pt x="1257" y="729"/>
                  </a:lnTo>
                  <a:lnTo>
                    <a:pt x="1247" y="737"/>
                  </a:lnTo>
                  <a:lnTo>
                    <a:pt x="1242" y="734"/>
                  </a:lnTo>
                  <a:lnTo>
                    <a:pt x="1235" y="731"/>
                  </a:lnTo>
                  <a:lnTo>
                    <a:pt x="1236" y="721"/>
                  </a:lnTo>
                  <a:lnTo>
                    <a:pt x="1236" y="713"/>
                  </a:lnTo>
                  <a:lnTo>
                    <a:pt x="1233" y="707"/>
                  </a:lnTo>
                  <a:lnTo>
                    <a:pt x="1230" y="701"/>
                  </a:lnTo>
                  <a:lnTo>
                    <a:pt x="1220" y="690"/>
                  </a:lnTo>
                  <a:lnTo>
                    <a:pt x="1209" y="677"/>
                  </a:lnTo>
                  <a:lnTo>
                    <a:pt x="1206" y="669"/>
                  </a:lnTo>
                  <a:lnTo>
                    <a:pt x="1203" y="660"/>
                  </a:lnTo>
                  <a:lnTo>
                    <a:pt x="1202" y="657"/>
                  </a:lnTo>
                  <a:lnTo>
                    <a:pt x="1200" y="653"/>
                  </a:lnTo>
                  <a:lnTo>
                    <a:pt x="1198" y="650"/>
                  </a:lnTo>
                  <a:lnTo>
                    <a:pt x="1193" y="647"/>
                  </a:lnTo>
                  <a:lnTo>
                    <a:pt x="1190" y="650"/>
                  </a:lnTo>
                  <a:lnTo>
                    <a:pt x="1186" y="653"/>
                  </a:lnTo>
                  <a:lnTo>
                    <a:pt x="1185" y="649"/>
                  </a:lnTo>
                  <a:lnTo>
                    <a:pt x="1183" y="644"/>
                  </a:lnTo>
                  <a:lnTo>
                    <a:pt x="1182" y="641"/>
                  </a:lnTo>
                  <a:lnTo>
                    <a:pt x="1179" y="640"/>
                  </a:lnTo>
                  <a:lnTo>
                    <a:pt x="1178" y="650"/>
                  </a:lnTo>
                  <a:lnTo>
                    <a:pt x="1176" y="657"/>
                  </a:lnTo>
                  <a:lnTo>
                    <a:pt x="1168" y="659"/>
                  </a:lnTo>
                  <a:lnTo>
                    <a:pt x="1160" y="660"/>
                  </a:lnTo>
                  <a:lnTo>
                    <a:pt x="1155" y="663"/>
                  </a:lnTo>
                  <a:lnTo>
                    <a:pt x="1149" y="666"/>
                  </a:lnTo>
                  <a:lnTo>
                    <a:pt x="1145" y="677"/>
                  </a:lnTo>
                  <a:lnTo>
                    <a:pt x="1140" y="687"/>
                  </a:lnTo>
                  <a:lnTo>
                    <a:pt x="1126" y="700"/>
                  </a:lnTo>
                  <a:lnTo>
                    <a:pt x="1108" y="717"/>
                  </a:lnTo>
                  <a:lnTo>
                    <a:pt x="1099" y="726"/>
                  </a:lnTo>
                  <a:lnTo>
                    <a:pt x="1090" y="734"/>
                  </a:lnTo>
                  <a:lnTo>
                    <a:pt x="1085" y="743"/>
                  </a:lnTo>
                  <a:lnTo>
                    <a:pt x="1082" y="750"/>
                  </a:lnTo>
                  <a:lnTo>
                    <a:pt x="1085" y="761"/>
                  </a:lnTo>
                  <a:lnTo>
                    <a:pt x="1086" y="774"/>
                  </a:lnTo>
                  <a:lnTo>
                    <a:pt x="1085" y="787"/>
                  </a:lnTo>
                  <a:lnTo>
                    <a:pt x="1082" y="798"/>
                  </a:lnTo>
                  <a:lnTo>
                    <a:pt x="1073" y="820"/>
                  </a:lnTo>
                  <a:lnTo>
                    <a:pt x="1068" y="837"/>
                  </a:lnTo>
                  <a:lnTo>
                    <a:pt x="1062" y="836"/>
                  </a:lnTo>
                  <a:lnTo>
                    <a:pt x="1058" y="833"/>
                  </a:lnTo>
                  <a:lnTo>
                    <a:pt x="1052" y="827"/>
                  </a:lnTo>
                  <a:lnTo>
                    <a:pt x="1046" y="820"/>
                  </a:lnTo>
                  <a:lnTo>
                    <a:pt x="1036" y="803"/>
                  </a:lnTo>
                  <a:lnTo>
                    <a:pt x="1025" y="781"/>
                  </a:lnTo>
                  <a:lnTo>
                    <a:pt x="1006" y="739"/>
                  </a:lnTo>
                  <a:lnTo>
                    <a:pt x="995" y="707"/>
                  </a:lnTo>
                  <a:lnTo>
                    <a:pt x="993" y="694"/>
                  </a:lnTo>
                  <a:lnTo>
                    <a:pt x="993" y="681"/>
                  </a:lnTo>
                  <a:lnTo>
                    <a:pt x="993" y="674"/>
                  </a:lnTo>
                  <a:lnTo>
                    <a:pt x="993" y="669"/>
                  </a:lnTo>
                  <a:lnTo>
                    <a:pt x="992" y="663"/>
                  </a:lnTo>
                  <a:lnTo>
                    <a:pt x="989" y="659"/>
                  </a:lnTo>
                  <a:lnTo>
                    <a:pt x="986" y="660"/>
                  </a:lnTo>
                  <a:lnTo>
                    <a:pt x="983" y="663"/>
                  </a:lnTo>
                  <a:lnTo>
                    <a:pt x="983" y="670"/>
                  </a:lnTo>
                  <a:lnTo>
                    <a:pt x="982" y="674"/>
                  </a:lnTo>
                  <a:lnTo>
                    <a:pt x="980" y="676"/>
                  </a:lnTo>
                  <a:lnTo>
                    <a:pt x="979" y="676"/>
                  </a:lnTo>
                  <a:lnTo>
                    <a:pt x="975" y="676"/>
                  </a:lnTo>
                  <a:lnTo>
                    <a:pt x="969" y="674"/>
                  </a:lnTo>
                  <a:lnTo>
                    <a:pt x="963" y="671"/>
                  </a:lnTo>
                  <a:lnTo>
                    <a:pt x="959" y="667"/>
                  </a:lnTo>
                  <a:lnTo>
                    <a:pt x="955" y="663"/>
                  </a:lnTo>
                  <a:lnTo>
                    <a:pt x="952" y="657"/>
                  </a:lnTo>
                  <a:lnTo>
                    <a:pt x="961" y="653"/>
                  </a:lnTo>
                  <a:lnTo>
                    <a:pt x="968" y="647"/>
                  </a:lnTo>
                  <a:lnTo>
                    <a:pt x="968" y="646"/>
                  </a:lnTo>
                  <a:lnTo>
                    <a:pt x="968" y="646"/>
                  </a:lnTo>
                  <a:lnTo>
                    <a:pt x="956" y="647"/>
                  </a:lnTo>
                  <a:lnTo>
                    <a:pt x="945" y="647"/>
                  </a:lnTo>
                  <a:lnTo>
                    <a:pt x="941" y="639"/>
                  </a:lnTo>
                  <a:lnTo>
                    <a:pt x="932" y="630"/>
                  </a:lnTo>
                  <a:lnTo>
                    <a:pt x="923" y="621"/>
                  </a:lnTo>
                  <a:lnTo>
                    <a:pt x="916" y="616"/>
                  </a:lnTo>
                  <a:lnTo>
                    <a:pt x="883" y="619"/>
                  </a:lnTo>
                  <a:lnTo>
                    <a:pt x="853" y="621"/>
                  </a:lnTo>
                  <a:lnTo>
                    <a:pt x="846" y="621"/>
                  </a:lnTo>
                  <a:lnTo>
                    <a:pt x="839" y="620"/>
                  </a:lnTo>
                  <a:lnTo>
                    <a:pt x="833" y="619"/>
                  </a:lnTo>
                  <a:lnTo>
                    <a:pt x="828" y="616"/>
                  </a:lnTo>
                  <a:lnTo>
                    <a:pt x="823" y="613"/>
                  </a:lnTo>
                  <a:lnTo>
                    <a:pt x="819" y="609"/>
                  </a:lnTo>
                  <a:lnTo>
                    <a:pt x="815" y="603"/>
                  </a:lnTo>
                  <a:lnTo>
                    <a:pt x="812" y="596"/>
                  </a:lnTo>
                  <a:lnTo>
                    <a:pt x="792" y="596"/>
                  </a:lnTo>
                  <a:lnTo>
                    <a:pt x="773" y="596"/>
                  </a:lnTo>
                  <a:lnTo>
                    <a:pt x="765" y="593"/>
                  </a:lnTo>
                  <a:lnTo>
                    <a:pt x="758" y="590"/>
                  </a:lnTo>
                  <a:lnTo>
                    <a:pt x="751" y="584"/>
                  </a:lnTo>
                  <a:lnTo>
                    <a:pt x="745" y="576"/>
                  </a:lnTo>
                  <a:lnTo>
                    <a:pt x="741" y="569"/>
                  </a:lnTo>
                  <a:lnTo>
                    <a:pt x="738" y="563"/>
                  </a:lnTo>
                  <a:lnTo>
                    <a:pt x="735" y="559"/>
                  </a:lnTo>
                  <a:lnTo>
                    <a:pt x="729" y="553"/>
                  </a:lnTo>
                  <a:lnTo>
                    <a:pt x="722" y="553"/>
                  </a:lnTo>
                  <a:lnTo>
                    <a:pt x="715" y="554"/>
                  </a:lnTo>
                  <a:lnTo>
                    <a:pt x="716" y="564"/>
                  </a:lnTo>
                  <a:lnTo>
                    <a:pt x="721" y="576"/>
                  </a:lnTo>
                  <a:lnTo>
                    <a:pt x="728" y="587"/>
                  </a:lnTo>
                  <a:lnTo>
                    <a:pt x="735" y="599"/>
                  </a:lnTo>
                  <a:lnTo>
                    <a:pt x="751" y="620"/>
                  </a:lnTo>
                  <a:lnTo>
                    <a:pt x="765" y="634"/>
                  </a:lnTo>
                  <a:lnTo>
                    <a:pt x="773" y="634"/>
                  </a:lnTo>
                  <a:lnTo>
                    <a:pt x="779" y="634"/>
                  </a:lnTo>
                  <a:lnTo>
                    <a:pt x="785" y="631"/>
                  </a:lnTo>
                  <a:lnTo>
                    <a:pt x="791" y="629"/>
                  </a:lnTo>
                  <a:lnTo>
                    <a:pt x="792" y="621"/>
                  </a:lnTo>
                  <a:lnTo>
                    <a:pt x="793" y="613"/>
                  </a:lnTo>
                  <a:lnTo>
                    <a:pt x="798" y="607"/>
                  </a:lnTo>
                  <a:lnTo>
                    <a:pt x="803" y="603"/>
                  </a:lnTo>
                  <a:lnTo>
                    <a:pt x="805" y="611"/>
                  </a:lnTo>
                  <a:lnTo>
                    <a:pt x="809" y="619"/>
                  </a:lnTo>
                  <a:lnTo>
                    <a:pt x="815" y="626"/>
                  </a:lnTo>
                  <a:lnTo>
                    <a:pt x="821" y="631"/>
                  </a:lnTo>
                  <a:lnTo>
                    <a:pt x="835" y="641"/>
                  </a:lnTo>
                  <a:lnTo>
                    <a:pt x="848" y="651"/>
                  </a:lnTo>
                  <a:lnTo>
                    <a:pt x="846" y="659"/>
                  </a:lnTo>
                  <a:lnTo>
                    <a:pt x="842" y="669"/>
                  </a:lnTo>
                  <a:lnTo>
                    <a:pt x="836" y="679"/>
                  </a:lnTo>
                  <a:lnTo>
                    <a:pt x="829" y="690"/>
                  </a:lnTo>
                  <a:lnTo>
                    <a:pt x="816" y="710"/>
                  </a:lnTo>
                  <a:lnTo>
                    <a:pt x="806" y="721"/>
                  </a:lnTo>
                  <a:lnTo>
                    <a:pt x="785" y="731"/>
                  </a:lnTo>
                  <a:lnTo>
                    <a:pt x="765" y="741"/>
                  </a:lnTo>
                  <a:lnTo>
                    <a:pt x="748" y="751"/>
                  </a:lnTo>
                  <a:lnTo>
                    <a:pt x="728" y="763"/>
                  </a:lnTo>
                  <a:lnTo>
                    <a:pt x="721" y="767"/>
                  </a:lnTo>
                  <a:lnTo>
                    <a:pt x="715" y="767"/>
                  </a:lnTo>
                  <a:lnTo>
                    <a:pt x="711" y="767"/>
                  </a:lnTo>
                  <a:lnTo>
                    <a:pt x="706" y="767"/>
                  </a:lnTo>
                  <a:lnTo>
                    <a:pt x="704" y="767"/>
                  </a:lnTo>
                  <a:lnTo>
                    <a:pt x="699" y="770"/>
                  </a:lnTo>
                  <a:lnTo>
                    <a:pt x="695" y="774"/>
                  </a:lnTo>
                  <a:lnTo>
                    <a:pt x="688" y="783"/>
                  </a:lnTo>
                  <a:lnTo>
                    <a:pt x="682" y="781"/>
                  </a:lnTo>
                  <a:lnTo>
                    <a:pt x="676" y="780"/>
                  </a:lnTo>
                  <a:lnTo>
                    <a:pt x="675" y="780"/>
                  </a:lnTo>
                  <a:lnTo>
                    <a:pt x="674" y="780"/>
                  </a:lnTo>
                  <a:lnTo>
                    <a:pt x="674" y="760"/>
                  </a:lnTo>
                  <a:lnTo>
                    <a:pt x="669" y="743"/>
                  </a:lnTo>
                  <a:lnTo>
                    <a:pt x="665" y="729"/>
                  </a:lnTo>
                  <a:lnTo>
                    <a:pt x="658" y="716"/>
                  </a:lnTo>
                  <a:lnTo>
                    <a:pt x="641" y="691"/>
                  </a:lnTo>
                  <a:lnTo>
                    <a:pt x="624" y="669"/>
                  </a:lnTo>
                  <a:lnTo>
                    <a:pt x="618" y="653"/>
                  </a:lnTo>
                  <a:lnTo>
                    <a:pt x="615" y="639"/>
                  </a:lnTo>
                  <a:lnTo>
                    <a:pt x="612" y="631"/>
                  </a:lnTo>
                  <a:lnTo>
                    <a:pt x="608" y="626"/>
                  </a:lnTo>
                  <a:lnTo>
                    <a:pt x="602" y="621"/>
                  </a:lnTo>
                  <a:lnTo>
                    <a:pt x="594" y="619"/>
                  </a:lnTo>
                  <a:lnTo>
                    <a:pt x="594" y="611"/>
                  </a:lnTo>
                  <a:lnTo>
                    <a:pt x="592" y="604"/>
                  </a:lnTo>
                  <a:lnTo>
                    <a:pt x="589" y="599"/>
                  </a:lnTo>
                  <a:lnTo>
                    <a:pt x="586" y="593"/>
                  </a:lnTo>
                  <a:lnTo>
                    <a:pt x="579" y="584"/>
                  </a:lnTo>
                  <a:lnTo>
                    <a:pt x="571" y="576"/>
                  </a:lnTo>
                  <a:lnTo>
                    <a:pt x="568" y="577"/>
                  </a:lnTo>
                  <a:lnTo>
                    <a:pt x="564" y="579"/>
                  </a:lnTo>
                  <a:lnTo>
                    <a:pt x="559" y="579"/>
                  </a:lnTo>
                  <a:lnTo>
                    <a:pt x="555" y="577"/>
                  </a:lnTo>
                  <a:lnTo>
                    <a:pt x="555" y="571"/>
                  </a:lnTo>
                  <a:lnTo>
                    <a:pt x="554" y="569"/>
                  </a:lnTo>
                  <a:lnTo>
                    <a:pt x="551" y="567"/>
                  </a:lnTo>
                  <a:lnTo>
                    <a:pt x="545" y="566"/>
                  </a:lnTo>
                  <a:lnTo>
                    <a:pt x="548" y="574"/>
                  </a:lnTo>
                  <a:lnTo>
                    <a:pt x="551" y="581"/>
                  </a:lnTo>
                  <a:lnTo>
                    <a:pt x="555" y="587"/>
                  </a:lnTo>
                  <a:lnTo>
                    <a:pt x="559" y="593"/>
                  </a:lnTo>
                  <a:lnTo>
                    <a:pt x="569" y="604"/>
                  </a:lnTo>
                  <a:lnTo>
                    <a:pt x="578" y="616"/>
                  </a:lnTo>
                  <a:lnTo>
                    <a:pt x="579" y="630"/>
                  </a:lnTo>
                  <a:lnTo>
                    <a:pt x="582" y="644"/>
                  </a:lnTo>
                  <a:lnTo>
                    <a:pt x="589" y="649"/>
                  </a:lnTo>
                  <a:lnTo>
                    <a:pt x="596" y="653"/>
                  </a:lnTo>
                  <a:lnTo>
                    <a:pt x="602" y="673"/>
                  </a:lnTo>
                  <a:lnTo>
                    <a:pt x="608" y="693"/>
                  </a:lnTo>
                  <a:lnTo>
                    <a:pt x="615" y="703"/>
                  </a:lnTo>
                  <a:lnTo>
                    <a:pt x="622" y="714"/>
                  </a:lnTo>
                  <a:lnTo>
                    <a:pt x="622" y="721"/>
                  </a:lnTo>
                  <a:lnTo>
                    <a:pt x="622" y="729"/>
                  </a:lnTo>
                  <a:lnTo>
                    <a:pt x="632" y="736"/>
                  </a:lnTo>
                  <a:lnTo>
                    <a:pt x="641" y="744"/>
                  </a:lnTo>
                  <a:lnTo>
                    <a:pt x="651" y="757"/>
                  </a:lnTo>
                  <a:lnTo>
                    <a:pt x="661" y="771"/>
                  </a:lnTo>
                  <a:lnTo>
                    <a:pt x="671" y="786"/>
                  </a:lnTo>
                  <a:lnTo>
                    <a:pt x="682" y="800"/>
                  </a:lnTo>
                  <a:lnTo>
                    <a:pt x="682" y="801"/>
                  </a:lnTo>
                  <a:lnTo>
                    <a:pt x="682" y="804"/>
                  </a:lnTo>
                  <a:lnTo>
                    <a:pt x="689" y="804"/>
                  </a:lnTo>
                  <a:lnTo>
                    <a:pt x="696" y="804"/>
                  </a:lnTo>
                  <a:lnTo>
                    <a:pt x="711" y="800"/>
                  </a:lnTo>
                  <a:lnTo>
                    <a:pt x="728" y="797"/>
                  </a:lnTo>
                  <a:lnTo>
                    <a:pt x="743" y="794"/>
                  </a:lnTo>
                  <a:lnTo>
                    <a:pt x="759" y="790"/>
                  </a:lnTo>
                  <a:lnTo>
                    <a:pt x="758" y="808"/>
                  </a:lnTo>
                  <a:lnTo>
                    <a:pt x="755" y="824"/>
                  </a:lnTo>
                  <a:lnTo>
                    <a:pt x="751" y="840"/>
                  </a:lnTo>
                  <a:lnTo>
                    <a:pt x="745" y="854"/>
                  </a:lnTo>
                  <a:lnTo>
                    <a:pt x="738" y="867"/>
                  </a:lnTo>
                  <a:lnTo>
                    <a:pt x="729" y="880"/>
                  </a:lnTo>
                  <a:lnTo>
                    <a:pt x="719" y="891"/>
                  </a:lnTo>
                  <a:lnTo>
                    <a:pt x="709" y="901"/>
                  </a:lnTo>
                  <a:lnTo>
                    <a:pt x="688" y="923"/>
                  </a:lnTo>
                  <a:lnTo>
                    <a:pt x="666" y="943"/>
                  </a:lnTo>
                  <a:lnTo>
                    <a:pt x="655" y="953"/>
                  </a:lnTo>
                  <a:lnTo>
                    <a:pt x="646" y="963"/>
                  </a:lnTo>
                  <a:lnTo>
                    <a:pt x="636" y="973"/>
                  </a:lnTo>
                  <a:lnTo>
                    <a:pt x="629" y="984"/>
                  </a:lnTo>
                  <a:lnTo>
                    <a:pt x="625" y="991"/>
                  </a:lnTo>
                  <a:lnTo>
                    <a:pt x="624" y="998"/>
                  </a:lnTo>
                  <a:lnTo>
                    <a:pt x="624" y="1004"/>
                  </a:lnTo>
                  <a:lnTo>
                    <a:pt x="625" y="1010"/>
                  </a:lnTo>
                  <a:lnTo>
                    <a:pt x="629" y="1021"/>
                  </a:lnTo>
                  <a:lnTo>
                    <a:pt x="634" y="1033"/>
                  </a:lnTo>
                  <a:lnTo>
                    <a:pt x="629" y="1045"/>
                  </a:lnTo>
                  <a:lnTo>
                    <a:pt x="625" y="1057"/>
                  </a:lnTo>
                  <a:lnTo>
                    <a:pt x="632" y="1064"/>
                  </a:lnTo>
                  <a:lnTo>
                    <a:pt x="636" y="1073"/>
                  </a:lnTo>
                  <a:lnTo>
                    <a:pt x="639" y="1083"/>
                  </a:lnTo>
                  <a:lnTo>
                    <a:pt x="641" y="1095"/>
                  </a:lnTo>
                  <a:lnTo>
                    <a:pt x="639" y="1108"/>
                  </a:lnTo>
                  <a:lnTo>
                    <a:pt x="638" y="1120"/>
                  </a:lnTo>
                  <a:lnTo>
                    <a:pt x="635" y="1128"/>
                  </a:lnTo>
                  <a:lnTo>
                    <a:pt x="632" y="1135"/>
                  </a:lnTo>
                  <a:lnTo>
                    <a:pt x="628" y="1141"/>
                  </a:lnTo>
                  <a:lnTo>
                    <a:pt x="624" y="1147"/>
                  </a:lnTo>
                  <a:lnTo>
                    <a:pt x="619" y="1151"/>
                  </a:lnTo>
                  <a:lnTo>
                    <a:pt x="614" y="1154"/>
                  </a:lnTo>
                  <a:lnTo>
                    <a:pt x="602" y="1161"/>
                  </a:lnTo>
                  <a:lnTo>
                    <a:pt x="591" y="1168"/>
                  </a:lnTo>
                  <a:lnTo>
                    <a:pt x="586" y="1173"/>
                  </a:lnTo>
                  <a:lnTo>
                    <a:pt x="582" y="1178"/>
                  </a:lnTo>
                  <a:lnTo>
                    <a:pt x="578" y="1184"/>
                  </a:lnTo>
                  <a:lnTo>
                    <a:pt x="574" y="1193"/>
                  </a:lnTo>
                  <a:lnTo>
                    <a:pt x="572" y="1200"/>
                  </a:lnTo>
                  <a:lnTo>
                    <a:pt x="572" y="1207"/>
                  </a:lnTo>
                  <a:lnTo>
                    <a:pt x="574" y="1214"/>
                  </a:lnTo>
                  <a:lnTo>
                    <a:pt x="575" y="1221"/>
                  </a:lnTo>
                  <a:lnTo>
                    <a:pt x="576" y="1227"/>
                  </a:lnTo>
                  <a:lnTo>
                    <a:pt x="576" y="1234"/>
                  </a:lnTo>
                  <a:lnTo>
                    <a:pt x="576" y="1241"/>
                  </a:lnTo>
                  <a:lnTo>
                    <a:pt x="576" y="1248"/>
                  </a:lnTo>
                  <a:lnTo>
                    <a:pt x="568" y="1250"/>
                  </a:lnTo>
                  <a:lnTo>
                    <a:pt x="561" y="1254"/>
                  </a:lnTo>
                  <a:lnTo>
                    <a:pt x="555" y="1258"/>
                  </a:lnTo>
                  <a:lnTo>
                    <a:pt x="549" y="1263"/>
                  </a:lnTo>
                  <a:lnTo>
                    <a:pt x="554" y="1271"/>
                  </a:lnTo>
                  <a:lnTo>
                    <a:pt x="555" y="1282"/>
                  </a:lnTo>
                  <a:lnTo>
                    <a:pt x="551" y="1287"/>
                  </a:lnTo>
                  <a:lnTo>
                    <a:pt x="546" y="1290"/>
                  </a:lnTo>
                  <a:lnTo>
                    <a:pt x="544" y="1294"/>
                  </a:lnTo>
                  <a:lnTo>
                    <a:pt x="542" y="1298"/>
                  </a:lnTo>
                  <a:lnTo>
                    <a:pt x="539" y="1307"/>
                  </a:lnTo>
                  <a:lnTo>
                    <a:pt x="534" y="1318"/>
                  </a:lnTo>
                  <a:lnTo>
                    <a:pt x="525" y="1331"/>
                  </a:lnTo>
                  <a:lnTo>
                    <a:pt x="515" y="1341"/>
                  </a:lnTo>
                  <a:lnTo>
                    <a:pt x="504" y="1350"/>
                  </a:lnTo>
                  <a:lnTo>
                    <a:pt x="491" y="1355"/>
                  </a:lnTo>
                  <a:lnTo>
                    <a:pt x="461" y="1362"/>
                  </a:lnTo>
                  <a:lnTo>
                    <a:pt x="427" y="1370"/>
                  </a:lnTo>
                  <a:lnTo>
                    <a:pt x="417" y="1372"/>
                  </a:lnTo>
                  <a:lnTo>
                    <a:pt x="408" y="1374"/>
                  </a:lnTo>
                  <a:lnTo>
                    <a:pt x="404" y="1375"/>
                  </a:lnTo>
                  <a:lnTo>
                    <a:pt x="399" y="1375"/>
                  </a:lnTo>
                  <a:lnTo>
                    <a:pt x="394" y="1374"/>
                  </a:lnTo>
                  <a:lnTo>
                    <a:pt x="389" y="1371"/>
                  </a:lnTo>
                  <a:lnTo>
                    <a:pt x="388" y="1351"/>
                  </a:lnTo>
                  <a:lnTo>
                    <a:pt x="384" y="1330"/>
                  </a:lnTo>
                  <a:lnTo>
                    <a:pt x="371" y="1310"/>
                  </a:lnTo>
                  <a:lnTo>
                    <a:pt x="358" y="1291"/>
                  </a:lnTo>
                  <a:lnTo>
                    <a:pt x="354" y="1267"/>
                  </a:lnTo>
                  <a:lnTo>
                    <a:pt x="351" y="1241"/>
                  </a:lnTo>
                  <a:lnTo>
                    <a:pt x="351" y="1228"/>
                  </a:lnTo>
                  <a:lnTo>
                    <a:pt x="348" y="1217"/>
                  </a:lnTo>
                  <a:lnTo>
                    <a:pt x="347" y="1204"/>
                  </a:lnTo>
                  <a:lnTo>
                    <a:pt x="342" y="1194"/>
                  </a:lnTo>
                  <a:lnTo>
                    <a:pt x="332" y="1183"/>
                  </a:lnTo>
                  <a:lnTo>
                    <a:pt x="322" y="1173"/>
                  </a:lnTo>
                  <a:lnTo>
                    <a:pt x="319" y="1158"/>
                  </a:lnTo>
                  <a:lnTo>
                    <a:pt x="319" y="1147"/>
                  </a:lnTo>
                  <a:lnTo>
                    <a:pt x="322" y="1135"/>
                  </a:lnTo>
                  <a:lnTo>
                    <a:pt x="325" y="1124"/>
                  </a:lnTo>
                  <a:lnTo>
                    <a:pt x="335" y="1105"/>
                  </a:lnTo>
                  <a:lnTo>
                    <a:pt x="342" y="1088"/>
                  </a:lnTo>
                  <a:lnTo>
                    <a:pt x="344" y="1078"/>
                  </a:lnTo>
                  <a:lnTo>
                    <a:pt x="344" y="1065"/>
                  </a:lnTo>
                  <a:lnTo>
                    <a:pt x="341" y="1051"/>
                  </a:lnTo>
                  <a:lnTo>
                    <a:pt x="337" y="1037"/>
                  </a:lnTo>
                  <a:lnTo>
                    <a:pt x="328" y="1011"/>
                  </a:lnTo>
                  <a:lnTo>
                    <a:pt x="321" y="994"/>
                  </a:lnTo>
                  <a:lnTo>
                    <a:pt x="307" y="980"/>
                  </a:lnTo>
                  <a:lnTo>
                    <a:pt x="294" y="967"/>
                  </a:lnTo>
                  <a:lnTo>
                    <a:pt x="291" y="960"/>
                  </a:lnTo>
                  <a:lnTo>
                    <a:pt x="289" y="953"/>
                  </a:lnTo>
                  <a:lnTo>
                    <a:pt x="289" y="944"/>
                  </a:lnTo>
                  <a:lnTo>
                    <a:pt x="289" y="937"/>
                  </a:lnTo>
                  <a:lnTo>
                    <a:pt x="292" y="921"/>
                  </a:lnTo>
                  <a:lnTo>
                    <a:pt x="295" y="907"/>
                  </a:lnTo>
                  <a:lnTo>
                    <a:pt x="297" y="901"/>
                  </a:lnTo>
                  <a:lnTo>
                    <a:pt x="295" y="896"/>
                  </a:lnTo>
                  <a:lnTo>
                    <a:pt x="294" y="890"/>
                  </a:lnTo>
                  <a:lnTo>
                    <a:pt x="291" y="886"/>
                  </a:lnTo>
                  <a:lnTo>
                    <a:pt x="285" y="881"/>
                  </a:lnTo>
                  <a:lnTo>
                    <a:pt x="278" y="880"/>
                  </a:lnTo>
                  <a:lnTo>
                    <a:pt x="268" y="877"/>
                  </a:lnTo>
                  <a:lnTo>
                    <a:pt x="254" y="877"/>
                  </a:lnTo>
                  <a:lnTo>
                    <a:pt x="254" y="871"/>
                  </a:lnTo>
                  <a:lnTo>
                    <a:pt x="252" y="866"/>
                  </a:lnTo>
                  <a:lnTo>
                    <a:pt x="241" y="863"/>
                  </a:lnTo>
                  <a:lnTo>
                    <a:pt x="231" y="861"/>
                  </a:lnTo>
                  <a:lnTo>
                    <a:pt x="221" y="861"/>
                  </a:lnTo>
                  <a:lnTo>
                    <a:pt x="214" y="863"/>
                  </a:lnTo>
                  <a:lnTo>
                    <a:pt x="195" y="868"/>
                  </a:lnTo>
                  <a:lnTo>
                    <a:pt x="175" y="876"/>
                  </a:lnTo>
                  <a:lnTo>
                    <a:pt x="162" y="876"/>
                  </a:lnTo>
                  <a:lnTo>
                    <a:pt x="150" y="874"/>
                  </a:lnTo>
                  <a:lnTo>
                    <a:pt x="138" y="873"/>
                  </a:lnTo>
                  <a:lnTo>
                    <a:pt x="125" y="873"/>
                  </a:lnTo>
                  <a:lnTo>
                    <a:pt x="121" y="876"/>
                  </a:lnTo>
                  <a:lnTo>
                    <a:pt x="117" y="878"/>
                  </a:lnTo>
                  <a:lnTo>
                    <a:pt x="111" y="880"/>
                  </a:lnTo>
                  <a:lnTo>
                    <a:pt x="102" y="881"/>
                  </a:lnTo>
                  <a:lnTo>
                    <a:pt x="90" y="870"/>
                  </a:lnTo>
                  <a:lnTo>
                    <a:pt x="77" y="860"/>
                  </a:lnTo>
                  <a:lnTo>
                    <a:pt x="64" y="848"/>
                  </a:lnTo>
                  <a:lnTo>
                    <a:pt x="51" y="837"/>
                  </a:lnTo>
                  <a:lnTo>
                    <a:pt x="48" y="827"/>
                  </a:lnTo>
                  <a:lnTo>
                    <a:pt x="44" y="817"/>
                  </a:lnTo>
                  <a:lnTo>
                    <a:pt x="37" y="810"/>
                  </a:lnTo>
                  <a:lnTo>
                    <a:pt x="25" y="801"/>
                  </a:lnTo>
                  <a:lnTo>
                    <a:pt x="14" y="793"/>
                  </a:lnTo>
                  <a:lnTo>
                    <a:pt x="8" y="784"/>
                  </a:lnTo>
                  <a:lnTo>
                    <a:pt x="8" y="774"/>
                  </a:lnTo>
                  <a:lnTo>
                    <a:pt x="10" y="763"/>
                  </a:lnTo>
                  <a:lnTo>
                    <a:pt x="5" y="759"/>
                  </a:lnTo>
                  <a:lnTo>
                    <a:pt x="1" y="756"/>
                  </a:lnTo>
                  <a:lnTo>
                    <a:pt x="0" y="750"/>
                  </a:lnTo>
                  <a:lnTo>
                    <a:pt x="1" y="744"/>
                  </a:lnTo>
                  <a:lnTo>
                    <a:pt x="2" y="740"/>
                  </a:lnTo>
                  <a:lnTo>
                    <a:pt x="5" y="734"/>
                  </a:lnTo>
                  <a:lnTo>
                    <a:pt x="11" y="726"/>
                  </a:lnTo>
                  <a:lnTo>
                    <a:pt x="15" y="717"/>
                  </a:lnTo>
                  <a:lnTo>
                    <a:pt x="17" y="709"/>
                  </a:lnTo>
                  <a:lnTo>
                    <a:pt x="17" y="700"/>
                  </a:lnTo>
                  <a:lnTo>
                    <a:pt x="15" y="693"/>
                  </a:lnTo>
                  <a:lnTo>
                    <a:pt x="14" y="687"/>
                  </a:lnTo>
                  <a:lnTo>
                    <a:pt x="8" y="676"/>
                  </a:lnTo>
                  <a:lnTo>
                    <a:pt x="5" y="663"/>
                  </a:lnTo>
                  <a:lnTo>
                    <a:pt x="14" y="644"/>
                  </a:lnTo>
                  <a:lnTo>
                    <a:pt x="24" y="624"/>
                  </a:lnTo>
                  <a:lnTo>
                    <a:pt x="30" y="614"/>
                  </a:lnTo>
                  <a:lnTo>
                    <a:pt x="35" y="606"/>
                  </a:lnTo>
                  <a:lnTo>
                    <a:pt x="42" y="597"/>
                  </a:lnTo>
                  <a:lnTo>
                    <a:pt x="51" y="591"/>
                  </a:lnTo>
                  <a:lnTo>
                    <a:pt x="60" y="584"/>
                  </a:lnTo>
                  <a:lnTo>
                    <a:pt x="70" y="579"/>
                  </a:lnTo>
                  <a:lnTo>
                    <a:pt x="80" y="573"/>
                  </a:lnTo>
                  <a:lnTo>
                    <a:pt x="87" y="564"/>
                  </a:lnTo>
                  <a:lnTo>
                    <a:pt x="88" y="549"/>
                  </a:lnTo>
                  <a:lnTo>
                    <a:pt x="90" y="534"/>
                  </a:lnTo>
                  <a:lnTo>
                    <a:pt x="92" y="529"/>
                  </a:lnTo>
                  <a:lnTo>
                    <a:pt x="97" y="524"/>
                  </a:lnTo>
                  <a:lnTo>
                    <a:pt x="100" y="520"/>
                  </a:lnTo>
                  <a:lnTo>
                    <a:pt x="104" y="517"/>
                  </a:lnTo>
                  <a:lnTo>
                    <a:pt x="112" y="513"/>
                  </a:lnTo>
                  <a:lnTo>
                    <a:pt x="121" y="509"/>
                  </a:lnTo>
                  <a:lnTo>
                    <a:pt x="124" y="506"/>
                  </a:lnTo>
                  <a:lnTo>
                    <a:pt x="128" y="503"/>
                  </a:lnTo>
                  <a:lnTo>
                    <a:pt x="131" y="499"/>
                  </a:lnTo>
                  <a:lnTo>
                    <a:pt x="132" y="494"/>
                  </a:lnTo>
                  <a:lnTo>
                    <a:pt x="134" y="489"/>
                  </a:lnTo>
                  <a:lnTo>
                    <a:pt x="135" y="483"/>
                  </a:lnTo>
                  <a:lnTo>
                    <a:pt x="134" y="474"/>
                  </a:lnTo>
                  <a:lnTo>
                    <a:pt x="132" y="464"/>
                  </a:lnTo>
                  <a:lnTo>
                    <a:pt x="118" y="466"/>
                  </a:lnTo>
                  <a:lnTo>
                    <a:pt x="104" y="466"/>
                  </a:lnTo>
                  <a:lnTo>
                    <a:pt x="102" y="449"/>
                  </a:lnTo>
                  <a:lnTo>
                    <a:pt x="105" y="432"/>
                  </a:lnTo>
                  <a:lnTo>
                    <a:pt x="107" y="423"/>
                  </a:lnTo>
                  <a:lnTo>
                    <a:pt x="110" y="416"/>
                  </a:lnTo>
                  <a:lnTo>
                    <a:pt x="114" y="410"/>
                  </a:lnTo>
                  <a:lnTo>
                    <a:pt x="118" y="404"/>
                  </a:lnTo>
                  <a:lnTo>
                    <a:pt x="115" y="402"/>
                  </a:lnTo>
                  <a:lnTo>
                    <a:pt x="112" y="399"/>
                  </a:lnTo>
                  <a:lnTo>
                    <a:pt x="111" y="394"/>
                  </a:lnTo>
                  <a:lnTo>
                    <a:pt x="110" y="389"/>
                  </a:lnTo>
                  <a:lnTo>
                    <a:pt x="128" y="386"/>
                  </a:lnTo>
                  <a:lnTo>
                    <a:pt x="151" y="384"/>
                  </a:lnTo>
                  <a:lnTo>
                    <a:pt x="161" y="384"/>
                  </a:lnTo>
                  <a:lnTo>
                    <a:pt x="172" y="383"/>
                  </a:lnTo>
                  <a:lnTo>
                    <a:pt x="181" y="382"/>
                  </a:lnTo>
                  <a:lnTo>
                    <a:pt x="190" y="379"/>
                  </a:lnTo>
                  <a:lnTo>
                    <a:pt x="191" y="369"/>
                  </a:lnTo>
                  <a:lnTo>
                    <a:pt x="190" y="359"/>
                  </a:lnTo>
                  <a:lnTo>
                    <a:pt x="188" y="352"/>
                  </a:lnTo>
                  <a:lnTo>
                    <a:pt x="184" y="344"/>
                  </a:lnTo>
                  <a:lnTo>
                    <a:pt x="180" y="339"/>
                  </a:lnTo>
                  <a:lnTo>
                    <a:pt x="172" y="334"/>
                  </a:lnTo>
                  <a:lnTo>
                    <a:pt x="165" y="330"/>
                  </a:lnTo>
                  <a:lnTo>
                    <a:pt x="158" y="329"/>
                  </a:lnTo>
                  <a:lnTo>
                    <a:pt x="158" y="324"/>
                  </a:lnTo>
                  <a:lnTo>
                    <a:pt x="158" y="322"/>
                  </a:lnTo>
                  <a:lnTo>
                    <a:pt x="160" y="322"/>
                  </a:lnTo>
                  <a:lnTo>
                    <a:pt x="161" y="322"/>
                  </a:lnTo>
                  <a:lnTo>
                    <a:pt x="167" y="320"/>
                  </a:lnTo>
                  <a:lnTo>
                    <a:pt x="172" y="320"/>
                  </a:lnTo>
                  <a:lnTo>
                    <a:pt x="178" y="322"/>
                  </a:lnTo>
                  <a:lnTo>
                    <a:pt x="184" y="323"/>
                  </a:lnTo>
                  <a:lnTo>
                    <a:pt x="184" y="316"/>
                  </a:lnTo>
                  <a:lnTo>
                    <a:pt x="184" y="310"/>
                  </a:lnTo>
                  <a:lnTo>
                    <a:pt x="197" y="312"/>
                  </a:lnTo>
                  <a:lnTo>
                    <a:pt x="204" y="310"/>
                  </a:lnTo>
                  <a:lnTo>
                    <a:pt x="210" y="309"/>
                  </a:lnTo>
                  <a:lnTo>
                    <a:pt x="214" y="306"/>
                  </a:lnTo>
                  <a:lnTo>
                    <a:pt x="221" y="297"/>
                  </a:lnTo>
                  <a:lnTo>
                    <a:pt x="232" y="287"/>
                  </a:lnTo>
                  <a:lnTo>
                    <a:pt x="244" y="285"/>
                  </a:lnTo>
                  <a:lnTo>
                    <a:pt x="255" y="280"/>
                  </a:lnTo>
                  <a:lnTo>
                    <a:pt x="264" y="269"/>
                  </a:lnTo>
                  <a:lnTo>
                    <a:pt x="272" y="257"/>
                  </a:lnTo>
                  <a:lnTo>
                    <a:pt x="282" y="256"/>
                  </a:lnTo>
                  <a:lnTo>
                    <a:pt x="292" y="255"/>
                  </a:lnTo>
                  <a:lnTo>
                    <a:pt x="289" y="247"/>
                  </a:lnTo>
                  <a:lnTo>
                    <a:pt x="287" y="240"/>
                  </a:lnTo>
                  <a:lnTo>
                    <a:pt x="285" y="232"/>
                  </a:lnTo>
                  <a:lnTo>
                    <a:pt x="287" y="223"/>
                  </a:lnTo>
                  <a:lnTo>
                    <a:pt x="298" y="223"/>
                  </a:lnTo>
                  <a:lnTo>
                    <a:pt x="308" y="225"/>
                  </a:lnTo>
                  <a:lnTo>
                    <a:pt x="311" y="226"/>
                  </a:lnTo>
                  <a:lnTo>
                    <a:pt x="312" y="227"/>
                  </a:lnTo>
                  <a:lnTo>
                    <a:pt x="312" y="229"/>
                  </a:lnTo>
                  <a:lnTo>
                    <a:pt x="312" y="230"/>
                  </a:lnTo>
                  <a:lnTo>
                    <a:pt x="307" y="233"/>
                  </a:lnTo>
                  <a:lnTo>
                    <a:pt x="301" y="237"/>
                  </a:lnTo>
                  <a:lnTo>
                    <a:pt x="302" y="243"/>
                  </a:lnTo>
                  <a:lnTo>
                    <a:pt x="302" y="249"/>
                  </a:lnTo>
                  <a:lnTo>
                    <a:pt x="305" y="253"/>
                  </a:lnTo>
                  <a:lnTo>
                    <a:pt x="307" y="256"/>
                  </a:lnTo>
                  <a:lnTo>
                    <a:pt x="308" y="256"/>
                  </a:lnTo>
                  <a:lnTo>
                    <a:pt x="308" y="256"/>
                  </a:lnTo>
                  <a:lnTo>
                    <a:pt x="318" y="253"/>
                  </a:lnTo>
                  <a:lnTo>
                    <a:pt x="328" y="250"/>
                  </a:lnTo>
                  <a:lnTo>
                    <a:pt x="334" y="256"/>
                  </a:lnTo>
                  <a:lnTo>
                    <a:pt x="339" y="260"/>
                  </a:lnTo>
                  <a:lnTo>
                    <a:pt x="354" y="253"/>
                  </a:lnTo>
                  <a:lnTo>
                    <a:pt x="367" y="247"/>
                  </a:lnTo>
                  <a:lnTo>
                    <a:pt x="382" y="247"/>
                  </a:lnTo>
                  <a:lnTo>
                    <a:pt x="399" y="245"/>
                  </a:lnTo>
                  <a:lnTo>
                    <a:pt x="405" y="230"/>
                  </a:lnTo>
                  <a:lnTo>
                    <a:pt x="412" y="216"/>
                  </a:lnTo>
                  <a:lnTo>
                    <a:pt x="419" y="215"/>
                  </a:lnTo>
                  <a:lnTo>
                    <a:pt x="425" y="216"/>
                  </a:lnTo>
                  <a:lnTo>
                    <a:pt x="431" y="219"/>
                  </a:lnTo>
                  <a:lnTo>
                    <a:pt x="435" y="220"/>
                  </a:lnTo>
                  <a:lnTo>
                    <a:pt x="437" y="217"/>
                  </a:lnTo>
                  <a:lnTo>
                    <a:pt x="439" y="215"/>
                  </a:lnTo>
                  <a:lnTo>
                    <a:pt x="434" y="207"/>
                  </a:lnTo>
                  <a:lnTo>
                    <a:pt x="429" y="202"/>
                  </a:lnTo>
                  <a:lnTo>
                    <a:pt x="429" y="197"/>
                  </a:lnTo>
                  <a:lnTo>
                    <a:pt x="429" y="192"/>
                  </a:lnTo>
                  <a:lnTo>
                    <a:pt x="444" y="195"/>
                  </a:lnTo>
                  <a:lnTo>
                    <a:pt x="458" y="195"/>
                  </a:lnTo>
                  <a:lnTo>
                    <a:pt x="465" y="195"/>
                  </a:lnTo>
                  <a:lnTo>
                    <a:pt x="471" y="192"/>
                  </a:lnTo>
                  <a:lnTo>
                    <a:pt x="475" y="189"/>
                  </a:lnTo>
                  <a:lnTo>
                    <a:pt x="479" y="183"/>
                  </a:lnTo>
                  <a:lnTo>
                    <a:pt x="471" y="182"/>
                  </a:lnTo>
                  <a:lnTo>
                    <a:pt x="462" y="180"/>
                  </a:lnTo>
                  <a:lnTo>
                    <a:pt x="452" y="182"/>
                  </a:lnTo>
                  <a:lnTo>
                    <a:pt x="444" y="182"/>
                  </a:lnTo>
                  <a:lnTo>
                    <a:pt x="434" y="182"/>
                  </a:lnTo>
                  <a:lnTo>
                    <a:pt x="424" y="182"/>
                  </a:lnTo>
                  <a:lnTo>
                    <a:pt x="415" y="180"/>
                  </a:lnTo>
                  <a:lnTo>
                    <a:pt x="407" y="176"/>
                  </a:lnTo>
                  <a:lnTo>
                    <a:pt x="407" y="175"/>
                  </a:lnTo>
                  <a:lnTo>
                    <a:pt x="407" y="173"/>
                  </a:lnTo>
                  <a:lnTo>
                    <a:pt x="407" y="165"/>
                  </a:lnTo>
                  <a:lnTo>
                    <a:pt x="405" y="155"/>
                  </a:lnTo>
                  <a:lnTo>
                    <a:pt x="421" y="145"/>
                  </a:lnTo>
                  <a:lnTo>
                    <a:pt x="435" y="133"/>
                  </a:lnTo>
                  <a:lnTo>
                    <a:pt x="434" y="127"/>
                  </a:lnTo>
                  <a:lnTo>
                    <a:pt x="434" y="125"/>
                  </a:lnTo>
                  <a:lnTo>
                    <a:pt x="431" y="122"/>
                  </a:lnTo>
                  <a:lnTo>
                    <a:pt x="429" y="119"/>
                  </a:lnTo>
                  <a:lnTo>
                    <a:pt x="428" y="119"/>
                  </a:lnTo>
                  <a:lnTo>
                    <a:pt x="428" y="119"/>
                  </a:lnTo>
                  <a:lnTo>
                    <a:pt x="419" y="120"/>
                  </a:lnTo>
                  <a:lnTo>
                    <a:pt x="411" y="123"/>
                  </a:lnTo>
                  <a:lnTo>
                    <a:pt x="402" y="127"/>
                  </a:lnTo>
                  <a:lnTo>
                    <a:pt x="395" y="133"/>
                  </a:lnTo>
                  <a:lnTo>
                    <a:pt x="381" y="146"/>
                  </a:lnTo>
                  <a:lnTo>
                    <a:pt x="369" y="156"/>
                  </a:lnTo>
                  <a:lnTo>
                    <a:pt x="369" y="166"/>
                  </a:lnTo>
                  <a:lnTo>
                    <a:pt x="371" y="175"/>
                  </a:lnTo>
                  <a:lnTo>
                    <a:pt x="372" y="179"/>
                  </a:lnTo>
                  <a:lnTo>
                    <a:pt x="377" y="182"/>
                  </a:lnTo>
                  <a:lnTo>
                    <a:pt x="381" y="185"/>
                  </a:lnTo>
                  <a:lnTo>
                    <a:pt x="385" y="186"/>
                  </a:lnTo>
                  <a:lnTo>
                    <a:pt x="384" y="189"/>
                  </a:lnTo>
                  <a:lnTo>
                    <a:pt x="384" y="192"/>
                  </a:lnTo>
                  <a:lnTo>
                    <a:pt x="372" y="196"/>
                  </a:lnTo>
                  <a:lnTo>
                    <a:pt x="362" y="202"/>
                  </a:lnTo>
                  <a:lnTo>
                    <a:pt x="365" y="209"/>
                  </a:lnTo>
                  <a:lnTo>
                    <a:pt x="364" y="216"/>
                  </a:lnTo>
                  <a:lnTo>
                    <a:pt x="361" y="223"/>
                  </a:lnTo>
                  <a:lnTo>
                    <a:pt x="357" y="229"/>
                  </a:lnTo>
                  <a:lnTo>
                    <a:pt x="349" y="230"/>
                  </a:lnTo>
                  <a:lnTo>
                    <a:pt x="342" y="232"/>
                  </a:lnTo>
                  <a:lnTo>
                    <a:pt x="342" y="236"/>
                  </a:lnTo>
                  <a:lnTo>
                    <a:pt x="341" y="237"/>
                  </a:lnTo>
                  <a:lnTo>
                    <a:pt x="341" y="240"/>
                  </a:lnTo>
                  <a:lnTo>
                    <a:pt x="338" y="242"/>
                  </a:lnTo>
                  <a:lnTo>
                    <a:pt x="334" y="237"/>
                  </a:lnTo>
                  <a:lnTo>
                    <a:pt x="331" y="233"/>
                  </a:lnTo>
                  <a:lnTo>
                    <a:pt x="327" y="227"/>
                  </a:lnTo>
                  <a:lnTo>
                    <a:pt x="324" y="220"/>
                  </a:lnTo>
                  <a:lnTo>
                    <a:pt x="321" y="206"/>
                  </a:lnTo>
                  <a:lnTo>
                    <a:pt x="319" y="192"/>
                  </a:lnTo>
                  <a:lnTo>
                    <a:pt x="311" y="193"/>
                  </a:lnTo>
                  <a:lnTo>
                    <a:pt x="304" y="195"/>
                  </a:lnTo>
                  <a:lnTo>
                    <a:pt x="299" y="197"/>
                  </a:lnTo>
                  <a:lnTo>
                    <a:pt x="294" y="200"/>
                  </a:lnTo>
                  <a:lnTo>
                    <a:pt x="289" y="203"/>
                  </a:lnTo>
                  <a:lnTo>
                    <a:pt x="285" y="205"/>
                  </a:lnTo>
                  <a:lnTo>
                    <a:pt x="278" y="207"/>
                  </a:lnTo>
                  <a:lnTo>
                    <a:pt x="271" y="207"/>
                  </a:lnTo>
                  <a:lnTo>
                    <a:pt x="271" y="206"/>
                  </a:lnTo>
                  <a:lnTo>
                    <a:pt x="271" y="205"/>
                  </a:lnTo>
                  <a:lnTo>
                    <a:pt x="267" y="197"/>
                  </a:lnTo>
                  <a:lnTo>
                    <a:pt x="262" y="186"/>
                  </a:lnTo>
                  <a:lnTo>
                    <a:pt x="259" y="175"/>
                  </a:lnTo>
                  <a:lnTo>
                    <a:pt x="258" y="166"/>
                  </a:lnTo>
                  <a:lnTo>
                    <a:pt x="271" y="160"/>
                  </a:lnTo>
                  <a:lnTo>
                    <a:pt x="287" y="153"/>
                  </a:lnTo>
                  <a:lnTo>
                    <a:pt x="301" y="147"/>
                  </a:lnTo>
                  <a:lnTo>
                    <a:pt x="314" y="139"/>
                  </a:lnTo>
                  <a:lnTo>
                    <a:pt x="325" y="123"/>
                  </a:lnTo>
                  <a:lnTo>
                    <a:pt x="344" y="97"/>
                  </a:lnTo>
                  <a:lnTo>
                    <a:pt x="354" y="87"/>
                  </a:lnTo>
                  <a:lnTo>
                    <a:pt x="364" y="79"/>
                  </a:lnTo>
                  <a:lnTo>
                    <a:pt x="368" y="77"/>
                  </a:lnTo>
                  <a:lnTo>
                    <a:pt x="371" y="77"/>
                  </a:lnTo>
                  <a:lnTo>
                    <a:pt x="374" y="79"/>
                  </a:lnTo>
                  <a:lnTo>
                    <a:pt x="377" y="83"/>
                  </a:lnTo>
                  <a:lnTo>
                    <a:pt x="387" y="76"/>
                  </a:lnTo>
                  <a:lnTo>
                    <a:pt x="398" y="72"/>
                  </a:lnTo>
                  <a:lnTo>
                    <a:pt x="409" y="69"/>
                  </a:lnTo>
                  <a:lnTo>
                    <a:pt x="419" y="67"/>
                  </a:lnTo>
                  <a:lnTo>
                    <a:pt x="442" y="67"/>
                  </a:lnTo>
                  <a:lnTo>
                    <a:pt x="467" y="70"/>
                  </a:lnTo>
                  <a:lnTo>
                    <a:pt x="467" y="75"/>
                  </a:lnTo>
                  <a:lnTo>
                    <a:pt x="465" y="79"/>
                  </a:lnTo>
                  <a:lnTo>
                    <a:pt x="481" y="79"/>
                  </a:lnTo>
                  <a:lnTo>
                    <a:pt x="495" y="80"/>
                  </a:lnTo>
                  <a:lnTo>
                    <a:pt x="509" y="82"/>
                  </a:lnTo>
                  <a:lnTo>
                    <a:pt x="524" y="86"/>
                  </a:lnTo>
                  <a:lnTo>
                    <a:pt x="536" y="90"/>
                  </a:lnTo>
                  <a:lnTo>
                    <a:pt x="549" y="96"/>
                  </a:lnTo>
                  <a:lnTo>
                    <a:pt x="559" y="103"/>
                  </a:lnTo>
                  <a:lnTo>
                    <a:pt x="566" y="113"/>
                  </a:lnTo>
                  <a:lnTo>
                    <a:pt x="565" y="115"/>
                  </a:lnTo>
                  <a:lnTo>
                    <a:pt x="562" y="116"/>
                  </a:lnTo>
                  <a:lnTo>
                    <a:pt x="554" y="117"/>
                  </a:lnTo>
                  <a:lnTo>
                    <a:pt x="545" y="117"/>
                  </a:lnTo>
                  <a:lnTo>
                    <a:pt x="536" y="117"/>
                  </a:lnTo>
                  <a:lnTo>
                    <a:pt x="528" y="115"/>
                  </a:lnTo>
                  <a:lnTo>
                    <a:pt x="509" y="109"/>
                  </a:lnTo>
                  <a:lnTo>
                    <a:pt x="494" y="106"/>
                  </a:lnTo>
                  <a:lnTo>
                    <a:pt x="494" y="106"/>
                  </a:lnTo>
                  <a:lnTo>
                    <a:pt x="494" y="107"/>
                  </a:lnTo>
                  <a:lnTo>
                    <a:pt x="504" y="119"/>
                  </a:lnTo>
                  <a:lnTo>
                    <a:pt x="514" y="130"/>
                  </a:lnTo>
                  <a:lnTo>
                    <a:pt x="519" y="135"/>
                  </a:lnTo>
                  <a:lnTo>
                    <a:pt x="525" y="139"/>
                  </a:lnTo>
                  <a:lnTo>
                    <a:pt x="534" y="143"/>
                  </a:lnTo>
                  <a:lnTo>
                    <a:pt x="542" y="145"/>
                  </a:lnTo>
                  <a:lnTo>
                    <a:pt x="538" y="137"/>
                  </a:lnTo>
                  <a:lnTo>
                    <a:pt x="535" y="129"/>
                  </a:lnTo>
                  <a:lnTo>
                    <a:pt x="536" y="127"/>
                  </a:lnTo>
                  <a:lnTo>
                    <a:pt x="538" y="126"/>
                  </a:lnTo>
                  <a:lnTo>
                    <a:pt x="549" y="132"/>
                  </a:lnTo>
                  <a:lnTo>
                    <a:pt x="562" y="135"/>
                  </a:lnTo>
                  <a:lnTo>
                    <a:pt x="562" y="133"/>
                  </a:lnTo>
                  <a:lnTo>
                    <a:pt x="562" y="130"/>
                  </a:lnTo>
                  <a:lnTo>
                    <a:pt x="559" y="129"/>
                  </a:lnTo>
                  <a:lnTo>
                    <a:pt x="558" y="125"/>
                  </a:lnTo>
                  <a:lnTo>
                    <a:pt x="571" y="117"/>
                  </a:lnTo>
                  <a:lnTo>
                    <a:pt x="586" y="112"/>
                  </a:lnTo>
                  <a:lnTo>
                    <a:pt x="585" y="99"/>
                  </a:lnTo>
                  <a:lnTo>
                    <a:pt x="584" y="87"/>
                  </a:lnTo>
                  <a:lnTo>
                    <a:pt x="596" y="90"/>
                  </a:lnTo>
                  <a:lnTo>
                    <a:pt x="606" y="93"/>
                  </a:lnTo>
                  <a:lnTo>
                    <a:pt x="608" y="95"/>
                  </a:lnTo>
                  <a:lnTo>
                    <a:pt x="608" y="96"/>
                  </a:lnTo>
                  <a:lnTo>
                    <a:pt x="608" y="97"/>
                  </a:lnTo>
                  <a:lnTo>
                    <a:pt x="606" y="99"/>
                  </a:lnTo>
                  <a:lnTo>
                    <a:pt x="604" y="100"/>
                  </a:lnTo>
                  <a:lnTo>
                    <a:pt x="599" y="100"/>
                  </a:lnTo>
                  <a:lnTo>
                    <a:pt x="599" y="106"/>
                  </a:lnTo>
                  <a:lnTo>
                    <a:pt x="599" y="110"/>
                  </a:lnTo>
                  <a:lnTo>
                    <a:pt x="608" y="109"/>
                  </a:lnTo>
                  <a:lnTo>
                    <a:pt x="616" y="106"/>
                  </a:lnTo>
                  <a:lnTo>
                    <a:pt x="624" y="103"/>
                  </a:lnTo>
                  <a:lnTo>
                    <a:pt x="629" y="99"/>
                  </a:lnTo>
                  <a:lnTo>
                    <a:pt x="636" y="95"/>
                  </a:lnTo>
                  <a:lnTo>
                    <a:pt x="645" y="92"/>
                  </a:lnTo>
                  <a:lnTo>
                    <a:pt x="654" y="89"/>
                  </a:lnTo>
                  <a:lnTo>
                    <a:pt x="665" y="87"/>
                  </a:lnTo>
                  <a:lnTo>
                    <a:pt x="665" y="92"/>
                  </a:lnTo>
                  <a:lnTo>
                    <a:pt x="665" y="95"/>
                  </a:lnTo>
                  <a:lnTo>
                    <a:pt x="679" y="95"/>
                  </a:lnTo>
                  <a:lnTo>
                    <a:pt x="694" y="92"/>
                  </a:lnTo>
                  <a:lnTo>
                    <a:pt x="708" y="89"/>
                  </a:lnTo>
                  <a:lnTo>
                    <a:pt x="719" y="85"/>
                  </a:lnTo>
                  <a:lnTo>
                    <a:pt x="718" y="83"/>
                  </a:lnTo>
                  <a:lnTo>
                    <a:pt x="716" y="80"/>
                  </a:lnTo>
                  <a:lnTo>
                    <a:pt x="706" y="79"/>
                  </a:lnTo>
                  <a:lnTo>
                    <a:pt x="698" y="76"/>
                  </a:lnTo>
                  <a:lnTo>
                    <a:pt x="696" y="70"/>
                  </a:lnTo>
                  <a:lnTo>
                    <a:pt x="696" y="66"/>
                  </a:lnTo>
                  <a:lnTo>
                    <a:pt x="718" y="72"/>
                  </a:lnTo>
                  <a:lnTo>
                    <a:pt x="741" y="79"/>
                  </a:lnTo>
                  <a:lnTo>
                    <a:pt x="763" y="87"/>
                  </a:lnTo>
                  <a:lnTo>
                    <a:pt x="786" y="93"/>
                  </a:lnTo>
                  <a:lnTo>
                    <a:pt x="789" y="92"/>
                  </a:lnTo>
                  <a:lnTo>
                    <a:pt x="791" y="89"/>
                  </a:lnTo>
                  <a:lnTo>
                    <a:pt x="773" y="79"/>
                  </a:lnTo>
                  <a:lnTo>
                    <a:pt x="759" y="70"/>
                  </a:lnTo>
                  <a:lnTo>
                    <a:pt x="759" y="62"/>
                  </a:lnTo>
                  <a:lnTo>
                    <a:pt x="761" y="55"/>
                  </a:lnTo>
                  <a:lnTo>
                    <a:pt x="763" y="49"/>
                  </a:lnTo>
                  <a:lnTo>
                    <a:pt x="765" y="45"/>
                  </a:lnTo>
                  <a:lnTo>
                    <a:pt x="768" y="43"/>
                  </a:lnTo>
                  <a:lnTo>
                    <a:pt x="771" y="40"/>
                  </a:lnTo>
                  <a:lnTo>
                    <a:pt x="782" y="45"/>
                  </a:lnTo>
                  <a:lnTo>
                    <a:pt x="795" y="48"/>
                  </a:lnTo>
                  <a:lnTo>
                    <a:pt x="796" y="56"/>
                  </a:lnTo>
                  <a:lnTo>
                    <a:pt x="799" y="63"/>
                  </a:lnTo>
                  <a:lnTo>
                    <a:pt x="803" y="69"/>
                  </a:lnTo>
                  <a:lnTo>
                    <a:pt x="809" y="75"/>
                  </a:lnTo>
                  <a:lnTo>
                    <a:pt x="815" y="80"/>
                  </a:lnTo>
                  <a:lnTo>
                    <a:pt x="819" y="86"/>
                  </a:lnTo>
                  <a:lnTo>
                    <a:pt x="823" y="92"/>
                  </a:lnTo>
                  <a:lnTo>
                    <a:pt x="826" y="97"/>
                  </a:lnTo>
                  <a:lnTo>
                    <a:pt x="821" y="103"/>
                  </a:lnTo>
                  <a:lnTo>
                    <a:pt x="815" y="110"/>
                  </a:lnTo>
                  <a:lnTo>
                    <a:pt x="818" y="113"/>
                  </a:lnTo>
                  <a:lnTo>
                    <a:pt x="821" y="117"/>
                  </a:lnTo>
                  <a:lnTo>
                    <a:pt x="825" y="117"/>
                  </a:lnTo>
                  <a:lnTo>
                    <a:pt x="829" y="117"/>
                  </a:lnTo>
                  <a:lnTo>
                    <a:pt x="835" y="112"/>
                  </a:lnTo>
                  <a:lnTo>
                    <a:pt x="839" y="107"/>
                  </a:lnTo>
                  <a:lnTo>
                    <a:pt x="839" y="97"/>
                  </a:lnTo>
                  <a:lnTo>
                    <a:pt x="835" y="90"/>
                  </a:lnTo>
                  <a:lnTo>
                    <a:pt x="835" y="90"/>
                  </a:lnTo>
                  <a:lnTo>
                    <a:pt x="835" y="89"/>
                  </a:lnTo>
                  <a:lnTo>
                    <a:pt x="846" y="90"/>
                  </a:lnTo>
                  <a:lnTo>
                    <a:pt x="855" y="92"/>
                  </a:lnTo>
                  <a:lnTo>
                    <a:pt x="856" y="96"/>
                  </a:lnTo>
                  <a:lnTo>
                    <a:pt x="856" y="97"/>
                  </a:lnTo>
                  <a:lnTo>
                    <a:pt x="859" y="97"/>
                  </a:lnTo>
                  <a:lnTo>
                    <a:pt x="863" y="97"/>
                  </a:lnTo>
                  <a:lnTo>
                    <a:pt x="862" y="96"/>
                  </a:lnTo>
                  <a:lnTo>
                    <a:pt x="861" y="95"/>
                  </a:lnTo>
                  <a:lnTo>
                    <a:pt x="858" y="90"/>
                  </a:lnTo>
                  <a:lnTo>
                    <a:pt x="855" y="86"/>
                  </a:lnTo>
                  <a:lnTo>
                    <a:pt x="842" y="86"/>
                  </a:lnTo>
                  <a:lnTo>
                    <a:pt x="829" y="86"/>
                  </a:lnTo>
                  <a:lnTo>
                    <a:pt x="819" y="72"/>
                  </a:lnTo>
                  <a:lnTo>
                    <a:pt x="809" y="59"/>
                  </a:lnTo>
                  <a:lnTo>
                    <a:pt x="811" y="53"/>
                  </a:lnTo>
                  <a:lnTo>
                    <a:pt x="812" y="50"/>
                  </a:lnTo>
                  <a:lnTo>
                    <a:pt x="819" y="56"/>
                  </a:lnTo>
                  <a:lnTo>
                    <a:pt x="826" y="62"/>
                  </a:lnTo>
                  <a:lnTo>
                    <a:pt x="831" y="63"/>
                  </a:lnTo>
                  <a:lnTo>
                    <a:pt x="836" y="65"/>
                  </a:lnTo>
                  <a:lnTo>
                    <a:pt x="842" y="65"/>
                  </a:lnTo>
                  <a:lnTo>
                    <a:pt x="848" y="63"/>
                  </a:lnTo>
                  <a:lnTo>
                    <a:pt x="839" y="60"/>
                  </a:lnTo>
                  <a:lnTo>
                    <a:pt x="832" y="58"/>
                  </a:lnTo>
                  <a:lnTo>
                    <a:pt x="832" y="52"/>
                  </a:lnTo>
                  <a:lnTo>
                    <a:pt x="832" y="46"/>
                  </a:lnTo>
                  <a:lnTo>
                    <a:pt x="845" y="50"/>
                  </a:lnTo>
                  <a:lnTo>
                    <a:pt x="856" y="56"/>
                  </a:lnTo>
                  <a:lnTo>
                    <a:pt x="861" y="58"/>
                  </a:lnTo>
                  <a:lnTo>
                    <a:pt x="866" y="59"/>
                  </a:lnTo>
                  <a:lnTo>
                    <a:pt x="872" y="60"/>
                  </a:lnTo>
                  <a:lnTo>
                    <a:pt x="878" y="60"/>
                  </a:lnTo>
                  <a:lnTo>
                    <a:pt x="876" y="58"/>
                  </a:lnTo>
                  <a:lnTo>
                    <a:pt x="875" y="56"/>
                  </a:lnTo>
                  <a:lnTo>
                    <a:pt x="861" y="49"/>
                  </a:lnTo>
                  <a:lnTo>
                    <a:pt x="848" y="43"/>
                  </a:lnTo>
                  <a:lnTo>
                    <a:pt x="848" y="40"/>
                  </a:lnTo>
                  <a:lnTo>
                    <a:pt x="848" y="38"/>
                  </a:lnTo>
                  <a:lnTo>
                    <a:pt x="849" y="36"/>
                  </a:lnTo>
                  <a:lnTo>
                    <a:pt x="851" y="35"/>
                  </a:lnTo>
                  <a:lnTo>
                    <a:pt x="863" y="35"/>
                  </a:lnTo>
                  <a:lnTo>
                    <a:pt x="875" y="36"/>
                  </a:lnTo>
                  <a:lnTo>
                    <a:pt x="885" y="38"/>
                  </a:lnTo>
                  <a:lnTo>
                    <a:pt x="896" y="39"/>
                  </a:lnTo>
                  <a:lnTo>
                    <a:pt x="896" y="39"/>
                  </a:lnTo>
                  <a:lnTo>
                    <a:pt x="896" y="38"/>
                  </a:lnTo>
                  <a:lnTo>
                    <a:pt x="892" y="35"/>
                  </a:lnTo>
                  <a:lnTo>
                    <a:pt x="889" y="32"/>
                  </a:lnTo>
                  <a:lnTo>
                    <a:pt x="888" y="28"/>
                  </a:lnTo>
                  <a:lnTo>
                    <a:pt x="888" y="22"/>
                  </a:lnTo>
                  <a:lnTo>
                    <a:pt x="901" y="22"/>
                  </a:lnTo>
                  <a:lnTo>
                    <a:pt x="915" y="22"/>
                  </a:lnTo>
                  <a:lnTo>
                    <a:pt x="928" y="20"/>
                  </a:lnTo>
                  <a:lnTo>
                    <a:pt x="939" y="18"/>
                  </a:lnTo>
                  <a:lnTo>
                    <a:pt x="952" y="15"/>
                  </a:lnTo>
                  <a:lnTo>
                    <a:pt x="962" y="10"/>
                  </a:lnTo>
                  <a:lnTo>
                    <a:pt x="971" y="6"/>
                  </a:lnTo>
                  <a:lnTo>
                    <a:pt x="978" y="0"/>
                  </a:lnTo>
                  <a:lnTo>
                    <a:pt x="992" y="0"/>
                  </a:lnTo>
                  <a:lnTo>
                    <a:pt x="1002" y="2"/>
                  </a:lnTo>
                  <a:lnTo>
                    <a:pt x="1010" y="6"/>
                  </a:lnTo>
                  <a:lnTo>
                    <a:pt x="1019" y="10"/>
                  </a:lnTo>
                  <a:lnTo>
                    <a:pt x="1040" y="10"/>
                  </a:lnTo>
                  <a:lnTo>
                    <a:pt x="1062" y="10"/>
                  </a:lnTo>
                  <a:lnTo>
                    <a:pt x="1066" y="16"/>
                  </a:lnTo>
                  <a:lnTo>
                    <a:pt x="1072" y="22"/>
                  </a:lnTo>
                  <a:lnTo>
                    <a:pt x="1073" y="25"/>
                  </a:lnTo>
                  <a:lnTo>
                    <a:pt x="1075" y="29"/>
                  </a:lnTo>
                  <a:lnTo>
                    <a:pt x="1073" y="29"/>
                  </a:lnTo>
                  <a:lnTo>
                    <a:pt x="1072" y="29"/>
                  </a:lnTo>
                  <a:lnTo>
                    <a:pt x="1065" y="32"/>
                  </a:lnTo>
                  <a:lnTo>
                    <a:pt x="1059" y="33"/>
                  </a:lnTo>
                  <a:lnTo>
                    <a:pt x="1055" y="36"/>
                  </a:lnTo>
                  <a:lnTo>
                    <a:pt x="1050" y="42"/>
                  </a:lnTo>
                  <a:lnTo>
                    <a:pt x="1050" y="43"/>
                  </a:lnTo>
                  <a:lnTo>
                    <a:pt x="1050" y="43"/>
                  </a:lnTo>
                  <a:lnTo>
                    <a:pt x="1052" y="43"/>
                  </a:lnTo>
                  <a:lnTo>
                    <a:pt x="1055" y="43"/>
                  </a:lnTo>
                  <a:lnTo>
                    <a:pt x="1059" y="43"/>
                  </a:lnTo>
                  <a:lnTo>
                    <a:pt x="1063" y="42"/>
                  </a:lnTo>
                  <a:lnTo>
                    <a:pt x="1068" y="39"/>
                  </a:lnTo>
                  <a:lnTo>
                    <a:pt x="1073" y="36"/>
                  </a:lnTo>
                  <a:lnTo>
                    <a:pt x="1080" y="33"/>
                  </a:lnTo>
                  <a:lnTo>
                    <a:pt x="1086" y="32"/>
                  </a:lnTo>
                  <a:lnTo>
                    <a:pt x="1093" y="32"/>
                  </a:lnTo>
                  <a:lnTo>
                    <a:pt x="1099" y="33"/>
                  </a:lnTo>
                  <a:lnTo>
                    <a:pt x="1118" y="39"/>
                  </a:lnTo>
                  <a:lnTo>
                    <a:pt x="1139" y="43"/>
                  </a:lnTo>
                  <a:lnTo>
                    <a:pt x="1160" y="46"/>
                  </a:lnTo>
                  <a:lnTo>
                    <a:pt x="1182" y="46"/>
                  </a:lnTo>
                  <a:lnTo>
                    <a:pt x="1183" y="43"/>
                  </a:lnTo>
                  <a:lnTo>
                    <a:pt x="1186" y="39"/>
                  </a:lnTo>
                  <a:lnTo>
                    <a:pt x="1202" y="40"/>
                  </a:lnTo>
                  <a:lnTo>
                    <a:pt x="1220" y="42"/>
                  </a:lnTo>
                  <a:lnTo>
                    <a:pt x="1232" y="49"/>
                  </a:lnTo>
                  <a:lnTo>
                    <a:pt x="1242" y="56"/>
                  </a:lnTo>
                  <a:lnTo>
                    <a:pt x="1247" y="60"/>
                  </a:lnTo>
                  <a:lnTo>
                    <a:pt x="1255" y="63"/>
                  </a:lnTo>
                  <a:lnTo>
                    <a:pt x="1262" y="65"/>
                  </a:lnTo>
                  <a:lnTo>
                    <a:pt x="1272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16" name="Freeform 447"/>
            <p:cNvSpPr>
              <a:spLocks/>
            </p:cNvSpPr>
            <p:nvPr/>
          </p:nvSpPr>
          <p:spPr bwMode="auto">
            <a:xfrm>
              <a:off x="4328" y="2368"/>
              <a:ext cx="101" cy="64"/>
            </a:xfrm>
            <a:custGeom>
              <a:avLst/>
              <a:gdLst>
                <a:gd name="T0" fmla="*/ 101 w 101"/>
                <a:gd name="T1" fmla="*/ 13 h 64"/>
                <a:gd name="T2" fmla="*/ 89 w 101"/>
                <a:gd name="T3" fmla="*/ 13 h 64"/>
                <a:gd name="T4" fmla="*/ 77 w 101"/>
                <a:gd name="T5" fmla="*/ 13 h 64"/>
                <a:gd name="T6" fmla="*/ 67 w 101"/>
                <a:gd name="T7" fmla="*/ 15 h 64"/>
                <a:gd name="T8" fmla="*/ 57 w 101"/>
                <a:gd name="T9" fmla="*/ 17 h 64"/>
                <a:gd name="T10" fmla="*/ 47 w 101"/>
                <a:gd name="T11" fmla="*/ 20 h 64"/>
                <a:gd name="T12" fmla="*/ 40 w 101"/>
                <a:gd name="T13" fmla="*/ 25 h 64"/>
                <a:gd name="T14" fmla="*/ 33 w 101"/>
                <a:gd name="T15" fmla="*/ 30 h 64"/>
                <a:gd name="T16" fmla="*/ 29 w 101"/>
                <a:gd name="T17" fmla="*/ 37 h 64"/>
                <a:gd name="T18" fmla="*/ 29 w 101"/>
                <a:gd name="T19" fmla="*/ 45 h 64"/>
                <a:gd name="T20" fmla="*/ 27 w 101"/>
                <a:gd name="T21" fmla="*/ 53 h 64"/>
                <a:gd name="T22" fmla="*/ 33 w 101"/>
                <a:gd name="T23" fmla="*/ 55 h 64"/>
                <a:gd name="T24" fmla="*/ 40 w 101"/>
                <a:gd name="T25" fmla="*/ 57 h 64"/>
                <a:gd name="T26" fmla="*/ 47 w 101"/>
                <a:gd name="T27" fmla="*/ 60 h 64"/>
                <a:gd name="T28" fmla="*/ 51 w 101"/>
                <a:gd name="T29" fmla="*/ 64 h 64"/>
                <a:gd name="T30" fmla="*/ 33 w 101"/>
                <a:gd name="T31" fmla="*/ 64 h 64"/>
                <a:gd name="T32" fmla="*/ 16 w 101"/>
                <a:gd name="T33" fmla="*/ 64 h 64"/>
                <a:gd name="T34" fmla="*/ 13 w 101"/>
                <a:gd name="T35" fmla="*/ 60 h 64"/>
                <a:gd name="T36" fmla="*/ 10 w 101"/>
                <a:gd name="T37" fmla="*/ 57 h 64"/>
                <a:gd name="T38" fmla="*/ 6 w 101"/>
                <a:gd name="T39" fmla="*/ 56 h 64"/>
                <a:gd name="T40" fmla="*/ 0 w 101"/>
                <a:gd name="T41" fmla="*/ 56 h 64"/>
                <a:gd name="T42" fmla="*/ 0 w 101"/>
                <a:gd name="T43" fmla="*/ 46 h 64"/>
                <a:gd name="T44" fmla="*/ 3 w 101"/>
                <a:gd name="T45" fmla="*/ 39 h 64"/>
                <a:gd name="T46" fmla="*/ 11 w 101"/>
                <a:gd name="T47" fmla="*/ 36 h 64"/>
                <a:gd name="T48" fmla="*/ 20 w 101"/>
                <a:gd name="T49" fmla="*/ 33 h 64"/>
                <a:gd name="T50" fmla="*/ 17 w 101"/>
                <a:gd name="T51" fmla="*/ 30 h 64"/>
                <a:gd name="T52" fmla="*/ 14 w 101"/>
                <a:gd name="T53" fmla="*/ 27 h 64"/>
                <a:gd name="T54" fmla="*/ 33 w 101"/>
                <a:gd name="T55" fmla="*/ 19 h 64"/>
                <a:gd name="T56" fmla="*/ 54 w 101"/>
                <a:gd name="T57" fmla="*/ 9 h 64"/>
                <a:gd name="T58" fmla="*/ 66 w 101"/>
                <a:gd name="T59" fmla="*/ 5 h 64"/>
                <a:gd name="T60" fmla="*/ 77 w 101"/>
                <a:gd name="T61" fmla="*/ 2 h 64"/>
                <a:gd name="T62" fmla="*/ 90 w 101"/>
                <a:gd name="T63" fmla="*/ 0 h 64"/>
                <a:gd name="T64" fmla="*/ 101 w 101"/>
                <a:gd name="T65" fmla="*/ 2 h 64"/>
                <a:gd name="T66" fmla="*/ 101 w 101"/>
                <a:gd name="T67" fmla="*/ 7 h 64"/>
                <a:gd name="T68" fmla="*/ 101 w 101"/>
                <a:gd name="T69" fmla="*/ 1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1" h="64">
                  <a:moveTo>
                    <a:pt x="101" y="13"/>
                  </a:moveTo>
                  <a:lnTo>
                    <a:pt x="89" y="13"/>
                  </a:lnTo>
                  <a:lnTo>
                    <a:pt x="77" y="13"/>
                  </a:lnTo>
                  <a:lnTo>
                    <a:pt x="67" y="15"/>
                  </a:lnTo>
                  <a:lnTo>
                    <a:pt x="57" y="17"/>
                  </a:lnTo>
                  <a:lnTo>
                    <a:pt x="47" y="20"/>
                  </a:lnTo>
                  <a:lnTo>
                    <a:pt x="40" y="25"/>
                  </a:lnTo>
                  <a:lnTo>
                    <a:pt x="33" y="30"/>
                  </a:lnTo>
                  <a:lnTo>
                    <a:pt x="29" y="37"/>
                  </a:lnTo>
                  <a:lnTo>
                    <a:pt x="29" y="45"/>
                  </a:lnTo>
                  <a:lnTo>
                    <a:pt x="27" y="53"/>
                  </a:lnTo>
                  <a:lnTo>
                    <a:pt x="33" y="55"/>
                  </a:lnTo>
                  <a:lnTo>
                    <a:pt x="40" y="57"/>
                  </a:lnTo>
                  <a:lnTo>
                    <a:pt x="47" y="60"/>
                  </a:lnTo>
                  <a:lnTo>
                    <a:pt x="51" y="64"/>
                  </a:lnTo>
                  <a:lnTo>
                    <a:pt x="33" y="64"/>
                  </a:lnTo>
                  <a:lnTo>
                    <a:pt x="16" y="64"/>
                  </a:lnTo>
                  <a:lnTo>
                    <a:pt x="13" y="60"/>
                  </a:lnTo>
                  <a:lnTo>
                    <a:pt x="10" y="57"/>
                  </a:lnTo>
                  <a:lnTo>
                    <a:pt x="6" y="56"/>
                  </a:lnTo>
                  <a:lnTo>
                    <a:pt x="0" y="56"/>
                  </a:lnTo>
                  <a:lnTo>
                    <a:pt x="0" y="46"/>
                  </a:lnTo>
                  <a:lnTo>
                    <a:pt x="3" y="39"/>
                  </a:lnTo>
                  <a:lnTo>
                    <a:pt x="11" y="36"/>
                  </a:lnTo>
                  <a:lnTo>
                    <a:pt x="20" y="33"/>
                  </a:lnTo>
                  <a:lnTo>
                    <a:pt x="17" y="30"/>
                  </a:lnTo>
                  <a:lnTo>
                    <a:pt x="14" y="27"/>
                  </a:lnTo>
                  <a:lnTo>
                    <a:pt x="33" y="19"/>
                  </a:lnTo>
                  <a:lnTo>
                    <a:pt x="54" y="9"/>
                  </a:lnTo>
                  <a:lnTo>
                    <a:pt x="66" y="5"/>
                  </a:lnTo>
                  <a:lnTo>
                    <a:pt x="77" y="2"/>
                  </a:lnTo>
                  <a:lnTo>
                    <a:pt x="90" y="0"/>
                  </a:lnTo>
                  <a:lnTo>
                    <a:pt x="101" y="2"/>
                  </a:lnTo>
                  <a:lnTo>
                    <a:pt x="101" y="7"/>
                  </a:lnTo>
                  <a:lnTo>
                    <a:pt x="101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17" name="Freeform 448"/>
            <p:cNvSpPr>
              <a:spLocks/>
            </p:cNvSpPr>
            <p:nvPr/>
          </p:nvSpPr>
          <p:spPr bwMode="auto">
            <a:xfrm>
              <a:off x="3150" y="2371"/>
              <a:ext cx="66" cy="16"/>
            </a:xfrm>
            <a:custGeom>
              <a:avLst/>
              <a:gdLst>
                <a:gd name="T0" fmla="*/ 32 w 66"/>
                <a:gd name="T1" fmla="*/ 0 h 16"/>
                <a:gd name="T2" fmla="*/ 37 w 66"/>
                <a:gd name="T3" fmla="*/ 0 h 16"/>
                <a:gd name="T4" fmla="*/ 42 w 66"/>
                <a:gd name="T5" fmla="*/ 0 h 16"/>
                <a:gd name="T6" fmla="*/ 44 w 66"/>
                <a:gd name="T7" fmla="*/ 0 h 16"/>
                <a:gd name="T8" fmla="*/ 47 w 66"/>
                <a:gd name="T9" fmla="*/ 3 h 16"/>
                <a:gd name="T10" fmla="*/ 46 w 66"/>
                <a:gd name="T11" fmla="*/ 6 h 16"/>
                <a:gd name="T12" fmla="*/ 44 w 66"/>
                <a:gd name="T13" fmla="*/ 9 h 16"/>
                <a:gd name="T14" fmla="*/ 54 w 66"/>
                <a:gd name="T15" fmla="*/ 10 h 16"/>
                <a:gd name="T16" fmla="*/ 66 w 66"/>
                <a:gd name="T17" fmla="*/ 12 h 16"/>
                <a:gd name="T18" fmla="*/ 64 w 66"/>
                <a:gd name="T19" fmla="*/ 13 h 16"/>
                <a:gd name="T20" fmla="*/ 63 w 66"/>
                <a:gd name="T21" fmla="*/ 16 h 16"/>
                <a:gd name="T22" fmla="*/ 46 w 66"/>
                <a:gd name="T23" fmla="*/ 16 h 16"/>
                <a:gd name="T24" fmla="*/ 30 w 66"/>
                <a:gd name="T25" fmla="*/ 14 h 16"/>
                <a:gd name="T26" fmla="*/ 14 w 66"/>
                <a:gd name="T27" fmla="*/ 12 h 16"/>
                <a:gd name="T28" fmla="*/ 0 w 66"/>
                <a:gd name="T29" fmla="*/ 9 h 16"/>
                <a:gd name="T30" fmla="*/ 0 w 66"/>
                <a:gd name="T31" fmla="*/ 7 h 16"/>
                <a:gd name="T32" fmla="*/ 0 w 66"/>
                <a:gd name="T33" fmla="*/ 6 h 16"/>
                <a:gd name="T34" fmla="*/ 2 w 66"/>
                <a:gd name="T35" fmla="*/ 4 h 16"/>
                <a:gd name="T36" fmla="*/ 2 w 66"/>
                <a:gd name="T37" fmla="*/ 3 h 16"/>
                <a:gd name="T38" fmla="*/ 12 w 66"/>
                <a:gd name="T39" fmla="*/ 3 h 16"/>
                <a:gd name="T40" fmla="*/ 19 w 66"/>
                <a:gd name="T41" fmla="*/ 4 h 16"/>
                <a:gd name="T42" fmla="*/ 23 w 66"/>
                <a:gd name="T43" fmla="*/ 4 h 16"/>
                <a:gd name="T44" fmla="*/ 26 w 66"/>
                <a:gd name="T45" fmla="*/ 4 h 16"/>
                <a:gd name="T46" fmla="*/ 29 w 66"/>
                <a:gd name="T47" fmla="*/ 3 h 16"/>
                <a:gd name="T48" fmla="*/ 32 w 66"/>
                <a:gd name="T4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6" h="16">
                  <a:moveTo>
                    <a:pt x="32" y="0"/>
                  </a:moveTo>
                  <a:lnTo>
                    <a:pt x="37" y="0"/>
                  </a:lnTo>
                  <a:lnTo>
                    <a:pt x="42" y="0"/>
                  </a:lnTo>
                  <a:lnTo>
                    <a:pt x="44" y="0"/>
                  </a:lnTo>
                  <a:lnTo>
                    <a:pt x="47" y="3"/>
                  </a:lnTo>
                  <a:lnTo>
                    <a:pt x="46" y="6"/>
                  </a:lnTo>
                  <a:lnTo>
                    <a:pt x="44" y="9"/>
                  </a:lnTo>
                  <a:lnTo>
                    <a:pt x="54" y="10"/>
                  </a:lnTo>
                  <a:lnTo>
                    <a:pt x="66" y="12"/>
                  </a:lnTo>
                  <a:lnTo>
                    <a:pt x="64" y="13"/>
                  </a:lnTo>
                  <a:lnTo>
                    <a:pt x="63" y="16"/>
                  </a:lnTo>
                  <a:lnTo>
                    <a:pt x="46" y="16"/>
                  </a:lnTo>
                  <a:lnTo>
                    <a:pt x="30" y="14"/>
                  </a:lnTo>
                  <a:lnTo>
                    <a:pt x="14" y="12"/>
                  </a:lnTo>
                  <a:lnTo>
                    <a:pt x="0" y="9"/>
                  </a:lnTo>
                  <a:lnTo>
                    <a:pt x="0" y="7"/>
                  </a:lnTo>
                  <a:lnTo>
                    <a:pt x="0" y="6"/>
                  </a:lnTo>
                  <a:lnTo>
                    <a:pt x="2" y="4"/>
                  </a:lnTo>
                  <a:lnTo>
                    <a:pt x="2" y="3"/>
                  </a:lnTo>
                  <a:lnTo>
                    <a:pt x="12" y="3"/>
                  </a:lnTo>
                  <a:lnTo>
                    <a:pt x="19" y="4"/>
                  </a:lnTo>
                  <a:lnTo>
                    <a:pt x="23" y="4"/>
                  </a:lnTo>
                  <a:lnTo>
                    <a:pt x="26" y="4"/>
                  </a:lnTo>
                  <a:lnTo>
                    <a:pt x="29" y="3"/>
                  </a:lnTo>
                  <a:lnTo>
                    <a:pt x="3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18" name="Freeform 449"/>
            <p:cNvSpPr>
              <a:spLocks/>
            </p:cNvSpPr>
            <p:nvPr/>
          </p:nvSpPr>
          <p:spPr bwMode="auto">
            <a:xfrm>
              <a:off x="3229" y="2373"/>
              <a:ext cx="90" cy="18"/>
            </a:xfrm>
            <a:custGeom>
              <a:avLst/>
              <a:gdLst>
                <a:gd name="T0" fmla="*/ 7 w 90"/>
                <a:gd name="T1" fmla="*/ 0 h 18"/>
                <a:gd name="T2" fmla="*/ 11 w 90"/>
                <a:gd name="T3" fmla="*/ 0 h 18"/>
                <a:gd name="T4" fmla="*/ 14 w 90"/>
                <a:gd name="T5" fmla="*/ 0 h 18"/>
                <a:gd name="T6" fmla="*/ 18 w 90"/>
                <a:gd name="T7" fmla="*/ 0 h 18"/>
                <a:gd name="T8" fmla="*/ 21 w 90"/>
                <a:gd name="T9" fmla="*/ 1 h 18"/>
                <a:gd name="T10" fmla="*/ 37 w 90"/>
                <a:gd name="T11" fmla="*/ 5 h 18"/>
                <a:gd name="T12" fmla="*/ 58 w 90"/>
                <a:gd name="T13" fmla="*/ 8 h 18"/>
                <a:gd name="T14" fmla="*/ 80 w 90"/>
                <a:gd name="T15" fmla="*/ 11 h 18"/>
                <a:gd name="T16" fmla="*/ 90 w 90"/>
                <a:gd name="T17" fmla="*/ 14 h 18"/>
                <a:gd name="T18" fmla="*/ 88 w 90"/>
                <a:gd name="T19" fmla="*/ 15 h 18"/>
                <a:gd name="T20" fmla="*/ 88 w 90"/>
                <a:gd name="T21" fmla="*/ 17 h 18"/>
                <a:gd name="T22" fmla="*/ 64 w 90"/>
                <a:gd name="T23" fmla="*/ 18 h 18"/>
                <a:gd name="T24" fmla="*/ 42 w 90"/>
                <a:gd name="T25" fmla="*/ 18 h 18"/>
                <a:gd name="T26" fmla="*/ 21 w 90"/>
                <a:gd name="T27" fmla="*/ 17 h 18"/>
                <a:gd name="T28" fmla="*/ 0 w 90"/>
                <a:gd name="T29" fmla="*/ 14 h 18"/>
                <a:gd name="T30" fmla="*/ 2 w 90"/>
                <a:gd name="T31" fmla="*/ 5 h 18"/>
                <a:gd name="T32" fmla="*/ 7 w 90"/>
                <a:gd name="T3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0" h="18">
                  <a:moveTo>
                    <a:pt x="7" y="0"/>
                  </a:moveTo>
                  <a:lnTo>
                    <a:pt x="11" y="0"/>
                  </a:lnTo>
                  <a:lnTo>
                    <a:pt x="14" y="0"/>
                  </a:lnTo>
                  <a:lnTo>
                    <a:pt x="18" y="0"/>
                  </a:lnTo>
                  <a:lnTo>
                    <a:pt x="21" y="1"/>
                  </a:lnTo>
                  <a:lnTo>
                    <a:pt x="37" y="5"/>
                  </a:lnTo>
                  <a:lnTo>
                    <a:pt x="58" y="8"/>
                  </a:lnTo>
                  <a:lnTo>
                    <a:pt x="80" y="11"/>
                  </a:lnTo>
                  <a:lnTo>
                    <a:pt x="90" y="14"/>
                  </a:lnTo>
                  <a:lnTo>
                    <a:pt x="88" y="15"/>
                  </a:lnTo>
                  <a:lnTo>
                    <a:pt x="88" y="17"/>
                  </a:lnTo>
                  <a:lnTo>
                    <a:pt x="64" y="18"/>
                  </a:lnTo>
                  <a:lnTo>
                    <a:pt x="42" y="18"/>
                  </a:lnTo>
                  <a:lnTo>
                    <a:pt x="21" y="17"/>
                  </a:lnTo>
                  <a:lnTo>
                    <a:pt x="0" y="14"/>
                  </a:lnTo>
                  <a:lnTo>
                    <a:pt x="2" y="5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19" name="Freeform 450"/>
            <p:cNvSpPr>
              <a:spLocks/>
            </p:cNvSpPr>
            <p:nvPr/>
          </p:nvSpPr>
          <p:spPr bwMode="auto">
            <a:xfrm>
              <a:off x="4669" y="2375"/>
              <a:ext cx="2" cy="3"/>
            </a:xfrm>
            <a:custGeom>
              <a:avLst/>
              <a:gdLst>
                <a:gd name="T0" fmla="*/ 0 w 2"/>
                <a:gd name="T1" fmla="*/ 0 h 3"/>
                <a:gd name="T2" fmla="*/ 2 w 2"/>
                <a:gd name="T3" fmla="*/ 2 h 3"/>
                <a:gd name="T4" fmla="*/ 2 w 2"/>
                <a:gd name="T5" fmla="*/ 3 h 3"/>
                <a:gd name="T6" fmla="*/ 2 w 2"/>
                <a:gd name="T7" fmla="*/ 2 h 3"/>
                <a:gd name="T8" fmla="*/ 0 w 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lnTo>
                    <a:pt x="2" y="2"/>
                  </a:lnTo>
                  <a:lnTo>
                    <a:pt x="2" y="3"/>
                  </a:lnTo>
                  <a:lnTo>
                    <a:pt x="2" y="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20" name="Freeform 451"/>
            <p:cNvSpPr>
              <a:spLocks/>
            </p:cNvSpPr>
            <p:nvPr/>
          </p:nvSpPr>
          <p:spPr bwMode="auto">
            <a:xfrm>
              <a:off x="4946" y="2380"/>
              <a:ext cx="63" cy="14"/>
            </a:xfrm>
            <a:custGeom>
              <a:avLst/>
              <a:gdLst>
                <a:gd name="T0" fmla="*/ 0 w 63"/>
                <a:gd name="T1" fmla="*/ 0 h 14"/>
                <a:gd name="T2" fmla="*/ 16 w 63"/>
                <a:gd name="T3" fmla="*/ 1 h 14"/>
                <a:gd name="T4" fmla="*/ 32 w 63"/>
                <a:gd name="T5" fmla="*/ 1 h 14"/>
                <a:gd name="T6" fmla="*/ 47 w 63"/>
                <a:gd name="T7" fmla="*/ 3 h 14"/>
                <a:gd name="T8" fmla="*/ 63 w 63"/>
                <a:gd name="T9" fmla="*/ 4 h 14"/>
                <a:gd name="T10" fmla="*/ 63 w 63"/>
                <a:gd name="T11" fmla="*/ 7 h 14"/>
                <a:gd name="T12" fmla="*/ 63 w 63"/>
                <a:gd name="T13" fmla="*/ 10 h 14"/>
                <a:gd name="T14" fmla="*/ 56 w 63"/>
                <a:gd name="T15" fmla="*/ 13 h 14"/>
                <a:gd name="T16" fmla="*/ 47 w 63"/>
                <a:gd name="T17" fmla="*/ 13 h 14"/>
                <a:gd name="T18" fmla="*/ 39 w 63"/>
                <a:gd name="T19" fmla="*/ 14 h 14"/>
                <a:gd name="T20" fmla="*/ 30 w 63"/>
                <a:gd name="T21" fmla="*/ 13 h 14"/>
                <a:gd name="T22" fmla="*/ 14 w 63"/>
                <a:gd name="T23" fmla="*/ 10 h 14"/>
                <a:gd name="T24" fmla="*/ 0 w 63"/>
                <a:gd name="T25" fmla="*/ 4 h 14"/>
                <a:gd name="T26" fmla="*/ 0 w 63"/>
                <a:gd name="T27" fmla="*/ 1 h 14"/>
                <a:gd name="T28" fmla="*/ 0 w 63"/>
                <a:gd name="T2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" h="14">
                  <a:moveTo>
                    <a:pt x="0" y="0"/>
                  </a:moveTo>
                  <a:lnTo>
                    <a:pt x="16" y="1"/>
                  </a:lnTo>
                  <a:lnTo>
                    <a:pt x="32" y="1"/>
                  </a:lnTo>
                  <a:lnTo>
                    <a:pt x="47" y="3"/>
                  </a:lnTo>
                  <a:lnTo>
                    <a:pt x="63" y="4"/>
                  </a:lnTo>
                  <a:lnTo>
                    <a:pt x="63" y="7"/>
                  </a:lnTo>
                  <a:lnTo>
                    <a:pt x="63" y="10"/>
                  </a:lnTo>
                  <a:lnTo>
                    <a:pt x="56" y="13"/>
                  </a:lnTo>
                  <a:lnTo>
                    <a:pt x="47" y="13"/>
                  </a:lnTo>
                  <a:lnTo>
                    <a:pt x="39" y="14"/>
                  </a:lnTo>
                  <a:lnTo>
                    <a:pt x="30" y="13"/>
                  </a:lnTo>
                  <a:lnTo>
                    <a:pt x="14" y="10"/>
                  </a:lnTo>
                  <a:lnTo>
                    <a:pt x="0" y="4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21" name="Freeform 452"/>
            <p:cNvSpPr>
              <a:spLocks/>
            </p:cNvSpPr>
            <p:nvPr/>
          </p:nvSpPr>
          <p:spPr bwMode="auto">
            <a:xfrm>
              <a:off x="2936" y="2390"/>
              <a:ext cx="168" cy="60"/>
            </a:xfrm>
            <a:custGeom>
              <a:avLst/>
              <a:gdLst>
                <a:gd name="T0" fmla="*/ 58 w 168"/>
                <a:gd name="T1" fmla="*/ 1 h 60"/>
                <a:gd name="T2" fmla="*/ 84 w 168"/>
                <a:gd name="T3" fmla="*/ 5 h 60"/>
                <a:gd name="T4" fmla="*/ 91 w 168"/>
                <a:gd name="T5" fmla="*/ 10 h 60"/>
                <a:gd name="T6" fmla="*/ 94 w 168"/>
                <a:gd name="T7" fmla="*/ 14 h 60"/>
                <a:gd name="T8" fmla="*/ 98 w 168"/>
                <a:gd name="T9" fmla="*/ 15 h 60"/>
                <a:gd name="T10" fmla="*/ 104 w 168"/>
                <a:gd name="T11" fmla="*/ 15 h 60"/>
                <a:gd name="T12" fmla="*/ 110 w 168"/>
                <a:gd name="T13" fmla="*/ 14 h 60"/>
                <a:gd name="T14" fmla="*/ 116 w 168"/>
                <a:gd name="T15" fmla="*/ 18 h 60"/>
                <a:gd name="T16" fmla="*/ 120 w 168"/>
                <a:gd name="T17" fmla="*/ 23 h 60"/>
                <a:gd name="T18" fmla="*/ 124 w 168"/>
                <a:gd name="T19" fmla="*/ 20 h 60"/>
                <a:gd name="T20" fmla="*/ 128 w 168"/>
                <a:gd name="T21" fmla="*/ 17 h 60"/>
                <a:gd name="T22" fmla="*/ 133 w 168"/>
                <a:gd name="T23" fmla="*/ 21 h 60"/>
                <a:gd name="T24" fmla="*/ 146 w 168"/>
                <a:gd name="T25" fmla="*/ 20 h 60"/>
                <a:gd name="T26" fmla="*/ 160 w 168"/>
                <a:gd name="T27" fmla="*/ 14 h 60"/>
                <a:gd name="T28" fmla="*/ 164 w 168"/>
                <a:gd name="T29" fmla="*/ 20 h 60"/>
                <a:gd name="T30" fmla="*/ 158 w 168"/>
                <a:gd name="T31" fmla="*/ 31 h 60"/>
                <a:gd name="T32" fmla="*/ 153 w 168"/>
                <a:gd name="T33" fmla="*/ 40 h 60"/>
                <a:gd name="T34" fmla="*/ 160 w 168"/>
                <a:gd name="T35" fmla="*/ 41 h 60"/>
                <a:gd name="T36" fmla="*/ 164 w 168"/>
                <a:gd name="T37" fmla="*/ 48 h 60"/>
                <a:gd name="T38" fmla="*/ 151 w 168"/>
                <a:gd name="T39" fmla="*/ 57 h 60"/>
                <a:gd name="T40" fmla="*/ 128 w 168"/>
                <a:gd name="T41" fmla="*/ 55 h 60"/>
                <a:gd name="T42" fmla="*/ 91 w 168"/>
                <a:gd name="T43" fmla="*/ 58 h 60"/>
                <a:gd name="T44" fmla="*/ 57 w 168"/>
                <a:gd name="T45" fmla="*/ 58 h 60"/>
                <a:gd name="T46" fmla="*/ 37 w 168"/>
                <a:gd name="T47" fmla="*/ 50 h 60"/>
                <a:gd name="T48" fmla="*/ 51 w 168"/>
                <a:gd name="T49" fmla="*/ 44 h 60"/>
                <a:gd name="T50" fmla="*/ 53 w 168"/>
                <a:gd name="T51" fmla="*/ 41 h 60"/>
                <a:gd name="T52" fmla="*/ 40 w 168"/>
                <a:gd name="T53" fmla="*/ 38 h 60"/>
                <a:gd name="T54" fmla="*/ 43 w 168"/>
                <a:gd name="T55" fmla="*/ 34 h 60"/>
                <a:gd name="T56" fmla="*/ 51 w 168"/>
                <a:gd name="T57" fmla="*/ 35 h 60"/>
                <a:gd name="T58" fmla="*/ 61 w 168"/>
                <a:gd name="T59" fmla="*/ 37 h 60"/>
                <a:gd name="T60" fmla="*/ 57 w 168"/>
                <a:gd name="T61" fmla="*/ 33 h 60"/>
                <a:gd name="T62" fmla="*/ 48 w 168"/>
                <a:gd name="T63" fmla="*/ 28 h 60"/>
                <a:gd name="T64" fmla="*/ 53 w 168"/>
                <a:gd name="T65" fmla="*/ 23 h 60"/>
                <a:gd name="T66" fmla="*/ 57 w 168"/>
                <a:gd name="T67" fmla="*/ 20 h 60"/>
                <a:gd name="T68" fmla="*/ 43 w 168"/>
                <a:gd name="T69" fmla="*/ 23 h 60"/>
                <a:gd name="T70" fmla="*/ 24 w 168"/>
                <a:gd name="T71" fmla="*/ 31 h 60"/>
                <a:gd name="T72" fmla="*/ 10 w 168"/>
                <a:gd name="T73" fmla="*/ 34 h 60"/>
                <a:gd name="T74" fmla="*/ 1 w 168"/>
                <a:gd name="T75" fmla="*/ 27 h 60"/>
                <a:gd name="T76" fmla="*/ 14 w 168"/>
                <a:gd name="T77" fmla="*/ 18 h 60"/>
                <a:gd name="T78" fmla="*/ 36 w 168"/>
                <a:gd name="T79" fmla="*/ 7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68" h="60">
                  <a:moveTo>
                    <a:pt x="43" y="0"/>
                  </a:moveTo>
                  <a:lnTo>
                    <a:pt x="58" y="1"/>
                  </a:lnTo>
                  <a:lnTo>
                    <a:pt x="73" y="4"/>
                  </a:lnTo>
                  <a:lnTo>
                    <a:pt x="84" y="5"/>
                  </a:lnTo>
                  <a:lnTo>
                    <a:pt x="93" y="4"/>
                  </a:lnTo>
                  <a:lnTo>
                    <a:pt x="91" y="10"/>
                  </a:lnTo>
                  <a:lnTo>
                    <a:pt x="90" y="14"/>
                  </a:lnTo>
                  <a:lnTo>
                    <a:pt x="94" y="14"/>
                  </a:lnTo>
                  <a:lnTo>
                    <a:pt x="97" y="14"/>
                  </a:lnTo>
                  <a:lnTo>
                    <a:pt x="98" y="15"/>
                  </a:lnTo>
                  <a:lnTo>
                    <a:pt x="100" y="18"/>
                  </a:lnTo>
                  <a:lnTo>
                    <a:pt x="104" y="15"/>
                  </a:lnTo>
                  <a:lnTo>
                    <a:pt x="106" y="14"/>
                  </a:lnTo>
                  <a:lnTo>
                    <a:pt x="110" y="14"/>
                  </a:lnTo>
                  <a:lnTo>
                    <a:pt x="116" y="14"/>
                  </a:lnTo>
                  <a:lnTo>
                    <a:pt x="116" y="18"/>
                  </a:lnTo>
                  <a:lnTo>
                    <a:pt x="117" y="23"/>
                  </a:lnTo>
                  <a:lnTo>
                    <a:pt x="120" y="23"/>
                  </a:lnTo>
                  <a:lnTo>
                    <a:pt x="123" y="23"/>
                  </a:lnTo>
                  <a:lnTo>
                    <a:pt x="124" y="20"/>
                  </a:lnTo>
                  <a:lnTo>
                    <a:pt x="126" y="17"/>
                  </a:lnTo>
                  <a:lnTo>
                    <a:pt x="128" y="17"/>
                  </a:lnTo>
                  <a:lnTo>
                    <a:pt x="134" y="15"/>
                  </a:lnTo>
                  <a:lnTo>
                    <a:pt x="133" y="21"/>
                  </a:lnTo>
                  <a:lnTo>
                    <a:pt x="133" y="25"/>
                  </a:lnTo>
                  <a:lnTo>
                    <a:pt x="146" y="20"/>
                  </a:lnTo>
                  <a:lnTo>
                    <a:pt x="156" y="11"/>
                  </a:lnTo>
                  <a:lnTo>
                    <a:pt x="160" y="14"/>
                  </a:lnTo>
                  <a:lnTo>
                    <a:pt x="164" y="15"/>
                  </a:lnTo>
                  <a:lnTo>
                    <a:pt x="164" y="20"/>
                  </a:lnTo>
                  <a:lnTo>
                    <a:pt x="164" y="23"/>
                  </a:lnTo>
                  <a:lnTo>
                    <a:pt x="158" y="31"/>
                  </a:lnTo>
                  <a:lnTo>
                    <a:pt x="153" y="40"/>
                  </a:lnTo>
                  <a:lnTo>
                    <a:pt x="153" y="40"/>
                  </a:lnTo>
                  <a:lnTo>
                    <a:pt x="153" y="41"/>
                  </a:lnTo>
                  <a:lnTo>
                    <a:pt x="160" y="41"/>
                  </a:lnTo>
                  <a:lnTo>
                    <a:pt x="168" y="42"/>
                  </a:lnTo>
                  <a:lnTo>
                    <a:pt x="164" y="48"/>
                  </a:lnTo>
                  <a:lnTo>
                    <a:pt x="158" y="52"/>
                  </a:lnTo>
                  <a:lnTo>
                    <a:pt x="151" y="57"/>
                  </a:lnTo>
                  <a:lnTo>
                    <a:pt x="147" y="60"/>
                  </a:lnTo>
                  <a:lnTo>
                    <a:pt x="128" y="55"/>
                  </a:lnTo>
                  <a:lnTo>
                    <a:pt x="113" y="54"/>
                  </a:lnTo>
                  <a:lnTo>
                    <a:pt x="91" y="58"/>
                  </a:lnTo>
                  <a:lnTo>
                    <a:pt x="74" y="60"/>
                  </a:lnTo>
                  <a:lnTo>
                    <a:pt x="57" y="58"/>
                  </a:lnTo>
                  <a:lnTo>
                    <a:pt x="36" y="54"/>
                  </a:lnTo>
                  <a:lnTo>
                    <a:pt x="37" y="50"/>
                  </a:lnTo>
                  <a:lnTo>
                    <a:pt x="37" y="47"/>
                  </a:lnTo>
                  <a:lnTo>
                    <a:pt x="51" y="44"/>
                  </a:lnTo>
                  <a:lnTo>
                    <a:pt x="66" y="41"/>
                  </a:lnTo>
                  <a:lnTo>
                    <a:pt x="53" y="41"/>
                  </a:lnTo>
                  <a:lnTo>
                    <a:pt x="40" y="41"/>
                  </a:lnTo>
                  <a:lnTo>
                    <a:pt x="40" y="38"/>
                  </a:lnTo>
                  <a:lnTo>
                    <a:pt x="40" y="35"/>
                  </a:lnTo>
                  <a:lnTo>
                    <a:pt x="43" y="34"/>
                  </a:lnTo>
                  <a:lnTo>
                    <a:pt x="46" y="34"/>
                  </a:lnTo>
                  <a:lnTo>
                    <a:pt x="51" y="35"/>
                  </a:lnTo>
                  <a:lnTo>
                    <a:pt x="56" y="35"/>
                  </a:lnTo>
                  <a:lnTo>
                    <a:pt x="61" y="37"/>
                  </a:lnTo>
                  <a:lnTo>
                    <a:pt x="67" y="35"/>
                  </a:lnTo>
                  <a:lnTo>
                    <a:pt x="57" y="33"/>
                  </a:lnTo>
                  <a:lnTo>
                    <a:pt x="47" y="31"/>
                  </a:lnTo>
                  <a:lnTo>
                    <a:pt x="48" y="28"/>
                  </a:lnTo>
                  <a:lnTo>
                    <a:pt x="48" y="25"/>
                  </a:lnTo>
                  <a:lnTo>
                    <a:pt x="53" y="23"/>
                  </a:lnTo>
                  <a:lnTo>
                    <a:pt x="57" y="20"/>
                  </a:lnTo>
                  <a:lnTo>
                    <a:pt x="57" y="20"/>
                  </a:lnTo>
                  <a:lnTo>
                    <a:pt x="57" y="18"/>
                  </a:lnTo>
                  <a:lnTo>
                    <a:pt x="43" y="23"/>
                  </a:lnTo>
                  <a:lnTo>
                    <a:pt x="30" y="28"/>
                  </a:lnTo>
                  <a:lnTo>
                    <a:pt x="24" y="31"/>
                  </a:lnTo>
                  <a:lnTo>
                    <a:pt x="17" y="33"/>
                  </a:lnTo>
                  <a:lnTo>
                    <a:pt x="10" y="34"/>
                  </a:lnTo>
                  <a:lnTo>
                    <a:pt x="0" y="33"/>
                  </a:lnTo>
                  <a:lnTo>
                    <a:pt x="1" y="27"/>
                  </a:lnTo>
                  <a:lnTo>
                    <a:pt x="1" y="21"/>
                  </a:lnTo>
                  <a:lnTo>
                    <a:pt x="14" y="18"/>
                  </a:lnTo>
                  <a:lnTo>
                    <a:pt x="26" y="14"/>
                  </a:lnTo>
                  <a:lnTo>
                    <a:pt x="36" y="7"/>
                  </a:lnTo>
                  <a:lnTo>
                    <a:pt x="4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22" name="Freeform 453"/>
            <p:cNvSpPr>
              <a:spLocks/>
            </p:cNvSpPr>
            <p:nvPr/>
          </p:nvSpPr>
          <p:spPr bwMode="auto">
            <a:xfrm>
              <a:off x="3123" y="2397"/>
              <a:ext cx="51" cy="30"/>
            </a:xfrm>
            <a:custGeom>
              <a:avLst/>
              <a:gdLst>
                <a:gd name="T0" fmla="*/ 23 w 51"/>
                <a:gd name="T1" fmla="*/ 0 h 30"/>
                <a:gd name="T2" fmla="*/ 37 w 51"/>
                <a:gd name="T3" fmla="*/ 0 h 30"/>
                <a:gd name="T4" fmla="*/ 51 w 51"/>
                <a:gd name="T5" fmla="*/ 0 h 30"/>
                <a:gd name="T6" fmla="*/ 44 w 51"/>
                <a:gd name="T7" fmla="*/ 8 h 30"/>
                <a:gd name="T8" fmla="*/ 37 w 51"/>
                <a:gd name="T9" fmla="*/ 14 h 30"/>
                <a:gd name="T10" fmla="*/ 40 w 51"/>
                <a:gd name="T11" fmla="*/ 17 h 30"/>
                <a:gd name="T12" fmla="*/ 40 w 51"/>
                <a:gd name="T13" fmla="*/ 20 h 30"/>
                <a:gd name="T14" fmla="*/ 37 w 51"/>
                <a:gd name="T15" fmla="*/ 23 h 30"/>
                <a:gd name="T16" fmla="*/ 34 w 51"/>
                <a:gd name="T17" fmla="*/ 26 h 30"/>
                <a:gd name="T18" fmla="*/ 26 w 51"/>
                <a:gd name="T19" fmla="*/ 24 h 30"/>
                <a:gd name="T20" fmla="*/ 20 w 51"/>
                <a:gd name="T21" fmla="*/ 26 h 30"/>
                <a:gd name="T22" fmla="*/ 13 w 51"/>
                <a:gd name="T23" fmla="*/ 27 h 30"/>
                <a:gd name="T24" fmla="*/ 7 w 51"/>
                <a:gd name="T25" fmla="*/ 30 h 30"/>
                <a:gd name="T26" fmla="*/ 7 w 51"/>
                <a:gd name="T27" fmla="*/ 23 h 30"/>
                <a:gd name="T28" fmla="*/ 6 w 51"/>
                <a:gd name="T29" fmla="*/ 18 h 30"/>
                <a:gd name="T30" fmla="*/ 3 w 51"/>
                <a:gd name="T31" fmla="*/ 16 h 30"/>
                <a:gd name="T32" fmla="*/ 0 w 51"/>
                <a:gd name="T33" fmla="*/ 10 h 30"/>
                <a:gd name="T34" fmla="*/ 7 w 51"/>
                <a:gd name="T35" fmla="*/ 13 h 30"/>
                <a:gd name="T36" fmla="*/ 14 w 51"/>
                <a:gd name="T37" fmla="*/ 14 h 30"/>
                <a:gd name="T38" fmla="*/ 19 w 51"/>
                <a:gd name="T39" fmla="*/ 7 h 30"/>
                <a:gd name="T40" fmla="*/ 23 w 51"/>
                <a:gd name="T4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1" h="30">
                  <a:moveTo>
                    <a:pt x="23" y="0"/>
                  </a:moveTo>
                  <a:lnTo>
                    <a:pt x="37" y="0"/>
                  </a:lnTo>
                  <a:lnTo>
                    <a:pt x="51" y="0"/>
                  </a:lnTo>
                  <a:lnTo>
                    <a:pt x="44" y="8"/>
                  </a:lnTo>
                  <a:lnTo>
                    <a:pt x="37" y="14"/>
                  </a:lnTo>
                  <a:lnTo>
                    <a:pt x="40" y="17"/>
                  </a:lnTo>
                  <a:lnTo>
                    <a:pt x="40" y="20"/>
                  </a:lnTo>
                  <a:lnTo>
                    <a:pt x="37" y="23"/>
                  </a:lnTo>
                  <a:lnTo>
                    <a:pt x="34" y="26"/>
                  </a:lnTo>
                  <a:lnTo>
                    <a:pt x="26" y="24"/>
                  </a:lnTo>
                  <a:lnTo>
                    <a:pt x="20" y="26"/>
                  </a:lnTo>
                  <a:lnTo>
                    <a:pt x="13" y="27"/>
                  </a:lnTo>
                  <a:lnTo>
                    <a:pt x="7" y="30"/>
                  </a:lnTo>
                  <a:lnTo>
                    <a:pt x="7" y="23"/>
                  </a:lnTo>
                  <a:lnTo>
                    <a:pt x="6" y="18"/>
                  </a:lnTo>
                  <a:lnTo>
                    <a:pt x="3" y="16"/>
                  </a:lnTo>
                  <a:lnTo>
                    <a:pt x="0" y="10"/>
                  </a:lnTo>
                  <a:lnTo>
                    <a:pt x="7" y="13"/>
                  </a:lnTo>
                  <a:lnTo>
                    <a:pt x="14" y="14"/>
                  </a:lnTo>
                  <a:lnTo>
                    <a:pt x="19" y="7"/>
                  </a:lnTo>
                  <a:lnTo>
                    <a:pt x="2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23" name="Freeform 454"/>
            <p:cNvSpPr>
              <a:spLocks/>
            </p:cNvSpPr>
            <p:nvPr/>
          </p:nvSpPr>
          <p:spPr bwMode="auto">
            <a:xfrm>
              <a:off x="3177" y="2397"/>
              <a:ext cx="37" cy="23"/>
            </a:xfrm>
            <a:custGeom>
              <a:avLst/>
              <a:gdLst>
                <a:gd name="T0" fmla="*/ 13 w 37"/>
                <a:gd name="T1" fmla="*/ 0 h 23"/>
                <a:gd name="T2" fmla="*/ 25 w 37"/>
                <a:gd name="T3" fmla="*/ 0 h 23"/>
                <a:gd name="T4" fmla="*/ 36 w 37"/>
                <a:gd name="T5" fmla="*/ 0 h 23"/>
                <a:gd name="T6" fmla="*/ 36 w 37"/>
                <a:gd name="T7" fmla="*/ 1 h 23"/>
                <a:gd name="T8" fmla="*/ 36 w 37"/>
                <a:gd name="T9" fmla="*/ 3 h 23"/>
                <a:gd name="T10" fmla="*/ 36 w 37"/>
                <a:gd name="T11" fmla="*/ 6 h 23"/>
                <a:gd name="T12" fmla="*/ 37 w 37"/>
                <a:gd name="T13" fmla="*/ 8 h 23"/>
                <a:gd name="T14" fmla="*/ 36 w 37"/>
                <a:gd name="T15" fmla="*/ 10 h 23"/>
                <a:gd name="T16" fmla="*/ 36 w 37"/>
                <a:gd name="T17" fmla="*/ 10 h 23"/>
                <a:gd name="T18" fmla="*/ 25 w 37"/>
                <a:gd name="T19" fmla="*/ 11 h 23"/>
                <a:gd name="T20" fmla="*/ 16 w 37"/>
                <a:gd name="T21" fmla="*/ 13 h 23"/>
                <a:gd name="T22" fmla="*/ 9 w 37"/>
                <a:gd name="T23" fmla="*/ 17 h 23"/>
                <a:gd name="T24" fmla="*/ 3 w 37"/>
                <a:gd name="T25" fmla="*/ 23 h 23"/>
                <a:gd name="T26" fmla="*/ 2 w 37"/>
                <a:gd name="T27" fmla="*/ 21 h 23"/>
                <a:gd name="T28" fmla="*/ 0 w 37"/>
                <a:gd name="T29" fmla="*/ 21 h 23"/>
                <a:gd name="T30" fmla="*/ 0 w 37"/>
                <a:gd name="T31" fmla="*/ 20 h 23"/>
                <a:gd name="T32" fmla="*/ 0 w 37"/>
                <a:gd name="T33" fmla="*/ 18 h 23"/>
                <a:gd name="T34" fmla="*/ 2 w 37"/>
                <a:gd name="T35" fmla="*/ 13 h 23"/>
                <a:gd name="T36" fmla="*/ 5 w 37"/>
                <a:gd name="T37" fmla="*/ 7 h 23"/>
                <a:gd name="T38" fmla="*/ 9 w 37"/>
                <a:gd name="T39" fmla="*/ 4 h 23"/>
                <a:gd name="T40" fmla="*/ 13 w 37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" h="23">
                  <a:moveTo>
                    <a:pt x="13" y="0"/>
                  </a:moveTo>
                  <a:lnTo>
                    <a:pt x="25" y="0"/>
                  </a:lnTo>
                  <a:lnTo>
                    <a:pt x="36" y="0"/>
                  </a:lnTo>
                  <a:lnTo>
                    <a:pt x="36" y="1"/>
                  </a:lnTo>
                  <a:lnTo>
                    <a:pt x="36" y="3"/>
                  </a:lnTo>
                  <a:lnTo>
                    <a:pt x="36" y="6"/>
                  </a:lnTo>
                  <a:lnTo>
                    <a:pt x="37" y="8"/>
                  </a:lnTo>
                  <a:lnTo>
                    <a:pt x="36" y="10"/>
                  </a:lnTo>
                  <a:lnTo>
                    <a:pt x="36" y="10"/>
                  </a:lnTo>
                  <a:lnTo>
                    <a:pt x="25" y="11"/>
                  </a:lnTo>
                  <a:lnTo>
                    <a:pt x="16" y="13"/>
                  </a:lnTo>
                  <a:lnTo>
                    <a:pt x="9" y="17"/>
                  </a:lnTo>
                  <a:lnTo>
                    <a:pt x="3" y="23"/>
                  </a:lnTo>
                  <a:lnTo>
                    <a:pt x="2" y="21"/>
                  </a:lnTo>
                  <a:lnTo>
                    <a:pt x="0" y="21"/>
                  </a:lnTo>
                  <a:lnTo>
                    <a:pt x="0" y="20"/>
                  </a:lnTo>
                  <a:lnTo>
                    <a:pt x="0" y="18"/>
                  </a:lnTo>
                  <a:lnTo>
                    <a:pt x="2" y="13"/>
                  </a:lnTo>
                  <a:lnTo>
                    <a:pt x="5" y="7"/>
                  </a:lnTo>
                  <a:lnTo>
                    <a:pt x="9" y="4"/>
                  </a:lnTo>
                  <a:lnTo>
                    <a:pt x="1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24" name="Freeform 455"/>
            <p:cNvSpPr>
              <a:spLocks/>
            </p:cNvSpPr>
            <p:nvPr/>
          </p:nvSpPr>
          <p:spPr bwMode="auto">
            <a:xfrm>
              <a:off x="2371" y="2397"/>
              <a:ext cx="1120" cy="1599"/>
            </a:xfrm>
            <a:custGeom>
              <a:avLst/>
              <a:gdLst>
                <a:gd name="T0" fmla="*/ 1020 w 1120"/>
                <a:gd name="T1" fmla="*/ 74 h 1599"/>
                <a:gd name="T2" fmla="*/ 972 w 1120"/>
                <a:gd name="T3" fmla="*/ 117 h 1599"/>
                <a:gd name="T4" fmla="*/ 909 w 1120"/>
                <a:gd name="T5" fmla="*/ 103 h 1599"/>
                <a:gd name="T6" fmla="*/ 950 w 1120"/>
                <a:gd name="T7" fmla="*/ 75 h 1599"/>
                <a:gd name="T8" fmla="*/ 866 w 1120"/>
                <a:gd name="T9" fmla="*/ 71 h 1599"/>
                <a:gd name="T10" fmla="*/ 782 w 1120"/>
                <a:gd name="T11" fmla="*/ 88 h 1599"/>
                <a:gd name="T12" fmla="*/ 738 w 1120"/>
                <a:gd name="T13" fmla="*/ 108 h 1599"/>
                <a:gd name="T14" fmla="*/ 682 w 1120"/>
                <a:gd name="T15" fmla="*/ 184 h 1599"/>
                <a:gd name="T16" fmla="*/ 761 w 1120"/>
                <a:gd name="T17" fmla="*/ 257 h 1599"/>
                <a:gd name="T18" fmla="*/ 859 w 1120"/>
                <a:gd name="T19" fmla="*/ 124 h 1599"/>
                <a:gd name="T20" fmla="*/ 943 w 1120"/>
                <a:gd name="T21" fmla="*/ 163 h 1599"/>
                <a:gd name="T22" fmla="*/ 1000 w 1120"/>
                <a:gd name="T23" fmla="*/ 234 h 1599"/>
                <a:gd name="T24" fmla="*/ 852 w 1120"/>
                <a:gd name="T25" fmla="*/ 287 h 1599"/>
                <a:gd name="T26" fmla="*/ 886 w 1120"/>
                <a:gd name="T27" fmla="*/ 294 h 1599"/>
                <a:gd name="T28" fmla="*/ 918 w 1120"/>
                <a:gd name="T29" fmla="*/ 327 h 1599"/>
                <a:gd name="T30" fmla="*/ 883 w 1120"/>
                <a:gd name="T31" fmla="*/ 328 h 1599"/>
                <a:gd name="T32" fmla="*/ 728 w 1120"/>
                <a:gd name="T33" fmla="*/ 425 h 1599"/>
                <a:gd name="T34" fmla="*/ 645 w 1120"/>
                <a:gd name="T35" fmla="*/ 574 h 1599"/>
                <a:gd name="T36" fmla="*/ 512 w 1120"/>
                <a:gd name="T37" fmla="*/ 528 h 1599"/>
                <a:gd name="T38" fmla="*/ 455 w 1120"/>
                <a:gd name="T39" fmla="*/ 662 h 1599"/>
                <a:gd name="T40" fmla="*/ 565 w 1120"/>
                <a:gd name="T41" fmla="*/ 639 h 1599"/>
                <a:gd name="T42" fmla="*/ 588 w 1120"/>
                <a:gd name="T43" fmla="*/ 734 h 1599"/>
                <a:gd name="T44" fmla="*/ 668 w 1120"/>
                <a:gd name="T45" fmla="*/ 776 h 1599"/>
                <a:gd name="T46" fmla="*/ 746 w 1120"/>
                <a:gd name="T47" fmla="*/ 762 h 1599"/>
                <a:gd name="T48" fmla="*/ 868 w 1120"/>
                <a:gd name="T49" fmla="*/ 826 h 1599"/>
                <a:gd name="T50" fmla="*/ 952 w 1120"/>
                <a:gd name="T51" fmla="*/ 928 h 1599"/>
                <a:gd name="T52" fmla="*/ 1073 w 1120"/>
                <a:gd name="T53" fmla="*/ 951 h 1599"/>
                <a:gd name="T54" fmla="*/ 1077 w 1120"/>
                <a:gd name="T55" fmla="*/ 1105 h 1599"/>
                <a:gd name="T56" fmla="*/ 996 w 1120"/>
                <a:gd name="T57" fmla="*/ 1223 h 1599"/>
                <a:gd name="T58" fmla="*/ 925 w 1120"/>
                <a:gd name="T59" fmla="*/ 1379 h 1599"/>
                <a:gd name="T60" fmla="*/ 859 w 1120"/>
                <a:gd name="T61" fmla="*/ 1436 h 1599"/>
                <a:gd name="T62" fmla="*/ 859 w 1120"/>
                <a:gd name="T63" fmla="*/ 1543 h 1599"/>
                <a:gd name="T64" fmla="*/ 792 w 1120"/>
                <a:gd name="T65" fmla="*/ 1526 h 1599"/>
                <a:gd name="T66" fmla="*/ 786 w 1120"/>
                <a:gd name="T67" fmla="*/ 1468 h 1599"/>
                <a:gd name="T68" fmla="*/ 751 w 1120"/>
                <a:gd name="T69" fmla="*/ 1358 h 1599"/>
                <a:gd name="T70" fmla="*/ 668 w 1120"/>
                <a:gd name="T71" fmla="*/ 1086 h 1599"/>
                <a:gd name="T72" fmla="*/ 601 w 1120"/>
                <a:gd name="T73" fmla="*/ 929 h 1599"/>
                <a:gd name="T74" fmla="*/ 635 w 1120"/>
                <a:gd name="T75" fmla="*/ 795 h 1599"/>
                <a:gd name="T76" fmla="*/ 551 w 1120"/>
                <a:gd name="T77" fmla="*/ 752 h 1599"/>
                <a:gd name="T78" fmla="*/ 454 w 1120"/>
                <a:gd name="T79" fmla="*/ 702 h 1599"/>
                <a:gd name="T80" fmla="*/ 325 w 1120"/>
                <a:gd name="T81" fmla="*/ 562 h 1599"/>
                <a:gd name="T82" fmla="*/ 317 w 1120"/>
                <a:gd name="T83" fmla="*/ 611 h 1599"/>
                <a:gd name="T84" fmla="*/ 244 w 1120"/>
                <a:gd name="T85" fmla="*/ 462 h 1599"/>
                <a:gd name="T86" fmla="*/ 307 w 1120"/>
                <a:gd name="T87" fmla="*/ 292 h 1599"/>
                <a:gd name="T88" fmla="*/ 328 w 1120"/>
                <a:gd name="T89" fmla="*/ 281 h 1599"/>
                <a:gd name="T90" fmla="*/ 317 w 1120"/>
                <a:gd name="T91" fmla="*/ 174 h 1599"/>
                <a:gd name="T92" fmla="*/ 225 w 1120"/>
                <a:gd name="T93" fmla="*/ 140 h 1599"/>
                <a:gd name="T94" fmla="*/ 124 w 1120"/>
                <a:gd name="T95" fmla="*/ 177 h 1599"/>
                <a:gd name="T96" fmla="*/ 65 w 1120"/>
                <a:gd name="T97" fmla="*/ 191 h 1599"/>
                <a:gd name="T98" fmla="*/ 71 w 1120"/>
                <a:gd name="T99" fmla="*/ 138 h 1599"/>
                <a:gd name="T100" fmla="*/ 121 w 1120"/>
                <a:gd name="T101" fmla="*/ 97 h 1599"/>
                <a:gd name="T102" fmla="*/ 177 w 1120"/>
                <a:gd name="T103" fmla="*/ 55 h 1599"/>
                <a:gd name="T104" fmla="*/ 469 w 1120"/>
                <a:gd name="T105" fmla="*/ 50 h 1599"/>
                <a:gd name="T106" fmla="*/ 591 w 1120"/>
                <a:gd name="T107" fmla="*/ 54 h 1599"/>
                <a:gd name="T108" fmla="*/ 666 w 1120"/>
                <a:gd name="T109" fmla="*/ 57 h 1599"/>
                <a:gd name="T110" fmla="*/ 743 w 1120"/>
                <a:gd name="T111" fmla="*/ 55 h 1599"/>
                <a:gd name="T112" fmla="*/ 793 w 1120"/>
                <a:gd name="T113" fmla="*/ 26 h 1599"/>
                <a:gd name="T114" fmla="*/ 812 w 1120"/>
                <a:gd name="T115" fmla="*/ 71 h 1599"/>
                <a:gd name="T116" fmla="*/ 863 w 1120"/>
                <a:gd name="T117" fmla="*/ 7 h 1599"/>
                <a:gd name="T118" fmla="*/ 910 w 1120"/>
                <a:gd name="T119" fmla="*/ 6 h 1599"/>
                <a:gd name="T120" fmla="*/ 928 w 1120"/>
                <a:gd name="T121" fmla="*/ 10 h 1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20" h="1599">
                  <a:moveTo>
                    <a:pt x="928" y="0"/>
                  </a:moveTo>
                  <a:lnTo>
                    <a:pt x="940" y="1"/>
                  </a:lnTo>
                  <a:lnTo>
                    <a:pt x="953" y="3"/>
                  </a:lnTo>
                  <a:lnTo>
                    <a:pt x="958" y="14"/>
                  </a:lnTo>
                  <a:lnTo>
                    <a:pt x="962" y="27"/>
                  </a:lnTo>
                  <a:lnTo>
                    <a:pt x="969" y="26"/>
                  </a:lnTo>
                  <a:lnTo>
                    <a:pt x="976" y="26"/>
                  </a:lnTo>
                  <a:lnTo>
                    <a:pt x="978" y="30"/>
                  </a:lnTo>
                  <a:lnTo>
                    <a:pt x="978" y="34"/>
                  </a:lnTo>
                  <a:lnTo>
                    <a:pt x="982" y="34"/>
                  </a:lnTo>
                  <a:lnTo>
                    <a:pt x="985" y="34"/>
                  </a:lnTo>
                  <a:lnTo>
                    <a:pt x="985" y="43"/>
                  </a:lnTo>
                  <a:lnTo>
                    <a:pt x="985" y="50"/>
                  </a:lnTo>
                  <a:lnTo>
                    <a:pt x="988" y="55"/>
                  </a:lnTo>
                  <a:lnTo>
                    <a:pt x="990" y="63"/>
                  </a:lnTo>
                  <a:lnTo>
                    <a:pt x="1000" y="65"/>
                  </a:lnTo>
                  <a:lnTo>
                    <a:pt x="1012" y="70"/>
                  </a:lnTo>
                  <a:lnTo>
                    <a:pt x="1020" y="74"/>
                  </a:lnTo>
                  <a:lnTo>
                    <a:pt x="1026" y="81"/>
                  </a:lnTo>
                  <a:lnTo>
                    <a:pt x="1018" y="83"/>
                  </a:lnTo>
                  <a:lnTo>
                    <a:pt x="1010" y="85"/>
                  </a:lnTo>
                  <a:lnTo>
                    <a:pt x="1005" y="90"/>
                  </a:lnTo>
                  <a:lnTo>
                    <a:pt x="999" y="95"/>
                  </a:lnTo>
                  <a:lnTo>
                    <a:pt x="996" y="95"/>
                  </a:lnTo>
                  <a:lnTo>
                    <a:pt x="993" y="95"/>
                  </a:lnTo>
                  <a:lnTo>
                    <a:pt x="993" y="93"/>
                  </a:lnTo>
                  <a:lnTo>
                    <a:pt x="990" y="88"/>
                  </a:lnTo>
                  <a:lnTo>
                    <a:pt x="988" y="85"/>
                  </a:lnTo>
                  <a:lnTo>
                    <a:pt x="983" y="83"/>
                  </a:lnTo>
                  <a:lnTo>
                    <a:pt x="980" y="81"/>
                  </a:lnTo>
                  <a:lnTo>
                    <a:pt x="976" y="80"/>
                  </a:lnTo>
                  <a:lnTo>
                    <a:pt x="973" y="81"/>
                  </a:lnTo>
                  <a:lnTo>
                    <a:pt x="970" y="85"/>
                  </a:lnTo>
                  <a:lnTo>
                    <a:pt x="973" y="98"/>
                  </a:lnTo>
                  <a:lnTo>
                    <a:pt x="978" y="114"/>
                  </a:lnTo>
                  <a:lnTo>
                    <a:pt x="972" y="117"/>
                  </a:lnTo>
                  <a:lnTo>
                    <a:pt x="965" y="120"/>
                  </a:lnTo>
                  <a:lnTo>
                    <a:pt x="959" y="115"/>
                  </a:lnTo>
                  <a:lnTo>
                    <a:pt x="953" y="110"/>
                  </a:lnTo>
                  <a:lnTo>
                    <a:pt x="952" y="110"/>
                  </a:lnTo>
                  <a:lnTo>
                    <a:pt x="950" y="110"/>
                  </a:lnTo>
                  <a:lnTo>
                    <a:pt x="949" y="113"/>
                  </a:lnTo>
                  <a:lnTo>
                    <a:pt x="948" y="114"/>
                  </a:lnTo>
                  <a:lnTo>
                    <a:pt x="953" y="120"/>
                  </a:lnTo>
                  <a:lnTo>
                    <a:pt x="959" y="124"/>
                  </a:lnTo>
                  <a:lnTo>
                    <a:pt x="959" y="128"/>
                  </a:lnTo>
                  <a:lnTo>
                    <a:pt x="959" y="131"/>
                  </a:lnTo>
                  <a:lnTo>
                    <a:pt x="956" y="131"/>
                  </a:lnTo>
                  <a:lnTo>
                    <a:pt x="953" y="131"/>
                  </a:lnTo>
                  <a:lnTo>
                    <a:pt x="938" y="125"/>
                  </a:lnTo>
                  <a:lnTo>
                    <a:pt x="923" y="118"/>
                  </a:lnTo>
                  <a:lnTo>
                    <a:pt x="918" y="114"/>
                  </a:lnTo>
                  <a:lnTo>
                    <a:pt x="912" y="108"/>
                  </a:lnTo>
                  <a:lnTo>
                    <a:pt x="909" y="103"/>
                  </a:lnTo>
                  <a:lnTo>
                    <a:pt x="906" y="95"/>
                  </a:lnTo>
                  <a:lnTo>
                    <a:pt x="915" y="90"/>
                  </a:lnTo>
                  <a:lnTo>
                    <a:pt x="920" y="85"/>
                  </a:lnTo>
                  <a:lnTo>
                    <a:pt x="925" y="83"/>
                  </a:lnTo>
                  <a:lnTo>
                    <a:pt x="929" y="81"/>
                  </a:lnTo>
                  <a:lnTo>
                    <a:pt x="935" y="80"/>
                  </a:lnTo>
                  <a:lnTo>
                    <a:pt x="943" y="80"/>
                  </a:lnTo>
                  <a:lnTo>
                    <a:pt x="945" y="81"/>
                  </a:lnTo>
                  <a:lnTo>
                    <a:pt x="946" y="84"/>
                  </a:lnTo>
                  <a:lnTo>
                    <a:pt x="948" y="84"/>
                  </a:lnTo>
                  <a:lnTo>
                    <a:pt x="950" y="85"/>
                  </a:lnTo>
                  <a:lnTo>
                    <a:pt x="955" y="84"/>
                  </a:lnTo>
                  <a:lnTo>
                    <a:pt x="960" y="83"/>
                  </a:lnTo>
                  <a:lnTo>
                    <a:pt x="960" y="81"/>
                  </a:lnTo>
                  <a:lnTo>
                    <a:pt x="960" y="81"/>
                  </a:lnTo>
                  <a:lnTo>
                    <a:pt x="959" y="78"/>
                  </a:lnTo>
                  <a:lnTo>
                    <a:pt x="956" y="77"/>
                  </a:lnTo>
                  <a:lnTo>
                    <a:pt x="950" y="75"/>
                  </a:lnTo>
                  <a:lnTo>
                    <a:pt x="945" y="75"/>
                  </a:lnTo>
                  <a:lnTo>
                    <a:pt x="945" y="68"/>
                  </a:lnTo>
                  <a:lnTo>
                    <a:pt x="946" y="61"/>
                  </a:lnTo>
                  <a:lnTo>
                    <a:pt x="940" y="60"/>
                  </a:lnTo>
                  <a:lnTo>
                    <a:pt x="938" y="57"/>
                  </a:lnTo>
                  <a:lnTo>
                    <a:pt x="933" y="54"/>
                  </a:lnTo>
                  <a:lnTo>
                    <a:pt x="930" y="50"/>
                  </a:lnTo>
                  <a:lnTo>
                    <a:pt x="925" y="43"/>
                  </a:lnTo>
                  <a:lnTo>
                    <a:pt x="918" y="35"/>
                  </a:lnTo>
                  <a:lnTo>
                    <a:pt x="900" y="40"/>
                  </a:lnTo>
                  <a:lnTo>
                    <a:pt x="879" y="43"/>
                  </a:lnTo>
                  <a:lnTo>
                    <a:pt x="879" y="48"/>
                  </a:lnTo>
                  <a:lnTo>
                    <a:pt x="879" y="53"/>
                  </a:lnTo>
                  <a:lnTo>
                    <a:pt x="873" y="57"/>
                  </a:lnTo>
                  <a:lnTo>
                    <a:pt x="868" y="61"/>
                  </a:lnTo>
                  <a:lnTo>
                    <a:pt x="868" y="65"/>
                  </a:lnTo>
                  <a:lnTo>
                    <a:pt x="868" y="68"/>
                  </a:lnTo>
                  <a:lnTo>
                    <a:pt x="866" y="71"/>
                  </a:lnTo>
                  <a:lnTo>
                    <a:pt x="863" y="75"/>
                  </a:lnTo>
                  <a:lnTo>
                    <a:pt x="852" y="75"/>
                  </a:lnTo>
                  <a:lnTo>
                    <a:pt x="840" y="77"/>
                  </a:lnTo>
                  <a:lnTo>
                    <a:pt x="840" y="80"/>
                  </a:lnTo>
                  <a:lnTo>
                    <a:pt x="842" y="83"/>
                  </a:lnTo>
                  <a:lnTo>
                    <a:pt x="835" y="81"/>
                  </a:lnTo>
                  <a:lnTo>
                    <a:pt x="829" y="83"/>
                  </a:lnTo>
                  <a:lnTo>
                    <a:pt x="825" y="83"/>
                  </a:lnTo>
                  <a:lnTo>
                    <a:pt x="819" y="84"/>
                  </a:lnTo>
                  <a:lnTo>
                    <a:pt x="809" y="88"/>
                  </a:lnTo>
                  <a:lnTo>
                    <a:pt x="798" y="91"/>
                  </a:lnTo>
                  <a:lnTo>
                    <a:pt x="793" y="88"/>
                  </a:lnTo>
                  <a:lnTo>
                    <a:pt x="791" y="85"/>
                  </a:lnTo>
                  <a:lnTo>
                    <a:pt x="786" y="84"/>
                  </a:lnTo>
                  <a:lnTo>
                    <a:pt x="779" y="83"/>
                  </a:lnTo>
                  <a:lnTo>
                    <a:pt x="778" y="85"/>
                  </a:lnTo>
                  <a:lnTo>
                    <a:pt x="776" y="88"/>
                  </a:lnTo>
                  <a:lnTo>
                    <a:pt x="782" y="88"/>
                  </a:lnTo>
                  <a:lnTo>
                    <a:pt x="785" y="90"/>
                  </a:lnTo>
                  <a:lnTo>
                    <a:pt x="788" y="93"/>
                  </a:lnTo>
                  <a:lnTo>
                    <a:pt x="791" y="95"/>
                  </a:lnTo>
                  <a:lnTo>
                    <a:pt x="789" y="101"/>
                  </a:lnTo>
                  <a:lnTo>
                    <a:pt x="789" y="105"/>
                  </a:lnTo>
                  <a:lnTo>
                    <a:pt x="775" y="107"/>
                  </a:lnTo>
                  <a:lnTo>
                    <a:pt x="761" y="107"/>
                  </a:lnTo>
                  <a:lnTo>
                    <a:pt x="761" y="111"/>
                  </a:lnTo>
                  <a:lnTo>
                    <a:pt x="761" y="113"/>
                  </a:lnTo>
                  <a:lnTo>
                    <a:pt x="759" y="113"/>
                  </a:lnTo>
                  <a:lnTo>
                    <a:pt x="755" y="113"/>
                  </a:lnTo>
                  <a:lnTo>
                    <a:pt x="751" y="110"/>
                  </a:lnTo>
                  <a:lnTo>
                    <a:pt x="746" y="108"/>
                  </a:lnTo>
                  <a:lnTo>
                    <a:pt x="742" y="107"/>
                  </a:lnTo>
                  <a:lnTo>
                    <a:pt x="736" y="105"/>
                  </a:lnTo>
                  <a:lnTo>
                    <a:pt x="736" y="107"/>
                  </a:lnTo>
                  <a:lnTo>
                    <a:pt x="736" y="107"/>
                  </a:lnTo>
                  <a:lnTo>
                    <a:pt x="738" y="108"/>
                  </a:lnTo>
                  <a:lnTo>
                    <a:pt x="739" y="108"/>
                  </a:lnTo>
                  <a:lnTo>
                    <a:pt x="745" y="113"/>
                  </a:lnTo>
                  <a:lnTo>
                    <a:pt x="752" y="117"/>
                  </a:lnTo>
                  <a:lnTo>
                    <a:pt x="741" y="120"/>
                  </a:lnTo>
                  <a:lnTo>
                    <a:pt x="731" y="123"/>
                  </a:lnTo>
                  <a:lnTo>
                    <a:pt x="721" y="127"/>
                  </a:lnTo>
                  <a:lnTo>
                    <a:pt x="712" y="133"/>
                  </a:lnTo>
                  <a:lnTo>
                    <a:pt x="696" y="143"/>
                  </a:lnTo>
                  <a:lnTo>
                    <a:pt x="679" y="153"/>
                  </a:lnTo>
                  <a:lnTo>
                    <a:pt x="679" y="160"/>
                  </a:lnTo>
                  <a:lnTo>
                    <a:pt x="681" y="167"/>
                  </a:lnTo>
                  <a:lnTo>
                    <a:pt x="685" y="170"/>
                  </a:lnTo>
                  <a:lnTo>
                    <a:pt x="691" y="173"/>
                  </a:lnTo>
                  <a:lnTo>
                    <a:pt x="691" y="175"/>
                  </a:lnTo>
                  <a:lnTo>
                    <a:pt x="691" y="180"/>
                  </a:lnTo>
                  <a:lnTo>
                    <a:pt x="686" y="181"/>
                  </a:lnTo>
                  <a:lnTo>
                    <a:pt x="682" y="184"/>
                  </a:lnTo>
                  <a:lnTo>
                    <a:pt x="682" y="184"/>
                  </a:lnTo>
                  <a:lnTo>
                    <a:pt x="682" y="185"/>
                  </a:lnTo>
                  <a:lnTo>
                    <a:pt x="693" y="185"/>
                  </a:lnTo>
                  <a:lnTo>
                    <a:pt x="703" y="187"/>
                  </a:lnTo>
                  <a:lnTo>
                    <a:pt x="711" y="190"/>
                  </a:lnTo>
                  <a:lnTo>
                    <a:pt x="715" y="193"/>
                  </a:lnTo>
                  <a:lnTo>
                    <a:pt x="723" y="201"/>
                  </a:lnTo>
                  <a:lnTo>
                    <a:pt x="735" y="210"/>
                  </a:lnTo>
                  <a:lnTo>
                    <a:pt x="746" y="210"/>
                  </a:lnTo>
                  <a:lnTo>
                    <a:pt x="755" y="213"/>
                  </a:lnTo>
                  <a:lnTo>
                    <a:pt x="756" y="218"/>
                  </a:lnTo>
                  <a:lnTo>
                    <a:pt x="755" y="224"/>
                  </a:lnTo>
                  <a:lnTo>
                    <a:pt x="753" y="228"/>
                  </a:lnTo>
                  <a:lnTo>
                    <a:pt x="752" y="234"/>
                  </a:lnTo>
                  <a:lnTo>
                    <a:pt x="751" y="240"/>
                  </a:lnTo>
                  <a:lnTo>
                    <a:pt x="749" y="245"/>
                  </a:lnTo>
                  <a:lnTo>
                    <a:pt x="749" y="251"/>
                  </a:lnTo>
                  <a:lnTo>
                    <a:pt x="752" y="258"/>
                  </a:lnTo>
                  <a:lnTo>
                    <a:pt x="761" y="257"/>
                  </a:lnTo>
                  <a:lnTo>
                    <a:pt x="768" y="257"/>
                  </a:lnTo>
                  <a:lnTo>
                    <a:pt x="775" y="247"/>
                  </a:lnTo>
                  <a:lnTo>
                    <a:pt x="781" y="235"/>
                  </a:lnTo>
                  <a:lnTo>
                    <a:pt x="786" y="223"/>
                  </a:lnTo>
                  <a:lnTo>
                    <a:pt x="791" y="211"/>
                  </a:lnTo>
                  <a:lnTo>
                    <a:pt x="802" y="210"/>
                  </a:lnTo>
                  <a:lnTo>
                    <a:pt x="811" y="205"/>
                  </a:lnTo>
                  <a:lnTo>
                    <a:pt x="819" y="201"/>
                  </a:lnTo>
                  <a:lnTo>
                    <a:pt x="828" y="197"/>
                  </a:lnTo>
                  <a:lnTo>
                    <a:pt x="828" y="181"/>
                  </a:lnTo>
                  <a:lnTo>
                    <a:pt x="828" y="164"/>
                  </a:lnTo>
                  <a:lnTo>
                    <a:pt x="835" y="160"/>
                  </a:lnTo>
                  <a:lnTo>
                    <a:pt x="839" y="154"/>
                  </a:lnTo>
                  <a:lnTo>
                    <a:pt x="842" y="147"/>
                  </a:lnTo>
                  <a:lnTo>
                    <a:pt x="846" y="141"/>
                  </a:lnTo>
                  <a:lnTo>
                    <a:pt x="849" y="134"/>
                  </a:lnTo>
                  <a:lnTo>
                    <a:pt x="853" y="128"/>
                  </a:lnTo>
                  <a:lnTo>
                    <a:pt x="859" y="124"/>
                  </a:lnTo>
                  <a:lnTo>
                    <a:pt x="866" y="121"/>
                  </a:lnTo>
                  <a:lnTo>
                    <a:pt x="870" y="124"/>
                  </a:lnTo>
                  <a:lnTo>
                    <a:pt x="873" y="125"/>
                  </a:lnTo>
                  <a:lnTo>
                    <a:pt x="876" y="127"/>
                  </a:lnTo>
                  <a:lnTo>
                    <a:pt x="879" y="125"/>
                  </a:lnTo>
                  <a:lnTo>
                    <a:pt x="886" y="124"/>
                  </a:lnTo>
                  <a:lnTo>
                    <a:pt x="895" y="121"/>
                  </a:lnTo>
                  <a:lnTo>
                    <a:pt x="898" y="128"/>
                  </a:lnTo>
                  <a:lnTo>
                    <a:pt x="902" y="134"/>
                  </a:lnTo>
                  <a:lnTo>
                    <a:pt x="909" y="138"/>
                  </a:lnTo>
                  <a:lnTo>
                    <a:pt x="915" y="143"/>
                  </a:lnTo>
                  <a:lnTo>
                    <a:pt x="910" y="154"/>
                  </a:lnTo>
                  <a:lnTo>
                    <a:pt x="908" y="165"/>
                  </a:lnTo>
                  <a:lnTo>
                    <a:pt x="913" y="171"/>
                  </a:lnTo>
                  <a:lnTo>
                    <a:pt x="919" y="174"/>
                  </a:lnTo>
                  <a:lnTo>
                    <a:pt x="926" y="173"/>
                  </a:lnTo>
                  <a:lnTo>
                    <a:pt x="932" y="171"/>
                  </a:lnTo>
                  <a:lnTo>
                    <a:pt x="943" y="163"/>
                  </a:lnTo>
                  <a:lnTo>
                    <a:pt x="955" y="153"/>
                  </a:lnTo>
                  <a:lnTo>
                    <a:pt x="958" y="154"/>
                  </a:lnTo>
                  <a:lnTo>
                    <a:pt x="960" y="157"/>
                  </a:lnTo>
                  <a:lnTo>
                    <a:pt x="965" y="171"/>
                  </a:lnTo>
                  <a:lnTo>
                    <a:pt x="968" y="187"/>
                  </a:lnTo>
                  <a:lnTo>
                    <a:pt x="963" y="190"/>
                  </a:lnTo>
                  <a:lnTo>
                    <a:pt x="959" y="193"/>
                  </a:lnTo>
                  <a:lnTo>
                    <a:pt x="962" y="197"/>
                  </a:lnTo>
                  <a:lnTo>
                    <a:pt x="965" y="200"/>
                  </a:lnTo>
                  <a:lnTo>
                    <a:pt x="966" y="204"/>
                  </a:lnTo>
                  <a:lnTo>
                    <a:pt x="966" y="210"/>
                  </a:lnTo>
                  <a:lnTo>
                    <a:pt x="976" y="211"/>
                  </a:lnTo>
                  <a:lnTo>
                    <a:pt x="985" y="211"/>
                  </a:lnTo>
                  <a:lnTo>
                    <a:pt x="988" y="220"/>
                  </a:lnTo>
                  <a:lnTo>
                    <a:pt x="989" y="228"/>
                  </a:lnTo>
                  <a:lnTo>
                    <a:pt x="996" y="228"/>
                  </a:lnTo>
                  <a:lnTo>
                    <a:pt x="1002" y="227"/>
                  </a:lnTo>
                  <a:lnTo>
                    <a:pt x="1000" y="234"/>
                  </a:lnTo>
                  <a:lnTo>
                    <a:pt x="1000" y="241"/>
                  </a:lnTo>
                  <a:lnTo>
                    <a:pt x="995" y="245"/>
                  </a:lnTo>
                  <a:lnTo>
                    <a:pt x="989" y="250"/>
                  </a:lnTo>
                  <a:lnTo>
                    <a:pt x="980" y="255"/>
                  </a:lnTo>
                  <a:lnTo>
                    <a:pt x="972" y="261"/>
                  </a:lnTo>
                  <a:lnTo>
                    <a:pt x="962" y="265"/>
                  </a:lnTo>
                  <a:lnTo>
                    <a:pt x="952" y="270"/>
                  </a:lnTo>
                  <a:lnTo>
                    <a:pt x="943" y="272"/>
                  </a:lnTo>
                  <a:lnTo>
                    <a:pt x="936" y="272"/>
                  </a:lnTo>
                  <a:lnTo>
                    <a:pt x="925" y="271"/>
                  </a:lnTo>
                  <a:lnTo>
                    <a:pt x="910" y="268"/>
                  </a:lnTo>
                  <a:lnTo>
                    <a:pt x="903" y="267"/>
                  </a:lnTo>
                  <a:lnTo>
                    <a:pt x="896" y="265"/>
                  </a:lnTo>
                  <a:lnTo>
                    <a:pt x="888" y="267"/>
                  </a:lnTo>
                  <a:lnTo>
                    <a:pt x="880" y="268"/>
                  </a:lnTo>
                  <a:lnTo>
                    <a:pt x="869" y="275"/>
                  </a:lnTo>
                  <a:lnTo>
                    <a:pt x="858" y="282"/>
                  </a:lnTo>
                  <a:lnTo>
                    <a:pt x="852" y="287"/>
                  </a:lnTo>
                  <a:lnTo>
                    <a:pt x="846" y="290"/>
                  </a:lnTo>
                  <a:lnTo>
                    <a:pt x="840" y="292"/>
                  </a:lnTo>
                  <a:lnTo>
                    <a:pt x="832" y="295"/>
                  </a:lnTo>
                  <a:lnTo>
                    <a:pt x="829" y="301"/>
                  </a:lnTo>
                  <a:lnTo>
                    <a:pt x="826" y="307"/>
                  </a:lnTo>
                  <a:lnTo>
                    <a:pt x="828" y="307"/>
                  </a:lnTo>
                  <a:lnTo>
                    <a:pt x="828" y="307"/>
                  </a:lnTo>
                  <a:lnTo>
                    <a:pt x="843" y="297"/>
                  </a:lnTo>
                  <a:lnTo>
                    <a:pt x="859" y="287"/>
                  </a:lnTo>
                  <a:lnTo>
                    <a:pt x="869" y="284"/>
                  </a:lnTo>
                  <a:lnTo>
                    <a:pt x="879" y="281"/>
                  </a:lnTo>
                  <a:lnTo>
                    <a:pt x="889" y="280"/>
                  </a:lnTo>
                  <a:lnTo>
                    <a:pt x="900" y="281"/>
                  </a:lnTo>
                  <a:lnTo>
                    <a:pt x="899" y="287"/>
                  </a:lnTo>
                  <a:lnTo>
                    <a:pt x="899" y="292"/>
                  </a:lnTo>
                  <a:lnTo>
                    <a:pt x="893" y="292"/>
                  </a:lnTo>
                  <a:lnTo>
                    <a:pt x="889" y="292"/>
                  </a:lnTo>
                  <a:lnTo>
                    <a:pt x="886" y="294"/>
                  </a:lnTo>
                  <a:lnTo>
                    <a:pt x="882" y="297"/>
                  </a:lnTo>
                  <a:lnTo>
                    <a:pt x="882" y="297"/>
                  </a:lnTo>
                  <a:lnTo>
                    <a:pt x="882" y="298"/>
                  </a:lnTo>
                  <a:lnTo>
                    <a:pt x="886" y="301"/>
                  </a:lnTo>
                  <a:lnTo>
                    <a:pt x="890" y="304"/>
                  </a:lnTo>
                  <a:lnTo>
                    <a:pt x="886" y="307"/>
                  </a:lnTo>
                  <a:lnTo>
                    <a:pt x="882" y="310"/>
                  </a:lnTo>
                  <a:lnTo>
                    <a:pt x="886" y="312"/>
                  </a:lnTo>
                  <a:lnTo>
                    <a:pt x="886" y="314"/>
                  </a:lnTo>
                  <a:lnTo>
                    <a:pt x="888" y="317"/>
                  </a:lnTo>
                  <a:lnTo>
                    <a:pt x="886" y="322"/>
                  </a:lnTo>
                  <a:lnTo>
                    <a:pt x="896" y="325"/>
                  </a:lnTo>
                  <a:lnTo>
                    <a:pt x="903" y="327"/>
                  </a:lnTo>
                  <a:lnTo>
                    <a:pt x="906" y="327"/>
                  </a:lnTo>
                  <a:lnTo>
                    <a:pt x="909" y="327"/>
                  </a:lnTo>
                  <a:lnTo>
                    <a:pt x="913" y="325"/>
                  </a:lnTo>
                  <a:lnTo>
                    <a:pt x="918" y="322"/>
                  </a:lnTo>
                  <a:lnTo>
                    <a:pt x="918" y="327"/>
                  </a:lnTo>
                  <a:lnTo>
                    <a:pt x="918" y="330"/>
                  </a:lnTo>
                  <a:lnTo>
                    <a:pt x="916" y="330"/>
                  </a:lnTo>
                  <a:lnTo>
                    <a:pt x="915" y="330"/>
                  </a:lnTo>
                  <a:lnTo>
                    <a:pt x="902" y="335"/>
                  </a:lnTo>
                  <a:lnTo>
                    <a:pt x="889" y="341"/>
                  </a:lnTo>
                  <a:lnTo>
                    <a:pt x="878" y="347"/>
                  </a:lnTo>
                  <a:lnTo>
                    <a:pt x="865" y="354"/>
                  </a:lnTo>
                  <a:lnTo>
                    <a:pt x="860" y="352"/>
                  </a:lnTo>
                  <a:lnTo>
                    <a:pt x="856" y="351"/>
                  </a:lnTo>
                  <a:lnTo>
                    <a:pt x="855" y="348"/>
                  </a:lnTo>
                  <a:lnTo>
                    <a:pt x="855" y="347"/>
                  </a:lnTo>
                  <a:lnTo>
                    <a:pt x="855" y="344"/>
                  </a:lnTo>
                  <a:lnTo>
                    <a:pt x="856" y="342"/>
                  </a:lnTo>
                  <a:lnTo>
                    <a:pt x="869" y="337"/>
                  </a:lnTo>
                  <a:lnTo>
                    <a:pt x="882" y="332"/>
                  </a:lnTo>
                  <a:lnTo>
                    <a:pt x="883" y="331"/>
                  </a:lnTo>
                  <a:lnTo>
                    <a:pt x="883" y="330"/>
                  </a:lnTo>
                  <a:lnTo>
                    <a:pt x="883" y="328"/>
                  </a:lnTo>
                  <a:lnTo>
                    <a:pt x="882" y="327"/>
                  </a:lnTo>
                  <a:lnTo>
                    <a:pt x="876" y="327"/>
                  </a:lnTo>
                  <a:lnTo>
                    <a:pt x="869" y="325"/>
                  </a:lnTo>
                  <a:lnTo>
                    <a:pt x="862" y="331"/>
                  </a:lnTo>
                  <a:lnTo>
                    <a:pt x="855" y="337"/>
                  </a:lnTo>
                  <a:lnTo>
                    <a:pt x="846" y="341"/>
                  </a:lnTo>
                  <a:lnTo>
                    <a:pt x="836" y="345"/>
                  </a:lnTo>
                  <a:lnTo>
                    <a:pt x="818" y="354"/>
                  </a:lnTo>
                  <a:lnTo>
                    <a:pt x="802" y="362"/>
                  </a:lnTo>
                  <a:lnTo>
                    <a:pt x="801" y="370"/>
                  </a:lnTo>
                  <a:lnTo>
                    <a:pt x="801" y="377"/>
                  </a:lnTo>
                  <a:lnTo>
                    <a:pt x="789" y="381"/>
                  </a:lnTo>
                  <a:lnTo>
                    <a:pt x="776" y="387"/>
                  </a:lnTo>
                  <a:lnTo>
                    <a:pt x="766" y="392"/>
                  </a:lnTo>
                  <a:lnTo>
                    <a:pt x="755" y="400"/>
                  </a:lnTo>
                  <a:lnTo>
                    <a:pt x="745" y="407"/>
                  </a:lnTo>
                  <a:lnTo>
                    <a:pt x="736" y="415"/>
                  </a:lnTo>
                  <a:lnTo>
                    <a:pt x="728" y="425"/>
                  </a:lnTo>
                  <a:lnTo>
                    <a:pt x="722" y="434"/>
                  </a:lnTo>
                  <a:lnTo>
                    <a:pt x="719" y="442"/>
                  </a:lnTo>
                  <a:lnTo>
                    <a:pt x="718" y="450"/>
                  </a:lnTo>
                  <a:lnTo>
                    <a:pt x="715" y="455"/>
                  </a:lnTo>
                  <a:lnTo>
                    <a:pt x="709" y="461"/>
                  </a:lnTo>
                  <a:lnTo>
                    <a:pt x="692" y="471"/>
                  </a:lnTo>
                  <a:lnTo>
                    <a:pt x="672" y="482"/>
                  </a:lnTo>
                  <a:lnTo>
                    <a:pt x="662" y="490"/>
                  </a:lnTo>
                  <a:lnTo>
                    <a:pt x="653" y="497"/>
                  </a:lnTo>
                  <a:lnTo>
                    <a:pt x="646" y="504"/>
                  </a:lnTo>
                  <a:lnTo>
                    <a:pt x="642" y="512"/>
                  </a:lnTo>
                  <a:lnTo>
                    <a:pt x="641" y="519"/>
                  </a:lnTo>
                  <a:lnTo>
                    <a:pt x="641" y="528"/>
                  </a:lnTo>
                  <a:lnTo>
                    <a:pt x="641" y="537"/>
                  </a:lnTo>
                  <a:lnTo>
                    <a:pt x="642" y="545"/>
                  </a:lnTo>
                  <a:lnTo>
                    <a:pt x="643" y="555"/>
                  </a:lnTo>
                  <a:lnTo>
                    <a:pt x="645" y="564"/>
                  </a:lnTo>
                  <a:lnTo>
                    <a:pt x="645" y="574"/>
                  </a:lnTo>
                  <a:lnTo>
                    <a:pt x="643" y="582"/>
                  </a:lnTo>
                  <a:lnTo>
                    <a:pt x="636" y="582"/>
                  </a:lnTo>
                  <a:lnTo>
                    <a:pt x="631" y="581"/>
                  </a:lnTo>
                  <a:lnTo>
                    <a:pt x="626" y="569"/>
                  </a:lnTo>
                  <a:lnTo>
                    <a:pt x="621" y="562"/>
                  </a:lnTo>
                  <a:lnTo>
                    <a:pt x="622" y="548"/>
                  </a:lnTo>
                  <a:lnTo>
                    <a:pt x="622" y="535"/>
                  </a:lnTo>
                  <a:lnTo>
                    <a:pt x="619" y="531"/>
                  </a:lnTo>
                  <a:lnTo>
                    <a:pt x="615" y="527"/>
                  </a:lnTo>
                  <a:lnTo>
                    <a:pt x="609" y="524"/>
                  </a:lnTo>
                  <a:lnTo>
                    <a:pt x="602" y="522"/>
                  </a:lnTo>
                  <a:lnTo>
                    <a:pt x="586" y="519"/>
                  </a:lnTo>
                  <a:lnTo>
                    <a:pt x="574" y="515"/>
                  </a:lnTo>
                  <a:lnTo>
                    <a:pt x="562" y="525"/>
                  </a:lnTo>
                  <a:lnTo>
                    <a:pt x="552" y="534"/>
                  </a:lnTo>
                  <a:lnTo>
                    <a:pt x="539" y="529"/>
                  </a:lnTo>
                  <a:lnTo>
                    <a:pt x="526" y="528"/>
                  </a:lnTo>
                  <a:lnTo>
                    <a:pt x="512" y="528"/>
                  </a:lnTo>
                  <a:lnTo>
                    <a:pt x="499" y="529"/>
                  </a:lnTo>
                  <a:lnTo>
                    <a:pt x="486" y="534"/>
                  </a:lnTo>
                  <a:lnTo>
                    <a:pt x="475" y="541"/>
                  </a:lnTo>
                  <a:lnTo>
                    <a:pt x="469" y="544"/>
                  </a:lnTo>
                  <a:lnTo>
                    <a:pt x="465" y="548"/>
                  </a:lnTo>
                  <a:lnTo>
                    <a:pt x="462" y="554"/>
                  </a:lnTo>
                  <a:lnTo>
                    <a:pt x="458" y="559"/>
                  </a:lnTo>
                  <a:lnTo>
                    <a:pt x="456" y="568"/>
                  </a:lnTo>
                  <a:lnTo>
                    <a:pt x="455" y="578"/>
                  </a:lnTo>
                  <a:lnTo>
                    <a:pt x="451" y="587"/>
                  </a:lnTo>
                  <a:lnTo>
                    <a:pt x="445" y="598"/>
                  </a:lnTo>
                  <a:lnTo>
                    <a:pt x="442" y="604"/>
                  </a:lnTo>
                  <a:lnTo>
                    <a:pt x="441" y="611"/>
                  </a:lnTo>
                  <a:lnTo>
                    <a:pt x="441" y="617"/>
                  </a:lnTo>
                  <a:lnTo>
                    <a:pt x="441" y="624"/>
                  </a:lnTo>
                  <a:lnTo>
                    <a:pt x="444" y="638"/>
                  </a:lnTo>
                  <a:lnTo>
                    <a:pt x="449" y="651"/>
                  </a:lnTo>
                  <a:lnTo>
                    <a:pt x="455" y="662"/>
                  </a:lnTo>
                  <a:lnTo>
                    <a:pt x="461" y="674"/>
                  </a:lnTo>
                  <a:lnTo>
                    <a:pt x="472" y="674"/>
                  </a:lnTo>
                  <a:lnTo>
                    <a:pt x="484" y="672"/>
                  </a:lnTo>
                  <a:lnTo>
                    <a:pt x="494" y="671"/>
                  </a:lnTo>
                  <a:lnTo>
                    <a:pt x="505" y="671"/>
                  </a:lnTo>
                  <a:lnTo>
                    <a:pt x="509" y="662"/>
                  </a:lnTo>
                  <a:lnTo>
                    <a:pt x="514" y="655"/>
                  </a:lnTo>
                  <a:lnTo>
                    <a:pt x="519" y="647"/>
                  </a:lnTo>
                  <a:lnTo>
                    <a:pt x="526" y="639"/>
                  </a:lnTo>
                  <a:lnTo>
                    <a:pt x="534" y="634"/>
                  </a:lnTo>
                  <a:lnTo>
                    <a:pt x="544" y="629"/>
                  </a:lnTo>
                  <a:lnTo>
                    <a:pt x="548" y="629"/>
                  </a:lnTo>
                  <a:lnTo>
                    <a:pt x="554" y="629"/>
                  </a:lnTo>
                  <a:lnTo>
                    <a:pt x="559" y="631"/>
                  </a:lnTo>
                  <a:lnTo>
                    <a:pt x="565" y="634"/>
                  </a:lnTo>
                  <a:lnTo>
                    <a:pt x="565" y="635"/>
                  </a:lnTo>
                  <a:lnTo>
                    <a:pt x="565" y="635"/>
                  </a:lnTo>
                  <a:lnTo>
                    <a:pt x="565" y="639"/>
                  </a:lnTo>
                  <a:lnTo>
                    <a:pt x="564" y="642"/>
                  </a:lnTo>
                  <a:lnTo>
                    <a:pt x="558" y="645"/>
                  </a:lnTo>
                  <a:lnTo>
                    <a:pt x="552" y="651"/>
                  </a:lnTo>
                  <a:lnTo>
                    <a:pt x="548" y="658"/>
                  </a:lnTo>
                  <a:lnTo>
                    <a:pt x="544" y="667"/>
                  </a:lnTo>
                  <a:lnTo>
                    <a:pt x="539" y="675"/>
                  </a:lnTo>
                  <a:lnTo>
                    <a:pt x="538" y="684"/>
                  </a:lnTo>
                  <a:lnTo>
                    <a:pt x="536" y="692"/>
                  </a:lnTo>
                  <a:lnTo>
                    <a:pt x="538" y="698"/>
                  </a:lnTo>
                  <a:lnTo>
                    <a:pt x="552" y="701"/>
                  </a:lnTo>
                  <a:lnTo>
                    <a:pt x="565" y="701"/>
                  </a:lnTo>
                  <a:lnTo>
                    <a:pt x="571" y="702"/>
                  </a:lnTo>
                  <a:lnTo>
                    <a:pt x="576" y="702"/>
                  </a:lnTo>
                  <a:lnTo>
                    <a:pt x="584" y="705"/>
                  </a:lnTo>
                  <a:lnTo>
                    <a:pt x="589" y="708"/>
                  </a:lnTo>
                  <a:lnTo>
                    <a:pt x="589" y="711"/>
                  </a:lnTo>
                  <a:lnTo>
                    <a:pt x="591" y="712"/>
                  </a:lnTo>
                  <a:lnTo>
                    <a:pt x="588" y="734"/>
                  </a:lnTo>
                  <a:lnTo>
                    <a:pt x="584" y="752"/>
                  </a:lnTo>
                  <a:lnTo>
                    <a:pt x="584" y="759"/>
                  </a:lnTo>
                  <a:lnTo>
                    <a:pt x="585" y="769"/>
                  </a:lnTo>
                  <a:lnTo>
                    <a:pt x="586" y="779"/>
                  </a:lnTo>
                  <a:lnTo>
                    <a:pt x="591" y="791"/>
                  </a:lnTo>
                  <a:lnTo>
                    <a:pt x="615" y="785"/>
                  </a:lnTo>
                  <a:lnTo>
                    <a:pt x="632" y="784"/>
                  </a:lnTo>
                  <a:lnTo>
                    <a:pt x="638" y="786"/>
                  </a:lnTo>
                  <a:lnTo>
                    <a:pt x="642" y="792"/>
                  </a:lnTo>
                  <a:lnTo>
                    <a:pt x="645" y="798"/>
                  </a:lnTo>
                  <a:lnTo>
                    <a:pt x="648" y="804"/>
                  </a:lnTo>
                  <a:lnTo>
                    <a:pt x="649" y="802"/>
                  </a:lnTo>
                  <a:lnTo>
                    <a:pt x="652" y="801"/>
                  </a:lnTo>
                  <a:lnTo>
                    <a:pt x="656" y="794"/>
                  </a:lnTo>
                  <a:lnTo>
                    <a:pt x="662" y="788"/>
                  </a:lnTo>
                  <a:lnTo>
                    <a:pt x="665" y="785"/>
                  </a:lnTo>
                  <a:lnTo>
                    <a:pt x="666" y="782"/>
                  </a:lnTo>
                  <a:lnTo>
                    <a:pt x="668" y="776"/>
                  </a:lnTo>
                  <a:lnTo>
                    <a:pt x="668" y="771"/>
                  </a:lnTo>
                  <a:lnTo>
                    <a:pt x="679" y="766"/>
                  </a:lnTo>
                  <a:lnTo>
                    <a:pt x="691" y="762"/>
                  </a:lnTo>
                  <a:lnTo>
                    <a:pt x="701" y="758"/>
                  </a:lnTo>
                  <a:lnTo>
                    <a:pt x="712" y="754"/>
                  </a:lnTo>
                  <a:lnTo>
                    <a:pt x="713" y="755"/>
                  </a:lnTo>
                  <a:lnTo>
                    <a:pt x="715" y="755"/>
                  </a:lnTo>
                  <a:lnTo>
                    <a:pt x="712" y="764"/>
                  </a:lnTo>
                  <a:lnTo>
                    <a:pt x="711" y="775"/>
                  </a:lnTo>
                  <a:lnTo>
                    <a:pt x="711" y="781"/>
                  </a:lnTo>
                  <a:lnTo>
                    <a:pt x="712" y="785"/>
                  </a:lnTo>
                  <a:lnTo>
                    <a:pt x="715" y="789"/>
                  </a:lnTo>
                  <a:lnTo>
                    <a:pt x="718" y="792"/>
                  </a:lnTo>
                  <a:lnTo>
                    <a:pt x="718" y="781"/>
                  </a:lnTo>
                  <a:lnTo>
                    <a:pt x="716" y="771"/>
                  </a:lnTo>
                  <a:lnTo>
                    <a:pt x="725" y="765"/>
                  </a:lnTo>
                  <a:lnTo>
                    <a:pt x="735" y="758"/>
                  </a:lnTo>
                  <a:lnTo>
                    <a:pt x="746" y="762"/>
                  </a:lnTo>
                  <a:lnTo>
                    <a:pt x="756" y="768"/>
                  </a:lnTo>
                  <a:lnTo>
                    <a:pt x="768" y="772"/>
                  </a:lnTo>
                  <a:lnTo>
                    <a:pt x="781" y="776"/>
                  </a:lnTo>
                  <a:lnTo>
                    <a:pt x="796" y="774"/>
                  </a:lnTo>
                  <a:lnTo>
                    <a:pt x="811" y="772"/>
                  </a:lnTo>
                  <a:lnTo>
                    <a:pt x="812" y="775"/>
                  </a:lnTo>
                  <a:lnTo>
                    <a:pt x="813" y="778"/>
                  </a:lnTo>
                  <a:lnTo>
                    <a:pt x="815" y="781"/>
                  </a:lnTo>
                  <a:lnTo>
                    <a:pt x="818" y="782"/>
                  </a:lnTo>
                  <a:lnTo>
                    <a:pt x="823" y="785"/>
                  </a:lnTo>
                  <a:lnTo>
                    <a:pt x="829" y="786"/>
                  </a:lnTo>
                  <a:lnTo>
                    <a:pt x="829" y="791"/>
                  </a:lnTo>
                  <a:lnTo>
                    <a:pt x="829" y="795"/>
                  </a:lnTo>
                  <a:lnTo>
                    <a:pt x="840" y="798"/>
                  </a:lnTo>
                  <a:lnTo>
                    <a:pt x="850" y="801"/>
                  </a:lnTo>
                  <a:lnTo>
                    <a:pt x="855" y="811"/>
                  </a:lnTo>
                  <a:lnTo>
                    <a:pt x="860" y="819"/>
                  </a:lnTo>
                  <a:lnTo>
                    <a:pt x="868" y="826"/>
                  </a:lnTo>
                  <a:lnTo>
                    <a:pt x="875" y="834"/>
                  </a:lnTo>
                  <a:lnTo>
                    <a:pt x="892" y="834"/>
                  </a:lnTo>
                  <a:lnTo>
                    <a:pt x="906" y="836"/>
                  </a:lnTo>
                  <a:lnTo>
                    <a:pt x="919" y="841"/>
                  </a:lnTo>
                  <a:lnTo>
                    <a:pt x="929" y="846"/>
                  </a:lnTo>
                  <a:lnTo>
                    <a:pt x="933" y="851"/>
                  </a:lnTo>
                  <a:lnTo>
                    <a:pt x="938" y="856"/>
                  </a:lnTo>
                  <a:lnTo>
                    <a:pt x="942" y="861"/>
                  </a:lnTo>
                  <a:lnTo>
                    <a:pt x="945" y="866"/>
                  </a:lnTo>
                  <a:lnTo>
                    <a:pt x="949" y="879"/>
                  </a:lnTo>
                  <a:lnTo>
                    <a:pt x="950" y="895"/>
                  </a:lnTo>
                  <a:lnTo>
                    <a:pt x="943" y="901"/>
                  </a:lnTo>
                  <a:lnTo>
                    <a:pt x="939" y="908"/>
                  </a:lnTo>
                  <a:lnTo>
                    <a:pt x="935" y="915"/>
                  </a:lnTo>
                  <a:lnTo>
                    <a:pt x="930" y="924"/>
                  </a:lnTo>
                  <a:lnTo>
                    <a:pt x="939" y="922"/>
                  </a:lnTo>
                  <a:lnTo>
                    <a:pt x="946" y="924"/>
                  </a:lnTo>
                  <a:lnTo>
                    <a:pt x="952" y="928"/>
                  </a:lnTo>
                  <a:lnTo>
                    <a:pt x="958" y="934"/>
                  </a:lnTo>
                  <a:lnTo>
                    <a:pt x="965" y="928"/>
                  </a:lnTo>
                  <a:lnTo>
                    <a:pt x="969" y="922"/>
                  </a:lnTo>
                  <a:lnTo>
                    <a:pt x="972" y="919"/>
                  </a:lnTo>
                  <a:lnTo>
                    <a:pt x="975" y="918"/>
                  </a:lnTo>
                  <a:lnTo>
                    <a:pt x="979" y="915"/>
                  </a:lnTo>
                  <a:lnTo>
                    <a:pt x="985" y="914"/>
                  </a:lnTo>
                  <a:lnTo>
                    <a:pt x="995" y="921"/>
                  </a:lnTo>
                  <a:lnTo>
                    <a:pt x="1000" y="926"/>
                  </a:lnTo>
                  <a:lnTo>
                    <a:pt x="1006" y="934"/>
                  </a:lnTo>
                  <a:lnTo>
                    <a:pt x="1012" y="945"/>
                  </a:lnTo>
                  <a:lnTo>
                    <a:pt x="1019" y="942"/>
                  </a:lnTo>
                  <a:lnTo>
                    <a:pt x="1026" y="942"/>
                  </a:lnTo>
                  <a:lnTo>
                    <a:pt x="1035" y="942"/>
                  </a:lnTo>
                  <a:lnTo>
                    <a:pt x="1045" y="942"/>
                  </a:lnTo>
                  <a:lnTo>
                    <a:pt x="1053" y="944"/>
                  </a:lnTo>
                  <a:lnTo>
                    <a:pt x="1063" y="946"/>
                  </a:lnTo>
                  <a:lnTo>
                    <a:pt x="1073" y="951"/>
                  </a:lnTo>
                  <a:lnTo>
                    <a:pt x="1082" y="955"/>
                  </a:lnTo>
                  <a:lnTo>
                    <a:pt x="1090" y="961"/>
                  </a:lnTo>
                  <a:lnTo>
                    <a:pt x="1099" y="966"/>
                  </a:lnTo>
                  <a:lnTo>
                    <a:pt x="1106" y="972"/>
                  </a:lnTo>
                  <a:lnTo>
                    <a:pt x="1112" y="979"/>
                  </a:lnTo>
                  <a:lnTo>
                    <a:pt x="1116" y="986"/>
                  </a:lnTo>
                  <a:lnTo>
                    <a:pt x="1119" y="995"/>
                  </a:lnTo>
                  <a:lnTo>
                    <a:pt x="1120" y="1002"/>
                  </a:lnTo>
                  <a:lnTo>
                    <a:pt x="1120" y="1011"/>
                  </a:lnTo>
                  <a:lnTo>
                    <a:pt x="1117" y="1019"/>
                  </a:lnTo>
                  <a:lnTo>
                    <a:pt x="1113" y="1028"/>
                  </a:lnTo>
                  <a:lnTo>
                    <a:pt x="1109" y="1036"/>
                  </a:lnTo>
                  <a:lnTo>
                    <a:pt x="1103" y="1043"/>
                  </a:lnTo>
                  <a:lnTo>
                    <a:pt x="1090" y="1058"/>
                  </a:lnTo>
                  <a:lnTo>
                    <a:pt x="1079" y="1071"/>
                  </a:lnTo>
                  <a:lnTo>
                    <a:pt x="1079" y="1082"/>
                  </a:lnTo>
                  <a:lnTo>
                    <a:pt x="1079" y="1093"/>
                  </a:lnTo>
                  <a:lnTo>
                    <a:pt x="1077" y="1105"/>
                  </a:lnTo>
                  <a:lnTo>
                    <a:pt x="1077" y="1116"/>
                  </a:lnTo>
                  <a:lnTo>
                    <a:pt x="1077" y="1131"/>
                  </a:lnTo>
                  <a:lnTo>
                    <a:pt x="1076" y="1142"/>
                  </a:lnTo>
                  <a:lnTo>
                    <a:pt x="1075" y="1153"/>
                  </a:lnTo>
                  <a:lnTo>
                    <a:pt x="1072" y="1165"/>
                  </a:lnTo>
                  <a:lnTo>
                    <a:pt x="1068" y="1175"/>
                  </a:lnTo>
                  <a:lnTo>
                    <a:pt x="1063" y="1183"/>
                  </a:lnTo>
                  <a:lnTo>
                    <a:pt x="1058" y="1192"/>
                  </a:lnTo>
                  <a:lnTo>
                    <a:pt x="1052" y="1201"/>
                  </a:lnTo>
                  <a:lnTo>
                    <a:pt x="1042" y="1201"/>
                  </a:lnTo>
                  <a:lnTo>
                    <a:pt x="1033" y="1201"/>
                  </a:lnTo>
                  <a:lnTo>
                    <a:pt x="1026" y="1202"/>
                  </a:lnTo>
                  <a:lnTo>
                    <a:pt x="1019" y="1203"/>
                  </a:lnTo>
                  <a:lnTo>
                    <a:pt x="1013" y="1206"/>
                  </a:lnTo>
                  <a:lnTo>
                    <a:pt x="1008" y="1209"/>
                  </a:lnTo>
                  <a:lnTo>
                    <a:pt x="1003" y="1213"/>
                  </a:lnTo>
                  <a:lnTo>
                    <a:pt x="999" y="1218"/>
                  </a:lnTo>
                  <a:lnTo>
                    <a:pt x="996" y="1223"/>
                  </a:lnTo>
                  <a:lnTo>
                    <a:pt x="993" y="1228"/>
                  </a:lnTo>
                  <a:lnTo>
                    <a:pt x="990" y="1235"/>
                  </a:lnTo>
                  <a:lnTo>
                    <a:pt x="989" y="1241"/>
                  </a:lnTo>
                  <a:lnTo>
                    <a:pt x="986" y="1256"/>
                  </a:lnTo>
                  <a:lnTo>
                    <a:pt x="986" y="1273"/>
                  </a:lnTo>
                  <a:lnTo>
                    <a:pt x="978" y="1280"/>
                  </a:lnTo>
                  <a:lnTo>
                    <a:pt x="970" y="1288"/>
                  </a:lnTo>
                  <a:lnTo>
                    <a:pt x="965" y="1296"/>
                  </a:lnTo>
                  <a:lnTo>
                    <a:pt x="960" y="1305"/>
                  </a:lnTo>
                  <a:lnTo>
                    <a:pt x="953" y="1326"/>
                  </a:lnTo>
                  <a:lnTo>
                    <a:pt x="945" y="1348"/>
                  </a:lnTo>
                  <a:lnTo>
                    <a:pt x="925" y="1346"/>
                  </a:lnTo>
                  <a:lnTo>
                    <a:pt x="906" y="1345"/>
                  </a:lnTo>
                  <a:lnTo>
                    <a:pt x="912" y="1353"/>
                  </a:lnTo>
                  <a:lnTo>
                    <a:pt x="919" y="1363"/>
                  </a:lnTo>
                  <a:lnTo>
                    <a:pt x="922" y="1369"/>
                  </a:lnTo>
                  <a:lnTo>
                    <a:pt x="925" y="1375"/>
                  </a:lnTo>
                  <a:lnTo>
                    <a:pt x="925" y="1379"/>
                  </a:lnTo>
                  <a:lnTo>
                    <a:pt x="923" y="1383"/>
                  </a:lnTo>
                  <a:lnTo>
                    <a:pt x="919" y="1389"/>
                  </a:lnTo>
                  <a:lnTo>
                    <a:pt x="912" y="1393"/>
                  </a:lnTo>
                  <a:lnTo>
                    <a:pt x="905" y="1396"/>
                  </a:lnTo>
                  <a:lnTo>
                    <a:pt x="898" y="1398"/>
                  </a:lnTo>
                  <a:lnTo>
                    <a:pt x="882" y="1399"/>
                  </a:lnTo>
                  <a:lnTo>
                    <a:pt x="869" y="1405"/>
                  </a:lnTo>
                  <a:lnTo>
                    <a:pt x="873" y="1409"/>
                  </a:lnTo>
                  <a:lnTo>
                    <a:pt x="875" y="1415"/>
                  </a:lnTo>
                  <a:lnTo>
                    <a:pt x="876" y="1420"/>
                  </a:lnTo>
                  <a:lnTo>
                    <a:pt x="873" y="1428"/>
                  </a:lnTo>
                  <a:lnTo>
                    <a:pt x="873" y="1428"/>
                  </a:lnTo>
                  <a:lnTo>
                    <a:pt x="872" y="1428"/>
                  </a:lnTo>
                  <a:lnTo>
                    <a:pt x="862" y="1426"/>
                  </a:lnTo>
                  <a:lnTo>
                    <a:pt x="853" y="1426"/>
                  </a:lnTo>
                  <a:lnTo>
                    <a:pt x="853" y="1428"/>
                  </a:lnTo>
                  <a:lnTo>
                    <a:pt x="853" y="1428"/>
                  </a:lnTo>
                  <a:lnTo>
                    <a:pt x="859" y="1436"/>
                  </a:lnTo>
                  <a:lnTo>
                    <a:pt x="865" y="1445"/>
                  </a:lnTo>
                  <a:lnTo>
                    <a:pt x="863" y="1462"/>
                  </a:lnTo>
                  <a:lnTo>
                    <a:pt x="859" y="1475"/>
                  </a:lnTo>
                  <a:lnTo>
                    <a:pt x="853" y="1478"/>
                  </a:lnTo>
                  <a:lnTo>
                    <a:pt x="849" y="1480"/>
                  </a:lnTo>
                  <a:lnTo>
                    <a:pt x="849" y="1486"/>
                  </a:lnTo>
                  <a:lnTo>
                    <a:pt x="850" y="1490"/>
                  </a:lnTo>
                  <a:lnTo>
                    <a:pt x="852" y="1493"/>
                  </a:lnTo>
                  <a:lnTo>
                    <a:pt x="855" y="1496"/>
                  </a:lnTo>
                  <a:lnTo>
                    <a:pt x="860" y="1497"/>
                  </a:lnTo>
                  <a:lnTo>
                    <a:pt x="863" y="1499"/>
                  </a:lnTo>
                  <a:lnTo>
                    <a:pt x="868" y="1502"/>
                  </a:lnTo>
                  <a:lnTo>
                    <a:pt x="870" y="1503"/>
                  </a:lnTo>
                  <a:lnTo>
                    <a:pt x="870" y="1512"/>
                  </a:lnTo>
                  <a:lnTo>
                    <a:pt x="869" y="1519"/>
                  </a:lnTo>
                  <a:lnTo>
                    <a:pt x="866" y="1525"/>
                  </a:lnTo>
                  <a:lnTo>
                    <a:pt x="863" y="1530"/>
                  </a:lnTo>
                  <a:lnTo>
                    <a:pt x="859" y="1543"/>
                  </a:lnTo>
                  <a:lnTo>
                    <a:pt x="856" y="1556"/>
                  </a:lnTo>
                  <a:lnTo>
                    <a:pt x="868" y="1565"/>
                  </a:lnTo>
                  <a:lnTo>
                    <a:pt x="886" y="1577"/>
                  </a:lnTo>
                  <a:lnTo>
                    <a:pt x="905" y="1592"/>
                  </a:lnTo>
                  <a:lnTo>
                    <a:pt x="913" y="1599"/>
                  </a:lnTo>
                  <a:lnTo>
                    <a:pt x="892" y="1599"/>
                  </a:lnTo>
                  <a:lnTo>
                    <a:pt x="876" y="1597"/>
                  </a:lnTo>
                  <a:lnTo>
                    <a:pt x="863" y="1593"/>
                  </a:lnTo>
                  <a:lnTo>
                    <a:pt x="852" y="1587"/>
                  </a:lnTo>
                  <a:lnTo>
                    <a:pt x="833" y="1573"/>
                  </a:lnTo>
                  <a:lnTo>
                    <a:pt x="808" y="1555"/>
                  </a:lnTo>
                  <a:lnTo>
                    <a:pt x="809" y="1550"/>
                  </a:lnTo>
                  <a:lnTo>
                    <a:pt x="809" y="1545"/>
                  </a:lnTo>
                  <a:lnTo>
                    <a:pt x="809" y="1543"/>
                  </a:lnTo>
                  <a:lnTo>
                    <a:pt x="809" y="1540"/>
                  </a:lnTo>
                  <a:lnTo>
                    <a:pt x="808" y="1539"/>
                  </a:lnTo>
                  <a:lnTo>
                    <a:pt x="806" y="1537"/>
                  </a:lnTo>
                  <a:lnTo>
                    <a:pt x="792" y="1526"/>
                  </a:lnTo>
                  <a:lnTo>
                    <a:pt x="779" y="1513"/>
                  </a:lnTo>
                  <a:lnTo>
                    <a:pt x="788" y="1513"/>
                  </a:lnTo>
                  <a:lnTo>
                    <a:pt x="796" y="1515"/>
                  </a:lnTo>
                  <a:lnTo>
                    <a:pt x="795" y="1512"/>
                  </a:lnTo>
                  <a:lnTo>
                    <a:pt x="795" y="1510"/>
                  </a:lnTo>
                  <a:lnTo>
                    <a:pt x="788" y="1506"/>
                  </a:lnTo>
                  <a:lnTo>
                    <a:pt x="779" y="1502"/>
                  </a:lnTo>
                  <a:lnTo>
                    <a:pt x="772" y="1496"/>
                  </a:lnTo>
                  <a:lnTo>
                    <a:pt x="768" y="1490"/>
                  </a:lnTo>
                  <a:lnTo>
                    <a:pt x="772" y="1490"/>
                  </a:lnTo>
                  <a:lnTo>
                    <a:pt x="776" y="1489"/>
                  </a:lnTo>
                  <a:lnTo>
                    <a:pt x="776" y="1485"/>
                  </a:lnTo>
                  <a:lnTo>
                    <a:pt x="776" y="1480"/>
                  </a:lnTo>
                  <a:lnTo>
                    <a:pt x="783" y="1480"/>
                  </a:lnTo>
                  <a:lnTo>
                    <a:pt x="791" y="1480"/>
                  </a:lnTo>
                  <a:lnTo>
                    <a:pt x="791" y="1475"/>
                  </a:lnTo>
                  <a:lnTo>
                    <a:pt x="791" y="1470"/>
                  </a:lnTo>
                  <a:lnTo>
                    <a:pt x="786" y="1468"/>
                  </a:lnTo>
                  <a:lnTo>
                    <a:pt x="783" y="1465"/>
                  </a:lnTo>
                  <a:lnTo>
                    <a:pt x="781" y="1462"/>
                  </a:lnTo>
                  <a:lnTo>
                    <a:pt x="781" y="1458"/>
                  </a:lnTo>
                  <a:lnTo>
                    <a:pt x="781" y="1449"/>
                  </a:lnTo>
                  <a:lnTo>
                    <a:pt x="781" y="1438"/>
                  </a:lnTo>
                  <a:lnTo>
                    <a:pt x="776" y="1435"/>
                  </a:lnTo>
                  <a:lnTo>
                    <a:pt x="772" y="1429"/>
                  </a:lnTo>
                  <a:lnTo>
                    <a:pt x="771" y="1429"/>
                  </a:lnTo>
                  <a:lnTo>
                    <a:pt x="769" y="1429"/>
                  </a:lnTo>
                  <a:lnTo>
                    <a:pt x="768" y="1438"/>
                  </a:lnTo>
                  <a:lnTo>
                    <a:pt x="766" y="1446"/>
                  </a:lnTo>
                  <a:lnTo>
                    <a:pt x="765" y="1446"/>
                  </a:lnTo>
                  <a:lnTo>
                    <a:pt x="763" y="1445"/>
                  </a:lnTo>
                  <a:lnTo>
                    <a:pt x="762" y="1426"/>
                  </a:lnTo>
                  <a:lnTo>
                    <a:pt x="759" y="1409"/>
                  </a:lnTo>
                  <a:lnTo>
                    <a:pt x="755" y="1392"/>
                  </a:lnTo>
                  <a:lnTo>
                    <a:pt x="751" y="1373"/>
                  </a:lnTo>
                  <a:lnTo>
                    <a:pt x="751" y="1358"/>
                  </a:lnTo>
                  <a:lnTo>
                    <a:pt x="751" y="1343"/>
                  </a:lnTo>
                  <a:lnTo>
                    <a:pt x="752" y="1328"/>
                  </a:lnTo>
                  <a:lnTo>
                    <a:pt x="752" y="1313"/>
                  </a:lnTo>
                  <a:lnTo>
                    <a:pt x="748" y="1290"/>
                  </a:lnTo>
                  <a:lnTo>
                    <a:pt x="745" y="1265"/>
                  </a:lnTo>
                  <a:lnTo>
                    <a:pt x="743" y="1239"/>
                  </a:lnTo>
                  <a:lnTo>
                    <a:pt x="741" y="1213"/>
                  </a:lnTo>
                  <a:lnTo>
                    <a:pt x="738" y="1192"/>
                  </a:lnTo>
                  <a:lnTo>
                    <a:pt x="738" y="1172"/>
                  </a:lnTo>
                  <a:lnTo>
                    <a:pt x="738" y="1162"/>
                  </a:lnTo>
                  <a:lnTo>
                    <a:pt x="736" y="1152"/>
                  </a:lnTo>
                  <a:lnTo>
                    <a:pt x="735" y="1143"/>
                  </a:lnTo>
                  <a:lnTo>
                    <a:pt x="732" y="1136"/>
                  </a:lnTo>
                  <a:lnTo>
                    <a:pt x="716" y="1129"/>
                  </a:lnTo>
                  <a:lnTo>
                    <a:pt x="703" y="1121"/>
                  </a:lnTo>
                  <a:lnTo>
                    <a:pt x="691" y="1111"/>
                  </a:lnTo>
                  <a:lnTo>
                    <a:pt x="678" y="1099"/>
                  </a:lnTo>
                  <a:lnTo>
                    <a:pt x="668" y="1086"/>
                  </a:lnTo>
                  <a:lnTo>
                    <a:pt x="658" y="1073"/>
                  </a:lnTo>
                  <a:lnTo>
                    <a:pt x="649" y="1059"/>
                  </a:lnTo>
                  <a:lnTo>
                    <a:pt x="642" y="1045"/>
                  </a:lnTo>
                  <a:lnTo>
                    <a:pt x="636" y="1026"/>
                  </a:lnTo>
                  <a:lnTo>
                    <a:pt x="632" y="1009"/>
                  </a:lnTo>
                  <a:lnTo>
                    <a:pt x="615" y="991"/>
                  </a:lnTo>
                  <a:lnTo>
                    <a:pt x="598" y="971"/>
                  </a:lnTo>
                  <a:lnTo>
                    <a:pt x="601" y="958"/>
                  </a:lnTo>
                  <a:lnTo>
                    <a:pt x="606" y="946"/>
                  </a:lnTo>
                  <a:lnTo>
                    <a:pt x="611" y="946"/>
                  </a:lnTo>
                  <a:lnTo>
                    <a:pt x="613" y="946"/>
                  </a:lnTo>
                  <a:lnTo>
                    <a:pt x="615" y="945"/>
                  </a:lnTo>
                  <a:lnTo>
                    <a:pt x="616" y="942"/>
                  </a:lnTo>
                  <a:lnTo>
                    <a:pt x="616" y="941"/>
                  </a:lnTo>
                  <a:lnTo>
                    <a:pt x="615" y="939"/>
                  </a:lnTo>
                  <a:lnTo>
                    <a:pt x="606" y="938"/>
                  </a:lnTo>
                  <a:lnTo>
                    <a:pt x="601" y="935"/>
                  </a:lnTo>
                  <a:lnTo>
                    <a:pt x="601" y="929"/>
                  </a:lnTo>
                  <a:lnTo>
                    <a:pt x="599" y="925"/>
                  </a:lnTo>
                  <a:lnTo>
                    <a:pt x="606" y="909"/>
                  </a:lnTo>
                  <a:lnTo>
                    <a:pt x="612" y="892"/>
                  </a:lnTo>
                  <a:lnTo>
                    <a:pt x="619" y="891"/>
                  </a:lnTo>
                  <a:lnTo>
                    <a:pt x="623" y="891"/>
                  </a:lnTo>
                  <a:lnTo>
                    <a:pt x="625" y="888"/>
                  </a:lnTo>
                  <a:lnTo>
                    <a:pt x="626" y="886"/>
                  </a:lnTo>
                  <a:lnTo>
                    <a:pt x="628" y="881"/>
                  </a:lnTo>
                  <a:lnTo>
                    <a:pt x="632" y="874"/>
                  </a:lnTo>
                  <a:lnTo>
                    <a:pt x="638" y="862"/>
                  </a:lnTo>
                  <a:lnTo>
                    <a:pt x="642" y="851"/>
                  </a:lnTo>
                  <a:lnTo>
                    <a:pt x="642" y="841"/>
                  </a:lnTo>
                  <a:lnTo>
                    <a:pt x="642" y="831"/>
                  </a:lnTo>
                  <a:lnTo>
                    <a:pt x="641" y="822"/>
                  </a:lnTo>
                  <a:lnTo>
                    <a:pt x="639" y="814"/>
                  </a:lnTo>
                  <a:lnTo>
                    <a:pt x="639" y="805"/>
                  </a:lnTo>
                  <a:lnTo>
                    <a:pt x="641" y="796"/>
                  </a:lnTo>
                  <a:lnTo>
                    <a:pt x="635" y="795"/>
                  </a:lnTo>
                  <a:lnTo>
                    <a:pt x="631" y="794"/>
                  </a:lnTo>
                  <a:lnTo>
                    <a:pt x="626" y="794"/>
                  </a:lnTo>
                  <a:lnTo>
                    <a:pt x="621" y="795"/>
                  </a:lnTo>
                  <a:lnTo>
                    <a:pt x="618" y="796"/>
                  </a:lnTo>
                  <a:lnTo>
                    <a:pt x="615" y="798"/>
                  </a:lnTo>
                  <a:lnTo>
                    <a:pt x="616" y="804"/>
                  </a:lnTo>
                  <a:lnTo>
                    <a:pt x="618" y="808"/>
                  </a:lnTo>
                  <a:lnTo>
                    <a:pt x="616" y="811"/>
                  </a:lnTo>
                  <a:lnTo>
                    <a:pt x="611" y="812"/>
                  </a:lnTo>
                  <a:lnTo>
                    <a:pt x="605" y="806"/>
                  </a:lnTo>
                  <a:lnTo>
                    <a:pt x="598" y="804"/>
                  </a:lnTo>
                  <a:lnTo>
                    <a:pt x="591" y="801"/>
                  </a:lnTo>
                  <a:lnTo>
                    <a:pt x="582" y="796"/>
                  </a:lnTo>
                  <a:lnTo>
                    <a:pt x="575" y="791"/>
                  </a:lnTo>
                  <a:lnTo>
                    <a:pt x="568" y="785"/>
                  </a:lnTo>
                  <a:lnTo>
                    <a:pt x="564" y="778"/>
                  </a:lnTo>
                  <a:lnTo>
                    <a:pt x="558" y="769"/>
                  </a:lnTo>
                  <a:lnTo>
                    <a:pt x="551" y="752"/>
                  </a:lnTo>
                  <a:lnTo>
                    <a:pt x="542" y="734"/>
                  </a:lnTo>
                  <a:lnTo>
                    <a:pt x="538" y="732"/>
                  </a:lnTo>
                  <a:lnTo>
                    <a:pt x="535" y="732"/>
                  </a:lnTo>
                  <a:lnTo>
                    <a:pt x="532" y="735"/>
                  </a:lnTo>
                  <a:lnTo>
                    <a:pt x="531" y="739"/>
                  </a:lnTo>
                  <a:lnTo>
                    <a:pt x="522" y="738"/>
                  </a:lnTo>
                  <a:lnTo>
                    <a:pt x="518" y="735"/>
                  </a:lnTo>
                  <a:lnTo>
                    <a:pt x="515" y="731"/>
                  </a:lnTo>
                  <a:lnTo>
                    <a:pt x="509" y="727"/>
                  </a:lnTo>
                  <a:lnTo>
                    <a:pt x="504" y="728"/>
                  </a:lnTo>
                  <a:lnTo>
                    <a:pt x="495" y="728"/>
                  </a:lnTo>
                  <a:lnTo>
                    <a:pt x="484" y="712"/>
                  </a:lnTo>
                  <a:lnTo>
                    <a:pt x="474" y="697"/>
                  </a:lnTo>
                  <a:lnTo>
                    <a:pt x="468" y="695"/>
                  </a:lnTo>
                  <a:lnTo>
                    <a:pt x="464" y="697"/>
                  </a:lnTo>
                  <a:lnTo>
                    <a:pt x="461" y="698"/>
                  </a:lnTo>
                  <a:lnTo>
                    <a:pt x="456" y="699"/>
                  </a:lnTo>
                  <a:lnTo>
                    <a:pt x="454" y="702"/>
                  </a:lnTo>
                  <a:lnTo>
                    <a:pt x="449" y="704"/>
                  </a:lnTo>
                  <a:lnTo>
                    <a:pt x="446" y="705"/>
                  </a:lnTo>
                  <a:lnTo>
                    <a:pt x="442" y="705"/>
                  </a:lnTo>
                  <a:lnTo>
                    <a:pt x="429" y="702"/>
                  </a:lnTo>
                  <a:lnTo>
                    <a:pt x="416" y="698"/>
                  </a:lnTo>
                  <a:lnTo>
                    <a:pt x="404" y="692"/>
                  </a:lnTo>
                  <a:lnTo>
                    <a:pt x="391" y="684"/>
                  </a:lnTo>
                  <a:lnTo>
                    <a:pt x="379" y="677"/>
                  </a:lnTo>
                  <a:lnTo>
                    <a:pt x="368" y="667"/>
                  </a:lnTo>
                  <a:lnTo>
                    <a:pt x="359" y="658"/>
                  </a:lnTo>
                  <a:lnTo>
                    <a:pt x="351" y="649"/>
                  </a:lnTo>
                  <a:lnTo>
                    <a:pt x="354" y="642"/>
                  </a:lnTo>
                  <a:lnTo>
                    <a:pt x="354" y="635"/>
                  </a:lnTo>
                  <a:lnTo>
                    <a:pt x="354" y="627"/>
                  </a:lnTo>
                  <a:lnTo>
                    <a:pt x="351" y="618"/>
                  </a:lnTo>
                  <a:lnTo>
                    <a:pt x="345" y="601"/>
                  </a:lnTo>
                  <a:lnTo>
                    <a:pt x="335" y="582"/>
                  </a:lnTo>
                  <a:lnTo>
                    <a:pt x="325" y="562"/>
                  </a:lnTo>
                  <a:lnTo>
                    <a:pt x="314" y="544"/>
                  </a:lnTo>
                  <a:lnTo>
                    <a:pt x="309" y="534"/>
                  </a:lnTo>
                  <a:lnTo>
                    <a:pt x="307" y="525"/>
                  </a:lnTo>
                  <a:lnTo>
                    <a:pt x="304" y="515"/>
                  </a:lnTo>
                  <a:lnTo>
                    <a:pt x="301" y="507"/>
                  </a:lnTo>
                  <a:lnTo>
                    <a:pt x="298" y="504"/>
                  </a:lnTo>
                  <a:lnTo>
                    <a:pt x="294" y="504"/>
                  </a:lnTo>
                  <a:lnTo>
                    <a:pt x="291" y="502"/>
                  </a:lnTo>
                  <a:lnTo>
                    <a:pt x="287" y="504"/>
                  </a:lnTo>
                  <a:lnTo>
                    <a:pt x="288" y="518"/>
                  </a:lnTo>
                  <a:lnTo>
                    <a:pt x="291" y="532"/>
                  </a:lnTo>
                  <a:lnTo>
                    <a:pt x="295" y="547"/>
                  </a:lnTo>
                  <a:lnTo>
                    <a:pt x="299" y="559"/>
                  </a:lnTo>
                  <a:lnTo>
                    <a:pt x="305" y="572"/>
                  </a:lnTo>
                  <a:lnTo>
                    <a:pt x="309" y="584"/>
                  </a:lnTo>
                  <a:lnTo>
                    <a:pt x="315" y="597"/>
                  </a:lnTo>
                  <a:lnTo>
                    <a:pt x="318" y="611"/>
                  </a:lnTo>
                  <a:lnTo>
                    <a:pt x="317" y="611"/>
                  </a:lnTo>
                  <a:lnTo>
                    <a:pt x="315" y="611"/>
                  </a:lnTo>
                  <a:lnTo>
                    <a:pt x="309" y="611"/>
                  </a:lnTo>
                  <a:lnTo>
                    <a:pt x="307" y="609"/>
                  </a:lnTo>
                  <a:lnTo>
                    <a:pt x="299" y="601"/>
                  </a:lnTo>
                  <a:lnTo>
                    <a:pt x="292" y="594"/>
                  </a:lnTo>
                  <a:lnTo>
                    <a:pt x="294" y="588"/>
                  </a:lnTo>
                  <a:lnTo>
                    <a:pt x="294" y="581"/>
                  </a:lnTo>
                  <a:lnTo>
                    <a:pt x="294" y="577"/>
                  </a:lnTo>
                  <a:lnTo>
                    <a:pt x="291" y="574"/>
                  </a:lnTo>
                  <a:lnTo>
                    <a:pt x="289" y="571"/>
                  </a:lnTo>
                  <a:lnTo>
                    <a:pt x="287" y="568"/>
                  </a:lnTo>
                  <a:lnTo>
                    <a:pt x="279" y="564"/>
                  </a:lnTo>
                  <a:lnTo>
                    <a:pt x="274" y="561"/>
                  </a:lnTo>
                  <a:lnTo>
                    <a:pt x="277" y="555"/>
                  </a:lnTo>
                  <a:lnTo>
                    <a:pt x="281" y="549"/>
                  </a:lnTo>
                  <a:lnTo>
                    <a:pt x="265" y="472"/>
                  </a:lnTo>
                  <a:lnTo>
                    <a:pt x="255" y="467"/>
                  </a:lnTo>
                  <a:lnTo>
                    <a:pt x="244" y="462"/>
                  </a:lnTo>
                  <a:lnTo>
                    <a:pt x="244" y="451"/>
                  </a:lnTo>
                  <a:lnTo>
                    <a:pt x="242" y="442"/>
                  </a:lnTo>
                  <a:lnTo>
                    <a:pt x="244" y="435"/>
                  </a:lnTo>
                  <a:lnTo>
                    <a:pt x="247" y="425"/>
                  </a:lnTo>
                  <a:lnTo>
                    <a:pt x="244" y="424"/>
                  </a:lnTo>
                  <a:lnTo>
                    <a:pt x="242" y="422"/>
                  </a:lnTo>
                  <a:lnTo>
                    <a:pt x="241" y="420"/>
                  </a:lnTo>
                  <a:lnTo>
                    <a:pt x="239" y="417"/>
                  </a:lnTo>
                  <a:lnTo>
                    <a:pt x="239" y="411"/>
                  </a:lnTo>
                  <a:lnTo>
                    <a:pt x="239" y="402"/>
                  </a:lnTo>
                  <a:lnTo>
                    <a:pt x="252" y="375"/>
                  </a:lnTo>
                  <a:lnTo>
                    <a:pt x="269" y="344"/>
                  </a:lnTo>
                  <a:lnTo>
                    <a:pt x="279" y="328"/>
                  </a:lnTo>
                  <a:lnTo>
                    <a:pt x="289" y="314"/>
                  </a:lnTo>
                  <a:lnTo>
                    <a:pt x="299" y="302"/>
                  </a:lnTo>
                  <a:lnTo>
                    <a:pt x="308" y="295"/>
                  </a:lnTo>
                  <a:lnTo>
                    <a:pt x="307" y="294"/>
                  </a:lnTo>
                  <a:lnTo>
                    <a:pt x="307" y="292"/>
                  </a:lnTo>
                  <a:lnTo>
                    <a:pt x="298" y="288"/>
                  </a:lnTo>
                  <a:lnTo>
                    <a:pt x="294" y="282"/>
                  </a:lnTo>
                  <a:lnTo>
                    <a:pt x="289" y="275"/>
                  </a:lnTo>
                  <a:lnTo>
                    <a:pt x="285" y="268"/>
                  </a:lnTo>
                  <a:lnTo>
                    <a:pt x="287" y="265"/>
                  </a:lnTo>
                  <a:lnTo>
                    <a:pt x="287" y="261"/>
                  </a:lnTo>
                  <a:lnTo>
                    <a:pt x="292" y="260"/>
                  </a:lnTo>
                  <a:lnTo>
                    <a:pt x="295" y="260"/>
                  </a:lnTo>
                  <a:lnTo>
                    <a:pt x="299" y="261"/>
                  </a:lnTo>
                  <a:lnTo>
                    <a:pt x="302" y="263"/>
                  </a:lnTo>
                  <a:lnTo>
                    <a:pt x="307" y="267"/>
                  </a:lnTo>
                  <a:lnTo>
                    <a:pt x="309" y="272"/>
                  </a:lnTo>
                  <a:lnTo>
                    <a:pt x="312" y="290"/>
                  </a:lnTo>
                  <a:lnTo>
                    <a:pt x="315" y="305"/>
                  </a:lnTo>
                  <a:lnTo>
                    <a:pt x="315" y="305"/>
                  </a:lnTo>
                  <a:lnTo>
                    <a:pt x="317" y="305"/>
                  </a:lnTo>
                  <a:lnTo>
                    <a:pt x="324" y="292"/>
                  </a:lnTo>
                  <a:lnTo>
                    <a:pt x="328" y="281"/>
                  </a:lnTo>
                  <a:lnTo>
                    <a:pt x="317" y="267"/>
                  </a:lnTo>
                  <a:lnTo>
                    <a:pt x="304" y="253"/>
                  </a:lnTo>
                  <a:lnTo>
                    <a:pt x="308" y="247"/>
                  </a:lnTo>
                  <a:lnTo>
                    <a:pt x="308" y="240"/>
                  </a:lnTo>
                  <a:lnTo>
                    <a:pt x="307" y="234"/>
                  </a:lnTo>
                  <a:lnTo>
                    <a:pt x="304" y="227"/>
                  </a:lnTo>
                  <a:lnTo>
                    <a:pt x="314" y="214"/>
                  </a:lnTo>
                  <a:lnTo>
                    <a:pt x="325" y="203"/>
                  </a:lnTo>
                  <a:lnTo>
                    <a:pt x="315" y="203"/>
                  </a:lnTo>
                  <a:lnTo>
                    <a:pt x="308" y="204"/>
                  </a:lnTo>
                  <a:lnTo>
                    <a:pt x="301" y="207"/>
                  </a:lnTo>
                  <a:lnTo>
                    <a:pt x="292" y="210"/>
                  </a:lnTo>
                  <a:lnTo>
                    <a:pt x="301" y="203"/>
                  </a:lnTo>
                  <a:lnTo>
                    <a:pt x="307" y="195"/>
                  </a:lnTo>
                  <a:lnTo>
                    <a:pt x="309" y="191"/>
                  </a:lnTo>
                  <a:lnTo>
                    <a:pt x="312" y="187"/>
                  </a:lnTo>
                  <a:lnTo>
                    <a:pt x="315" y="181"/>
                  </a:lnTo>
                  <a:lnTo>
                    <a:pt x="317" y="174"/>
                  </a:lnTo>
                  <a:lnTo>
                    <a:pt x="311" y="174"/>
                  </a:lnTo>
                  <a:lnTo>
                    <a:pt x="307" y="173"/>
                  </a:lnTo>
                  <a:lnTo>
                    <a:pt x="308" y="171"/>
                  </a:lnTo>
                  <a:lnTo>
                    <a:pt x="311" y="168"/>
                  </a:lnTo>
                  <a:lnTo>
                    <a:pt x="312" y="165"/>
                  </a:lnTo>
                  <a:lnTo>
                    <a:pt x="315" y="164"/>
                  </a:lnTo>
                  <a:lnTo>
                    <a:pt x="315" y="163"/>
                  </a:lnTo>
                  <a:lnTo>
                    <a:pt x="315" y="161"/>
                  </a:lnTo>
                  <a:lnTo>
                    <a:pt x="302" y="165"/>
                  </a:lnTo>
                  <a:lnTo>
                    <a:pt x="291" y="168"/>
                  </a:lnTo>
                  <a:lnTo>
                    <a:pt x="288" y="167"/>
                  </a:lnTo>
                  <a:lnTo>
                    <a:pt x="284" y="165"/>
                  </a:lnTo>
                  <a:lnTo>
                    <a:pt x="287" y="160"/>
                  </a:lnTo>
                  <a:lnTo>
                    <a:pt x="289" y="153"/>
                  </a:lnTo>
                  <a:lnTo>
                    <a:pt x="269" y="150"/>
                  </a:lnTo>
                  <a:lnTo>
                    <a:pt x="251" y="145"/>
                  </a:lnTo>
                  <a:lnTo>
                    <a:pt x="235" y="140"/>
                  </a:lnTo>
                  <a:lnTo>
                    <a:pt x="225" y="140"/>
                  </a:lnTo>
                  <a:lnTo>
                    <a:pt x="218" y="145"/>
                  </a:lnTo>
                  <a:lnTo>
                    <a:pt x="211" y="153"/>
                  </a:lnTo>
                  <a:lnTo>
                    <a:pt x="202" y="154"/>
                  </a:lnTo>
                  <a:lnTo>
                    <a:pt x="195" y="155"/>
                  </a:lnTo>
                  <a:lnTo>
                    <a:pt x="189" y="154"/>
                  </a:lnTo>
                  <a:lnTo>
                    <a:pt x="184" y="153"/>
                  </a:lnTo>
                  <a:lnTo>
                    <a:pt x="178" y="153"/>
                  </a:lnTo>
                  <a:lnTo>
                    <a:pt x="172" y="151"/>
                  </a:lnTo>
                  <a:lnTo>
                    <a:pt x="167" y="151"/>
                  </a:lnTo>
                  <a:lnTo>
                    <a:pt x="161" y="153"/>
                  </a:lnTo>
                  <a:lnTo>
                    <a:pt x="155" y="155"/>
                  </a:lnTo>
                  <a:lnTo>
                    <a:pt x="151" y="160"/>
                  </a:lnTo>
                  <a:lnTo>
                    <a:pt x="148" y="164"/>
                  </a:lnTo>
                  <a:lnTo>
                    <a:pt x="144" y="168"/>
                  </a:lnTo>
                  <a:lnTo>
                    <a:pt x="141" y="171"/>
                  </a:lnTo>
                  <a:lnTo>
                    <a:pt x="135" y="174"/>
                  </a:lnTo>
                  <a:lnTo>
                    <a:pt x="129" y="175"/>
                  </a:lnTo>
                  <a:lnTo>
                    <a:pt x="124" y="177"/>
                  </a:lnTo>
                  <a:lnTo>
                    <a:pt x="111" y="178"/>
                  </a:lnTo>
                  <a:lnTo>
                    <a:pt x="101" y="181"/>
                  </a:lnTo>
                  <a:lnTo>
                    <a:pt x="100" y="185"/>
                  </a:lnTo>
                  <a:lnTo>
                    <a:pt x="98" y="190"/>
                  </a:lnTo>
                  <a:lnTo>
                    <a:pt x="87" y="190"/>
                  </a:lnTo>
                  <a:lnTo>
                    <a:pt x="78" y="191"/>
                  </a:lnTo>
                  <a:lnTo>
                    <a:pt x="70" y="193"/>
                  </a:lnTo>
                  <a:lnTo>
                    <a:pt x="62" y="195"/>
                  </a:lnTo>
                  <a:lnTo>
                    <a:pt x="48" y="203"/>
                  </a:lnTo>
                  <a:lnTo>
                    <a:pt x="32" y="208"/>
                  </a:lnTo>
                  <a:lnTo>
                    <a:pt x="31" y="205"/>
                  </a:lnTo>
                  <a:lnTo>
                    <a:pt x="28" y="203"/>
                  </a:lnTo>
                  <a:lnTo>
                    <a:pt x="15" y="207"/>
                  </a:lnTo>
                  <a:lnTo>
                    <a:pt x="0" y="211"/>
                  </a:lnTo>
                  <a:lnTo>
                    <a:pt x="0" y="210"/>
                  </a:lnTo>
                  <a:lnTo>
                    <a:pt x="1" y="207"/>
                  </a:lnTo>
                  <a:lnTo>
                    <a:pt x="31" y="198"/>
                  </a:lnTo>
                  <a:lnTo>
                    <a:pt x="65" y="191"/>
                  </a:lnTo>
                  <a:lnTo>
                    <a:pt x="81" y="185"/>
                  </a:lnTo>
                  <a:lnTo>
                    <a:pt x="97" y="180"/>
                  </a:lnTo>
                  <a:lnTo>
                    <a:pt x="109" y="174"/>
                  </a:lnTo>
                  <a:lnTo>
                    <a:pt x="119" y="165"/>
                  </a:lnTo>
                  <a:lnTo>
                    <a:pt x="118" y="164"/>
                  </a:lnTo>
                  <a:lnTo>
                    <a:pt x="118" y="163"/>
                  </a:lnTo>
                  <a:lnTo>
                    <a:pt x="97" y="164"/>
                  </a:lnTo>
                  <a:lnTo>
                    <a:pt x="77" y="164"/>
                  </a:lnTo>
                  <a:lnTo>
                    <a:pt x="77" y="163"/>
                  </a:lnTo>
                  <a:lnTo>
                    <a:pt x="77" y="160"/>
                  </a:lnTo>
                  <a:lnTo>
                    <a:pt x="84" y="153"/>
                  </a:lnTo>
                  <a:lnTo>
                    <a:pt x="90" y="144"/>
                  </a:lnTo>
                  <a:lnTo>
                    <a:pt x="81" y="144"/>
                  </a:lnTo>
                  <a:lnTo>
                    <a:pt x="71" y="144"/>
                  </a:lnTo>
                  <a:lnTo>
                    <a:pt x="71" y="141"/>
                  </a:lnTo>
                  <a:lnTo>
                    <a:pt x="71" y="140"/>
                  </a:lnTo>
                  <a:lnTo>
                    <a:pt x="71" y="138"/>
                  </a:lnTo>
                  <a:lnTo>
                    <a:pt x="71" y="138"/>
                  </a:lnTo>
                  <a:lnTo>
                    <a:pt x="81" y="130"/>
                  </a:lnTo>
                  <a:lnTo>
                    <a:pt x="90" y="121"/>
                  </a:lnTo>
                  <a:lnTo>
                    <a:pt x="109" y="117"/>
                  </a:lnTo>
                  <a:lnTo>
                    <a:pt x="134" y="114"/>
                  </a:lnTo>
                  <a:lnTo>
                    <a:pt x="144" y="113"/>
                  </a:lnTo>
                  <a:lnTo>
                    <a:pt x="155" y="110"/>
                  </a:lnTo>
                  <a:lnTo>
                    <a:pt x="159" y="107"/>
                  </a:lnTo>
                  <a:lnTo>
                    <a:pt x="162" y="105"/>
                  </a:lnTo>
                  <a:lnTo>
                    <a:pt x="165" y="103"/>
                  </a:lnTo>
                  <a:lnTo>
                    <a:pt x="168" y="98"/>
                  </a:lnTo>
                  <a:lnTo>
                    <a:pt x="157" y="100"/>
                  </a:lnTo>
                  <a:lnTo>
                    <a:pt x="144" y="101"/>
                  </a:lnTo>
                  <a:lnTo>
                    <a:pt x="138" y="101"/>
                  </a:lnTo>
                  <a:lnTo>
                    <a:pt x="132" y="101"/>
                  </a:lnTo>
                  <a:lnTo>
                    <a:pt x="128" y="100"/>
                  </a:lnTo>
                  <a:lnTo>
                    <a:pt x="124" y="98"/>
                  </a:lnTo>
                  <a:lnTo>
                    <a:pt x="122" y="97"/>
                  </a:lnTo>
                  <a:lnTo>
                    <a:pt x="121" y="97"/>
                  </a:lnTo>
                  <a:lnTo>
                    <a:pt x="122" y="91"/>
                  </a:lnTo>
                  <a:lnTo>
                    <a:pt x="124" y="87"/>
                  </a:lnTo>
                  <a:lnTo>
                    <a:pt x="135" y="84"/>
                  </a:lnTo>
                  <a:lnTo>
                    <a:pt x="145" y="81"/>
                  </a:lnTo>
                  <a:lnTo>
                    <a:pt x="157" y="78"/>
                  </a:lnTo>
                  <a:lnTo>
                    <a:pt x="168" y="77"/>
                  </a:lnTo>
                  <a:lnTo>
                    <a:pt x="169" y="81"/>
                  </a:lnTo>
                  <a:lnTo>
                    <a:pt x="171" y="83"/>
                  </a:lnTo>
                  <a:lnTo>
                    <a:pt x="172" y="84"/>
                  </a:lnTo>
                  <a:lnTo>
                    <a:pt x="177" y="85"/>
                  </a:lnTo>
                  <a:lnTo>
                    <a:pt x="184" y="83"/>
                  </a:lnTo>
                  <a:lnTo>
                    <a:pt x="189" y="81"/>
                  </a:lnTo>
                  <a:lnTo>
                    <a:pt x="185" y="74"/>
                  </a:lnTo>
                  <a:lnTo>
                    <a:pt x="181" y="68"/>
                  </a:lnTo>
                  <a:lnTo>
                    <a:pt x="178" y="65"/>
                  </a:lnTo>
                  <a:lnTo>
                    <a:pt x="177" y="63"/>
                  </a:lnTo>
                  <a:lnTo>
                    <a:pt x="177" y="60"/>
                  </a:lnTo>
                  <a:lnTo>
                    <a:pt x="177" y="55"/>
                  </a:lnTo>
                  <a:lnTo>
                    <a:pt x="188" y="54"/>
                  </a:lnTo>
                  <a:lnTo>
                    <a:pt x="201" y="53"/>
                  </a:lnTo>
                  <a:lnTo>
                    <a:pt x="212" y="50"/>
                  </a:lnTo>
                  <a:lnTo>
                    <a:pt x="224" y="48"/>
                  </a:lnTo>
                  <a:lnTo>
                    <a:pt x="241" y="43"/>
                  </a:lnTo>
                  <a:lnTo>
                    <a:pt x="262" y="34"/>
                  </a:lnTo>
                  <a:lnTo>
                    <a:pt x="274" y="30"/>
                  </a:lnTo>
                  <a:lnTo>
                    <a:pt x="285" y="27"/>
                  </a:lnTo>
                  <a:lnTo>
                    <a:pt x="297" y="26"/>
                  </a:lnTo>
                  <a:lnTo>
                    <a:pt x="307" y="26"/>
                  </a:lnTo>
                  <a:lnTo>
                    <a:pt x="334" y="30"/>
                  </a:lnTo>
                  <a:lnTo>
                    <a:pt x="361" y="35"/>
                  </a:lnTo>
                  <a:lnTo>
                    <a:pt x="389" y="41"/>
                  </a:lnTo>
                  <a:lnTo>
                    <a:pt x="416" y="45"/>
                  </a:lnTo>
                  <a:lnTo>
                    <a:pt x="429" y="48"/>
                  </a:lnTo>
                  <a:lnTo>
                    <a:pt x="444" y="50"/>
                  </a:lnTo>
                  <a:lnTo>
                    <a:pt x="456" y="50"/>
                  </a:lnTo>
                  <a:lnTo>
                    <a:pt x="469" y="50"/>
                  </a:lnTo>
                  <a:lnTo>
                    <a:pt x="482" y="48"/>
                  </a:lnTo>
                  <a:lnTo>
                    <a:pt x="495" y="45"/>
                  </a:lnTo>
                  <a:lnTo>
                    <a:pt x="508" y="41"/>
                  </a:lnTo>
                  <a:lnTo>
                    <a:pt x="521" y="37"/>
                  </a:lnTo>
                  <a:lnTo>
                    <a:pt x="524" y="41"/>
                  </a:lnTo>
                  <a:lnTo>
                    <a:pt x="528" y="44"/>
                  </a:lnTo>
                  <a:lnTo>
                    <a:pt x="532" y="45"/>
                  </a:lnTo>
                  <a:lnTo>
                    <a:pt x="541" y="45"/>
                  </a:lnTo>
                  <a:lnTo>
                    <a:pt x="545" y="44"/>
                  </a:lnTo>
                  <a:lnTo>
                    <a:pt x="551" y="43"/>
                  </a:lnTo>
                  <a:lnTo>
                    <a:pt x="556" y="43"/>
                  </a:lnTo>
                  <a:lnTo>
                    <a:pt x="562" y="44"/>
                  </a:lnTo>
                  <a:lnTo>
                    <a:pt x="565" y="48"/>
                  </a:lnTo>
                  <a:lnTo>
                    <a:pt x="569" y="51"/>
                  </a:lnTo>
                  <a:lnTo>
                    <a:pt x="574" y="53"/>
                  </a:lnTo>
                  <a:lnTo>
                    <a:pt x="579" y="53"/>
                  </a:lnTo>
                  <a:lnTo>
                    <a:pt x="585" y="53"/>
                  </a:lnTo>
                  <a:lnTo>
                    <a:pt x="591" y="54"/>
                  </a:lnTo>
                  <a:lnTo>
                    <a:pt x="596" y="55"/>
                  </a:lnTo>
                  <a:lnTo>
                    <a:pt x="601" y="58"/>
                  </a:lnTo>
                  <a:lnTo>
                    <a:pt x="599" y="63"/>
                  </a:lnTo>
                  <a:lnTo>
                    <a:pt x="599" y="67"/>
                  </a:lnTo>
                  <a:lnTo>
                    <a:pt x="619" y="67"/>
                  </a:lnTo>
                  <a:lnTo>
                    <a:pt x="639" y="65"/>
                  </a:lnTo>
                  <a:lnTo>
                    <a:pt x="639" y="71"/>
                  </a:lnTo>
                  <a:lnTo>
                    <a:pt x="641" y="78"/>
                  </a:lnTo>
                  <a:lnTo>
                    <a:pt x="643" y="78"/>
                  </a:lnTo>
                  <a:lnTo>
                    <a:pt x="646" y="78"/>
                  </a:lnTo>
                  <a:lnTo>
                    <a:pt x="648" y="77"/>
                  </a:lnTo>
                  <a:lnTo>
                    <a:pt x="649" y="77"/>
                  </a:lnTo>
                  <a:lnTo>
                    <a:pt x="651" y="73"/>
                  </a:lnTo>
                  <a:lnTo>
                    <a:pt x="652" y="68"/>
                  </a:lnTo>
                  <a:lnTo>
                    <a:pt x="653" y="67"/>
                  </a:lnTo>
                  <a:lnTo>
                    <a:pt x="656" y="64"/>
                  </a:lnTo>
                  <a:lnTo>
                    <a:pt x="661" y="61"/>
                  </a:lnTo>
                  <a:lnTo>
                    <a:pt x="666" y="57"/>
                  </a:lnTo>
                  <a:lnTo>
                    <a:pt x="682" y="58"/>
                  </a:lnTo>
                  <a:lnTo>
                    <a:pt x="703" y="61"/>
                  </a:lnTo>
                  <a:lnTo>
                    <a:pt x="725" y="64"/>
                  </a:lnTo>
                  <a:lnTo>
                    <a:pt x="742" y="67"/>
                  </a:lnTo>
                  <a:lnTo>
                    <a:pt x="742" y="68"/>
                  </a:lnTo>
                  <a:lnTo>
                    <a:pt x="742" y="68"/>
                  </a:lnTo>
                  <a:lnTo>
                    <a:pt x="739" y="73"/>
                  </a:lnTo>
                  <a:lnTo>
                    <a:pt x="738" y="77"/>
                  </a:lnTo>
                  <a:lnTo>
                    <a:pt x="738" y="78"/>
                  </a:lnTo>
                  <a:lnTo>
                    <a:pt x="739" y="80"/>
                  </a:lnTo>
                  <a:lnTo>
                    <a:pt x="742" y="78"/>
                  </a:lnTo>
                  <a:lnTo>
                    <a:pt x="746" y="78"/>
                  </a:lnTo>
                  <a:lnTo>
                    <a:pt x="751" y="70"/>
                  </a:lnTo>
                  <a:lnTo>
                    <a:pt x="755" y="64"/>
                  </a:lnTo>
                  <a:lnTo>
                    <a:pt x="755" y="63"/>
                  </a:lnTo>
                  <a:lnTo>
                    <a:pt x="755" y="61"/>
                  </a:lnTo>
                  <a:lnTo>
                    <a:pt x="749" y="58"/>
                  </a:lnTo>
                  <a:lnTo>
                    <a:pt x="743" y="55"/>
                  </a:lnTo>
                  <a:lnTo>
                    <a:pt x="746" y="50"/>
                  </a:lnTo>
                  <a:lnTo>
                    <a:pt x="749" y="44"/>
                  </a:lnTo>
                  <a:lnTo>
                    <a:pt x="755" y="47"/>
                  </a:lnTo>
                  <a:lnTo>
                    <a:pt x="761" y="48"/>
                  </a:lnTo>
                  <a:lnTo>
                    <a:pt x="758" y="53"/>
                  </a:lnTo>
                  <a:lnTo>
                    <a:pt x="753" y="55"/>
                  </a:lnTo>
                  <a:lnTo>
                    <a:pt x="753" y="57"/>
                  </a:lnTo>
                  <a:lnTo>
                    <a:pt x="753" y="57"/>
                  </a:lnTo>
                  <a:lnTo>
                    <a:pt x="762" y="58"/>
                  </a:lnTo>
                  <a:lnTo>
                    <a:pt x="771" y="58"/>
                  </a:lnTo>
                  <a:lnTo>
                    <a:pt x="776" y="53"/>
                  </a:lnTo>
                  <a:lnTo>
                    <a:pt x="782" y="48"/>
                  </a:lnTo>
                  <a:lnTo>
                    <a:pt x="776" y="45"/>
                  </a:lnTo>
                  <a:lnTo>
                    <a:pt x="771" y="40"/>
                  </a:lnTo>
                  <a:lnTo>
                    <a:pt x="775" y="34"/>
                  </a:lnTo>
                  <a:lnTo>
                    <a:pt x="779" y="28"/>
                  </a:lnTo>
                  <a:lnTo>
                    <a:pt x="788" y="27"/>
                  </a:lnTo>
                  <a:lnTo>
                    <a:pt x="793" y="26"/>
                  </a:lnTo>
                  <a:lnTo>
                    <a:pt x="799" y="24"/>
                  </a:lnTo>
                  <a:lnTo>
                    <a:pt x="806" y="27"/>
                  </a:lnTo>
                  <a:lnTo>
                    <a:pt x="806" y="31"/>
                  </a:lnTo>
                  <a:lnTo>
                    <a:pt x="806" y="37"/>
                  </a:lnTo>
                  <a:lnTo>
                    <a:pt x="801" y="40"/>
                  </a:lnTo>
                  <a:lnTo>
                    <a:pt x="796" y="44"/>
                  </a:lnTo>
                  <a:lnTo>
                    <a:pt x="801" y="50"/>
                  </a:lnTo>
                  <a:lnTo>
                    <a:pt x="805" y="55"/>
                  </a:lnTo>
                  <a:lnTo>
                    <a:pt x="809" y="53"/>
                  </a:lnTo>
                  <a:lnTo>
                    <a:pt x="813" y="50"/>
                  </a:lnTo>
                  <a:lnTo>
                    <a:pt x="819" y="48"/>
                  </a:lnTo>
                  <a:lnTo>
                    <a:pt x="825" y="50"/>
                  </a:lnTo>
                  <a:lnTo>
                    <a:pt x="823" y="54"/>
                  </a:lnTo>
                  <a:lnTo>
                    <a:pt x="822" y="58"/>
                  </a:lnTo>
                  <a:lnTo>
                    <a:pt x="818" y="61"/>
                  </a:lnTo>
                  <a:lnTo>
                    <a:pt x="813" y="63"/>
                  </a:lnTo>
                  <a:lnTo>
                    <a:pt x="813" y="67"/>
                  </a:lnTo>
                  <a:lnTo>
                    <a:pt x="812" y="71"/>
                  </a:lnTo>
                  <a:lnTo>
                    <a:pt x="816" y="71"/>
                  </a:lnTo>
                  <a:lnTo>
                    <a:pt x="819" y="71"/>
                  </a:lnTo>
                  <a:lnTo>
                    <a:pt x="831" y="67"/>
                  </a:lnTo>
                  <a:lnTo>
                    <a:pt x="843" y="60"/>
                  </a:lnTo>
                  <a:lnTo>
                    <a:pt x="849" y="55"/>
                  </a:lnTo>
                  <a:lnTo>
                    <a:pt x="853" y="51"/>
                  </a:lnTo>
                  <a:lnTo>
                    <a:pt x="858" y="45"/>
                  </a:lnTo>
                  <a:lnTo>
                    <a:pt x="860" y="41"/>
                  </a:lnTo>
                  <a:lnTo>
                    <a:pt x="849" y="37"/>
                  </a:lnTo>
                  <a:lnTo>
                    <a:pt x="833" y="35"/>
                  </a:lnTo>
                  <a:lnTo>
                    <a:pt x="835" y="31"/>
                  </a:lnTo>
                  <a:lnTo>
                    <a:pt x="836" y="30"/>
                  </a:lnTo>
                  <a:lnTo>
                    <a:pt x="839" y="30"/>
                  </a:lnTo>
                  <a:lnTo>
                    <a:pt x="843" y="30"/>
                  </a:lnTo>
                  <a:lnTo>
                    <a:pt x="840" y="26"/>
                  </a:lnTo>
                  <a:lnTo>
                    <a:pt x="839" y="21"/>
                  </a:lnTo>
                  <a:lnTo>
                    <a:pt x="849" y="14"/>
                  </a:lnTo>
                  <a:lnTo>
                    <a:pt x="863" y="7"/>
                  </a:lnTo>
                  <a:lnTo>
                    <a:pt x="870" y="4"/>
                  </a:lnTo>
                  <a:lnTo>
                    <a:pt x="876" y="3"/>
                  </a:lnTo>
                  <a:lnTo>
                    <a:pt x="879" y="4"/>
                  </a:lnTo>
                  <a:lnTo>
                    <a:pt x="880" y="6"/>
                  </a:lnTo>
                  <a:lnTo>
                    <a:pt x="883" y="7"/>
                  </a:lnTo>
                  <a:lnTo>
                    <a:pt x="883" y="10"/>
                  </a:lnTo>
                  <a:lnTo>
                    <a:pt x="876" y="13"/>
                  </a:lnTo>
                  <a:lnTo>
                    <a:pt x="869" y="14"/>
                  </a:lnTo>
                  <a:lnTo>
                    <a:pt x="869" y="21"/>
                  </a:lnTo>
                  <a:lnTo>
                    <a:pt x="869" y="27"/>
                  </a:lnTo>
                  <a:lnTo>
                    <a:pt x="876" y="27"/>
                  </a:lnTo>
                  <a:lnTo>
                    <a:pt x="882" y="27"/>
                  </a:lnTo>
                  <a:lnTo>
                    <a:pt x="880" y="23"/>
                  </a:lnTo>
                  <a:lnTo>
                    <a:pt x="879" y="17"/>
                  </a:lnTo>
                  <a:lnTo>
                    <a:pt x="890" y="13"/>
                  </a:lnTo>
                  <a:lnTo>
                    <a:pt x="900" y="8"/>
                  </a:lnTo>
                  <a:lnTo>
                    <a:pt x="905" y="7"/>
                  </a:lnTo>
                  <a:lnTo>
                    <a:pt x="910" y="6"/>
                  </a:lnTo>
                  <a:lnTo>
                    <a:pt x="918" y="6"/>
                  </a:lnTo>
                  <a:lnTo>
                    <a:pt x="925" y="6"/>
                  </a:lnTo>
                  <a:lnTo>
                    <a:pt x="923" y="10"/>
                  </a:lnTo>
                  <a:lnTo>
                    <a:pt x="922" y="13"/>
                  </a:lnTo>
                  <a:lnTo>
                    <a:pt x="920" y="14"/>
                  </a:lnTo>
                  <a:lnTo>
                    <a:pt x="916" y="16"/>
                  </a:lnTo>
                  <a:lnTo>
                    <a:pt x="918" y="18"/>
                  </a:lnTo>
                  <a:lnTo>
                    <a:pt x="918" y="23"/>
                  </a:lnTo>
                  <a:lnTo>
                    <a:pt x="930" y="21"/>
                  </a:lnTo>
                  <a:lnTo>
                    <a:pt x="943" y="18"/>
                  </a:lnTo>
                  <a:lnTo>
                    <a:pt x="943" y="16"/>
                  </a:lnTo>
                  <a:lnTo>
                    <a:pt x="943" y="11"/>
                  </a:lnTo>
                  <a:lnTo>
                    <a:pt x="942" y="11"/>
                  </a:lnTo>
                  <a:lnTo>
                    <a:pt x="940" y="11"/>
                  </a:lnTo>
                  <a:lnTo>
                    <a:pt x="938" y="13"/>
                  </a:lnTo>
                  <a:lnTo>
                    <a:pt x="935" y="13"/>
                  </a:lnTo>
                  <a:lnTo>
                    <a:pt x="932" y="11"/>
                  </a:lnTo>
                  <a:lnTo>
                    <a:pt x="928" y="10"/>
                  </a:lnTo>
                  <a:lnTo>
                    <a:pt x="928" y="6"/>
                  </a:lnTo>
                  <a:lnTo>
                    <a:pt x="92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25" name="Freeform 456"/>
            <p:cNvSpPr>
              <a:spLocks/>
            </p:cNvSpPr>
            <p:nvPr/>
          </p:nvSpPr>
          <p:spPr bwMode="auto">
            <a:xfrm>
              <a:off x="3714" y="2410"/>
              <a:ext cx="11" cy="5"/>
            </a:xfrm>
            <a:custGeom>
              <a:avLst/>
              <a:gdLst>
                <a:gd name="T0" fmla="*/ 0 w 11"/>
                <a:gd name="T1" fmla="*/ 0 h 5"/>
                <a:gd name="T2" fmla="*/ 1 w 11"/>
                <a:gd name="T3" fmla="*/ 3 h 5"/>
                <a:gd name="T4" fmla="*/ 3 w 11"/>
                <a:gd name="T5" fmla="*/ 5 h 5"/>
                <a:gd name="T6" fmla="*/ 7 w 11"/>
                <a:gd name="T7" fmla="*/ 5 h 5"/>
                <a:gd name="T8" fmla="*/ 11 w 11"/>
                <a:gd name="T9" fmla="*/ 4 h 5"/>
                <a:gd name="T10" fmla="*/ 10 w 11"/>
                <a:gd name="T11" fmla="*/ 4 h 5"/>
                <a:gd name="T12" fmla="*/ 9 w 11"/>
                <a:gd name="T13" fmla="*/ 4 h 5"/>
                <a:gd name="T14" fmla="*/ 4 w 11"/>
                <a:gd name="T15" fmla="*/ 3 h 5"/>
                <a:gd name="T16" fmla="*/ 0 w 11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5">
                  <a:moveTo>
                    <a:pt x="0" y="0"/>
                  </a:moveTo>
                  <a:lnTo>
                    <a:pt x="1" y="3"/>
                  </a:lnTo>
                  <a:lnTo>
                    <a:pt x="3" y="5"/>
                  </a:lnTo>
                  <a:lnTo>
                    <a:pt x="7" y="5"/>
                  </a:lnTo>
                  <a:lnTo>
                    <a:pt x="11" y="4"/>
                  </a:lnTo>
                  <a:lnTo>
                    <a:pt x="10" y="4"/>
                  </a:lnTo>
                  <a:lnTo>
                    <a:pt x="9" y="4"/>
                  </a:lnTo>
                  <a:lnTo>
                    <a:pt x="4" y="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26" name="Freeform 457"/>
            <p:cNvSpPr>
              <a:spLocks/>
            </p:cNvSpPr>
            <p:nvPr/>
          </p:nvSpPr>
          <p:spPr bwMode="auto">
            <a:xfrm>
              <a:off x="3476" y="2432"/>
              <a:ext cx="17" cy="13"/>
            </a:xfrm>
            <a:custGeom>
              <a:avLst/>
              <a:gdLst>
                <a:gd name="T0" fmla="*/ 2 w 17"/>
                <a:gd name="T1" fmla="*/ 0 h 13"/>
                <a:gd name="T2" fmla="*/ 10 w 17"/>
                <a:gd name="T3" fmla="*/ 0 h 13"/>
                <a:gd name="T4" fmla="*/ 17 w 17"/>
                <a:gd name="T5" fmla="*/ 2 h 13"/>
                <a:gd name="T6" fmla="*/ 17 w 17"/>
                <a:gd name="T7" fmla="*/ 5 h 13"/>
                <a:gd name="T8" fmla="*/ 17 w 17"/>
                <a:gd name="T9" fmla="*/ 8 h 13"/>
                <a:gd name="T10" fmla="*/ 14 w 17"/>
                <a:gd name="T11" fmla="*/ 10 h 13"/>
                <a:gd name="T12" fmla="*/ 11 w 17"/>
                <a:gd name="T13" fmla="*/ 13 h 13"/>
                <a:gd name="T14" fmla="*/ 7 w 17"/>
                <a:gd name="T15" fmla="*/ 12 h 13"/>
                <a:gd name="T16" fmla="*/ 2 w 17"/>
                <a:gd name="T17" fmla="*/ 10 h 13"/>
                <a:gd name="T18" fmla="*/ 1 w 17"/>
                <a:gd name="T19" fmla="*/ 10 h 13"/>
                <a:gd name="T20" fmla="*/ 0 w 17"/>
                <a:gd name="T21" fmla="*/ 10 h 13"/>
                <a:gd name="T22" fmla="*/ 1 w 17"/>
                <a:gd name="T23" fmla="*/ 5 h 13"/>
                <a:gd name="T24" fmla="*/ 2 w 17"/>
                <a:gd name="T2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" h="13">
                  <a:moveTo>
                    <a:pt x="2" y="0"/>
                  </a:moveTo>
                  <a:lnTo>
                    <a:pt x="10" y="0"/>
                  </a:lnTo>
                  <a:lnTo>
                    <a:pt x="17" y="2"/>
                  </a:lnTo>
                  <a:lnTo>
                    <a:pt x="17" y="5"/>
                  </a:lnTo>
                  <a:lnTo>
                    <a:pt x="17" y="8"/>
                  </a:lnTo>
                  <a:lnTo>
                    <a:pt x="14" y="10"/>
                  </a:lnTo>
                  <a:lnTo>
                    <a:pt x="11" y="13"/>
                  </a:lnTo>
                  <a:lnTo>
                    <a:pt x="7" y="12"/>
                  </a:lnTo>
                  <a:lnTo>
                    <a:pt x="2" y="10"/>
                  </a:lnTo>
                  <a:lnTo>
                    <a:pt x="1" y="10"/>
                  </a:lnTo>
                  <a:lnTo>
                    <a:pt x="0" y="10"/>
                  </a:lnTo>
                  <a:lnTo>
                    <a:pt x="1" y="5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27" name="Freeform 458"/>
            <p:cNvSpPr>
              <a:spLocks/>
            </p:cNvSpPr>
            <p:nvPr/>
          </p:nvSpPr>
          <p:spPr bwMode="auto">
            <a:xfrm>
              <a:off x="3274" y="2457"/>
              <a:ext cx="20" cy="13"/>
            </a:xfrm>
            <a:custGeom>
              <a:avLst/>
              <a:gdLst>
                <a:gd name="T0" fmla="*/ 5 w 20"/>
                <a:gd name="T1" fmla="*/ 0 h 13"/>
                <a:gd name="T2" fmla="*/ 12 w 20"/>
                <a:gd name="T3" fmla="*/ 1 h 13"/>
                <a:gd name="T4" fmla="*/ 20 w 20"/>
                <a:gd name="T5" fmla="*/ 3 h 13"/>
                <a:gd name="T6" fmla="*/ 20 w 20"/>
                <a:gd name="T7" fmla="*/ 4 h 13"/>
                <a:gd name="T8" fmla="*/ 20 w 20"/>
                <a:gd name="T9" fmla="*/ 4 h 13"/>
                <a:gd name="T10" fmla="*/ 20 w 20"/>
                <a:gd name="T11" fmla="*/ 7 h 13"/>
                <a:gd name="T12" fmla="*/ 19 w 20"/>
                <a:gd name="T13" fmla="*/ 8 h 13"/>
                <a:gd name="T14" fmla="*/ 13 w 20"/>
                <a:gd name="T15" fmla="*/ 11 h 13"/>
                <a:gd name="T16" fmla="*/ 9 w 20"/>
                <a:gd name="T17" fmla="*/ 13 h 13"/>
                <a:gd name="T18" fmla="*/ 5 w 20"/>
                <a:gd name="T19" fmla="*/ 11 h 13"/>
                <a:gd name="T20" fmla="*/ 0 w 20"/>
                <a:gd name="T21" fmla="*/ 7 h 13"/>
                <a:gd name="T22" fmla="*/ 2 w 20"/>
                <a:gd name="T23" fmla="*/ 5 h 13"/>
                <a:gd name="T24" fmla="*/ 3 w 20"/>
                <a:gd name="T25" fmla="*/ 4 h 13"/>
                <a:gd name="T26" fmla="*/ 3 w 20"/>
                <a:gd name="T27" fmla="*/ 3 h 13"/>
                <a:gd name="T28" fmla="*/ 5 w 20"/>
                <a:gd name="T2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13">
                  <a:moveTo>
                    <a:pt x="5" y="0"/>
                  </a:moveTo>
                  <a:lnTo>
                    <a:pt x="12" y="1"/>
                  </a:lnTo>
                  <a:lnTo>
                    <a:pt x="20" y="3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20" y="7"/>
                  </a:lnTo>
                  <a:lnTo>
                    <a:pt x="19" y="8"/>
                  </a:lnTo>
                  <a:lnTo>
                    <a:pt x="13" y="11"/>
                  </a:lnTo>
                  <a:lnTo>
                    <a:pt x="9" y="13"/>
                  </a:lnTo>
                  <a:lnTo>
                    <a:pt x="5" y="11"/>
                  </a:lnTo>
                  <a:lnTo>
                    <a:pt x="0" y="7"/>
                  </a:lnTo>
                  <a:lnTo>
                    <a:pt x="2" y="5"/>
                  </a:lnTo>
                  <a:lnTo>
                    <a:pt x="3" y="4"/>
                  </a:lnTo>
                  <a:lnTo>
                    <a:pt x="3" y="3"/>
                  </a:ln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28" name="Freeform 459"/>
            <p:cNvSpPr>
              <a:spLocks/>
            </p:cNvSpPr>
            <p:nvPr/>
          </p:nvSpPr>
          <p:spPr bwMode="auto">
            <a:xfrm>
              <a:off x="3713" y="2477"/>
              <a:ext cx="82" cy="33"/>
            </a:xfrm>
            <a:custGeom>
              <a:avLst/>
              <a:gdLst>
                <a:gd name="T0" fmla="*/ 4 w 82"/>
                <a:gd name="T1" fmla="*/ 0 h 33"/>
                <a:gd name="T2" fmla="*/ 11 w 82"/>
                <a:gd name="T3" fmla="*/ 1 h 33"/>
                <a:gd name="T4" fmla="*/ 15 w 82"/>
                <a:gd name="T5" fmla="*/ 3 h 33"/>
                <a:gd name="T6" fmla="*/ 18 w 82"/>
                <a:gd name="T7" fmla="*/ 7 h 33"/>
                <a:gd name="T8" fmla="*/ 21 w 82"/>
                <a:gd name="T9" fmla="*/ 11 h 33"/>
                <a:gd name="T10" fmla="*/ 28 w 82"/>
                <a:gd name="T11" fmla="*/ 5 h 33"/>
                <a:gd name="T12" fmla="*/ 35 w 82"/>
                <a:gd name="T13" fmla="*/ 1 h 33"/>
                <a:gd name="T14" fmla="*/ 47 w 82"/>
                <a:gd name="T15" fmla="*/ 4 h 33"/>
                <a:gd name="T16" fmla="*/ 58 w 82"/>
                <a:gd name="T17" fmla="*/ 4 h 33"/>
                <a:gd name="T18" fmla="*/ 64 w 82"/>
                <a:gd name="T19" fmla="*/ 4 h 33"/>
                <a:gd name="T20" fmla="*/ 70 w 82"/>
                <a:gd name="T21" fmla="*/ 5 h 33"/>
                <a:gd name="T22" fmla="*/ 74 w 82"/>
                <a:gd name="T23" fmla="*/ 7 h 33"/>
                <a:gd name="T24" fmla="*/ 80 w 82"/>
                <a:gd name="T25" fmla="*/ 10 h 33"/>
                <a:gd name="T26" fmla="*/ 81 w 82"/>
                <a:gd name="T27" fmla="*/ 10 h 33"/>
                <a:gd name="T28" fmla="*/ 82 w 82"/>
                <a:gd name="T29" fmla="*/ 10 h 33"/>
                <a:gd name="T30" fmla="*/ 81 w 82"/>
                <a:gd name="T31" fmla="*/ 13 h 33"/>
                <a:gd name="T32" fmla="*/ 80 w 82"/>
                <a:gd name="T33" fmla="*/ 15 h 33"/>
                <a:gd name="T34" fmla="*/ 74 w 82"/>
                <a:gd name="T35" fmla="*/ 21 h 33"/>
                <a:gd name="T36" fmla="*/ 65 w 82"/>
                <a:gd name="T37" fmla="*/ 25 h 33"/>
                <a:gd name="T38" fmla="*/ 54 w 82"/>
                <a:gd name="T39" fmla="*/ 30 h 33"/>
                <a:gd name="T40" fmla="*/ 41 w 82"/>
                <a:gd name="T41" fmla="*/ 33 h 33"/>
                <a:gd name="T42" fmla="*/ 30 w 82"/>
                <a:gd name="T43" fmla="*/ 33 h 33"/>
                <a:gd name="T44" fmla="*/ 18 w 82"/>
                <a:gd name="T45" fmla="*/ 33 h 33"/>
                <a:gd name="T46" fmla="*/ 15 w 82"/>
                <a:gd name="T47" fmla="*/ 30 h 33"/>
                <a:gd name="T48" fmla="*/ 12 w 82"/>
                <a:gd name="T49" fmla="*/ 28 h 33"/>
                <a:gd name="T50" fmla="*/ 10 w 82"/>
                <a:gd name="T51" fmla="*/ 25 h 33"/>
                <a:gd name="T52" fmla="*/ 10 w 82"/>
                <a:gd name="T53" fmla="*/ 21 h 33"/>
                <a:gd name="T54" fmla="*/ 7 w 82"/>
                <a:gd name="T55" fmla="*/ 20 h 33"/>
                <a:gd name="T56" fmla="*/ 5 w 82"/>
                <a:gd name="T57" fmla="*/ 20 h 33"/>
                <a:gd name="T58" fmla="*/ 5 w 82"/>
                <a:gd name="T59" fmla="*/ 18 h 33"/>
                <a:gd name="T60" fmla="*/ 4 w 82"/>
                <a:gd name="T61" fmla="*/ 15 h 33"/>
                <a:gd name="T62" fmla="*/ 7 w 82"/>
                <a:gd name="T63" fmla="*/ 15 h 33"/>
                <a:gd name="T64" fmla="*/ 8 w 82"/>
                <a:gd name="T65" fmla="*/ 15 h 33"/>
                <a:gd name="T66" fmla="*/ 4 w 82"/>
                <a:gd name="T67" fmla="*/ 13 h 33"/>
                <a:gd name="T68" fmla="*/ 0 w 82"/>
                <a:gd name="T69" fmla="*/ 10 h 33"/>
                <a:gd name="T70" fmla="*/ 0 w 82"/>
                <a:gd name="T71" fmla="*/ 8 h 33"/>
                <a:gd name="T72" fmla="*/ 0 w 82"/>
                <a:gd name="T73" fmla="*/ 8 h 33"/>
                <a:gd name="T74" fmla="*/ 4 w 82"/>
                <a:gd name="T75" fmla="*/ 7 h 33"/>
                <a:gd name="T76" fmla="*/ 7 w 82"/>
                <a:gd name="T77" fmla="*/ 5 h 33"/>
                <a:gd name="T78" fmla="*/ 5 w 82"/>
                <a:gd name="T79" fmla="*/ 3 h 33"/>
                <a:gd name="T80" fmla="*/ 4 w 82"/>
                <a:gd name="T81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2" h="33">
                  <a:moveTo>
                    <a:pt x="4" y="0"/>
                  </a:moveTo>
                  <a:lnTo>
                    <a:pt x="11" y="1"/>
                  </a:lnTo>
                  <a:lnTo>
                    <a:pt x="15" y="3"/>
                  </a:lnTo>
                  <a:lnTo>
                    <a:pt x="18" y="7"/>
                  </a:lnTo>
                  <a:lnTo>
                    <a:pt x="21" y="11"/>
                  </a:lnTo>
                  <a:lnTo>
                    <a:pt x="28" y="5"/>
                  </a:lnTo>
                  <a:lnTo>
                    <a:pt x="35" y="1"/>
                  </a:lnTo>
                  <a:lnTo>
                    <a:pt x="47" y="4"/>
                  </a:lnTo>
                  <a:lnTo>
                    <a:pt x="58" y="4"/>
                  </a:lnTo>
                  <a:lnTo>
                    <a:pt x="64" y="4"/>
                  </a:lnTo>
                  <a:lnTo>
                    <a:pt x="70" y="5"/>
                  </a:lnTo>
                  <a:lnTo>
                    <a:pt x="74" y="7"/>
                  </a:lnTo>
                  <a:lnTo>
                    <a:pt x="80" y="10"/>
                  </a:lnTo>
                  <a:lnTo>
                    <a:pt x="81" y="10"/>
                  </a:lnTo>
                  <a:lnTo>
                    <a:pt x="82" y="10"/>
                  </a:lnTo>
                  <a:lnTo>
                    <a:pt x="81" y="13"/>
                  </a:lnTo>
                  <a:lnTo>
                    <a:pt x="80" y="15"/>
                  </a:lnTo>
                  <a:lnTo>
                    <a:pt x="74" y="21"/>
                  </a:lnTo>
                  <a:lnTo>
                    <a:pt x="65" y="25"/>
                  </a:lnTo>
                  <a:lnTo>
                    <a:pt x="54" y="30"/>
                  </a:lnTo>
                  <a:lnTo>
                    <a:pt x="41" y="33"/>
                  </a:lnTo>
                  <a:lnTo>
                    <a:pt x="30" y="33"/>
                  </a:lnTo>
                  <a:lnTo>
                    <a:pt x="18" y="33"/>
                  </a:lnTo>
                  <a:lnTo>
                    <a:pt x="15" y="30"/>
                  </a:lnTo>
                  <a:lnTo>
                    <a:pt x="12" y="28"/>
                  </a:lnTo>
                  <a:lnTo>
                    <a:pt x="10" y="25"/>
                  </a:lnTo>
                  <a:lnTo>
                    <a:pt x="10" y="21"/>
                  </a:lnTo>
                  <a:lnTo>
                    <a:pt x="7" y="20"/>
                  </a:lnTo>
                  <a:lnTo>
                    <a:pt x="5" y="20"/>
                  </a:lnTo>
                  <a:lnTo>
                    <a:pt x="5" y="18"/>
                  </a:lnTo>
                  <a:lnTo>
                    <a:pt x="4" y="15"/>
                  </a:lnTo>
                  <a:lnTo>
                    <a:pt x="7" y="15"/>
                  </a:lnTo>
                  <a:lnTo>
                    <a:pt x="8" y="15"/>
                  </a:lnTo>
                  <a:lnTo>
                    <a:pt x="4" y="13"/>
                  </a:lnTo>
                  <a:lnTo>
                    <a:pt x="0" y="10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7"/>
                  </a:lnTo>
                  <a:lnTo>
                    <a:pt x="7" y="5"/>
                  </a:lnTo>
                  <a:lnTo>
                    <a:pt x="5" y="3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29" name="Freeform 460"/>
            <p:cNvSpPr>
              <a:spLocks/>
            </p:cNvSpPr>
            <p:nvPr/>
          </p:nvSpPr>
          <p:spPr bwMode="auto">
            <a:xfrm>
              <a:off x="3244" y="2485"/>
              <a:ext cx="26" cy="17"/>
            </a:xfrm>
            <a:custGeom>
              <a:avLst/>
              <a:gdLst>
                <a:gd name="T0" fmla="*/ 17 w 26"/>
                <a:gd name="T1" fmla="*/ 0 h 17"/>
                <a:gd name="T2" fmla="*/ 22 w 26"/>
                <a:gd name="T3" fmla="*/ 3 h 17"/>
                <a:gd name="T4" fmla="*/ 26 w 26"/>
                <a:gd name="T5" fmla="*/ 9 h 17"/>
                <a:gd name="T6" fmla="*/ 25 w 26"/>
                <a:gd name="T7" fmla="*/ 12 h 17"/>
                <a:gd name="T8" fmla="*/ 25 w 26"/>
                <a:gd name="T9" fmla="*/ 15 h 17"/>
                <a:gd name="T10" fmla="*/ 13 w 26"/>
                <a:gd name="T11" fmla="*/ 16 h 17"/>
                <a:gd name="T12" fmla="*/ 3 w 26"/>
                <a:gd name="T13" fmla="*/ 17 h 17"/>
                <a:gd name="T14" fmla="*/ 2 w 26"/>
                <a:gd name="T15" fmla="*/ 16 h 17"/>
                <a:gd name="T16" fmla="*/ 0 w 26"/>
                <a:gd name="T17" fmla="*/ 15 h 17"/>
                <a:gd name="T18" fmla="*/ 0 w 26"/>
                <a:gd name="T19" fmla="*/ 13 h 17"/>
                <a:gd name="T20" fmla="*/ 0 w 26"/>
                <a:gd name="T21" fmla="*/ 10 h 17"/>
                <a:gd name="T22" fmla="*/ 9 w 26"/>
                <a:gd name="T23" fmla="*/ 6 h 17"/>
                <a:gd name="T24" fmla="*/ 17 w 26"/>
                <a:gd name="T2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" h="17">
                  <a:moveTo>
                    <a:pt x="17" y="0"/>
                  </a:moveTo>
                  <a:lnTo>
                    <a:pt x="22" y="3"/>
                  </a:lnTo>
                  <a:lnTo>
                    <a:pt x="26" y="9"/>
                  </a:lnTo>
                  <a:lnTo>
                    <a:pt x="25" y="12"/>
                  </a:lnTo>
                  <a:lnTo>
                    <a:pt x="25" y="15"/>
                  </a:lnTo>
                  <a:lnTo>
                    <a:pt x="13" y="16"/>
                  </a:lnTo>
                  <a:lnTo>
                    <a:pt x="3" y="17"/>
                  </a:lnTo>
                  <a:lnTo>
                    <a:pt x="2" y="16"/>
                  </a:lnTo>
                  <a:lnTo>
                    <a:pt x="0" y="15"/>
                  </a:lnTo>
                  <a:lnTo>
                    <a:pt x="0" y="13"/>
                  </a:lnTo>
                  <a:lnTo>
                    <a:pt x="0" y="10"/>
                  </a:lnTo>
                  <a:lnTo>
                    <a:pt x="9" y="6"/>
                  </a:lnTo>
                  <a:lnTo>
                    <a:pt x="1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30" name="Freeform 461"/>
            <p:cNvSpPr>
              <a:spLocks/>
            </p:cNvSpPr>
            <p:nvPr/>
          </p:nvSpPr>
          <p:spPr bwMode="auto">
            <a:xfrm>
              <a:off x="3167" y="2487"/>
              <a:ext cx="52" cy="23"/>
            </a:xfrm>
            <a:custGeom>
              <a:avLst/>
              <a:gdLst>
                <a:gd name="T0" fmla="*/ 17 w 52"/>
                <a:gd name="T1" fmla="*/ 0 h 23"/>
                <a:gd name="T2" fmla="*/ 26 w 52"/>
                <a:gd name="T3" fmla="*/ 1 h 23"/>
                <a:gd name="T4" fmla="*/ 35 w 52"/>
                <a:gd name="T5" fmla="*/ 4 h 23"/>
                <a:gd name="T6" fmla="*/ 43 w 52"/>
                <a:gd name="T7" fmla="*/ 13 h 23"/>
                <a:gd name="T8" fmla="*/ 52 w 52"/>
                <a:gd name="T9" fmla="*/ 18 h 23"/>
                <a:gd name="T10" fmla="*/ 50 w 52"/>
                <a:gd name="T11" fmla="*/ 20 h 23"/>
                <a:gd name="T12" fmla="*/ 50 w 52"/>
                <a:gd name="T13" fmla="*/ 21 h 23"/>
                <a:gd name="T14" fmla="*/ 49 w 52"/>
                <a:gd name="T15" fmla="*/ 21 h 23"/>
                <a:gd name="T16" fmla="*/ 47 w 52"/>
                <a:gd name="T17" fmla="*/ 21 h 23"/>
                <a:gd name="T18" fmla="*/ 35 w 52"/>
                <a:gd name="T19" fmla="*/ 18 h 23"/>
                <a:gd name="T20" fmla="*/ 19 w 52"/>
                <a:gd name="T21" fmla="*/ 15 h 23"/>
                <a:gd name="T22" fmla="*/ 15 w 52"/>
                <a:gd name="T23" fmla="*/ 18 h 23"/>
                <a:gd name="T24" fmla="*/ 12 w 52"/>
                <a:gd name="T25" fmla="*/ 20 h 23"/>
                <a:gd name="T26" fmla="*/ 7 w 52"/>
                <a:gd name="T27" fmla="*/ 23 h 23"/>
                <a:gd name="T28" fmla="*/ 0 w 52"/>
                <a:gd name="T29" fmla="*/ 23 h 23"/>
                <a:gd name="T30" fmla="*/ 7 w 52"/>
                <a:gd name="T31" fmla="*/ 11 h 23"/>
                <a:gd name="T32" fmla="*/ 17 w 52"/>
                <a:gd name="T3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2" h="23">
                  <a:moveTo>
                    <a:pt x="17" y="0"/>
                  </a:moveTo>
                  <a:lnTo>
                    <a:pt x="26" y="1"/>
                  </a:lnTo>
                  <a:lnTo>
                    <a:pt x="35" y="4"/>
                  </a:lnTo>
                  <a:lnTo>
                    <a:pt x="43" y="13"/>
                  </a:lnTo>
                  <a:lnTo>
                    <a:pt x="52" y="18"/>
                  </a:lnTo>
                  <a:lnTo>
                    <a:pt x="50" y="20"/>
                  </a:lnTo>
                  <a:lnTo>
                    <a:pt x="50" y="21"/>
                  </a:lnTo>
                  <a:lnTo>
                    <a:pt x="49" y="21"/>
                  </a:lnTo>
                  <a:lnTo>
                    <a:pt x="47" y="21"/>
                  </a:lnTo>
                  <a:lnTo>
                    <a:pt x="35" y="18"/>
                  </a:lnTo>
                  <a:lnTo>
                    <a:pt x="19" y="15"/>
                  </a:lnTo>
                  <a:lnTo>
                    <a:pt x="15" y="18"/>
                  </a:lnTo>
                  <a:lnTo>
                    <a:pt x="12" y="20"/>
                  </a:lnTo>
                  <a:lnTo>
                    <a:pt x="7" y="23"/>
                  </a:lnTo>
                  <a:lnTo>
                    <a:pt x="0" y="23"/>
                  </a:lnTo>
                  <a:lnTo>
                    <a:pt x="7" y="11"/>
                  </a:lnTo>
                  <a:lnTo>
                    <a:pt x="1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31" name="Freeform 462"/>
            <p:cNvSpPr>
              <a:spLocks/>
            </p:cNvSpPr>
            <p:nvPr/>
          </p:nvSpPr>
          <p:spPr bwMode="auto">
            <a:xfrm>
              <a:off x="3864" y="2567"/>
              <a:ext cx="14" cy="10"/>
            </a:xfrm>
            <a:custGeom>
              <a:avLst/>
              <a:gdLst>
                <a:gd name="T0" fmla="*/ 0 w 14"/>
                <a:gd name="T1" fmla="*/ 0 h 10"/>
                <a:gd name="T2" fmla="*/ 7 w 14"/>
                <a:gd name="T3" fmla="*/ 1 h 10"/>
                <a:gd name="T4" fmla="*/ 13 w 14"/>
                <a:gd name="T5" fmla="*/ 3 h 10"/>
                <a:gd name="T6" fmla="*/ 14 w 14"/>
                <a:gd name="T7" fmla="*/ 5 h 10"/>
                <a:gd name="T8" fmla="*/ 14 w 14"/>
                <a:gd name="T9" fmla="*/ 7 h 10"/>
                <a:gd name="T10" fmla="*/ 14 w 14"/>
                <a:gd name="T11" fmla="*/ 8 h 10"/>
                <a:gd name="T12" fmla="*/ 14 w 14"/>
                <a:gd name="T13" fmla="*/ 10 h 10"/>
                <a:gd name="T14" fmla="*/ 14 w 14"/>
                <a:gd name="T15" fmla="*/ 10 h 10"/>
                <a:gd name="T16" fmla="*/ 13 w 14"/>
                <a:gd name="T17" fmla="*/ 10 h 10"/>
                <a:gd name="T18" fmla="*/ 4 w 14"/>
                <a:gd name="T19" fmla="*/ 5 h 10"/>
                <a:gd name="T20" fmla="*/ 0 w 14"/>
                <a:gd name="T2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10">
                  <a:moveTo>
                    <a:pt x="0" y="0"/>
                  </a:moveTo>
                  <a:lnTo>
                    <a:pt x="7" y="1"/>
                  </a:lnTo>
                  <a:lnTo>
                    <a:pt x="13" y="3"/>
                  </a:lnTo>
                  <a:lnTo>
                    <a:pt x="14" y="5"/>
                  </a:lnTo>
                  <a:lnTo>
                    <a:pt x="14" y="7"/>
                  </a:lnTo>
                  <a:lnTo>
                    <a:pt x="14" y="8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3" y="10"/>
                  </a:lnTo>
                  <a:lnTo>
                    <a:pt x="4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32" name="Freeform 463"/>
            <p:cNvSpPr>
              <a:spLocks/>
            </p:cNvSpPr>
            <p:nvPr/>
          </p:nvSpPr>
          <p:spPr bwMode="auto">
            <a:xfrm>
              <a:off x="2655" y="2577"/>
              <a:ext cx="17" cy="18"/>
            </a:xfrm>
            <a:custGeom>
              <a:avLst/>
              <a:gdLst>
                <a:gd name="T0" fmla="*/ 4 w 17"/>
                <a:gd name="T1" fmla="*/ 0 h 18"/>
                <a:gd name="T2" fmla="*/ 5 w 17"/>
                <a:gd name="T3" fmla="*/ 1 h 18"/>
                <a:gd name="T4" fmla="*/ 5 w 17"/>
                <a:gd name="T5" fmla="*/ 4 h 18"/>
                <a:gd name="T6" fmla="*/ 11 w 17"/>
                <a:gd name="T7" fmla="*/ 3 h 18"/>
                <a:gd name="T8" fmla="*/ 17 w 17"/>
                <a:gd name="T9" fmla="*/ 3 h 18"/>
                <a:gd name="T10" fmla="*/ 17 w 17"/>
                <a:gd name="T11" fmla="*/ 5 h 18"/>
                <a:gd name="T12" fmla="*/ 17 w 17"/>
                <a:gd name="T13" fmla="*/ 8 h 18"/>
                <a:gd name="T14" fmla="*/ 15 w 17"/>
                <a:gd name="T15" fmla="*/ 10 h 18"/>
                <a:gd name="T16" fmla="*/ 14 w 17"/>
                <a:gd name="T17" fmla="*/ 13 h 18"/>
                <a:gd name="T18" fmla="*/ 10 w 17"/>
                <a:gd name="T19" fmla="*/ 14 h 18"/>
                <a:gd name="T20" fmla="*/ 5 w 17"/>
                <a:gd name="T21" fmla="*/ 18 h 18"/>
                <a:gd name="T22" fmla="*/ 4 w 17"/>
                <a:gd name="T23" fmla="*/ 17 h 18"/>
                <a:gd name="T24" fmla="*/ 3 w 17"/>
                <a:gd name="T25" fmla="*/ 17 h 18"/>
                <a:gd name="T26" fmla="*/ 1 w 17"/>
                <a:gd name="T27" fmla="*/ 10 h 18"/>
                <a:gd name="T28" fmla="*/ 0 w 17"/>
                <a:gd name="T29" fmla="*/ 4 h 18"/>
                <a:gd name="T30" fmla="*/ 3 w 17"/>
                <a:gd name="T31" fmla="*/ 1 h 18"/>
                <a:gd name="T32" fmla="*/ 4 w 17"/>
                <a:gd name="T3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" h="18">
                  <a:moveTo>
                    <a:pt x="4" y="0"/>
                  </a:moveTo>
                  <a:lnTo>
                    <a:pt x="5" y="1"/>
                  </a:lnTo>
                  <a:lnTo>
                    <a:pt x="5" y="4"/>
                  </a:lnTo>
                  <a:lnTo>
                    <a:pt x="11" y="3"/>
                  </a:lnTo>
                  <a:lnTo>
                    <a:pt x="17" y="3"/>
                  </a:lnTo>
                  <a:lnTo>
                    <a:pt x="17" y="5"/>
                  </a:lnTo>
                  <a:lnTo>
                    <a:pt x="17" y="8"/>
                  </a:lnTo>
                  <a:lnTo>
                    <a:pt x="15" y="10"/>
                  </a:lnTo>
                  <a:lnTo>
                    <a:pt x="14" y="13"/>
                  </a:lnTo>
                  <a:lnTo>
                    <a:pt x="10" y="14"/>
                  </a:lnTo>
                  <a:lnTo>
                    <a:pt x="5" y="18"/>
                  </a:lnTo>
                  <a:lnTo>
                    <a:pt x="4" y="17"/>
                  </a:lnTo>
                  <a:lnTo>
                    <a:pt x="3" y="17"/>
                  </a:lnTo>
                  <a:lnTo>
                    <a:pt x="1" y="10"/>
                  </a:lnTo>
                  <a:lnTo>
                    <a:pt x="0" y="4"/>
                  </a:lnTo>
                  <a:lnTo>
                    <a:pt x="3" y="1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33" name="Freeform 464"/>
            <p:cNvSpPr>
              <a:spLocks/>
            </p:cNvSpPr>
            <p:nvPr/>
          </p:nvSpPr>
          <p:spPr bwMode="auto">
            <a:xfrm>
              <a:off x="3845" y="2580"/>
              <a:ext cx="70" cy="91"/>
            </a:xfrm>
            <a:custGeom>
              <a:avLst/>
              <a:gdLst>
                <a:gd name="T0" fmla="*/ 70 w 70"/>
                <a:gd name="T1" fmla="*/ 55 h 91"/>
                <a:gd name="T2" fmla="*/ 70 w 70"/>
                <a:gd name="T3" fmla="*/ 60 h 91"/>
                <a:gd name="T4" fmla="*/ 70 w 70"/>
                <a:gd name="T5" fmla="*/ 65 h 91"/>
                <a:gd name="T6" fmla="*/ 66 w 70"/>
                <a:gd name="T7" fmla="*/ 65 h 91"/>
                <a:gd name="T8" fmla="*/ 62 w 70"/>
                <a:gd name="T9" fmla="*/ 67 h 91"/>
                <a:gd name="T10" fmla="*/ 63 w 70"/>
                <a:gd name="T11" fmla="*/ 68 h 91"/>
                <a:gd name="T12" fmla="*/ 65 w 70"/>
                <a:gd name="T13" fmla="*/ 71 h 91"/>
                <a:gd name="T14" fmla="*/ 68 w 70"/>
                <a:gd name="T15" fmla="*/ 72 h 91"/>
                <a:gd name="T16" fmla="*/ 69 w 70"/>
                <a:gd name="T17" fmla="*/ 75 h 91"/>
                <a:gd name="T18" fmla="*/ 69 w 70"/>
                <a:gd name="T19" fmla="*/ 77 h 91"/>
                <a:gd name="T20" fmla="*/ 69 w 70"/>
                <a:gd name="T21" fmla="*/ 77 h 91"/>
                <a:gd name="T22" fmla="*/ 49 w 70"/>
                <a:gd name="T23" fmla="*/ 78 h 91"/>
                <a:gd name="T24" fmla="*/ 32 w 70"/>
                <a:gd name="T25" fmla="*/ 81 h 91"/>
                <a:gd name="T26" fmla="*/ 15 w 70"/>
                <a:gd name="T27" fmla="*/ 87 h 91"/>
                <a:gd name="T28" fmla="*/ 0 w 70"/>
                <a:gd name="T29" fmla="*/ 91 h 91"/>
                <a:gd name="T30" fmla="*/ 0 w 70"/>
                <a:gd name="T31" fmla="*/ 91 h 91"/>
                <a:gd name="T32" fmla="*/ 0 w 70"/>
                <a:gd name="T33" fmla="*/ 89 h 91"/>
                <a:gd name="T34" fmla="*/ 0 w 70"/>
                <a:gd name="T35" fmla="*/ 88 h 91"/>
                <a:gd name="T36" fmla="*/ 2 w 70"/>
                <a:gd name="T37" fmla="*/ 85 h 91"/>
                <a:gd name="T38" fmla="*/ 12 w 70"/>
                <a:gd name="T39" fmla="*/ 80 h 91"/>
                <a:gd name="T40" fmla="*/ 25 w 70"/>
                <a:gd name="T41" fmla="*/ 72 h 91"/>
                <a:gd name="T42" fmla="*/ 16 w 70"/>
                <a:gd name="T43" fmla="*/ 71 h 91"/>
                <a:gd name="T44" fmla="*/ 9 w 70"/>
                <a:gd name="T45" fmla="*/ 67 h 91"/>
                <a:gd name="T46" fmla="*/ 12 w 70"/>
                <a:gd name="T47" fmla="*/ 58 h 91"/>
                <a:gd name="T48" fmla="*/ 13 w 70"/>
                <a:gd name="T49" fmla="*/ 51 h 91"/>
                <a:gd name="T50" fmla="*/ 22 w 70"/>
                <a:gd name="T51" fmla="*/ 51 h 91"/>
                <a:gd name="T52" fmla="*/ 30 w 70"/>
                <a:gd name="T53" fmla="*/ 51 h 91"/>
                <a:gd name="T54" fmla="*/ 26 w 70"/>
                <a:gd name="T55" fmla="*/ 37 h 91"/>
                <a:gd name="T56" fmla="*/ 19 w 70"/>
                <a:gd name="T57" fmla="*/ 25 h 91"/>
                <a:gd name="T58" fmla="*/ 10 w 70"/>
                <a:gd name="T59" fmla="*/ 12 h 91"/>
                <a:gd name="T60" fmla="*/ 5 w 70"/>
                <a:gd name="T61" fmla="*/ 1 h 91"/>
                <a:gd name="T62" fmla="*/ 5 w 70"/>
                <a:gd name="T63" fmla="*/ 0 h 91"/>
                <a:gd name="T64" fmla="*/ 5 w 70"/>
                <a:gd name="T65" fmla="*/ 0 h 91"/>
                <a:gd name="T66" fmla="*/ 9 w 70"/>
                <a:gd name="T67" fmla="*/ 0 h 91"/>
                <a:gd name="T68" fmla="*/ 15 w 70"/>
                <a:gd name="T69" fmla="*/ 0 h 91"/>
                <a:gd name="T70" fmla="*/ 15 w 70"/>
                <a:gd name="T71" fmla="*/ 4 h 91"/>
                <a:gd name="T72" fmla="*/ 15 w 70"/>
                <a:gd name="T73" fmla="*/ 8 h 91"/>
                <a:gd name="T74" fmla="*/ 16 w 70"/>
                <a:gd name="T75" fmla="*/ 8 h 91"/>
                <a:gd name="T76" fmla="*/ 19 w 70"/>
                <a:gd name="T77" fmla="*/ 8 h 91"/>
                <a:gd name="T78" fmla="*/ 23 w 70"/>
                <a:gd name="T79" fmla="*/ 5 h 91"/>
                <a:gd name="T80" fmla="*/ 26 w 70"/>
                <a:gd name="T81" fmla="*/ 2 h 91"/>
                <a:gd name="T82" fmla="*/ 32 w 70"/>
                <a:gd name="T83" fmla="*/ 1 h 91"/>
                <a:gd name="T84" fmla="*/ 38 w 70"/>
                <a:gd name="T85" fmla="*/ 1 h 91"/>
                <a:gd name="T86" fmla="*/ 39 w 70"/>
                <a:gd name="T87" fmla="*/ 8 h 91"/>
                <a:gd name="T88" fmla="*/ 40 w 70"/>
                <a:gd name="T89" fmla="*/ 15 h 91"/>
                <a:gd name="T90" fmla="*/ 42 w 70"/>
                <a:gd name="T91" fmla="*/ 24 h 91"/>
                <a:gd name="T92" fmla="*/ 46 w 70"/>
                <a:gd name="T93" fmla="*/ 31 h 91"/>
                <a:gd name="T94" fmla="*/ 49 w 70"/>
                <a:gd name="T95" fmla="*/ 38 h 91"/>
                <a:gd name="T96" fmla="*/ 53 w 70"/>
                <a:gd name="T97" fmla="*/ 45 h 91"/>
                <a:gd name="T98" fmla="*/ 58 w 70"/>
                <a:gd name="T99" fmla="*/ 51 h 91"/>
                <a:gd name="T100" fmla="*/ 62 w 70"/>
                <a:gd name="T101" fmla="*/ 55 h 91"/>
                <a:gd name="T102" fmla="*/ 66 w 70"/>
                <a:gd name="T103" fmla="*/ 55 h 91"/>
                <a:gd name="T104" fmla="*/ 70 w 70"/>
                <a:gd name="T105" fmla="*/ 55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0" h="91">
                  <a:moveTo>
                    <a:pt x="70" y="55"/>
                  </a:moveTo>
                  <a:lnTo>
                    <a:pt x="70" y="60"/>
                  </a:lnTo>
                  <a:lnTo>
                    <a:pt x="70" y="65"/>
                  </a:lnTo>
                  <a:lnTo>
                    <a:pt x="66" y="65"/>
                  </a:lnTo>
                  <a:lnTo>
                    <a:pt x="62" y="67"/>
                  </a:lnTo>
                  <a:lnTo>
                    <a:pt x="63" y="68"/>
                  </a:lnTo>
                  <a:lnTo>
                    <a:pt x="65" y="71"/>
                  </a:lnTo>
                  <a:lnTo>
                    <a:pt x="68" y="72"/>
                  </a:lnTo>
                  <a:lnTo>
                    <a:pt x="69" y="75"/>
                  </a:lnTo>
                  <a:lnTo>
                    <a:pt x="69" y="77"/>
                  </a:lnTo>
                  <a:lnTo>
                    <a:pt x="69" y="77"/>
                  </a:lnTo>
                  <a:lnTo>
                    <a:pt x="49" y="78"/>
                  </a:lnTo>
                  <a:lnTo>
                    <a:pt x="32" y="81"/>
                  </a:lnTo>
                  <a:lnTo>
                    <a:pt x="15" y="87"/>
                  </a:lnTo>
                  <a:lnTo>
                    <a:pt x="0" y="91"/>
                  </a:lnTo>
                  <a:lnTo>
                    <a:pt x="0" y="91"/>
                  </a:lnTo>
                  <a:lnTo>
                    <a:pt x="0" y="89"/>
                  </a:lnTo>
                  <a:lnTo>
                    <a:pt x="0" y="88"/>
                  </a:lnTo>
                  <a:lnTo>
                    <a:pt x="2" y="85"/>
                  </a:lnTo>
                  <a:lnTo>
                    <a:pt x="12" y="80"/>
                  </a:lnTo>
                  <a:lnTo>
                    <a:pt x="25" y="72"/>
                  </a:lnTo>
                  <a:lnTo>
                    <a:pt x="16" y="71"/>
                  </a:lnTo>
                  <a:lnTo>
                    <a:pt x="9" y="67"/>
                  </a:lnTo>
                  <a:lnTo>
                    <a:pt x="12" y="58"/>
                  </a:lnTo>
                  <a:lnTo>
                    <a:pt x="13" y="51"/>
                  </a:lnTo>
                  <a:lnTo>
                    <a:pt x="22" y="51"/>
                  </a:lnTo>
                  <a:lnTo>
                    <a:pt x="30" y="51"/>
                  </a:lnTo>
                  <a:lnTo>
                    <a:pt x="26" y="37"/>
                  </a:lnTo>
                  <a:lnTo>
                    <a:pt x="19" y="25"/>
                  </a:lnTo>
                  <a:lnTo>
                    <a:pt x="10" y="12"/>
                  </a:lnTo>
                  <a:lnTo>
                    <a:pt x="5" y="1"/>
                  </a:lnTo>
                  <a:lnTo>
                    <a:pt x="5" y="0"/>
                  </a:lnTo>
                  <a:lnTo>
                    <a:pt x="5" y="0"/>
                  </a:lnTo>
                  <a:lnTo>
                    <a:pt x="9" y="0"/>
                  </a:lnTo>
                  <a:lnTo>
                    <a:pt x="15" y="0"/>
                  </a:lnTo>
                  <a:lnTo>
                    <a:pt x="15" y="4"/>
                  </a:lnTo>
                  <a:lnTo>
                    <a:pt x="15" y="8"/>
                  </a:lnTo>
                  <a:lnTo>
                    <a:pt x="16" y="8"/>
                  </a:lnTo>
                  <a:lnTo>
                    <a:pt x="19" y="8"/>
                  </a:lnTo>
                  <a:lnTo>
                    <a:pt x="23" y="5"/>
                  </a:lnTo>
                  <a:lnTo>
                    <a:pt x="26" y="2"/>
                  </a:lnTo>
                  <a:lnTo>
                    <a:pt x="32" y="1"/>
                  </a:lnTo>
                  <a:lnTo>
                    <a:pt x="38" y="1"/>
                  </a:lnTo>
                  <a:lnTo>
                    <a:pt x="39" y="8"/>
                  </a:lnTo>
                  <a:lnTo>
                    <a:pt x="40" y="15"/>
                  </a:lnTo>
                  <a:lnTo>
                    <a:pt x="42" y="24"/>
                  </a:lnTo>
                  <a:lnTo>
                    <a:pt x="46" y="31"/>
                  </a:lnTo>
                  <a:lnTo>
                    <a:pt x="49" y="38"/>
                  </a:lnTo>
                  <a:lnTo>
                    <a:pt x="53" y="45"/>
                  </a:lnTo>
                  <a:lnTo>
                    <a:pt x="58" y="51"/>
                  </a:lnTo>
                  <a:lnTo>
                    <a:pt x="62" y="55"/>
                  </a:lnTo>
                  <a:lnTo>
                    <a:pt x="66" y="55"/>
                  </a:lnTo>
                  <a:lnTo>
                    <a:pt x="70" y="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34" name="Freeform 465"/>
            <p:cNvSpPr>
              <a:spLocks/>
            </p:cNvSpPr>
            <p:nvPr/>
          </p:nvSpPr>
          <p:spPr bwMode="auto">
            <a:xfrm>
              <a:off x="2359" y="2610"/>
              <a:ext cx="9" cy="4"/>
            </a:xfrm>
            <a:custGeom>
              <a:avLst/>
              <a:gdLst>
                <a:gd name="T0" fmla="*/ 0 w 9"/>
                <a:gd name="T1" fmla="*/ 0 h 4"/>
                <a:gd name="T2" fmla="*/ 4 w 9"/>
                <a:gd name="T3" fmla="*/ 0 h 4"/>
                <a:gd name="T4" fmla="*/ 9 w 9"/>
                <a:gd name="T5" fmla="*/ 0 h 4"/>
                <a:gd name="T6" fmla="*/ 7 w 9"/>
                <a:gd name="T7" fmla="*/ 1 h 4"/>
                <a:gd name="T8" fmla="*/ 7 w 9"/>
                <a:gd name="T9" fmla="*/ 2 h 4"/>
                <a:gd name="T10" fmla="*/ 6 w 9"/>
                <a:gd name="T11" fmla="*/ 2 h 4"/>
                <a:gd name="T12" fmla="*/ 4 w 9"/>
                <a:gd name="T13" fmla="*/ 2 h 4"/>
                <a:gd name="T14" fmla="*/ 2 w 9"/>
                <a:gd name="T15" fmla="*/ 4 h 4"/>
                <a:gd name="T16" fmla="*/ 0 w 9"/>
                <a:gd name="T17" fmla="*/ 4 h 4"/>
                <a:gd name="T18" fmla="*/ 0 w 9"/>
                <a:gd name="T19" fmla="*/ 2 h 4"/>
                <a:gd name="T20" fmla="*/ 0 w 9"/>
                <a:gd name="T2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" h="4">
                  <a:moveTo>
                    <a:pt x="0" y="0"/>
                  </a:moveTo>
                  <a:lnTo>
                    <a:pt x="4" y="0"/>
                  </a:lnTo>
                  <a:lnTo>
                    <a:pt x="9" y="0"/>
                  </a:lnTo>
                  <a:lnTo>
                    <a:pt x="7" y="1"/>
                  </a:lnTo>
                  <a:lnTo>
                    <a:pt x="7" y="2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35" name="Freeform 466"/>
            <p:cNvSpPr>
              <a:spLocks/>
            </p:cNvSpPr>
            <p:nvPr/>
          </p:nvSpPr>
          <p:spPr bwMode="auto">
            <a:xfrm>
              <a:off x="3798" y="2611"/>
              <a:ext cx="49" cy="40"/>
            </a:xfrm>
            <a:custGeom>
              <a:avLst/>
              <a:gdLst>
                <a:gd name="T0" fmla="*/ 23 w 49"/>
                <a:gd name="T1" fmla="*/ 0 h 40"/>
                <a:gd name="T2" fmla="*/ 36 w 49"/>
                <a:gd name="T3" fmla="*/ 1 h 40"/>
                <a:gd name="T4" fmla="*/ 49 w 49"/>
                <a:gd name="T5" fmla="*/ 1 h 40"/>
                <a:gd name="T6" fmla="*/ 49 w 49"/>
                <a:gd name="T7" fmla="*/ 3 h 40"/>
                <a:gd name="T8" fmla="*/ 49 w 49"/>
                <a:gd name="T9" fmla="*/ 3 h 40"/>
                <a:gd name="T10" fmla="*/ 45 w 49"/>
                <a:gd name="T11" fmla="*/ 14 h 40"/>
                <a:gd name="T12" fmla="*/ 42 w 49"/>
                <a:gd name="T13" fmla="*/ 27 h 40"/>
                <a:gd name="T14" fmla="*/ 35 w 49"/>
                <a:gd name="T15" fmla="*/ 31 h 40"/>
                <a:gd name="T16" fmla="*/ 25 w 49"/>
                <a:gd name="T17" fmla="*/ 36 h 40"/>
                <a:gd name="T18" fmla="*/ 20 w 49"/>
                <a:gd name="T19" fmla="*/ 39 h 40"/>
                <a:gd name="T20" fmla="*/ 15 w 49"/>
                <a:gd name="T21" fmla="*/ 40 h 40"/>
                <a:gd name="T22" fmla="*/ 10 w 49"/>
                <a:gd name="T23" fmla="*/ 40 h 40"/>
                <a:gd name="T24" fmla="*/ 6 w 49"/>
                <a:gd name="T25" fmla="*/ 40 h 40"/>
                <a:gd name="T26" fmla="*/ 3 w 49"/>
                <a:gd name="T27" fmla="*/ 39 h 40"/>
                <a:gd name="T28" fmla="*/ 0 w 49"/>
                <a:gd name="T29" fmla="*/ 37 h 40"/>
                <a:gd name="T30" fmla="*/ 5 w 49"/>
                <a:gd name="T31" fmla="*/ 23 h 40"/>
                <a:gd name="T32" fmla="*/ 10 w 49"/>
                <a:gd name="T33" fmla="*/ 9 h 40"/>
                <a:gd name="T34" fmla="*/ 17 w 49"/>
                <a:gd name="T35" fmla="*/ 6 h 40"/>
                <a:gd name="T36" fmla="*/ 23 w 49"/>
                <a:gd name="T3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9" h="40">
                  <a:moveTo>
                    <a:pt x="23" y="0"/>
                  </a:moveTo>
                  <a:lnTo>
                    <a:pt x="36" y="1"/>
                  </a:lnTo>
                  <a:lnTo>
                    <a:pt x="49" y="1"/>
                  </a:lnTo>
                  <a:lnTo>
                    <a:pt x="49" y="3"/>
                  </a:lnTo>
                  <a:lnTo>
                    <a:pt x="49" y="3"/>
                  </a:lnTo>
                  <a:lnTo>
                    <a:pt x="45" y="14"/>
                  </a:lnTo>
                  <a:lnTo>
                    <a:pt x="42" y="27"/>
                  </a:lnTo>
                  <a:lnTo>
                    <a:pt x="35" y="31"/>
                  </a:lnTo>
                  <a:lnTo>
                    <a:pt x="25" y="36"/>
                  </a:lnTo>
                  <a:lnTo>
                    <a:pt x="20" y="39"/>
                  </a:lnTo>
                  <a:lnTo>
                    <a:pt x="15" y="40"/>
                  </a:lnTo>
                  <a:lnTo>
                    <a:pt x="10" y="40"/>
                  </a:lnTo>
                  <a:lnTo>
                    <a:pt x="6" y="40"/>
                  </a:lnTo>
                  <a:lnTo>
                    <a:pt x="3" y="39"/>
                  </a:lnTo>
                  <a:lnTo>
                    <a:pt x="0" y="37"/>
                  </a:lnTo>
                  <a:lnTo>
                    <a:pt x="5" y="23"/>
                  </a:lnTo>
                  <a:lnTo>
                    <a:pt x="10" y="9"/>
                  </a:lnTo>
                  <a:lnTo>
                    <a:pt x="17" y="6"/>
                  </a:lnTo>
                  <a:lnTo>
                    <a:pt x="2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36" name="Freeform 467"/>
            <p:cNvSpPr>
              <a:spLocks/>
            </p:cNvSpPr>
            <p:nvPr/>
          </p:nvSpPr>
          <p:spPr bwMode="auto">
            <a:xfrm>
              <a:off x="2643" y="2620"/>
              <a:ext cx="12" cy="18"/>
            </a:xfrm>
            <a:custGeom>
              <a:avLst/>
              <a:gdLst>
                <a:gd name="T0" fmla="*/ 7 w 12"/>
                <a:gd name="T1" fmla="*/ 0 h 18"/>
                <a:gd name="T2" fmla="*/ 10 w 12"/>
                <a:gd name="T3" fmla="*/ 0 h 18"/>
                <a:gd name="T4" fmla="*/ 12 w 12"/>
                <a:gd name="T5" fmla="*/ 0 h 18"/>
                <a:gd name="T6" fmla="*/ 10 w 12"/>
                <a:gd name="T7" fmla="*/ 5 h 18"/>
                <a:gd name="T8" fmla="*/ 9 w 12"/>
                <a:gd name="T9" fmla="*/ 10 h 18"/>
                <a:gd name="T10" fmla="*/ 6 w 12"/>
                <a:gd name="T11" fmla="*/ 14 h 18"/>
                <a:gd name="T12" fmla="*/ 3 w 12"/>
                <a:gd name="T13" fmla="*/ 18 h 18"/>
                <a:gd name="T14" fmla="*/ 2 w 12"/>
                <a:gd name="T15" fmla="*/ 17 h 18"/>
                <a:gd name="T16" fmla="*/ 0 w 12"/>
                <a:gd name="T17" fmla="*/ 17 h 18"/>
                <a:gd name="T18" fmla="*/ 0 w 12"/>
                <a:gd name="T19" fmla="*/ 12 h 18"/>
                <a:gd name="T20" fmla="*/ 0 w 12"/>
                <a:gd name="T21" fmla="*/ 7 h 18"/>
                <a:gd name="T22" fmla="*/ 3 w 12"/>
                <a:gd name="T23" fmla="*/ 4 h 18"/>
                <a:gd name="T24" fmla="*/ 7 w 12"/>
                <a:gd name="T2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" h="18">
                  <a:moveTo>
                    <a:pt x="7" y="0"/>
                  </a:moveTo>
                  <a:lnTo>
                    <a:pt x="10" y="0"/>
                  </a:lnTo>
                  <a:lnTo>
                    <a:pt x="12" y="0"/>
                  </a:lnTo>
                  <a:lnTo>
                    <a:pt x="10" y="5"/>
                  </a:lnTo>
                  <a:lnTo>
                    <a:pt x="9" y="10"/>
                  </a:lnTo>
                  <a:lnTo>
                    <a:pt x="6" y="14"/>
                  </a:lnTo>
                  <a:lnTo>
                    <a:pt x="3" y="18"/>
                  </a:lnTo>
                  <a:lnTo>
                    <a:pt x="2" y="17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0" y="7"/>
                  </a:lnTo>
                  <a:lnTo>
                    <a:pt x="3" y="4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37" name="Freeform 468"/>
            <p:cNvSpPr>
              <a:spLocks/>
            </p:cNvSpPr>
            <p:nvPr/>
          </p:nvSpPr>
          <p:spPr bwMode="auto">
            <a:xfrm>
              <a:off x="3317" y="2654"/>
              <a:ext cx="63" cy="57"/>
            </a:xfrm>
            <a:custGeom>
              <a:avLst/>
              <a:gdLst>
                <a:gd name="T0" fmla="*/ 36 w 63"/>
                <a:gd name="T1" fmla="*/ 0 h 57"/>
                <a:gd name="T2" fmla="*/ 39 w 63"/>
                <a:gd name="T3" fmla="*/ 3 h 57"/>
                <a:gd name="T4" fmla="*/ 39 w 63"/>
                <a:gd name="T5" fmla="*/ 6 h 57"/>
                <a:gd name="T6" fmla="*/ 39 w 63"/>
                <a:gd name="T7" fmla="*/ 7 h 57"/>
                <a:gd name="T8" fmla="*/ 37 w 63"/>
                <a:gd name="T9" fmla="*/ 10 h 57"/>
                <a:gd name="T10" fmla="*/ 34 w 63"/>
                <a:gd name="T11" fmla="*/ 14 h 57"/>
                <a:gd name="T12" fmla="*/ 30 w 63"/>
                <a:gd name="T13" fmla="*/ 17 h 57"/>
                <a:gd name="T14" fmla="*/ 34 w 63"/>
                <a:gd name="T15" fmla="*/ 17 h 57"/>
                <a:gd name="T16" fmla="*/ 37 w 63"/>
                <a:gd name="T17" fmla="*/ 17 h 57"/>
                <a:gd name="T18" fmla="*/ 37 w 63"/>
                <a:gd name="T19" fmla="*/ 21 h 57"/>
                <a:gd name="T20" fmla="*/ 37 w 63"/>
                <a:gd name="T21" fmla="*/ 25 h 57"/>
                <a:gd name="T22" fmla="*/ 40 w 63"/>
                <a:gd name="T23" fmla="*/ 24 h 57"/>
                <a:gd name="T24" fmla="*/ 43 w 63"/>
                <a:gd name="T25" fmla="*/ 21 h 57"/>
                <a:gd name="T26" fmla="*/ 47 w 63"/>
                <a:gd name="T27" fmla="*/ 20 h 57"/>
                <a:gd name="T28" fmla="*/ 53 w 63"/>
                <a:gd name="T29" fmla="*/ 18 h 57"/>
                <a:gd name="T30" fmla="*/ 57 w 63"/>
                <a:gd name="T31" fmla="*/ 20 h 57"/>
                <a:gd name="T32" fmla="*/ 63 w 63"/>
                <a:gd name="T33" fmla="*/ 21 h 57"/>
                <a:gd name="T34" fmla="*/ 59 w 63"/>
                <a:gd name="T35" fmla="*/ 38 h 57"/>
                <a:gd name="T36" fmla="*/ 56 w 63"/>
                <a:gd name="T37" fmla="*/ 57 h 57"/>
                <a:gd name="T38" fmla="*/ 50 w 63"/>
                <a:gd name="T39" fmla="*/ 57 h 57"/>
                <a:gd name="T40" fmla="*/ 44 w 63"/>
                <a:gd name="T41" fmla="*/ 57 h 57"/>
                <a:gd name="T42" fmla="*/ 43 w 63"/>
                <a:gd name="T43" fmla="*/ 57 h 57"/>
                <a:gd name="T44" fmla="*/ 40 w 63"/>
                <a:gd name="T45" fmla="*/ 55 h 57"/>
                <a:gd name="T46" fmla="*/ 40 w 63"/>
                <a:gd name="T47" fmla="*/ 51 h 57"/>
                <a:gd name="T48" fmla="*/ 39 w 63"/>
                <a:gd name="T49" fmla="*/ 48 h 57"/>
                <a:gd name="T50" fmla="*/ 37 w 63"/>
                <a:gd name="T51" fmla="*/ 50 h 57"/>
                <a:gd name="T52" fmla="*/ 34 w 63"/>
                <a:gd name="T53" fmla="*/ 51 h 57"/>
                <a:gd name="T54" fmla="*/ 32 w 63"/>
                <a:gd name="T55" fmla="*/ 55 h 57"/>
                <a:gd name="T56" fmla="*/ 27 w 63"/>
                <a:gd name="T57" fmla="*/ 57 h 57"/>
                <a:gd name="T58" fmla="*/ 24 w 63"/>
                <a:gd name="T59" fmla="*/ 51 h 57"/>
                <a:gd name="T60" fmla="*/ 22 w 63"/>
                <a:gd name="T61" fmla="*/ 45 h 57"/>
                <a:gd name="T62" fmla="*/ 12 w 63"/>
                <a:gd name="T63" fmla="*/ 45 h 57"/>
                <a:gd name="T64" fmla="*/ 2 w 63"/>
                <a:gd name="T65" fmla="*/ 47 h 57"/>
                <a:gd name="T66" fmla="*/ 0 w 63"/>
                <a:gd name="T67" fmla="*/ 41 h 57"/>
                <a:gd name="T68" fmla="*/ 0 w 63"/>
                <a:gd name="T69" fmla="*/ 37 h 57"/>
                <a:gd name="T70" fmla="*/ 9 w 63"/>
                <a:gd name="T71" fmla="*/ 30 h 57"/>
                <a:gd name="T72" fmla="*/ 20 w 63"/>
                <a:gd name="T73" fmla="*/ 20 h 57"/>
                <a:gd name="T74" fmla="*/ 30 w 63"/>
                <a:gd name="T75" fmla="*/ 10 h 57"/>
                <a:gd name="T76" fmla="*/ 36 w 63"/>
                <a:gd name="T7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3" h="57">
                  <a:moveTo>
                    <a:pt x="36" y="0"/>
                  </a:moveTo>
                  <a:lnTo>
                    <a:pt x="39" y="3"/>
                  </a:lnTo>
                  <a:lnTo>
                    <a:pt x="39" y="6"/>
                  </a:lnTo>
                  <a:lnTo>
                    <a:pt x="39" y="7"/>
                  </a:lnTo>
                  <a:lnTo>
                    <a:pt x="37" y="10"/>
                  </a:lnTo>
                  <a:lnTo>
                    <a:pt x="34" y="14"/>
                  </a:lnTo>
                  <a:lnTo>
                    <a:pt x="30" y="17"/>
                  </a:lnTo>
                  <a:lnTo>
                    <a:pt x="34" y="17"/>
                  </a:lnTo>
                  <a:lnTo>
                    <a:pt x="37" y="17"/>
                  </a:lnTo>
                  <a:lnTo>
                    <a:pt x="37" y="21"/>
                  </a:lnTo>
                  <a:lnTo>
                    <a:pt x="37" y="25"/>
                  </a:lnTo>
                  <a:lnTo>
                    <a:pt x="40" y="24"/>
                  </a:lnTo>
                  <a:lnTo>
                    <a:pt x="43" y="21"/>
                  </a:lnTo>
                  <a:lnTo>
                    <a:pt x="47" y="20"/>
                  </a:lnTo>
                  <a:lnTo>
                    <a:pt x="53" y="18"/>
                  </a:lnTo>
                  <a:lnTo>
                    <a:pt x="57" y="20"/>
                  </a:lnTo>
                  <a:lnTo>
                    <a:pt x="63" y="21"/>
                  </a:lnTo>
                  <a:lnTo>
                    <a:pt x="59" y="38"/>
                  </a:lnTo>
                  <a:lnTo>
                    <a:pt x="56" y="57"/>
                  </a:lnTo>
                  <a:lnTo>
                    <a:pt x="50" y="57"/>
                  </a:lnTo>
                  <a:lnTo>
                    <a:pt x="44" y="57"/>
                  </a:lnTo>
                  <a:lnTo>
                    <a:pt x="43" y="57"/>
                  </a:lnTo>
                  <a:lnTo>
                    <a:pt x="40" y="55"/>
                  </a:lnTo>
                  <a:lnTo>
                    <a:pt x="40" y="51"/>
                  </a:lnTo>
                  <a:lnTo>
                    <a:pt x="39" y="48"/>
                  </a:lnTo>
                  <a:lnTo>
                    <a:pt x="37" y="50"/>
                  </a:lnTo>
                  <a:lnTo>
                    <a:pt x="34" y="51"/>
                  </a:lnTo>
                  <a:lnTo>
                    <a:pt x="32" y="55"/>
                  </a:lnTo>
                  <a:lnTo>
                    <a:pt x="27" y="57"/>
                  </a:lnTo>
                  <a:lnTo>
                    <a:pt x="24" y="51"/>
                  </a:lnTo>
                  <a:lnTo>
                    <a:pt x="22" y="45"/>
                  </a:lnTo>
                  <a:lnTo>
                    <a:pt x="12" y="45"/>
                  </a:lnTo>
                  <a:lnTo>
                    <a:pt x="2" y="47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9" y="30"/>
                  </a:lnTo>
                  <a:lnTo>
                    <a:pt x="20" y="20"/>
                  </a:lnTo>
                  <a:lnTo>
                    <a:pt x="30" y="10"/>
                  </a:lnTo>
                  <a:lnTo>
                    <a:pt x="3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38" name="Freeform 469"/>
            <p:cNvSpPr>
              <a:spLocks/>
            </p:cNvSpPr>
            <p:nvPr/>
          </p:nvSpPr>
          <p:spPr bwMode="auto">
            <a:xfrm>
              <a:off x="2987" y="2684"/>
              <a:ext cx="106" cy="85"/>
            </a:xfrm>
            <a:custGeom>
              <a:avLst/>
              <a:gdLst>
                <a:gd name="T0" fmla="*/ 43 w 106"/>
                <a:gd name="T1" fmla="*/ 0 h 85"/>
                <a:gd name="T2" fmla="*/ 39 w 106"/>
                <a:gd name="T3" fmla="*/ 3 h 85"/>
                <a:gd name="T4" fmla="*/ 33 w 106"/>
                <a:gd name="T5" fmla="*/ 7 h 85"/>
                <a:gd name="T6" fmla="*/ 26 w 106"/>
                <a:gd name="T7" fmla="*/ 8 h 85"/>
                <a:gd name="T8" fmla="*/ 20 w 106"/>
                <a:gd name="T9" fmla="*/ 11 h 85"/>
                <a:gd name="T10" fmla="*/ 15 w 106"/>
                <a:gd name="T11" fmla="*/ 14 h 85"/>
                <a:gd name="T12" fmla="*/ 9 w 106"/>
                <a:gd name="T13" fmla="*/ 17 h 85"/>
                <a:gd name="T14" fmla="*/ 5 w 106"/>
                <a:gd name="T15" fmla="*/ 21 h 85"/>
                <a:gd name="T16" fmla="*/ 0 w 106"/>
                <a:gd name="T17" fmla="*/ 27 h 85"/>
                <a:gd name="T18" fmla="*/ 2 w 106"/>
                <a:gd name="T19" fmla="*/ 28 h 85"/>
                <a:gd name="T20" fmla="*/ 2 w 106"/>
                <a:gd name="T21" fmla="*/ 30 h 85"/>
                <a:gd name="T22" fmla="*/ 10 w 106"/>
                <a:gd name="T23" fmla="*/ 28 h 85"/>
                <a:gd name="T24" fmla="*/ 17 w 106"/>
                <a:gd name="T25" fmla="*/ 27 h 85"/>
                <a:gd name="T26" fmla="*/ 22 w 106"/>
                <a:gd name="T27" fmla="*/ 23 h 85"/>
                <a:gd name="T28" fmla="*/ 29 w 106"/>
                <a:gd name="T29" fmla="*/ 20 h 85"/>
                <a:gd name="T30" fmla="*/ 45 w 106"/>
                <a:gd name="T31" fmla="*/ 25 h 85"/>
                <a:gd name="T32" fmla="*/ 63 w 106"/>
                <a:gd name="T33" fmla="*/ 31 h 85"/>
                <a:gd name="T34" fmla="*/ 62 w 106"/>
                <a:gd name="T35" fmla="*/ 33 h 85"/>
                <a:gd name="T36" fmla="*/ 62 w 106"/>
                <a:gd name="T37" fmla="*/ 34 h 85"/>
                <a:gd name="T38" fmla="*/ 50 w 106"/>
                <a:gd name="T39" fmla="*/ 37 h 85"/>
                <a:gd name="T40" fmla="*/ 42 w 106"/>
                <a:gd name="T41" fmla="*/ 41 h 85"/>
                <a:gd name="T42" fmla="*/ 33 w 106"/>
                <a:gd name="T43" fmla="*/ 45 h 85"/>
                <a:gd name="T44" fmla="*/ 27 w 106"/>
                <a:gd name="T45" fmla="*/ 51 h 85"/>
                <a:gd name="T46" fmla="*/ 22 w 106"/>
                <a:gd name="T47" fmla="*/ 58 h 85"/>
                <a:gd name="T48" fmla="*/ 17 w 106"/>
                <a:gd name="T49" fmla="*/ 65 h 85"/>
                <a:gd name="T50" fmla="*/ 13 w 106"/>
                <a:gd name="T51" fmla="*/ 74 h 85"/>
                <a:gd name="T52" fmla="*/ 10 w 106"/>
                <a:gd name="T53" fmla="*/ 84 h 85"/>
                <a:gd name="T54" fmla="*/ 10 w 106"/>
                <a:gd name="T55" fmla="*/ 85 h 85"/>
                <a:gd name="T56" fmla="*/ 12 w 106"/>
                <a:gd name="T57" fmla="*/ 85 h 85"/>
                <a:gd name="T58" fmla="*/ 17 w 106"/>
                <a:gd name="T59" fmla="*/ 85 h 85"/>
                <a:gd name="T60" fmla="*/ 23 w 106"/>
                <a:gd name="T61" fmla="*/ 85 h 85"/>
                <a:gd name="T62" fmla="*/ 30 w 106"/>
                <a:gd name="T63" fmla="*/ 70 h 85"/>
                <a:gd name="T64" fmla="*/ 37 w 106"/>
                <a:gd name="T65" fmla="*/ 55 h 85"/>
                <a:gd name="T66" fmla="*/ 43 w 106"/>
                <a:gd name="T67" fmla="*/ 50 h 85"/>
                <a:gd name="T68" fmla="*/ 49 w 106"/>
                <a:gd name="T69" fmla="*/ 45 h 85"/>
                <a:gd name="T70" fmla="*/ 56 w 106"/>
                <a:gd name="T71" fmla="*/ 41 h 85"/>
                <a:gd name="T72" fmla="*/ 66 w 106"/>
                <a:gd name="T73" fmla="*/ 38 h 85"/>
                <a:gd name="T74" fmla="*/ 66 w 106"/>
                <a:gd name="T75" fmla="*/ 40 h 85"/>
                <a:gd name="T76" fmla="*/ 66 w 106"/>
                <a:gd name="T77" fmla="*/ 41 h 85"/>
                <a:gd name="T78" fmla="*/ 67 w 106"/>
                <a:gd name="T79" fmla="*/ 48 h 85"/>
                <a:gd name="T80" fmla="*/ 66 w 106"/>
                <a:gd name="T81" fmla="*/ 54 h 85"/>
                <a:gd name="T82" fmla="*/ 65 w 106"/>
                <a:gd name="T83" fmla="*/ 60 h 85"/>
                <a:gd name="T84" fmla="*/ 63 w 106"/>
                <a:gd name="T85" fmla="*/ 65 h 85"/>
                <a:gd name="T86" fmla="*/ 70 w 106"/>
                <a:gd name="T87" fmla="*/ 65 h 85"/>
                <a:gd name="T88" fmla="*/ 77 w 106"/>
                <a:gd name="T89" fmla="*/ 67 h 85"/>
                <a:gd name="T90" fmla="*/ 85 w 106"/>
                <a:gd name="T91" fmla="*/ 58 h 85"/>
                <a:gd name="T92" fmla="*/ 92 w 106"/>
                <a:gd name="T93" fmla="*/ 48 h 85"/>
                <a:gd name="T94" fmla="*/ 97 w 106"/>
                <a:gd name="T95" fmla="*/ 51 h 85"/>
                <a:gd name="T96" fmla="*/ 105 w 106"/>
                <a:gd name="T97" fmla="*/ 50 h 85"/>
                <a:gd name="T98" fmla="*/ 106 w 106"/>
                <a:gd name="T99" fmla="*/ 48 h 85"/>
                <a:gd name="T100" fmla="*/ 106 w 106"/>
                <a:gd name="T101" fmla="*/ 47 h 85"/>
                <a:gd name="T102" fmla="*/ 87 w 106"/>
                <a:gd name="T103" fmla="*/ 35 h 85"/>
                <a:gd name="T104" fmla="*/ 70 w 106"/>
                <a:gd name="T105" fmla="*/ 25 h 85"/>
                <a:gd name="T106" fmla="*/ 72 w 106"/>
                <a:gd name="T107" fmla="*/ 20 h 85"/>
                <a:gd name="T108" fmla="*/ 73 w 106"/>
                <a:gd name="T109" fmla="*/ 15 h 85"/>
                <a:gd name="T110" fmla="*/ 66 w 106"/>
                <a:gd name="T111" fmla="*/ 8 h 85"/>
                <a:gd name="T112" fmla="*/ 59 w 106"/>
                <a:gd name="T113" fmla="*/ 3 h 85"/>
                <a:gd name="T114" fmla="*/ 52 w 106"/>
                <a:gd name="T115" fmla="*/ 1 h 85"/>
                <a:gd name="T116" fmla="*/ 43 w 106"/>
                <a:gd name="T117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6" h="85">
                  <a:moveTo>
                    <a:pt x="43" y="0"/>
                  </a:moveTo>
                  <a:lnTo>
                    <a:pt x="39" y="3"/>
                  </a:lnTo>
                  <a:lnTo>
                    <a:pt x="33" y="7"/>
                  </a:lnTo>
                  <a:lnTo>
                    <a:pt x="26" y="8"/>
                  </a:lnTo>
                  <a:lnTo>
                    <a:pt x="20" y="11"/>
                  </a:lnTo>
                  <a:lnTo>
                    <a:pt x="15" y="14"/>
                  </a:lnTo>
                  <a:lnTo>
                    <a:pt x="9" y="17"/>
                  </a:lnTo>
                  <a:lnTo>
                    <a:pt x="5" y="21"/>
                  </a:lnTo>
                  <a:lnTo>
                    <a:pt x="0" y="27"/>
                  </a:lnTo>
                  <a:lnTo>
                    <a:pt x="2" y="28"/>
                  </a:lnTo>
                  <a:lnTo>
                    <a:pt x="2" y="30"/>
                  </a:lnTo>
                  <a:lnTo>
                    <a:pt x="10" y="28"/>
                  </a:lnTo>
                  <a:lnTo>
                    <a:pt x="17" y="27"/>
                  </a:lnTo>
                  <a:lnTo>
                    <a:pt x="22" y="23"/>
                  </a:lnTo>
                  <a:lnTo>
                    <a:pt x="29" y="20"/>
                  </a:lnTo>
                  <a:lnTo>
                    <a:pt x="45" y="25"/>
                  </a:lnTo>
                  <a:lnTo>
                    <a:pt x="63" y="31"/>
                  </a:lnTo>
                  <a:lnTo>
                    <a:pt x="62" y="33"/>
                  </a:lnTo>
                  <a:lnTo>
                    <a:pt x="62" y="34"/>
                  </a:lnTo>
                  <a:lnTo>
                    <a:pt x="50" y="37"/>
                  </a:lnTo>
                  <a:lnTo>
                    <a:pt x="42" y="41"/>
                  </a:lnTo>
                  <a:lnTo>
                    <a:pt x="33" y="45"/>
                  </a:lnTo>
                  <a:lnTo>
                    <a:pt x="27" y="51"/>
                  </a:lnTo>
                  <a:lnTo>
                    <a:pt x="22" y="58"/>
                  </a:lnTo>
                  <a:lnTo>
                    <a:pt x="17" y="65"/>
                  </a:lnTo>
                  <a:lnTo>
                    <a:pt x="13" y="74"/>
                  </a:lnTo>
                  <a:lnTo>
                    <a:pt x="10" y="84"/>
                  </a:lnTo>
                  <a:lnTo>
                    <a:pt x="10" y="85"/>
                  </a:lnTo>
                  <a:lnTo>
                    <a:pt x="12" y="85"/>
                  </a:lnTo>
                  <a:lnTo>
                    <a:pt x="17" y="85"/>
                  </a:lnTo>
                  <a:lnTo>
                    <a:pt x="23" y="85"/>
                  </a:lnTo>
                  <a:lnTo>
                    <a:pt x="30" y="70"/>
                  </a:lnTo>
                  <a:lnTo>
                    <a:pt x="37" y="55"/>
                  </a:lnTo>
                  <a:lnTo>
                    <a:pt x="43" y="50"/>
                  </a:lnTo>
                  <a:lnTo>
                    <a:pt x="49" y="45"/>
                  </a:lnTo>
                  <a:lnTo>
                    <a:pt x="56" y="41"/>
                  </a:lnTo>
                  <a:lnTo>
                    <a:pt x="66" y="38"/>
                  </a:lnTo>
                  <a:lnTo>
                    <a:pt x="66" y="40"/>
                  </a:lnTo>
                  <a:lnTo>
                    <a:pt x="66" y="41"/>
                  </a:lnTo>
                  <a:lnTo>
                    <a:pt x="67" y="48"/>
                  </a:lnTo>
                  <a:lnTo>
                    <a:pt x="66" y="54"/>
                  </a:lnTo>
                  <a:lnTo>
                    <a:pt x="65" y="60"/>
                  </a:lnTo>
                  <a:lnTo>
                    <a:pt x="63" y="65"/>
                  </a:lnTo>
                  <a:lnTo>
                    <a:pt x="70" y="65"/>
                  </a:lnTo>
                  <a:lnTo>
                    <a:pt x="77" y="67"/>
                  </a:lnTo>
                  <a:lnTo>
                    <a:pt x="85" y="58"/>
                  </a:lnTo>
                  <a:lnTo>
                    <a:pt x="92" y="48"/>
                  </a:lnTo>
                  <a:lnTo>
                    <a:pt x="97" y="51"/>
                  </a:lnTo>
                  <a:lnTo>
                    <a:pt x="105" y="50"/>
                  </a:lnTo>
                  <a:lnTo>
                    <a:pt x="106" y="48"/>
                  </a:lnTo>
                  <a:lnTo>
                    <a:pt x="106" y="47"/>
                  </a:lnTo>
                  <a:lnTo>
                    <a:pt x="87" y="35"/>
                  </a:lnTo>
                  <a:lnTo>
                    <a:pt x="70" y="25"/>
                  </a:lnTo>
                  <a:lnTo>
                    <a:pt x="72" y="20"/>
                  </a:lnTo>
                  <a:lnTo>
                    <a:pt x="73" y="15"/>
                  </a:lnTo>
                  <a:lnTo>
                    <a:pt x="66" y="8"/>
                  </a:lnTo>
                  <a:lnTo>
                    <a:pt x="59" y="3"/>
                  </a:lnTo>
                  <a:lnTo>
                    <a:pt x="52" y="1"/>
                  </a:lnTo>
                  <a:lnTo>
                    <a:pt x="4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39" name="Freeform 470"/>
            <p:cNvSpPr>
              <a:spLocks/>
            </p:cNvSpPr>
            <p:nvPr/>
          </p:nvSpPr>
          <p:spPr bwMode="auto">
            <a:xfrm>
              <a:off x="4170" y="2701"/>
              <a:ext cx="157" cy="90"/>
            </a:xfrm>
            <a:custGeom>
              <a:avLst/>
              <a:gdLst>
                <a:gd name="T0" fmla="*/ 51 w 157"/>
                <a:gd name="T1" fmla="*/ 20 h 90"/>
                <a:gd name="T2" fmla="*/ 39 w 157"/>
                <a:gd name="T3" fmla="*/ 14 h 90"/>
                <a:gd name="T4" fmla="*/ 29 w 157"/>
                <a:gd name="T5" fmla="*/ 14 h 90"/>
                <a:gd name="T6" fmla="*/ 22 w 157"/>
                <a:gd name="T7" fmla="*/ 23 h 90"/>
                <a:gd name="T8" fmla="*/ 17 w 157"/>
                <a:gd name="T9" fmla="*/ 31 h 90"/>
                <a:gd name="T10" fmla="*/ 11 w 157"/>
                <a:gd name="T11" fmla="*/ 46 h 90"/>
                <a:gd name="T12" fmla="*/ 11 w 157"/>
                <a:gd name="T13" fmla="*/ 70 h 90"/>
                <a:gd name="T14" fmla="*/ 5 w 157"/>
                <a:gd name="T15" fmla="*/ 87 h 90"/>
                <a:gd name="T16" fmla="*/ 9 w 157"/>
                <a:gd name="T17" fmla="*/ 88 h 90"/>
                <a:gd name="T18" fmla="*/ 29 w 157"/>
                <a:gd name="T19" fmla="*/ 84 h 90"/>
                <a:gd name="T20" fmla="*/ 57 w 157"/>
                <a:gd name="T21" fmla="*/ 74 h 90"/>
                <a:gd name="T22" fmla="*/ 75 w 157"/>
                <a:gd name="T23" fmla="*/ 67 h 90"/>
                <a:gd name="T24" fmla="*/ 82 w 157"/>
                <a:gd name="T25" fmla="*/ 67 h 90"/>
                <a:gd name="T26" fmla="*/ 91 w 157"/>
                <a:gd name="T27" fmla="*/ 70 h 90"/>
                <a:gd name="T28" fmla="*/ 99 w 157"/>
                <a:gd name="T29" fmla="*/ 78 h 90"/>
                <a:gd name="T30" fmla="*/ 118 w 157"/>
                <a:gd name="T31" fmla="*/ 81 h 90"/>
                <a:gd name="T32" fmla="*/ 144 w 157"/>
                <a:gd name="T33" fmla="*/ 78 h 90"/>
                <a:gd name="T34" fmla="*/ 157 w 157"/>
                <a:gd name="T35" fmla="*/ 76 h 90"/>
                <a:gd name="T36" fmla="*/ 149 w 157"/>
                <a:gd name="T37" fmla="*/ 70 h 90"/>
                <a:gd name="T38" fmla="*/ 142 w 157"/>
                <a:gd name="T39" fmla="*/ 61 h 90"/>
                <a:gd name="T40" fmla="*/ 135 w 157"/>
                <a:gd name="T41" fmla="*/ 53 h 90"/>
                <a:gd name="T42" fmla="*/ 119 w 157"/>
                <a:gd name="T43" fmla="*/ 47 h 90"/>
                <a:gd name="T44" fmla="*/ 107 w 157"/>
                <a:gd name="T45" fmla="*/ 38 h 90"/>
                <a:gd name="T46" fmla="*/ 101 w 157"/>
                <a:gd name="T47" fmla="*/ 31 h 90"/>
                <a:gd name="T48" fmla="*/ 101 w 157"/>
                <a:gd name="T49" fmla="*/ 26 h 90"/>
                <a:gd name="T50" fmla="*/ 105 w 157"/>
                <a:gd name="T51" fmla="*/ 21 h 90"/>
                <a:gd name="T52" fmla="*/ 109 w 157"/>
                <a:gd name="T53" fmla="*/ 20 h 90"/>
                <a:gd name="T54" fmla="*/ 107 w 157"/>
                <a:gd name="T55" fmla="*/ 17 h 90"/>
                <a:gd name="T56" fmla="*/ 111 w 157"/>
                <a:gd name="T57" fmla="*/ 13 h 90"/>
                <a:gd name="T58" fmla="*/ 117 w 157"/>
                <a:gd name="T59" fmla="*/ 4 h 90"/>
                <a:gd name="T60" fmla="*/ 111 w 157"/>
                <a:gd name="T61" fmla="*/ 1 h 90"/>
                <a:gd name="T62" fmla="*/ 101 w 157"/>
                <a:gd name="T63" fmla="*/ 6 h 90"/>
                <a:gd name="T64" fmla="*/ 84 w 157"/>
                <a:gd name="T65" fmla="*/ 14 h 90"/>
                <a:gd name="T66" fmla="*/ 75 w 157"/>
                <a:gd name="T67" fmla="*/ 18 h 90"/>
                <a:gd name="T68" fmla="*/ 79 w 157"/>
                <a:gd name="T69" fmla="*/ 21 h 90"/>
                <a:gd name="T70" fmla="*/ 82 w 157"/>
                <a:gd name="T71" fmla="*/ 24 h 90"/>
                <a:gd name="T72" fmla="*/ 82 w 157"/>
                <a:gd name="T73" fmla="*/ 31 h 90"/>
                <a:gd name="T74" fmla="*/ 75 w 157"/>
                <a:gd name="T75" fmla="*/ 36 h 90"/>
                <a:gd name="T76" fmla="*/ 67 w 157"/>
                <a:gd name="T77" fmla="*/ 40 h 90"/>
                <a:gd name="T78" fmla="*/ 58 w 157"/>
                <a:gd name="T79" fmla="*/ 31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57" h="90">
                  <a:moveTo>
                    <a:pt x="58" y="23"/>
                  </a:moveTo>
                  <a:lnTo>
                    <a:pt x="51" y="20"/>
                  </a:lnTo>
                  <a:lnTo>
                    <a:pt x="42" y="16"/>
                  </a:lnTo>
                  <a:lnTo>
                    <a:pt x="39" y="14"/>
                  </a:lnTo>
                  <a:lnTo>
                    <a:pt x="35" y="13"/>
                  </a:lnTo>
                  <a:lnTo>
                    <a:pt x="29" y="14"/>
                  </a:lnTo>
                  <a:lnTo>
                    <a:pt x="24" y="16"/>
                  </a:lnTo>
                  <a:lnTo>
                    <a:pt x="22" y="23"/>
                  </a:lnTo>
                  <a:lnTo>
                    <a:pt x="21" y="28"/>
                  </a:lnTo>
                  <a:lnTo>
                    <a:pt x="17" y="31"/>
                  </a:lnTo>
                  <a:lnTo>
                    <a:pt x="11" y="33"/>
                  </a:lnTo>
                  <a:lnTo>
                    <a:pt x="11" y="46"/>
                  </a:lnTo>
                  <a:lnTo>
                    <a:pt x="11" y="57"/>
                  </a:lnTo>
                  <a:lnTo>
                    <a:pt x="11" y="70"/>
                  </a:lnTo>
                  <a:lnTo>
                    <a:pt x="11" y="84"/>
                  </a:lnTo>
                  <a:lnTo>
                    <a:pt x="5" y="87"/>
                  </a:lnTo>
                  <a:lnTo>
                    <a:pt x="0" y="90"/>
                  </a:lnTo>
                  <a:lnTo>
                    <a:pt x="9" y="88"/>
                  </a:lnTo>
                  <a:lnTo>
                    <a:pt x="19" y="87"/>
                  </a:lnTo>
                  <a:lnTo>
                    <a:pt x="29" y="84"/>
                  </a:lnTo>
                  <a:lnTo>
                    <a:pt x="38" y="81"/>
                  </a:lnTo>
                  <a:lnTo>
                    <a:pt x="57" y="74"/>
                  </a:lnTo>
                  <a:lnTo>
                    <a:pt x="74" y="67"/>
                  </a:lnTo>
                  <a:lnTo>
                    <a:pt x="75" y="67"/>
                  </a:lnTo>
                  <a:lnTo>
                    <a:pt x="77" y="67"/>
                  </a:lnTo>
                  <a:lnTo>
                    <a:pt x="82" y="67"/>
                  </a:lnTo>
                  <a:lnTo>
                    <a:pt x="87" y="68"/>
                  </a:lnTo>
                  <a:lnTo>
                    <a:pt x="91" y="70"/>
                  </a:lnTo>
                  <a:lnTo>
                    <a:pt x="94" y="73"/>
                  </a:lnTo>
                  <a:lnTo>
                    <a:pt x="99" y="78"/>
                  </a:lnTo>
                  <a:lnTo>
                    <a:pt x="107" y="81"/>
                  </a:lnTo>
                  <a:lnTo>
                    <a:pt x="118" y="81"/>
                  </a:lnTo>
                  <a:lnTo>
                    <a:pt x="131" y="80"/>
                  </a:lnTo>
                  <a:lnTo>
                    <a:pt x="144" y="78"/>
                  </a:lnTo>
                  <a:lnTo>
                    <a:pt x="157" y="77"/>
                  </a:lnTo>
                  <a:lnTo>
                    <a:pt x="157" y="76"/>
                  </a:lnTo>
                  <a:lnTo>
                    <a:pt x="157" y="73"/>
                  </a:lnTo>
                  <a:lnTo>
                    <a:pt x="149" y="70"/>
                  </a:lnTo>
                  <a:lnTo>
                    <a:pt x="145" y="67"/>
                  </a:lnTo>
                  <a:lnTo>
                    <a:pt x="142" y="61"/>
                  </a:lnTo>
                  <a:lnTo>
                    <a:pt x="141" y="54"/>
                  </a:lnTo>
                  <a:lnTo>
                    <a:pt x="135" y="53"/>
                  </a:lnTo>
                  <a:lnTo>
                    <a:pt x="128" y="50"/>
                  </a:lnTo>
                  <a:lnTo>
                    <a:pt x="119" y="47"/>
                  </a:lnTo>
                  <a:lnTo>
                    <a:pt x="112" y="43"/>
                  </a:lnTo>
                  <a:lnTo>
                    <a:pt x="107" y="38"/>
                  </a:lnTo>
                  <a:lnTo>
                    <a:pt x="102" y="34"/>
                  </a:lnTo>
                  <a:lnTo>
                    <a:pt x="101" y="31"/>
                  </a:lnTo>
                  <a:lnTo>
                    <a:pt x="101" y="28"/>
                  </a:lnTo>
                  <a:lnTo>
                    <a:pt x="101" y="26"/>
                  </a:lnTo>
                  <a:lnTo>
                    <a:pt x="102" y="23"/>
                  </a:lnTo>
                  <a:lnTo>
                    <a:pt x="105" y="21"/>
                  </a:lnTo>
                  <a:lnTo>
                    <a:pt x="109" y="20"/>
                  </a:lnTo>
                  <a:lnTo>
                    <a:pt x="109" y="20"/>
                  </a:lnTo>
                  <a:lnTo>
                    <a:pt x="109" y="18"/>
                  </a:lnTo>
                  <a:lnTo>
                    <a:pt x="107" y="17"/>
                  </a:lnTo>
                  <a:lnTo>
                    <a:pt x="104" y="16"/>
                  </a:lnTo>
                  <a:lnTo>
                    <a:pt x="111" y="13"/>
                  </a:lnTo>
                  <a:lnTo>
                    <a:pt x="118" y="7"/>
                  </a:lnTo>
                  <a:lnTo>
                    <a:pt x="117" y="4"/>
                  </a:lnTo>
                  <a:lnTo>
                    <a:pt x="115" y="3"/>
                  </a:lnTo>
                  <a:lnTo>
                    <a:pt x="111" y="1"/>
                  </a:lnTo>
                  <a:lnTo>
                    <a:pt x="108" y="0"/>
                  </a:lnTo>
                  <a:lnTo>
                    <a:pt x="101" y="6"/>
                  </a:lnTo>
                  <a:lnTo>
                    <a:pt x="92" y="10"/>
                  </a:lnTo>
                  <a:lnTo>
                    <a:pt x="84" y="14"/>
                  </a:lnTo>
                  <a:lnTo>
                    <a:pt x="74" y="17"/>
                  </a:lnTo>
                  <a:lnTo>
                    <a:pt x="75" y="18"/>
                  </a:lnTo>
                  <a:lnTo>
                    <a:pt x="75" y="20"/>
                  </a:lnTo>
                  <a:lnTo>
                    <a:pt x="79" y="21"/>
                  </a:lnTo>
                  <a:lnTo>
                    <a:pt x="81" y="23"/>
                  </a:lnTo>
                  <a:lnTo>
                    <a:pt x="82" y="24"/>
                  </a:lnTo>
                  <a:lnTo>
                    <a:pt x="84" y="28"/>
                  </a:lnTo>
                  <a:lnTo>
                    <a:pt x="82" y="31"/>
                  </a:lnTo>
                  <a:lnTo>
                    <a:pt x="81" y="33"/>
                  </a:lnTo>
                  <a:lnTo>
                    <a:pt x="75" y="36"/>
                  </a:lnTo>
                  <a:lnTo>
                    <a:pt x="71" y="38"/>
                  </a:lnTo>
                  <a:lnTo>
                    <a:pt x="67" y="40"/>
                  </a:lnTo>
                  <a:lnTo>
                    <a:pt x="59" y="40"/>
                  </a:lnTo>
                  <a:lnTo>
                    <a:pt x="58" y="31"/>
                  </a:lnTo>
                  <a:lnTo>
                    <a:pt x="58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40" name="Freeform 471"/>
            <p:cNvSpPr>
              <a:spLocks/>
            </p:cNvSpPr>
            <p:nvPr/>
          </p:nvSpPr>
          <p:spPr bwMode="auto">
            <a:xfrm>
              <a:off x="4365" y="2705"/>
              <a:ext cx="97" cy="132"/>
            </a:xfrm>
            <a:custGeom>
              <a:avLst/>
              <a:gdLst>
                <a:gd name="T0" fmla="*/ 43 w 97"/>
                <a:gd name="T1" fmla="*/ 24 h 132"/>
                <a:gd name="T2" fmla="*/ 53 w 97"/>
                <a:gd name="T3" fmla="*/ 24 h 132"/>
                <a:gd name="T4" fmla="*/ 61 w 97"/>
                <a:gd name="T5" fmla="*/ 23 h 132"/>
                <a:gd name="T6" fmla="*/ 61 w 97"/>
                <a:gd name="T7" fmla="*/ 14 h 132"/>
                <a:gd name="T8" fmla="*/ 60 w 97"/>
                <a:gd name="T9" fmla="*/ 4 h 132"/>
                <a:gd name="T10" fmla="*/ 56 w 97"/>
                <a:gd name="T11" fmla="*/ 2 h 132"/>
                <a:gd name="T12" fmla="*/ 52 w 97"/>
                <a:gd name="T13" fmla="*/ 0 h 132"/>
                <a:gd name="T14" fmla="*/ 37 w 97"/>
                <a:gd name="T15" fmla="*/ 6 h 132"/>
                <a:gd name="T16" fmla="*/ 23 w 97"/>
                <a:gd name="T17" fmla="*/ 12 h 132"/>
                <a:gd name="T18" fmla="*/ 17 w 97"/>
                <a:gd name="T19" fmla="*/ 14 h 132"/>
                <a:gd name="T20" fmla="*/ 12 w 97"/>
                <a:gd name="T21" fmla="*/ 17 h 132"/>
                <a:gd name="T22" fmla="*/ 6 w 97"/>
                <a:gd name="T23" fmla="*/ 22 h 132"/>
                <a:gd name="T24" fmla="*/ 0 w 97"/>
                <a:gd name="T25" fmla="*/ 27 h 132"/>
                <a:gd name="T26" fmla="*/ 2 w 97"/>
                <a:gd name="T27" fmla="*/ 33 h 132"/>
                <a:gd name="T28" fmla="*/ 3 w 97"/>
                <a:gd name="T29" fmla="*/ 36 h 132"/>
                <a:gd name="T30" fmla="*/ 6 w 97"/>
                <a:gd name="T31" fmla="*/ 37 h 132"/>
                <a:gd name="T32" fmla="*/ 7 w 97"/>
                <a:gd name="T33" fmla="*/ 40 h 132"/>
                <a:gd name="T34" fmla="*/ 13 w 97"/>
                <a:gd name="T35" fmla="*/ 43 h 132"/>
                <a:gd name="T36" fmla="*/ 19 w 97"/>
                <a:gd name="T37" fmla="*/ 47 h 132"/>
                <a:gd name="T38" fmla="*/ 24 w 97"/>
                <a:gd name="T39" fmla="*/ 59 h 132"/>
                <a:gd name="T40" fmla="*/ 27 w 97"/>
                <a:gd name="T41" fmla="*/ 67 h 132"/>
                <a:gd name="T42" fmla="*/ 30 w 97"/>
                <a:gd name="T43" fmla="*/ 72 h 132"/>
                <a:gd name="T44" fmla="*/ 34 w 97"/>
                <a:gd name="T45" fmla="*/ 76 h 132"/>
                <a:gd name="T46" fmla="*/ 42 w 97"/>
                <a:gd name="T47" fmla="*/ 79 h 132"/>
                <a:gd name="T48" fmla="*/ 52 w 97"/>
                <a:gd name="T49" fmla="*/ 82 h 132"/>
                <a:gd name="T50" fmla="*/ 49 w 97"/>
                <a:gd name="T51" fmla="*/ 87 h 132"/>
                <a:gd name="T52" fmla="*/ 44 w 97"/>
                <a:gd name="T53" fmla="*/ 90 h 132"/>
                <a:gd name="T54" fmla="*/ 39 w 97"/>
                <a:gd name="T55" fmla="*/ 93 h 132"/>
                <a:gd name="T56" fmla="*/ 33 w 97"/>
                <a:gd name="T57" fmla="*/ 96 h 132"/>
                <a:gd name="T58" fmla="*/ 33 w 97"/>
                <a:gd name="T59" fmla="*/ 100 h 132"/>
                <a:gd name="T60" fmla="*/ 33 w 97"/>
                <a:gd name="T61" fmla="*/ 104 h 132"/>
                <a:gd name="T62" fmla="*/ 39 w 97"/>
                <a:gd name="T63" fmla="*/ 112 h 132"/>
                <a:gd name="T64" fmla="*/ 43 w 97"/>
                <a:gd name="T65" fmla="*/ 117 h 132"/>
                <a:gd name="T66" fmla="*/ 49 w 97"/>
                <a:gd name="T67" fmla="*/ 122 h 132"/>
                <a:gd name="T68" fmla="*/ 54 w 97"/>
                <a:gd name="T69" fmla="*/ 126 h 132"/>
                <a:gd name="T70" fmla="*/ 61 w 97"/>
                <a:gd name="T71" fmla="*/ 129 h 132"/>
                <a:gd name="T72" fmla="*/ 70 w 97"/>
                <a:gd name="T73" fmla="*/ 132 h 132"/>
                <a:gd name="T74" fmla="*/ 80 w 97"/>
                <a:gd name="T75" fmla="*/ 132 h 132"/>
                <a:gd name="T76" fmla="*/ 93 w 97"/>
                <a:gd name="T77" fmla="*/ 132 h 132"/>
                <a:gd name="T78" fmla="*/ 96 w 97"/>
                <a:gd name="T79" fmla="*/ 129 h 132"/>
                <a:gd name="T80" fmla="*/ 97 w 97"/>
                <a:gd name="T81" fmla="*/ 126 h 132"/>
                <a:gd name="T82" fmla="*/ 96 w 97"/>
                <a:gd name="T83" fmla="*/ 124 h 132"/>
                <a:gd name="T84" fmla="*/ 94 w 97"/>
                <a:gd name="T85" fmla="*/ 122 h 132"/>
                <a:gd name="T86" fmla="*/ 90 w 97"/>
                <a:gd name="T87" fmla="*/ 120 h 132"/>
                <a:gd name="T88" fmla="*/ 84 w 97"/>
                <a:gd name="T89" fmla="*/ 119 h 132"/>
                <a:gd name="T90" fmla="*/ 83 w 97"/>
                <a:gd name="T91" fmla="*/ 104 h 132"/>
                <a:gd name="T92" fmla="*/ 80 w 97"/>
                <a:gd name="T93" fmla="*/ 90 h 132"/>
                <a:gd name="T94" fmla="*/ 76 w 97"/>
                <a:gd name="T95" fmla="*/ 80 h 132"/>
                <a:gd name="T96" fmla="*/ 70 w 97"/>
                <a:gd name="T97" fmla="*/ 70 h 132"/>
                <a:gd name="T98" fmla="*/ 57 w 97"/>
                <a:gd name="T99" fmla="*/ 53 h 132"/>
                <a:gd name="T100" fmla="*/ 43 w 97"/>
                <a:gd name="T101" fmla="*/ 36 h 132"/>
                <a:gd name="T102" fmla="*/ 43 w 97"/>
                <a:gd name="T103" fmla="*/ 30 h 132"/>
                <a:gd name="T104" fmla="*/ 43 w 97"/>
                <a:gd name="T105" fmla="*/ 24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7" h="132">
                  <a:moveTo>
                    <a:pt x="43" y="24"/>
                  </a:moveTo>
                  <a:lnTo>
                    <a:pt x="53" y="24"/>
                  </a:lnTo>
                  <a:lnTo>
                    <a:pt x="61" y="23"/>
                  </a:lnTo>
                  <a:lnTo>
                    <a:pt x="61" y="14"/>
                  </a:lnTo>
                  <a:lnTo>
                    <a:pt x="60" y="4"/>
                  </a:lnTo>
                  <a:lnTo>
                    <a:pt x="56" y="2"/>
                  </a:lnTo>
                  <a:lnTo>
                    <a:pt x="52" y="0"/>
                  </a:lnTo>
                  <a:lnTo>
                    <a:pt x="37" y="6"/>
                  </a:lnTo>
                  <a:lnTo>
                    <a:pt x="23" y="12"/>
                  </a:lnTo>
                  <a:lnTo>
                    <a:pt x="17" y="14"/>
                  </a:lnTo>
                  <a:lnTo>
                    <a:pt x="12" y="17"/>
                  </a:lnTo>
                  <a:lnTo>
                    <a:pt x="6" y="22"/>
                  </a:lnTo>
                  <a:lnTo>
                    <a:pt x="0" y="27"/>
                  </a:lnTo>
                  <a:lnTo>
                    <a:pt x="2" y="33"/>
                  </a:lnTo>
                  <a:lnTo>
                    <a:pt x="3" y="36"/>
                  </a:lnTo>
                  <a:lnTo>
                    <a:pt x="6" y="37"/>
                  </a:lnTo>
                  <a:lnTo>
                    <a:pt x="7" y="40"/>
                  </a:lnTo>
                  <a:lnTo>
                    <a:pt x="13" y="43"/>
                  </a:lnTo>
                  <a:lnTo>
                    <a:pt x="19" y="47"/>
                  </a:lnTo>
                  <a:lnTo>
                    <a:pt x="24" y="59"/>
                  </a:lnTo>
                  <a:lnTo>
                    <a:pt x="27" y="67"/>
                  </a:lnTo>
                  <a:lnTo>
                    <a:pt x="30" y="72"/>
                  </a:lnTo>
                  <a:lnTo>
                    <a:pt x="34" y="76"/>
                  </a:lnTo>
                  <a:lnTo>
                    <a:pt x="42" y="79"/>
                  </a:lnTo>
                  <a:lnTo>
                    <a:pt x="52" y="82"/>
                  </a:lnTo>
                  <a:lnTo>
                    <a:pt x="49" y="87"/>
                  </a:lnTo>
                  <a:lnTo>
                    <a:pt x="44" y="90"/>
                  </a:lnTo>
                  <a:lnTo>
                    <a:pt x="39" y="93"/>
                  </a:lnTo>
                  <a:lnTo>
                    <a:pt x="33" y="96"/>
                  </a:lnTo>
                  <a:lnTo>
                    <a:pt x="33" y="100"/>
                  </a:lnTo>
                  <a:lnTo>
                    <a:pt x="33" y="104"/>
                  </a:lnTo>
                  <a:lnTo>
                    <a:pt x="39" y="112"/>
                  </a:lnTo>
                  <a:lnTo>
                    <a:pt x="43" y="117"/>
                  </a:lnTo>
                  <a:lnTo>
                    <a:pt x="49" y="122"/>
                  </a:lnTo>
                  <a:lnTo>
                    <a:pt x="54" y="126"/>
                  </a:lnTo>
                  <a:lnTo>
                    <a:pt x="61" y="129"/>
                  </a:lnTo>
                  <a:lnTo>
                    <a:pt x="70" y="132"/>
                  </a:lnTo>
                  <a:lnTo>
                    <a:pt x="80" y="132"/>
                  </a:lnTo>
                  <a:lnTo>
                    <a:pt x="93" y="132"/>
                  </a:lnTo>
                  <a:lnTo>
                    <a:pt x="96" y="129"/>
                  </a:lnTo>
                  <a:lnTo>
                    <a:pt x="97" y="126"/>
                  </a:lnTo>
                  <a:lnTo>
                    <a:pt x="96" y="124"/>
                  </a:lnTo>
                  <a:lnTo>
                    <a:pt x="94" y="122"/>
                  </a:lnTo>
                  <a:lnTo>
                    <a:pt x="90" y="120"/>
                  </a:lnTo>
                  <a:lnTo>
                    <a:pt x="84" y="119"/>
                  </a:lnTo>
                  <a:lnTo>
                    <a:pt x="83" y="104"/>
                  </a:lnTo>
                  <a:lnTo>
                    <a:pt x="80" y="90"/>
                  </a:lnTo>
                  <a:lnTo>
                    <a:pt x="76" y="80"/>
                  </a:lnTo>
                  <a:lnTo>
                    <a:pt x="70" y="70"/>
                  </a:lnTo>
                  <a:lnTo>
                    <a:pt x="57" y="53"/>
                  </a:lnTo>
                  <a:lnTo>
                    <a:pt x="43" y="36"/>
                  </a:lnTo>
                  <a:lnTo>
                    <a:pt x="43" y="30"/>
                  </a:lnTo>
                  <a:lnTo>
                    <a:pt x="43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41" name="Freeform 472"/>
            <p:cNvSpPr>
              <a:spLocks/>
            </p:cNvSpPr>
            <p:nvPr/>
          </p:nvSpPr>
          <p:spPr bwMode="auto">
            <a:xfrm>
              <a:off x="3834" y="2725"/>
              <a:ext cx="443" cy="191"/>
            </a:xfrm>
            <a:custGeom>
              <a:avLst/>
              <a:gdLst>
                <a:gd name="T0" fmla="*/ 97 w 443"/>
                <a:gd name="T1" fmla="*/ 37 h 191"/>
                <a:gd name="T2" fmla="*/ 66 w 443"/>
                <a:gd name="T3" fmla="*/ 60 h 191"/>
                <a:gd name="T4" fmla="*/ 56 w 443"/>
                <a:gd name="T5" fmla="*/ 79 h 191"/>
                <a:gd name="T6" fmla="*/ 44 w 443"/>
                <a:gd name="T7" fmla="*/ 100 h 191"/>
                <a:gd name="T8" fmla="*/ 23 w 443"/>
                <a:gd name="T9" fmla="*/ 112 h 191"/>
                <a:gd name="T10" fmla="*/ 1 w 443"/>
                <a:gd name="T11" fmla="*/ 122 h 191"/>
                <a:gd name="T12" fmla="*/ 1 w 443"/>
                <a:gd name="T13" fmla="*/ 130 h 191"/>
                <a:gd name="T14" fmla="*/ 34 w 443"/>
                <a:gd name="T15" fmla="*/ 126 h 191"/>
                <a:gd name="T16" fmla="*/ 70 w 443"/>
                <a:gd name="T17" fmla="*/ 113 h 191"/>
                <a:gd name="T18" fmla="*/ 108 w 443"/>
                <a:gd name="T19" fmla="*/ 113 h 191"/>
                <a:gd name="T20" fmla="*/ 140 w 443"/>
                <a:gd name="T21" fmla="*/ 106 h 191"/>
                <a:gd name="T22" fmla="*/ 157 w 443"/>
                <a:gd name="T23" fmla="*/ 104 h 191"/>
                <a:gd name="T24" fmla="*/ 167 w 443"/>
                <a:gd name="T25" fmla="*/ 107 h 191"/>
                <a:gd name="T26" fmla="*/ 177 w 443"/>
                <a:gd name="T27" fmla="*/ 147 h 191"/>
                <a:gd name="T28" fmla="*/ 206 w 443"/>
                <a:gd name="T29" fmla="*/ 164 h 191"/>
                <a:gd name="T30" fmla="*/ 231 w 443"/>
                <a:gd name="T31" fmla="*/ 182 h 191"/>
                <a:gd name="T32" fmla="*/ 264 w 443"/>
                <a:gd name="T33" fmla="*/ 191 h 191"/>
                <a:gd name="T34" fmla="*/ 278 w 443"/>
                <a:gd name="T35" fmla="*/ 163 h 191"/>
                <a:gd name="T36" fmla="*/ 291 w 443"/>
                <a:gd name="T37" fmla="*/ 162 h 191"/>
                <a:gd name="T38" fmla="*/ 324 w 443"/>
                <a:gd name="T39" fmla="*/ 173 h 191"/>
                <a:gd name="T40" fmla="*/ 371 w 443"/>
                <a:gd name="T41" fmla="*/ 187 h 191"/>
                <a:gd name="T42" fmla="*/ 398 w 443"/>
                <a:gd name="T43" fmla="*/ 177 h 191"/>
                <a:gd name="T44" fmla="*/ 417 w 443"/>
                <a:gd name="T45" fmla="*/ 180 h 191"/>
                <a:gd name="T46" fmla="*/ 435 w 443"/>
                <a:gd name="T47" fmla="*/ 184 h 191"/>
                <a:gd name="T48" fmla="*/ 431 w 443"/>
                <a:gd name="T49" fmla="*/ 163 h 191"/>
                <a:gd name="T50" fmla="*/ 437 w 443"/>
                <a:gd name="T51" fmla="*/ 127 h 191"/>
                <a:gd name="T52" fmla="*/ 438 w 443"/>
                <a:gd name="T53" fmla="*/ 109 h 191"/>
                <a:gd name="T54" fmla="*/ 393 w 443"/>
                <a:gd name="T55" fmla="*/ 117 h 191"/>
                <a:gd name="T56" fmla="*/ 373 w 443"/>
                <a:gd name="T57" fmla="*/ 116 h 191"/>
                <a:gd name="T58" fmla="*/ 357 w 443"/>
                <a:gd name="T59" fmla="*/ 112 h 191"/>
                <a:gd name="T60" fmla="*/ 344 w 443"/>
                <a:gd name="T61" fmla="*/ 99 h 191"/>
                <a:gd name="T62" fmla="*/ 310 w 443"/>
                <a:gd name="T63" fmla="*/ 60 h 191"/>
                <a:gd name="T64" fmla="*/ 290 w 443"/>
                <a:gd name="T65" fmla="*/ 64 h 191"/>
                <a:gd name="T66" fmla="*/ 293 w 443"/>
                <a:gd name="T67" fmla="*/ 77 h 191"/>
                <a:gd name="T68" fmla="*/ 304 w 443"/>
                <a:gd name="T69" fmla="*/ 100 h 191"/>
                <a:gd name="T70" fmla="*/ 288 w 443"/>
                <a:gd name="T71" fmla="*/ 107 h 191"/>
                <a:gd name="T72" fmla="*/ 258 w 443"/>
                <a:gd name="T73" fmla="*/ 72 h 191"/>
                <a:gd name="T74" fmla="*/ 243 w 443"/>
                <a:gd name="T75" fmla="*/ 39 h 191"/>
                <a:gd name="T76" fmla="*/ 200 w 443"/>
                <a:gd name="T77" fmla="*/ 0 h 191"/>
                <a:gd name="T78" fmla="*/ 188 w 443"/>
                <a:gd name="T79" fmla="*/ 4 h 191"/>
                <a:gd name="T80" fmla="*/ 187 w 443"/>
                <a:gd name="T81" fmla="*/ 14 h 191"/>
                <a:gd name="T82" fmla="*/ 207 w 443"/>
                <a:gd name="T83" fmla="*/ 36 h 191"/>
                <a:gd name="T84" fmla="*/ 247 w 443"/>
                <a:gd name="T85" fmla="*/ 69 h 191"/>
                <a:gd name="T86" fmla="*/ 243 w 443"/>
                <a:gd name="T87" fmla="*/ 70 h 191"/>
                <a:gd name="T88" fmla="*/ 233 w 443"/>
                <a:gd name="T89" fmla="*/ 66 h 191"/>
                <a:gd name="T90" fmla="*/ 233 w 443"/>
                <a:gd name="T91" fmla="*/ 82 h 191"/>
                <a:gd name="T92" fmla="*/ 213 w 443"/>
                <a:gd name="T93" fmla="*/ 96 h 191"/>
                <a:gd name="T94" fmla="*/ 200 w 443"/>
                <a:gd name="T95" fmla="*/ 106 h 191"/>
                <a:gd name="T96" fmla="*/ 208 w 443"/>
                <a:gd name="T97" fmla="*/ 93 h 191"/>
                <a:gd name="T98" fmla="*/ 221 w 443"/>
                <a:gd name="T99" fmla="*/ 89 h 191"/>
                <a:gd name="T100" fmla="*/ 224 w 443"/>
                <a:gd name="T101" fmla="*/ 73 h 191"/>
                <a:gd name="T102" fmla="*/ 196 w 443"/>
                <a:gd name="T103" fmla="*/ 57 h 191"/>
                <a:gd name="T104" fmla="*/ 160 w 443"/>
                <a:gd name="T105" fmla="*/ 22 h 191"/>
                <a:gd name="T106" fmla="*/ 146 w 443"/>
                <a:gd name="T107" fmla="*/ 24 h 191"/>
                <a:gd name="T108" fmla="*/ 133 w 443"/>
                <a:gd name="T109" fmla="*/ 33 h 191"/>
                <a:gd name="T110" fmla="*/ 118 w 443"/>
                <a:gd name="T111" fmla="*/ 33 h 191"/>
                <a:gd name="T112" fmla="*/ 97 w 443"/>
                <a:gd name="T113" fmla="*/ 24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43" h="191">
                  <a:moveTo>
                    <a:pt x="97" y="24"/>
                  </a:moveTo>
                  <a:lnTo>
                    <a:pt x="97" y="30"/>
                  </a:lnTo>
                  <a:lnTo>
                    <a:pt x="97" y="37"/>
                  </a:lnTo>
                  <a:lnTo>
                    <a:pt x="87" y="46"/>
                  </a:lnTo>
                  <a:lnTo>
                    <a:pt x="77" y="53"/>
                  </a:lnTo>
                  <a:lnTo>
                    <a:pt x="66" y="60"/>
                  </a:lnTo>
                  <a:lnTo>
                    <a:pt x="51" y="66"/>
                  </a:lnTo>
                  <a:lnTo>
                    <a:pt x="54" y="72"/>
                  </a:lnTo>
                  <a:lnTo>
                    <a:pt x="56" y="79"/>
                  </a:lnTo>
                  <a:lnTo>
                    <a:pt x="57" y="84"/>
                  </a:lnTo>
                  <a:lnTo>
                    <a:pt x="54" y="92"/>
                  </a:lnTo>
                  <a:lnTo>
                    <a:pt x="44" y="100"/>
                  </a:lnTo>
                  <a:lnTo>
                    <a:pt x="34" y="107"/>
                  </a:lnTo>
                  <a:lnTo>
                    <a:pt x="29" y="110"/>
                  </a:lnTo>
                  <a:lnTo>
                    <a:pt x="23" y="112"/>
                  </a:lnTo>
                  <a:lnTo>
                    <a:pt x="13" y="113"/>
                  </a:lnTo>
                  <a:lnTo>
                    <a:pt x="1" y="113"/>
                  </a:lnTo>
                  <a:lnTo>
                    <a:pt x="1" y="122"/>
                  </a:lnTo>
                  <a:lnTo>
                    <a:pt x="0" y="129"/>
                  </a:lnTo>
                  <a:lnTo>
                    <a:pt x="1" y="129"/>
                  </a:lnTo>
                  <a:lnTo>
                    <a:pt x="1" y="130"/>
                  </a:lnTo>
                  <a:lnTo>
                    <a:pt x="14" y="129"/>
                  </a:lnTo>
                  <a:lnTo>
                    <a:pt x="26" y="129"/>
                  </a:lnTo>
                  <a:lnTo>
                    <a:pt x="34" y="126"/>
                  </a:lnTo>
                  <a:lnTo>
                    <a:pt x="41" y="124"/>
                  </a:lnTo>
                  <a:lnTo>
                    <a:pt x="54" y="119"/>
                  </a:lnTo>
                  <a:lnTo>
                    <a:pt x="70" y="113"/>
                  </a:lnTo>
                  <a:lnTo>
                    <a:pt x="83" y="113"/>
                  </a:lnTo>
                  <a:lnTo>
                    <a:pt x="96" y="113"/>
                  </a:lnTo>
                  <a:lnTo>
                    <a:pt x="108" y="113"/>
                  </a:lnTo>
                  <a:lnTo>
                    <a:pt x="121" y="112"/>
                  </a:lnTo>
                  <a:lnTo>
                    <a:pt x="130" y="110"/>
                  </a:lnTo>
                  <a:lnTo>
                    <a:pt x="140" y="106"/>
                  </a:lnTo>
                  <a:lnTo>
                    <a:pt x="146" y="104"/>
                  </a:lnTo>
                  <a:lnTo>
                    <a:pt x="151" y="104"/>
                  </a:lnTo>
                  <a:lnTo>
                    <a:pt x="157" y="104"/>
                  </a:lnTo>
                  <a:lnTo>
                    <a:pt x="161" y="104"/>
                  </a:lnTo>
                  <a:lnTo>
                    <a:pt x="164" y="106"/>
                  </a:lnTo>
                  <a:lnTo>
                    <a:pt x="167" y="107"/>
                  </a:lnTo>
                  <a:lnTo>
                    <a:pt x="168" y="122"/>
                  </a:lnTo>
                  <a:lnTo>
                    <a:pt x="173" y="136"/>
                  </a:lnTo>
                  <a:lnTo>
                    <a:pt x="177" y="147"/>
                  </a:lnTo>
                  <a:lnTo>
                    <a:pt x="183" y="157"/>
                  </a:lnTo>
                  <a:lnTo>
                    <a:pt x="196" y="160"/>
                  </a:lnTo>
                  <a:lnTo>
                    <a:pt x="206" y="164"/>
                  </a:lnTo>
                  <a:lnTo>
                    <a:pt x="214" y="170"/>
                  </a:lnTo>
                  <a:lnTo>
                    <a:pt x="223" y="176"/>
                  </a:lnTo>
                  <a:lnTo>
                    <a:pt x="231" y="182"/>
                  </a:lnTo>
                  <a:lnTo>
                    <a:pt x="241" y="186"/>
                  </a:lnTo>
                  <a:lnTo>
                    <a:pt x="251" y="190"/>
                  </a:lnTo>
                  <a:lnTo>
                    <a:pt x="264" y="191"/>
                  </a:lnTo>
                  <a:lnTo>
                    <a:pt x="268" y="177"/>
                  </a:lnTo>
                  <a:lnTo>
                    <a:pt x="273" y="164"/>
                  </a:lnTo>
                  <a:lnTo>
                    <a:pt x="278" y="163"/>
                  </a:lnTo>
                  <a:lnTo>
                    <a:pt x="283" y="162"/>
                  </a:lnTo>
                  <a:lnTo>
                    <a:pt x="287" y="162"/>
                  </a:lnTo>
                  <a:lnTo>
                    <a:pt x="291" y="162"/>
                  </a:lnTo>
                  <a:lnTo>
                    <a:pt x="301" y="164"/>
                  </a:lnTo>
                  <a:lnTo>
                    <a:pt x="310" y="167"/>
                  </a:lnTo>
                  <a:lnTo>
                    <a:pt x="324" y="173"/>
                  </a:lnTo>
                  <a:lnTo>
                    <a:pt x="340" y="177"/>
                  </a:lnTo>
                  <a:lnTo>
                    <a:pt x="355" y="182"/>
                  </a:lnTo>
                  <a:lnTo>
                    <a:pt x="371" y="187"/>
                  </a:lnTo>
                  <a:lnTo>
                    <a:pt x="381" y="183"/>
                  </a:lnTo>
                  <a:lnTo>
                    <a:pt x="391" y="179"/>
                  </a:lnTo>
                  <a:lnTo>
                    <a:pt x="398" y="177"/>
                  </a:lnTo>
                  <a:lnTo>
                    <a:pt x="404" y="177"/>
                  </a:lnTo>
                  <a:lnTo>
                    <a:pt x="411" y="177"/>
                  </a:lnTo>
                  <a:lnTo>
                    <a:pt x="417" y="180"/>
                  </a:lnTo>
                  <a:lnTo>
                    <a:pt x="427" y="184"/>
                  </a:lnTo>
                  <a:lnTo>
                    <a:pt x="435" y="189"/>
                  </a:lnTo>
                  <a:lnTo>
                    <a:pt x="435" y="184"/>
                  </a:lnTo>
                  <a:lnTo>
                    <a:pt x="435" y="180"/>
                  </a:lnTo>
                  <a:lnTo>
                    <a:pt x="433" y="172"/>
                  </a:lnTo>
                  <a:lnTo>
                    <a:pt x="431" y="163"/>
                  </a:lnTo>
                  <a:lnTo>
                    <a:pt x="431" y="154"/>
                  </a:lnTo>
                  <a:lnTo>
                    <a:pt x="433" y="144"/>
                  </a:lnTo>
                  <a:lnTo>
                    <a:pt x="437" y="127"/>
                  </a:lnTo>
                  <a:lnTo>
                    <a:pt x="443" y="112"/>
                  </a:lnTo>
                  <a:lnTo>
                    <a:pt x="440" y="110"/>
                  </a:lnTo>
                  <a:lnTo>
                    <a:pt x="438" y="109"/>
                  </a:lnTo>
                  <a:lnTo>
                    <a:pt x="420" y="116"/>
                  </a:lnTo>
                  <a:lnTo>
                    <a:pt x="403" y="123"/>
                  </a:lnTo>
                  <a:lnTo>
                    <a:pt x="393" y="117"/>
                  </a:lnTo>
                  <a:lnTo>
                    <a:pt x="384" y="110"/>
                  </a:lnTo>
                  <a:lnTo>
                    <a:pt x="378" y="114"/>
                  </a:lnTo>
                  <a:lnTo>
                    <a:pt x="373" y="116"/>
                  </a:lnTo>
                  <a:lnTo>
                    <a:pt x="367" y="116"/>
                  </a:lnTo>
                  <a:lnTo>
                    <a:pt x="363" y="114"/>
                  </a:lnTo>
                  <a:lnTo>
                    <a:pt x="357" y="112"/>
                  </a:lnTo>
                  <a:lnTo>
                    <a:pt x="353" y="109"/>
                  </a:lnTo>
                  <a:lnTo>
                    <a:pt x="348" y="104"/>
                  </a:lnTo>
                  <a:lnTo>
                    <a:pt x="344" y="99"/>
                  </a:lnTo>
                  <a:lnTo>
                    <a:pt x="330" y="74"/>
                  </a:lnTo>
                  <a:lnTo>
                    <a:pt x="316" y="56"/>
                  </a:lnTo>
                  <a:lnTo>
                    <a:pt x="310" y="60"/>
                  </a:lnTo>
                  <a:lnTo>
                    <a:pt x="304" y="63"/>
                  </a:lnTo>
                  <a:lnTo>
                    <a:pt x="298" y="63"/>
                  </a:lnTo>
                  <a:lnTo>
                    <a:pt x="290" y="64"/>
                  </a:lnTo>
                  <a:lnTo>
                    <a:pt x="288" y="67"/>
                  </a:lnTo>
                  <a:lnTo>
                    <a:pt x="288" y="72"/>
                  </a:lnTo>
                  <a:lnTo>
                    <a:pt x="293" y="77"/>
                  </a:lnTo>
                  <a:lnTo>
                    <a:pt x="298" y="84"/>
                  </a:lnTo>
                  <a:lnTo>
                    <a:pt x="301" y="92"/>
                  </a:lnTo>
                  <a:lnTo>
                    <a:pt x="304" y="100"/>
                  </a:lnTo>
                  <a:lnTo>
                    <a:pt x="300" y="107"/>
                  </a:lnTo>
                  <a:lnTo>
                    <a:pt x="297" y="114"/>
                  </a:lnTo>
                  <a:lnTo>
                    <a:pt x="288" y="107"/>
                  </a:lnTo>
                  <a:lnTo>
                    <a:pt x="277" y="93"/>
                  </a:lnTo>
                  <a:lnTo>
                    <a:pt x="264" y="80"/>
                  </a:lnTo>
                  <a:lnTo>
                    <a:pt x="258" y="72"/>
                  </a:lnTo>
                  <a:lnTo>
                    <a:pt x="258" y="59"/>
                  </a:lnTo>
                  <a:lnTo>
                    <a:pt x="257" y="46"/>
                  </a:lnTo>
                  <a:lnTo>
                    <a:pt x="243" y="39"/>
                  </a:lnTo>
                  <a:lnTo>
                    <a:pt x="228" y="30"/>
                  </a:lnTo>
                  <a:lnTo>
                    <a:pt x="214" y="16"/>
                  </a:lnTo>
                  <a:lnTo>
                    <a:pt x="200" y="0"/>
                  </a:lnTo>
                  <a:lnTo>
                    <a:pt x="194" y="2"/>
                  </a:lnTo>
                  <a:lnTo>
                    <a:pt x="190" y="2"/>
                  </a:lnTo>
                  <a:lnTo>
                    <a:pt x="188" y="4"/>
                  </a:lnTo>
                  <a:lnTo>
                    <a:pt x="186" y="6"/>
                  </a:lnTo>
                  <a:lnTo>
                    <a:pt x="186" y="10"/>
                  </a:lnTo>
                  <a:lnTo>
                    <a:pt x="187" y="14"/>
                  </a:lnTo>
                  <a:lnTo>
                    <a:pt x="193" y="22"/>
                  </a:lnTo>
                  <a:lnTo>
                    <a:pt x="198" y="29"/>
                  </a:lnTo>
                  <a:lnTo>
                    <a:pt x="207" y="36"/>
                  </a:lnTo>
                  <a:lnTo>
                    <a:pt x="216" y="43"/>
                  </a:lnTo>
                  <a:lnTo>
                    <a:pt x="233" y="54"/>
                  </a:lnTo>
                  <a:lnTo>
                    <a:pt x="247" y="69"/>
                  </a:lnTo>
                  <a:lnTo>
                    <a:pt x="247" y="69"/>
                  </a:lnTo>
                  <a:lnTo>
                    <a:pt x="247" y="70"/>
                  </a:lnTo>
                  <a:lnTo>
                    <a:pt x="243" y="70"/>
                  </a:lnTo>
                  <a:lnTo>
                    <a:pt x="240" y="70"/>
                  </a:lnTo>
                  <a:lnTo>
                    <a:pt x="236" y="67"/>
                  </a:lnTo>
                  <a:lnTo>
                    <a:pt x="233" y="66"/>
                  </a:lnTo>
                  <a:lnTo>
                    <a:pt x="233" y="72"/>
                  </a:lnTo>
                  <a:lnTo>
                    <a:pt x="233" y="77"/>
                  </a:lnTo>
                  <a:lnTo>
                    <a:pt x="233" y="82"/>
                  </a:lnTo>
                  <a:lnTo>
                    <a:pt x="231" y="87"/>
                  </a:lnTo>
                  <a:lnTo>
                    <a:pt x="221" y="92"/>
                  </a:lnTo>
                  <a:lnTo>
                    <a:pt x="213" y="96"/>
                  </a:lnTo>
                  <a:lnTo>
                    <a:pt x="213" y="104"/>
                  </a:lnTo>
                  <a:lnTo>
                    <a:pt x="213" y="113"/>
                  </a:lnTo>
                  <a:lnTo>
                    <a:pt x="200" y="106"/>
                  </a:lnTo>
                  <a:lnTo>
                    <a:pt x="187" y="97"/>
                  </a:lnTo>
                  <a:lnTo>
                    <a:pt x="198" y="94"/>
                  </a:lnTo>
                  <a:lnTo>
                    <a:pt x="208" y="93"/>
                  </a:lnTo>
                  <a:lnTo>
                    <a:pt x="213" y="93"/>
                  </a:lnTo>
                  <a:lnTo>
                    <a:pt x="217" y="92"/>
                  </a:lnTo>
                  <a:lnTo>
                    <a:pt x="221" y="89"/>
                  </a:lnTo>
                  <a:lnTo>
                    <a:pt x="226" y="86"/>
                  </a:lnTo>
                  <a:lnTo>
                    <a:pt x="224" y="79"/>
                  </a:lnTo>
                  <a:lnTo>
                    <a:pt x="224" y="73"/>
                  </a:lnTo>
                  <a:lnTo>
                    <a:pt x="213" y="69"/>
                  </a:lnTo>
                  <a:lnTo>
                    <a:pt x="204" y="64"/>
                  </a:lnTo>
                  <a:lnTo>
                    <a:pt x="196" y="57"/>
                  </a:lnTo>
                  <a:lnTo>
                    <a:pt x="188" y="50"/>
                  </a:lnTo>
                  <a:lnTo>
                    <a:pt x="174" y="34"/>
                  </a:lnTo>
                  <a:lnTo>
                    <a:pt x="160" y="22"/>
                  </a:lnTo>
                  <a:lnTo>
                    <a:pt x="154" y="22"/>
                  </a:lnTo>
                  <a:lnTo>
                    <a:pt x="150" y="23"/>
                  </a:lnTo>
                  <a:lnTo>
                    <a:pt x="146" y="24"/>
                  </a:lnTo>
                  <a:lnTo>
                    <a:pt x="143" y="26"/>
                  </a:lnTo>
                  <a:lnTo>
                    <a:pt x="138" y="30"/>
                  </a:lnTo>
                  <a:lnTo>
                    <a:pt x="133" y="33"/>
                  </a:lnTo>
                  <a:lnTo>
                    <a:pt x="127" y="34"/>
                  </a:lnTo>
                  <a:lnTo>
                    <a:pt x="123" y="33"/>
                  </a:lnTo>
                  <a:lnTo>
                    <a:pt x="118" y="33"/>
                  </a:lnTo>
                  <a:lnTo>
                    <a:pt x="114" y="30"/>
                  </a:lnTo>
                  <a:lnTo>
                    <a:pt x="106" y="27"/>
                  </a:lnTo>
                  <a:lnTo>
                    <a:pt x="97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42" name="Freeform 473"/>
            <p:cNvSpPr>
              <a:spLocks/>
            </p:cNvSpPr>
            <p:nvPr/>
          </p:nvSpPr>
          <p:spPr bwMode="auto">
            <a:xfrm>
              <a:off x="5309" y="2727"/>
              <a:ext cx="3" cy="2"/>
            </a:xfrm>
            <a:custGeom>
              <a:avLst/>
              <a:gdLst>
                <a:gd name="T0" fmla="*/ 0 w 3"/>
                <a:gd name="T1" fmla="*/ 0 h 2"/>
                <a:gd name="T2" fmla="*/ 1 w 3"/>
                <a:gd name="T3" fmla="*/ 1 h 2"/>
                <a:gd name="T4" fmla="*/ 3 w 3"/>
                <a:gd name="T5" fmla="*/ 2 h 2"/>
                <a:gd name="T6" fmla="*/ 1 w 3"/>
                <a:gd name="T7" fmla="*/ 2 h 2"/>
                <a:gd name="T8" fmla="*/ 0 w 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lnTo>
                    <a:pt x="1" y="1"/>
                  </a:lnTo>
                  <a:lnTo>
                    <a:pt x="3" y="2"/>
                  </a:lnTo>
                  <a:lnTo>
                    <a:pt x="1" y="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43" name="Freeform 474"/>
            <p:cNvSpPr>
              <a:spLocks/>
            </p:cNvSpPr>
            <p:nvPr/>
          </p:nvSpPr>
          <p:spPr bwMode="auto">
            <a:xfrm>
              <a:off x="5313" y="2729"/>
              <a:ext cx="56" cy="43"/>
            </a:xfrm>
            <a:custGeom>
              <a:avLst/>
              <a:gdLst>
                <a:gd name="T0" fmla="*/ 56 w 56"/>
                <a:gd name="T1" fmla="*/ 19 h 43"/>
                <a:gd name="T2" fmla="*/ 56 w 56"/>
                <a:gd name="T3" fmla="*/ 23 h 43"/>
                <a:gd name="T4" fmla="*/ 56 w 56"/>
                <a:gd name="T5" fmla="*/ 28 h 43"/>
                <a:gd name="T6" fmla="*/ 50 w 56"/>
                <a:gd name="T7" fmla="*/ 30 h 43"/>
                <a:gd name="T8" fmla="*/ 44 w 56"/>
                <a:gd name="T9" fmla="*/ 33 h 43"/>
                <a:gd name="T10" fmla="*/ 46 w 56"/>
                <a:gd name="T11" fmla="*/ 38 h 43"/>
                <a:gd name="T12" fmla="*/ 46 w 56"/>
                <a:gd name="T13" fmla="*/ 42 h 43"/>
                <a:gd name="T14" fmla="*/ 37 w 56"/>
                <a:gd name="T15" fmla="*/ 39 h 43"/>
                <a:gd name="T16" fmla="*/ 30 w 56"/>
                <a:gd name="T17" fmla="*/ 38 h 43"/>
                <a:gd name="T18" fmla="*/ 26 w 56"/>
                <a:gd name="T19" fmla="*/ 36 h 43"/>
                <a:gd name="T20" fmla="*/ 23 w 56"/>
                <a:gd name="T21" fmla="*/ 38 h 43"/>
                <a:gd name="T22" fmla="*/ 20 w 56"/>
                <a:gd name="T23" fmla="*/ 39 h 43"/>
                <a:gd name="T24" fmla="*/ 19 w 56"/>
                <a:gd name="T25" fmla="*/ 43 h 43"/>
                <a:gd name="T26" fmla="*/ 13 w 56"/>
                <a:gd name="T27" fmla="*/ 42 h 43"/>
                <a:gd name="T28" fmla="*/ 9 w 56"/>
                <a:gd name="T29" fmla="*/ 40 h 43"/>
                <a:gd name="T30" fmla="*/ 6 w 56"/>
                <a:gd name="T31" fmla="*/ 38 h 43"/>
                <a:gd name="T32" fmla="*/ 4 w 56"/>
                <a:gd name="T33" fmla="*/ 32 h 43"/>
                <a:gd name="T34" fmla="*/ 12 w 56"/>
                <a:gd name="T35" fmla="*/ 30 h 43"/>
                <a:gd name="T36" fmla="*/ 19 w 56"/>
                <a:gd name="T37" fmla="*/ 29 h 43"/>
                <a:gd name="T38" fmla="*/ 16 w 56"/>
                <a:gd name="T39" fmla="*/ 18 h 43"/>
                <a:gd name="T40" fmla="*/ 13 w 56"/>
                <a:gd name="T41" fmla="*/ 8 h 43"/>
                <a:gd name="T42" fmla="*/ 9 w 56"/>
                <a:gd name="T43" fmla="*/ 6 h 43"/>
                <a:gd name="T44" fmla="*/ 6 w 56"/>
                <a:gd name="T45" fmla="*/ 6 h 43"/>
                <a:gd name="T46" fmla="*/ 3 w 56"/>
                <a:gd name="T47" fmla="*/ 5 h 43"/>
                <a:gd name="T48" fmla="*/ 0 w 56"/>
                <a:gd name="T49" fmla="*/ 2 h 43"/>
                <a:gd name="T50" fmla="*/ 0 w 56"/>
                <a:gd name="T51" fmla="*/ 2 h 43"/>
                <a:gd name="T52" fmla="*/ 0 w 56"/>
                <a:gd name="T53" fmla="*/ 0 h 43"/>
                <a:gd name="T54" fmla="*/ 6 w 56"/>
                <a:gd name="T55" fmla="*/ 0 h 43"/>
                <a:gd name="T56" fmla="*/ 12 w 56"/>
                <a:gd name="T57" fmla="*/ 0 h 43"/>
                <a:gd name="T58" fmla="*/ 22 w 56"/>
                <a:gd name="T59" fmla="*/ 9 h 43"/>
                <a:gd name="T60" fmla="*/ 32 w 56"/>
                <a:gd name="T61" fmla="*/ 15 h 43"/>
                <a:gd name="T62" fmla="*/ 36 w 56"/>
                <a:gd name="T63" fmla="*/ 16 h 43"/>
                <a:gd name="T64" fmla="*/ 42 w 56"/>
                <a:gd name="T65" fmla="*/ 18 h 43"/>
                <a:gd name="T66" fmla="*/ 49 w 56"/>
                <a:gd name="T67" fmla="*/ 19 h 43"/>
                <a:gd name="T68" fmla="*/ 56 w 56"/>
                <a:gd name="T69" fmla="*/ 19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6" h="43">
                  <a:moveTo>
                    <a:pt x="56" y="19"/>
                  </a:moveTo>
                  <a:lnTo>
                    <a:pt x="56" y="23"/>
                  </a:lnTo>
                  <a:lnTo>
                    <a:pt x="56" y="28"/>
                  </a:lnTo>
                  <a:lnTo>
                    <a:pt x="50" y="30"/>
                  </a:lnTo>
                  <a:lnTo>
                    <a:pt x="44" y="33"/>
                  </a:lnTo>
                  <a:lnTo>
                    <a:pt x="46" y="38"/>
                  </a:lnTo>
                  <a:lnTo>
                    <a:pt x="46" y="42"/>
                  </a:lnTo>
                  <a:lnTo>
                    <a:pt x="37" y="39"/>
                  </a:lnTo>
                  <a:lnTo>
                    <a:pt x="30" y="38"/>
                  </a:lnTo>
                  <a:lnTo>
                    <a:pt x="26" y="36"/>
                  </a:lnTo>
                  <a:lnTo>
                    <a:pt x="23" y="38"/>
                  </a:lnTo>
                  <a:lnTo>
                    <a:pt x="20" y="39"/>
                  </a:lnTo>
                  <a:lnTo>
                    <a:pt x="19" y="43"/>
                  </a:lnTo>
                  <a:lnTo>
                    <a:pt x="13" y="42"/>
                  </a:lnTo>
                  <a:lnTo>
                    <a:pt x="9" y="40"/>
                  </a:lnTo>
                  <a:lnTo>
                    <a:pt x="6" y="38"/>
                  </a:lnTo>
                  <a:lnTo>
                    <a:pt x="4" y="32"/>
                  </a:lnTo>
                  <a:lnTo>
                    <a:pt x="12" y="30"/>
                  </a:lnTo>
                  <a:lnTo>
                    <a:pt x="19" y="29"/>
                  </a:lnTo>
                  <a:lnTo>
                    <a:pt x="16" y="18"/>
                  </a:lnTo>
                  <a:lnTo>
                    <a:pt x="13" y="8"/>
                  </a:lnTo>
                  <a:lnTo>
                    <a:pt x="9" y="6"/>
                  </a:lnTo>
                  <a:lnTo>
                    <a:pt x="6" y="6"/>
                  </a:lnTo>
                  <a:lnTo>
                    <a:pt x="3" y="5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6" y="0"/>
                  </a:lnTo>
                  <a:lnTo>
                    <a:pt x="12" y="0"/>
                  </a:lnTo>
                  <a:lnTo>
                    <a:pt x="22" y="9"/>
                  </a:lnTo>
                  <a:lnTo>
                    <a:pt x="32" y="15"/>
                  </a:lnTo>
                  <a:lnTo>
                    <a:pt x="36" y="16"/>
                  </a:lnTo>
                  <a:lnTo>
                    <a:pt x="42" y="18"/>
                  </a:lnTo>
                  <a:lnTo>
                    <a:pt x="49" y="19"/>
                  </a:lnTo>
                  <a:lnTo>
                    <a:pt x="56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44" name="Freeform 475"/>
            <p:cNvSpPr>
              <a:spLocks/>
            </p:cNvSpPr>
            <p:nvPr/>
          </p:nvSpPr>
          <p:spPr bwMode="auto">
            <a:xfrm>
              <a:off x="3977" y="2751"/>
              <a:ext cx="18" cy="57"/>
            </a:xfrm>
            <a:custGeom>
              <a:avLst/>
              <a:gdLst>
                <a:gd name="T0" fmla="*/ 13 w 18"/>
                <a:gd name="T1" fmla="*/ 0 h 57"/>
                <a:gd name="T2" fmla="*/ 15 w 18"/>
                <a:gd name="T3" fmla="*/ 3 h 57"/>
                <a:gd name="T4" fmla="*/ 18 w 18"/>
                <a:gd name="T5" fmla="*/ 6 h 57"/>
                <a:gd name="T6" fmla="*/ 15 w 18"/>
                <a:gd name="T7" fmla="*/ 14 h 57"/>
                <a:gd name="T8" fmla="*/ 13 w 18"/>
                <a:gd name="T9" fmla="*/ 23 h 57"/>
                <a:gd name="T10" fmla="*/ 14 w 18"/>
                <a:gd name="T11" fmla="*/ 28 h 57"/>
                <a:gd name="T12" fmla="*/ 17 w 18"/>
                <a:gd name="T13" fmla="*/ 36 h 57"/>
                <a:gd name="T14" fmla="*/ 17 w 18"/>
                <a:gd name="T15" fmla="*/ 43 h 57"/>
                <a:gd name="T16" fmla="*/ 15 w 18"/>
                <a:gd name="T17" fmla="*/ 51 h 57"/>
                <a:gd name="T18" fmla="*/ 14 w 18"/>
                <a:gd name="T19" fmla="*/ 54 h 57"/>
                <a:gd name="T20" fmla="*/ 13 w 18"/>
                <a:gd name="T21" fmla="*/ 57 h 57"/>
                <a:gd name="T22" fmla="*/ 5 w 18"/>
                <a:gd name="T23" fmla="*/ 56 h 57"/>
                <a:gd name="T24" fmla="*/ 1 w 18"/>
                <a:gd name="T25" fmla="*/ 54 h 57"/>
                <a:gd name="T26" fmla="*/ 1 w 18"/>
                <a:gd name="T27" fmla="*/ 43 h 57"/>
                <a:gd name="T28" fmla="*/ 0 w 18"/>
                <a:gd name="T29" fmla="*/ 31 h 57"/>
                <a:gd name="T30" fmla="*/ 5 w 18"/>
                <a:gd name="T31" fmla="*/ 31 h 57"/>
                <a:gd name="T32" fmla="*/ 10 w 18"/>
                <a:gd name="T33" fmla="*/ 30 h 57"/>
                <a:gd name="T34" fmla="*/ 7 w 18"/>
                <a:gd name="T35" fmla="*/ 24 h 57"/>
                <a:gd name="T36" fmla="*/ 3 w 18"/>
                <a:gd name="T37" fmla="*/ 17 h 57"/>
                <a:gd name="T38" fmla="*/ 8 w 18"/>
                <a:gd name="T39" fmla="*/ 8 h 57"/>
                <a:gd name="T40" fmla="*/ 13 w 18"/>
                <a:gd name="T4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" h="57">
                  <a:moveTo>
                    <a:pt x="13" y="0"/>
                  </a:moveTo>
                  <a:lnTo>
                    <a:pt x="15" y="3"/>
                  </a:lnTo>
                  <a:lnTo>
                    <a:pt x="18" y="6"/>
                  </a:lnTo>
                  <a:lnTo>
                    <a:pt x="15" y="14"/>
                  </a:lnTo>
                  <a:lnTo>
                    <a:pt x="13" y="23"/>
                  </a:lnTo>
                  <a:lnTo>
                    <a:pt x="14" y="28"/>
                  </a:lnTo>
                  <a:lnTo>
                    <a:pt x="17" y="36"/>
                  </a:lnTo>
                  <a:lnTo>
                    <a:pt x="17" y="43"/>
                  </a:lnTo>
                  <a:lnTo>
                    <a:pt x="15" y="51"/>
                  </a:lnTo>
                  <a:lnTo>
                    <a:pt x="14" y="54"/>
                  </a:lnTo>
                  <a:lnTo>
                    <a:pt x="13" y="57"/>
                  </a:lnTo>
                  <a:lnTo>
                    <a:pt x="5" y="56"/>
                  </a:lnTo>
                  <a:lnTo>
                    <a:pt x="1" y="54"/>
                  </a:lnTo>
                  <a:lnTo>
                    <a:pt x="1" y="43"/>
                  </a:lnTo>
                  <a:lnTo>
                    <a:pt x="0" y="31"/>
                  </a:lnTo>
                  <a:lnTo>
                    <a:pt x="5" y="31"/>
                  </a:lnTo>
                  <a:lnTo>
                    <a:pt x="10" y="30"/>
                  </a:lnTo>
                  <a:lnTo>
                    <a:pt x="7" y="24"/>
                  </a:lnTo>
                  <a:lnTo>
                    <a:pt x="3" y="17"/>
                  </a:lnTo>
                  <a:lnTo>
                    <a:pt x="8" y="8"/>
                  </a:lnTo>
                  <a:lnTo>
                    <a:pt x="1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45" name="Freeform 476"/>
            <p:cNvSpPr>
              <a:spLocks/>
            </p:cNvSpPr>
            <p:nvPr/>
          </p:nvSpPr>
          <p:spPr bwMode="auto">
            <a:xfrm>
              <a:off x="5280" y="2781"/>
              <a:ext cx="90" cy="108"/>
            </a:xfrm>
            <a:custGeom>
              <a:avLst/>
              <a:gdLst>
                <a:gd name="T0" fmla="*/ 90 w 90"/>
                <a:gd name="T1" fmla="*/ 74 h 108"/>
                <a:gd name="T2" fmla="*/ 56 w 90"/>
                <a:gd name="T3" fmla="*/ 84 h 108"/>
                <a:gd name="T4" fmla="*/ 55 w 90"/>
                <a:gd name="T5" fmla="*/ 91 h 108"/>
                <a:gd name="T6" fmla="*/ 55 w 90"/>
                <a:gd name="T7" fmla="*/ 98 h 108"/>
                <a:gd name="T8" fmla="*/ 50 w 90"/>
                <a:gd name="T9" fmla="*/ 98 h 108"/>
                <a:gd name="T10" fmla="*/ 45 w 90"/>
                <a:gd name="T11" fmla="*/ 98 h 108"/>
                <a:gd name="T12" fmla="*/ 45 w 90"/>
                <a:gd name="T13" fmla="*/ 94 h 108"/>
                <a:gd name="T14" fmla="*/ 45 w 90"/>
                <a:gd name="T15" fmla="*/ 90 h 108"/>
                <a:gd name="T16" fmla="*/ 45 w 90"/>
                <a:gd name="T17" fmla="*/ 90 h 108"/>
                <a:gd name="T18" fmla="*/ 43 w 90"/>
                <a:gd name="T19" fmla="*/ 90 h 108"/>
                <a:gd name="T20" fmla="*/ 40 w 90"/>
                <a:gd name="T21" fmla="*/ 91 h 108"/>
                <a:gd name="T22" fmla="*/ 37 w 90"/>
                <a:gd name="T23" fmla="*/ 91 h 108"/>
                <a:gd name="T24" fmla="*/ 35 w 90"/>
                <a:gd name="T25" fmla="*/ 97 h 108"/>
                <a:gd name="T26" fmla="*/ 32 w 90"/>
                <a:gd name="T27" fmla="*/ 103 h 108"/>
                <a:gd name="T28" fmla="*/ 27 w 90"/>
                <a:gd name="T29" fmla="*/ 106 h 108"/>
                <a:gd name="T30" fmla="*/ 22 w 90"/>
                <a:gd name="T31" fmla="*/ 108 h 108"/>
                <a:gd name="T32" fmla="*/ 20 w 90"/>
                <a:gd name="T33" fmla="*/ 98 h 108"/>
                <a:gd name="T34" fmla="*/ 16 w 90"/>
                <a:gd name="T35" fmla="*/ 91 h 108"/>
                <a:gd name="T36" fmla="*/ 10 w 90"/>
                <a:gd name="T37" fmla="*/ 94 h 108"/>
                <a:gd name="T38" fmla="*/ 6 w 90"/>
                <a:gd name="T39" fmla="*/ 97 h 108"/>
                <a:gd name="T40" fmla="*/ 2 w 90"/>
                <a:gd name="T41" fmla="*/ 94 h 108"/>
                <a:gd name="T42" fmla="*/ 0 w 90"/>
                <a:gd name="T43" fmla="*/ 91 h 108"/>
                <a:gd name="T44" fmla="*/ 6 w 90"/>
                <a:gd name="T45" fmla="*/ 80 h 108"/>
                <a:gd name="T46" fmla="*/ 13 w 90"/>
                <a:gd name="T47" fmla="*/ 68 h 108"/>
                <a:gd name="T48" fmla="*/ 29 w 90"/>
                <a:gd name="T49" fmla="*/ 70 h 108"/>
                <a:gd name="T50" fmla="*/ 45 w 90"/>
                <a:gd name="T51" fmla="*/ 71 h 108"/>
                <a:gd name="T52" fmla="*/ 46 w 90"/>
                <a:gd name="T53" fmla="*/ 64 h 108"/>
                <a:gd name="T54" fmla="*/ 49 w 90"/>
                <a:gd name="T55" fmla="*/ 58 h 108"/>
                <a:gd name="T56" fmla="*/ 52 w 90"/>
                <a:gd name="T57" fmla="*/ 56 h 108"/>
                <a:gd name="T58" fmla="*/ 56 w 90"/>
                <a:gd name="T59" fmla="*/ 53 h 108"/>
                <a:gd name="T60" fmla="*/ 60 w 90"/>
                <a:gd name="T61" fmla="*/ 50 h 108"/>
                <a:gd name="T62" fmla="*/ 63 w 90"/>
                <a:gd name="T63" fmla="*/ 46 h 108"/>
                <a:gd name="T64" fmla="*/ 66 w 90"/>
                <a:gd name="T65" fmla="*/ 41 h 108"/>
                <a:gd name="T66" fmla="*/ 69 w 90"/>
                <a:gd name="T67" fmla="*/ 36 h 108"/>
                <a:gd name="T68" fmla="*/ 63 w 90"/>
                <a:gd name="T69" fmla="*/ 21 h 108"/>
                <a:gd name="T70" fmla="*/ 57 w 90"/>
                <a:gd name="T71" fmla="*/ 8 h 108"/>
                <a:gd name="T72" fmla="*/ 59 w 90"/>
                <a:gd name="T73" fmla="*/ 6 h 108"/>
                <a:gd name="T74" fmla="*/ 60 w 90"/>
                <a:gd name="T75" fmla="*/ 4 h 108"/>
                <a:gd name="T76" fmla="*/ 60 w 90"/>
                <a:gd name="T77" fmla="*/ 4 h 108"/>
                <a:gd name="T78" fmla="*/ 60 w 90"/>
                <a:gd name="T79" fmla="*/ 0 h 108"/>
                <a:gd name="T80" fmla="*/ 65 w 90"/>
                <a:gd name="T81" fmla="*/ 1 h 108"/>
                <a:gd name="T82" fmla="*/ 69 w 90"/>
                <a:gd name="T83" fmla="*/ 1 h 108"/>
                <a:gd name="T84" fmla="*/ 75 w 90"/>
                <a:gd name="T85" fmla="*/ 11 h 108"/>
                <a:gd name="T86" fmla="*/ 82 w 90"/>
                <a:gd name="T87" fmla="*/ 18 h 108"/>
                <a:gd name="T88" fmla="*/ 85 w 90"/>
                <a:gd name="T89" fmla="*/ 31 h 108"/>
                <a:gd name="T90" fmla="*/ 86 w 90"/>
                <a:gd name="T91" fmla="*/ 46 h 108"/>
                <a:gd name="T92" fmla="*/ 89 w 90"/>
                <a:gd name="T93" fmla="*/ 60 h 108"/>
                <a:gd name="T94" fmla="*/ 90 w 90"/>
                <a:gd name="T95" fmla="*/ 74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90" h="108">
                  <a:moveTo>
                    <a:pt x="90" y="74"/>
                  </a:moveTo>
                  <a:lnTo>
                    <a:pt x="56" y="84"/>
                  </a:lnTo>
                  <a:lnTo>
                    <a:pt x="55" y="91"/>
                  </a:lnTo>
                  <a:lnTo>
                    <a:pt x="55" y="98"/>
                  </a:lnTo>
                  <a:lnTo>
                    <a:pt x="50" y="98"/>
                  </a:lnTo>
                  <a:lnTo>
                    <a:pt x="45" y="98"/>
                  </a:lnTo>
                  <a:lnTo>
                    <a:pt x="45" y="94"/>
                  </a:lnTo>
                  <a:lnTo>
                    <a:pt x="45" y="90"/>
                  </a:lnTo>
                  <a:lnTo>
                    <a:pt x="45" y="90"/>
                  </a:lnTo>
                  <a:lnTo>
                    <a:pt x="43" y="90"/>
                  </a:lnTo>
                  <a:lnTo>
                    <a:pt x="40" y="91"/>
                  </a:lnTo>
                  <a:lnTo>
                    <a:pt x="37" y="91"/>
                  </a:lnTo>
                  <a:lnTo>
                    <a:pt x="35" y="97"/>
                  </a:lnTo>
                  <a:lnTo>
                    <a:pt x="32" y="103"/>
                  </a:lnTo>
                  <a:lnTo>
                    <a:pt x="27" y="106"/>
                  </a:lnTo>
                  <a:lnTo>
                    <a:pt x="22" y="108"/>
                  </a:lnTo>
                  <a:lnTo>
                    <a:pt x="20" y="98"/>
                  </a:lnTo>
                  <a:lnTo>
                    <a:pt x="16" y="91"/>
                  </a:lnTo>
                  <a:lnTo>
                    <a:pt x="10" y="94"/>
                  </a:lnTo>
                  <a:lnTo>
                    <a:pt x="6" y="97"/>
                  </a:lnTo>
                  <a:lnTo>
                    <a:pt x="2" y="94"/>
                  </a:lnTo>
                  <a:lnTo>
                    <a:pt x="0" y="91"/>
                  </a:lnTo>
                  <a:lnTo>
                    <a:pt x="6" y="80"/>
                  </a:lnTo>
                  <a:lnTo>
                    <a:pt x="13" y="68"/>
                  </a:lnTo>
                  <a:lnTo>
                    <a:pt x="29" y="70"/>
                  </a:lnTo>
                  <a:lnTo>
                    <a:pt x="45" y="71"/>
                  </a:lnTo>
                  <a:lnTo>
                    <a:pt x="46" y="64"/>
                  </a:lnTo>
                  <a:lnTo>
                    <a:pt x="49" y="58"/>
                  </a:lnTo>
                  <a:lnTo>
                    <a:pt x="52" y="56"/>
                  </a:lnTo>
                  <a:lnTo>
                    <a:pt x="56" y="53"/>
                  </a:lnTo>
                  <a:lnTo>
                    <a:pt x="60" y="50"/>
                  </a:lnTo>
                  <a:lnTo>
                    <a:pt x="63" y="46"/>
                  </a:lnTo>
                  <a:lnTo>
                    <a:pt x="66" y="41"/>
                  </a:lnTo>
                  <a:lnTo>
                    <a:pt x="69" y="36"/>
                  </a:lnTo>
                  <a:lnTo>
                    <a:pt x="63" y="21"/>
                  </a:lnTo>
                  <a:lnTo>
                    <a:pt x="57" y="8"/>
                  </a:lnTo>
                  <a:lnTo>
                    <a:pt x="59" y="6"/>
                  </a:lnTo>
                  <a:lnTo>
                    <a:pt x="60" y="4"/>
                  </a:lnTo>
                  <a:lnTo>
                    <a:pt x="60" y="4"/>
                  </a:lnTo>
                  <a:lnTo>
                    <a:pt x="60" y="0"/>
                  </a:lnTo>
                  <a:lnTo>
                    <a:pt x="65" y="1"/>
                  </a:lnTo>
                  <a:lnTo>
                    <a:pt x="69" y="1"/>
                  </a:lnTo>
                  <a:lnTo>
                    <a:pt x="75" y="11"/>
                  </a:lnTo>
                  <a:lnTo>
                    <a:pt x="82" y="18"/>
                  </a:lnTo>
                  <a:lnTo>
                    <a:pt x="85" y="31"/>
                  </a:lnTo>
                  <a:lnTo>
                    <a:pt x="86" y="46"/>
                  </a:lnTo>
                  <a:lnTo>
                    <a:pt x="89" y="60"/>
                  </a:lnTo>
                  <a:lnTo>
                    <a:pt x="90" y="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46" name="Freeform 477"/>
            <p:cNvSpPr>
              <a:spLocks/>
            </p:cNvSpPr>
            <p:nvPr/>
          </p:nvSpPr>
          <p:spPr bwMode="auto">
            <a:xfrm>
              <a:off x="5270" y="2875"/>
              <a:ext cx="27" cy="32"/>
            </a:xfrm>
            <a:custGeom>
              <a:avLst/>
              <a:gdLst>
                <a:gd name="T0" fmla="*/ 27 w 27"/>
                <a:gd name="T1" fmla="*/ 10 h 32"/>
                <a:gd name="T2" fmla="*/ 25 w 27"/>
                <a:gd name="T3" fmla="*/ 22 h 32"/>
                <a:gd name="T4" fmla="*/ 23 w 27"/>
                <a:gd name="T5" fmla="*/ 32 h 32"/>
                <a:gd name="T6" fmla="*/ 19 w 27"/>
                <a:gd name="T7" fmla="*/ 32 h 32"/>
                <a:gd name="T8" fmla="*/ 15 w 27"/>
                <a:gd name="T9" fmla="*/ 32 h 32"/>
                <a:gd name="T10" fmla="*/ 13 w 27"/>
                <a:gd name="T11" fmla="*/ 23 h 32"/>
                <a:gd name="T12" fmla="*/ 13 w 27"/>
                <a:gd name="T13" fmla="*/ 13 h 32"/>
                <a:gd name="T14" fmla="*/ 7 w 27"/>
                <a:gd name="T15" fmla="*/ 13 h 32"/>
                <a:gd name="T16" fmla="*/ 6 w 27"/>
                <a:gd name="T17" fmla="*/ 12 h 32"/>
                <a:gd name="T18" fmla="*/ 3 w 27"/>
                <a:gd name="T19" fmla="*/ 10 h 32"/>
                <a:gd name="T20" fmla="*/ 0 w 27"/>
                <a:gd name="T21" fmla="*/ 7 h 32"/>
                <a:gd name="T22" fmla="*/ 2 w 27"/>
                <a:gd name="T23" fmla="*/ 6 h 32"/>
                <a:gd name="T24" fmla="*/ 2 w 27"/>
                <a:gd name="T25" fmla="*/ 3 h 32"/>
                <a:gd name="T26" fmla="*/ 5 w 27"/>
                <a:gd name="T27" fmla="*/ 2 h 32"/>
                <a:gd name="T28" fmla="*/ 9 w 27"/>
                <a:gd name="T29" fmla="*/ 0 h 32"/>
                <a:gd name="T30" fmla="*/ 12 w 27"/>
                <a:gd name="T31" fmla="*/ 4 h 32"/>
                <a:gd name="T32" fmla="*/ 16 w 27"/>
                <a:gd name="T33" fmla="*/ 7 h 32"/>
                <a:gd name="T34" fmla="*/ 20 w 27"/>
                <a:gd name="T35" fmla="*/ 9 h 32"/>
                <a:gd name="T36" fmla="*/ 27 w 27"/>
                <a:gd name="T37" fmla="*/ 1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" h="32">
                  <a:moveTo>
                    <a:pt x="27" y="10"/>
                  </a:moveTo>
                  <a:lnTo>
                    <a:pt x="25" y="22"/>
                  </a:lnTo>
                  <a:lnTo>
                    <a:pt x="23" y="32"/>
                  </a:lnTo>
                  <a:lnTo>
                    <a:pt x="19" y="32"/>
                  </a:lnTo>
                  <a:lnTo>
                    <a:pt x="15" y="32"/>
                  </a:lnTo>
                  <a:lnTo>
                    <a:pt x="13" y="23"/>
                  </a:lnTo>
                  <a:lnTo>
                    <a:pt x="13" y="13"/>
                  </a:lnTo>
                  <a:lnTo>
                    <a:pt x="7" y="13"/>
                  </a:lnTo>
                  <a:lnTo>
                    <a:pt x="6" y="12"/>
                  </a:lnTo>
                  <a:lnTo>
                    <a:pt x="3" y="10"/>
                  </a:lnTo>
                  <a:lnTo>
                    <a:pt x="0" y="7"/>
                  </a:lnTo>
                  <a:lnTo>
                    <a:pt x="2" y="6"/>
                  </a:lnTo>
                  <a:lnTo>
                    <a:pt x="2" y="3"/>
                  </a:lnTo>
                  <a:lnTo>
                    <a:pt x="5" y="2"/>
                  </a:lnTo>
                  <a:lnTo>
                    <a:pt x="9" y="0"/>
                  </a:lnTo>
                  <a:lnTo>
                    <a:pt x="12" y="4"/>
                  </a:lnTo>
                  <a:lnTo>
                    <a:pt x="16" y="7"/>
                  </a:lnTo>
                  <a:lnTo>
                    <a:pt x="20" y="9"/>
                  </a:lnTo>
                  <a:lnTo>
                    <a:pt x="27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47" name="Freeform 478"/>
            <p:cNvSpPr>
              <a:spLocks/>
            </p:cNvSpPr>
            <p:nvPr/>
          </p:nvSpPr>
          <p:spPr bwMode="auto">
            <a:xfrm>
              <a:off x="5202" y="2982"/>
              <a:ext cx="15" cy="40"/>
            </a:xfrm>
            <a:custGeom>
              <a:avLst/>
              <a:gdLst>
                <a:gd name="T0" fmla="*/ 8 w 15"/>
                <a:gd name="T1" fmla="*/ 0 h 40"/>
                <a:gd name="T2" fmla="*/ 13 w 15"/>
                <a:gd name="T3" fmla="*/ 2 h 40"/>
                <a:gd name="T4" fmla="*/ 15 w 15"/>
                <a:gd name="T5" fmla="*/ 2 h 40"/>
                <a:gd name="T6" fmla="*/ 15 w 15"/>
                <a:gd name="T7" fmla="*/ 22 h 40"/>
                <a:gd name="T8" fmla="*/ 13 w 15"/>
                <a:gd name="T9" fmla="*/ 39 h 40"/>
                <a:gd name="T10" fmla="*/ 11 w 15"/>
                <a:gd name="T11" fmla="*/ 39 h 40"/>
                <a:gd name="T12" fmla="*/ 10 w 15"/>
                <a:gd name="T13" fmla="*/ 40 h 40"/>
                <a:gd name="T14" fmla="*/ 5 w 15"/>
                <a:gd name="T15" fmla="*/ 36 h 40"/>
                <a:gd name="T16" fmla="*/ 1 w 15"/>
                <a:gd name="T17" fmla="*/ 33 h 40"/>
                <a:gd name="T18" fmla="*/ 0 w 15"/>
                <a:gd name="T19" fmla="*/ 23 h 40"/>
                <a:gd name="T20" fmla="*/ 1 w 15"/>
                <a:gd name="T21" fmla="*/ 14 h 40"/>
                <a:gd name="T22" fmla="*/ 4 w 15"/>
                <a:gd name="T23" fmla="*/ 7 h 40"/>
                <a:gd name="T24" fmla="*/ 8 w 15"/>
                <a:gd name="T2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" h="40">
                  <a:moveTo>
                    <a:pt x="8" y="0"/>
                  </a:moveTo>
                  <a:lnTo>
                    <a:pt x="13" y="2"/>
                  </a:lnTo>
                  <a:lnTo>
                    <a:pt x="15" y="2"/>
                  </a:lnTo>
                  <a:lnTo>
                    <a:pt x="15" y="22"/>
                  </a:lnTo>
                  <a:lnTo>
                    <a:pt x="13" y="39"/>
                  </a:lnTo>
                  <a:lnTo>
                    <a:pt x="11" y="39"/>
                  </a:lnTo>
                  <a:lnTo>
                    <a:pt x="10" y="40"/>
                  </a:lnTo>
                  <a:lnTo>
                    <a:pt x="5" y="36"/>
                  </a:lnTo>
                  <a:lnTo>
                    <a:pt x="1" y="33"/>
                  </a:lnTo>
                  <a:lnTo>
                    <a:pt x="0" y="23"/>
                  </a:lnTo>
                  <a:lnTo>
                    <a:pt x="1" y="14"/>
                  </a:lnTo>
                  <a:lnTo>
                    <a:pt x="4" y="7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48" name="Freeform 479"/>
            <p:cNvSpPr>
              <a:spLocks/>
            </p:cNvSpPr>
            <p:nvPr/>
          </p:nvSpPr>
          <p:spPr bwMode="auto">
            <a:xfrm>
              <a:off x="2955" y="3005"/>
              <a:ext cx="111" cy="41"/>
            </a:xfrm>
            <a:custGeom>
              <a:avLst/>
              <a:gdLst>
                <a:gd name="T0" fmla="*/ 68 w 111"/>
                <a:gd name="T1" fmla="*/ 36 h 41"/>
                <a:gd name="T2" fmla="*/ 67 w 111"/>
                <a:gd name="T3" fmla="*/ 31 h 41"/>
                <a:gd name="T4" fmla="*/ 65 w 111"/>
                <a:gd name="T5" fmla="*/ 26 h 41"/>
                <a:gd name="T6" fmla="*/ 45 w 111"/>
                <a:gd name="T7" fmla="*/ 19 h 41"/>
                <a:gd name="T8" fmla="*/ 27 w 111"/>
                <a:gd name="T9" fmla="*/ 10 h 41"/>
                <a:gd name="T10" fmla="*/ 12 w 111"/>
                <a:gd name="T11" fmla="*/ 14 h 41"/>
                <a:gd name="T12" fmla="*/ 0 w 111"/>
                <a:gd name="T13" fmla="*/ 19 h 41"/>
                <a:gd name="T14" fmla="*/ 1 w 111"/>
                <a:gd name="T15" fmla="*/ 17 h 41"/>
                <a:gd name="T16" fmla="*/ 2 w 111"/>
                <a:gd name="T17" fmla="*/ 16 h 41"/>
                <a:gd name="T18" fmla="*/ 7 w 111"/>
                <a:gd name="T19" fmla="*/ 9 h 41"/>
                <a:gd name="T20" fmla="*/ 12 w 111"/>
                <a:gd name="T21" fmla="*/ 4 h 41"/>
                <a:gd name="T22" fmla="*/ 18 w 111"/>
                <a:gd name="T23" fmla="*/ 1 h 41"/>
                <a:gd name="T24" fmla="*/ 25 w 111"/>
                <a:gd name="T25" fmla="*/ 0 h 41"/>
                <a:gd name="T26" fmla="*/ 32 w 111"/>
                <a:gd name="T27" fmla="*/ 1 h 41"/>
                <a:gd name="T28" fmla="*/ 41 w 111"/>
                <a:gd name="T29" fmla="*/ 3 h 41"/>
                <a:gd name="T30" fmla="*/ 49 w 111"/>
                <a:gd name="T31" fmla="*/ 6 h 41"/>
                <a:gd name="T32" fmla="*/ 57 w 111"/>
                <a:gd name="T33" fmla="*/ 9 h 41"/>
                <a:gd name="T34" fmla="*/ 89 w 111"/>
                <a:gd name="T35" fmla="*/ 27 h 41"/>
                <a:gd name="T36" fmla="*/ 111 w 111"/>
                <a:gd name="T37" fmla="*/ 39 h 41"/>
                <a:gd name="T38" fmla="*/ 111 w 111"/>
                <a:gd name="T39" fmla="*/ 40 h 41"/>
                <a:gd name="T40" fmla="*/ 111 w 111"/>
                <a:gd name="T41" fmla="*/ 41 h 41"/>
                <a:gd name="T42" fmla="*/ 94 w 111"/>
                <a:gd name="T43" fmla="*/ 41 h 41"/>
                <a:gd name="T44" fmla="*/ 75 w 111"/>
                <a:gd name="T45" fmla="*/ 41 h 41"/>
                <a:gd name="T46" fmla="*/ 77 w 111"/>
                <a:gd name="T47" fmla="*/ 39 h 41"/>
                <a:gd name="T48" fmla="*/ 77 w 111"/>
                <a:gd name="T49" fmla="*/ 36 h 41"/>
                <a:gd name="T50" fmla="*/ 72 w 111"/>
                <a:gd name="T51" fmla="*/ 36 h 41"/>
                <a:gd name="T52" fmla="*/ 68 w 111"/>
                <a:gd name="T53" fmla="*/ 3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11" h="41">
                  <a:moveTo>
                    <a:pt x="68" y="36"/>
                  </a:moveTo>
                  <a:lnTo>
                    <a:pt x="67" y="31"/>
                  </a:lnTo>
                  <a:lnTo>
                    <a:pt x="65" y="26"/>
                  </a:lnTo>
                  <a:lnTo>
                    <a:pt x="45" y="19"/>
                  </a:lnTo>
                  <a:lnTo>
                    <a:pt x="27" y="10"/>
                  </a:lnTo>
                  <a:lnTo>
                    <a:pt x="12" y="14"/>
                  </a:lnTo>
                  <a:lnTo>
                    <a:pt x="0" y="19"/>
                  </a:lnTo>
                  <a:lnTo>
                    <a:pt x="1" y="17"/>
                  </a:lnTo>
                  <a:lnTo>
                    <a:pt x="2" y="16"/>
                  </a:lnTo>
                  <a:lnTo>
                    <a:pt x="7" y="9"/>
                  </a:lnTo>
                  <a:lnTo>
                    <a:pt x="12" y="4"/>
                  </a:lnTo>
                  <a:lnTo>
                    <a:pt x="18" y="1"/>
                  </a:lnTo>
                  <a:lnTo>
                    <a:pt x="25" y="0"/>
                  </a:lnTo>
                  <a:lnTo>
                    <a:pt x="32" y="1"/>
                  </a:lnTo>
                  <a:lnTo>
                    <a:pt x="41" y="3"/>
                  </a:lnTo>
                  <a:lnTo>
                    <a:pt x="49" y="6"/>
                  </a:lnTo>
                  <a:lnTo>
                    <a:pt x="57" y="9"/>
                  </a:lnTo>
                  <a:lnTo>
                    <a:pt x="89" y="27"/>
                  </a:lnTo>
                  <a:lnTo>
                    <a:pt x="111" y="39"/>
                  </a:lnTo>
                  <a:lnTo>
                    <a:pt x="111" y="40"/>
                  </a:lnTo>
                  <a:lnTo>
                    <a:pt x="111" y="41"/>
                  </a:lnTo>
                  <a:lnTo>
                    <a:pt x="94" y="41"/>
                  </a:lnTo>
                  <a:lnTo>
                    <a:pt x="75" y="41"/>
                  </a:lnTo>
                  <a:lnTo>
                    <a:pt x="77" y="39"/>
                  </a:lnTo>
                  <a:lnTo>
                    <a:pt x="77" y="36"/>
                  </a:lnTo>
                  <a:lnTo>
                    <a:pt x="72" y="36"/>
                  </a:lnTo>
                  <a:lnTo>
                    <a:pt x="68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49" name="Freeform 480"/>
            <p:cNvSpPr>
              <a:spLocks/>
            </p:cNvSpPr>
            <p:nvPr/>
          </p:nvSpPr>
          <p:spPr bwMode="auto">
            <a:xfrm>
              <a:off x="3054" y="3048"/>
              <a:ext cx="72" cy="23"/>
            </a:xfrm>
            <a:custGeom>
              <a:avLst/>
              <a:gdLst>
                <a:gd name="T0" fmla="*/ 29 w 72"/>
                <a:gd name="T1" fmla="*/ 0 h 23"/>
                <a:gd name="T2" fmla="*/ 43 w 72"/>
                <a:gd name="T3" fmla="*/ 1 h 23"/>
                <a:gd name="T4" fmla="*/ 55 w 72"/>
                <a:gd name="T5" fmla="*/ 4 h 23"/>
                <a:gd name="T6" fmla="*/ 63 w 72"/>
                <a:gd name="T7" fmla="*/ 8 h 23"/>
                <a:gd name="T8" fmla="*/ 72 w 72"/>
                <a:gd name="T9" fmla="*/ 16 h 23"/>
                <a:gd name="T10" fmla="*/ 70 w 72"/>
                <a:gd name="T11" fmla="*/ 18 h 23"/>
                <a:gd name="T12" fmla="*/ 69 w 72"/>
                <a:gd name="T13" fmla="*/ 21 h 23"/>
                <a:gd name="T14" fmla="*/ 50 w 72"/>
                <a:gd name="T15" fmla="*/ 23 h 23"/>
                <a:gd name="T16" fmla="*/ 32 w 72"/>
                <a:gd name="T17" fmla="*/ 21 h 23"/>
                <a:gd name="T18" fmla="*/ 23 w 72"/>
                <a:gd name="T19" fmla="*/ 21 h 23"/>
                <a:gd name="T20" fmla="*/ 16 w 72"/>
                <a:gd name="T21" fmla="*/ 20 h 23"/>
                <a:gd name="T22" fmla="*/ 8 w 72"/>
                <a:gd name="T23" fmla="*/ 17 h 23"/>
                <a:gd name="T24" fmla="*/ 0 w 72"/>
                <a:gd name="T25" fmla="*/ 14 h 23"/>
                <a:gd name="T26" fmla="*/ 0 w 72"/>
                <a:gd name="T27" fmla="*/ 13 h 23"/>
                <a:gd name="T28" fmla="*/ 0 w 72"/>
                <a:gd name="T29" fmla="*/ 13 h 23"/>
                <a:gd name="T30" fmla="*/ 8 w 72"/>
                <a:gd name="T31" fmla="*/ 10 h 23"/>
                <a:gd name="T32" fmla="*/ 16 w 72"/>
                <a:gd name="T33" fmla="*/ 7 h 23"/>
                <a:gd name="T34" fmla="*/ 23 w 72"/>
                <a:gd name="T35" fmla="*/ 4 h 23"/>
                <a:gd name="T36" fmla="*/ 29 w 72"/>
                <a:gd name="T3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2" h="23">
                  <a:moveTo>
                    <a:pt x="29" y="0"/>
                  </a:moveTo>
                  <a:lnTo>
                    <a:pt x="43" y="1"/>
                  </a:lnTo>
                  <a:lnTo>
                    <a:pt x="55" y="4"/>
                  </a:lnTo>
                  <a:lnTo>
                    <a:pt x="63" y="8"/>
                  </a:lnTo>
                  <a:lnTo>
                    <a:pt x="72" y="16"/>
                  </a:lnTo>
                  <a:lnTo>
                    <a:pt x="70" y="18"/>
                  </a:lnTo>
                  <a:lnTo>
                    <a:pt x="69" y="21"/>
                  </a:lnTo>
                  <a:lnTo>
                    <a:pt x="50" y="23"/>
                  </a:lnTo>
                  <a:lnTo>
                    <a:pt x="32" y="21"/>
                  </a:lnTo>
                  <a:lnTo>
                    <a:pt x="23" y="21"/>
                  </a:lnTo>
                  <a:lnTo>
                    <a:pt x="16" y="20"/>
                  </a:lnTo>
                  <a:lnTo>
                    <a:pt x="8" y="17"/>
                  </a:lnTo>
                  <a:lnTo>
                    <a:pt x="0" y="14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8" y="10"/>
                  </a:lnTo>
                  <a:lnTo>
                    <a:pt x="16" y="7"/>
                  </a:lnTo>
                  <a:lnTo>
                    <a:pt x="23" y="4"/>
                  </a:lnTo>
                  <a:lnTo>
                    <a:pt x="2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50" name="Freeform 481"/>
            <p:cNvSpPr>
              <a:spLocks/>
            </p:cNvSpPr>
            <p:nvPr/>
          </p:nvSpPr>
          <p:spPr bwMode="auto">
            <a:xfrm>
              <a:off x="5080" y="3048"/>
              <a:ext cx="28" cy="24"/>
            </a:xfrm>
            <a:custGeom>
              <a:avLst/>
              <a:gdLst>
                <a:gd name="T0" fmla="*/ 18 w 28"/>
                <a:gd name="T1" fmla="*/ 0 h 24"/>
                <a:gd name="T2" fmla="*/ 23 w 28"/>
                <a:gd name="T3" fmla="*/ 3 h 24"/>
                <a:gd name="T4" fmla="*/ 25 w 28"/>
                <a:gd name="T5" fmla="*/ 6 h 24"/>
                <a:gd name="T6" fmla="*/ 26 w 28"/>
                <a:gd name="T7" fmla="*/ 7 h 24"/>
                <a:gd name="T8" fmla="*/ 28 w 28"/>
                <a:gd name="T9" fmla="*/ 13 h 24"/>
                <a:gd name="T10" fmla="*/ 28 w 28"/>
                <a:gd name="T11" fmla="*/ 13 h 24"/>
                <a:gd name="T12" fmla="*/ 28 w 28"/>
                <a:gd name="T13" fmla="*/ 14 h 24"/>
                <a:gd name="T14" fmla="*/ 23 w 28"/>
                <a:gd name="T15" fmla="*/ 17 h 24"/>
                <a:gd name="T16" fmla="*/ 19 w 28"/>
                <a:gd name="T17" fmla="*/ 20 h 24"/>
                <a:gd name="T18" fmla="*/ 15 w 28"/>
                <a:gd name="T19" fmla="*/ 23 h 24"/>
                <a:gd name="T20" fmla="*/ 8 w 28"/>
                <a:gd name="T21" fmla="*/ 24 h 24"/>
                <a:gd name="T22" fmla="*/ 5 w 28"/>
                <a:gd name="T23" fmla="*/ 23 h 24"/>
                <a:gd name="T24" fmla="*/ 3 w 28"/>
                <a:gd name="T25" fmla="*/ 21 h 24"/>
                <a:gd name="T26" fmla="*/ 2 w 28"/>
                <a:gd name="T27" fmla="*/ 18 h 24"/>
                <a:gd name="T28" fmla="*/ 0 w 28"/>
                <a:gd name="T29" fmla="*/ 17 h 24"/>
                <a:gd name="T30" fmla="*/ 3 w 28"/>
                <a:gd name="T31" fmla="*/ 11 h 24"/>
                <a:gd name="T32" fmla="*/ 8 w 28"/>
                <a:gd name="T33" fmla="*/ 7 h 24"/>
                <a:gd name="T34" fmla="*/ 12 w 28"/>
                <a:gd name="T35" fmla="*/ 4 h 24"/>
                <a:gd name="T36" fmla="*/ 18 w 28"/>
                <a:gd name="T3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8" h="24">
                  <a:moveTo>
                    <a:pt x="18" y="0"/>
                  </a:moveTo>
                  <a:lnTo>
                    <a:pt x="23" y="3"/>
                  </a:lnTo>
                  <a:lnTo>
                    <a:pt x="25" y="6"/>
                  </a:lnTo>
                  <a:lnTo>
                    <a:pt x="26" y="7"/>
                  </a:lnTo>
                  <a:lnTo>
                    <a:pt x="28" y="13"/>
                  </a:lnTo>
                  <a:lnTo>
                    <a:pt x="28" y="13"/>
                  </a:lnTo>
                  <a:lnTo>
                    <a:pt x="28" y="14"/>
                  </a:lnTo>
                  <a:lnTo>
                    <a:pt x="23" y="17"/>
                  </a:lnTo>
                  <a:lnTo>
                    <a:pt x="19" y="20"/>
                  </a:lnTo>
                  <a:lnTo>
                    <a:pt x="15" y="23"/>
                  </a:lnTo>
                  <a:lnTo>
                    <a:pt x="8" y="24"/>
                  </a:lnTo>
                  <a:lnTo>
                    <a:pt x="5" y="23"/>
                  </a:lnTo>
                  <a:lnTo>
                    <a:pt x="3" y="21"/>
                  </a:lnTo>
                  <a:lnTo>
                    <a:pt x="2" y="18"/>
                  </a:lnTo>
                  <a:lnTo>
                    <a:pt x="0" y="17"/>
                  </a:lnTo>
                  <a:lnTo>
                    <a:pt x="3" y="11"/>
                  </a:lnTo>
                  <a:lnTo>
                    <a:pt x="8" y="7"/>
                  </a:lnTo>
                  <a:lnTo>
                    <a:pt x="12" y="4"/>
                  </a:ln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51" name="Freeform 482"/>
            <p:cNvSpPr>
              <a:spLocks/>
            </p:cNvSpPr>
            <p:nvPr/>
          </p:nvSpPr>
          <p:spPr bwMode="auto">
            <a:xfrm>
              <a:off x="5216" y="3069"/>
              <a:ext cx="26" cy="56"/>
            </a:xfrm>
            <a:custGeom>
              <a:avLst/>
              <a:gdLst>
                <a:gd name="T0" fmla="*/ 4 w 26"/>
                <a:gd name="T1" fmla="*/ 0 h 56"/>
                <a:gd name="T2" fmla="*/ 7 w 26"/>
                <a:gd name="T3" fmla="*/ 0 h 56"/>
                <a:gd name="T4" fmla="*/ 10 w 26"/>
                <a:gd name="T5" fmla="*/ 0 h 56"/>
                <a:gd name="T6" fmla="*/ 16 w 26"/>
                <a:gd name="T7" fmla="*/ 5 h 56"/>
                <a:gd name="T8" fmla="*/ 20 w 26"/>
                <a:gd name="T9" fmla="*/ 10 h 56"/>
                <a:gd name="T10" fmla="*/ 24 w 26"/>
                <a:gd name="T11" fmla="*/ 17 h 56"/>
                <a:gd name="T12" fmla="*/ 26 w 26"/>
                <a:gd name="T13" fmla="*/ 26 h 56"/>
                <a:gd name="T14" fmla="*/ 21 w 26"/>
                <a:gd name="T15" fmla="*/ 29 h 56"/>
                <a:gd name="T16" fmla="*/ 17 w 26"/>
                <a:gd name="T17" fmla="*/ 32 h 56"/>
                <a:gd name="T18" fmla="*/ 19 w 26"/>
                <a:gd name="T19" fmla="*/ 45 h 56"/>
                <a:gd name="T20" fmla="*/ 19 w 26"/>
                <a:gd name="T21" fmla="*/ 56 h 56"/>
                <a:gd name="T22" fmla="*/ 17 w 26"/>
                <a:gd name="T23" fmla="*/ 56 h 56"/>
                <a:gd name="T24" fmla="*/ 17 w 26"/>
                <a:gd name="T25" fmla="*/ 56 h 56"/>
                <a:gd name="T26" fmla="*/ 9 w 26"/>
                <a:gd name="T27" fmla="*/ 50 h 56"/>
                <a:gd name="T28" fmla="*/ 0 w 26"/>
                <a:gd name="T29" fmla="*/ 45 h 56"/>
                <a:gd name="T30" fmla="*/ 0 w 26"/>
                <a:gd name="T31" fmla="*/ 25 h 56"/>
                <a:gd name="T32" fmla="*/ 0 w 26"/>
                <a:gd name="T33" fmla="*/ 5 h 56"/>
                <a:gd name="T34" fmla="*/ 3 w 26"/>
                <a:gd name="T35" fmla="*/ 2 h 56"/>
                <a:gd name="T36" fmla="*/ 4 w 26"/>
                <a:gd name="T3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" h="56">
                  <a:moveTo>
                    <a:pt x="4" y="0"/>
                  </a:moveTo>
                  <a:lnTo>
                    <a:pt x="7" y="0"/>
                  </a:lnTo>
                  <a:lnTo>
                    <a:pt x="10" y="0"/>
                  </a:lnTo>
                  <a:lnTo>
                    <a:pt x="16" y="5"/>
                  </a:lnTo>
                  <a:lnTo>
                    <a:pt x="20" y="10"/>
                  </a:lnTo>
                  <a:lnTo>
                    <a:pt x="24" y="17"/>
                  </a:lnTo>
                  <a:lnTo>
                    <a:pt x="26" y="26"/>
                  </a:lnTo>
                  <a:lnTo>
                    <a:pt x="21" y="29"/>
                  </a:lnTo>
                  <a:lnTo>
                    <a:pt x="17" y="32"/>
                  </a:lnTo>
                  <a:lnTo>
                    <a:pt x="19" y="45"/>
                  </a:lnTo>
                  <a:lnTo>
                    <a:pt x="19" y="56"/>
                  </a:lnTo>
                  <a:lnTo>
                    <a:pt x="17" y="56"/>
                  </a:lnTo>
                  <a:lnTo>
                    <a:pt x="17" y="56"/>
                  </a:lnTo>
                  <a:lnTo>
                    <a:pt x="9" y="50"/>
                  </a:lnTo>
                  <a:lnTo>
                    <a:pt x="0" y="45"/>
                  </a:lnTo>
                  <a:lnTo>
                    <a:pt x="0" y="25"/>
                  </a:lnTo>
                  <a:lnTo>
                    <a:pt x="0" y="5"/>
                  </a:lnTo>
                  <a:lnTo>
                    <a:pt x="3" y="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52" name="Freeform 483"/>
            <p:cNvSpPr>
              <a:spLocks/>
            </p:cNvSpPr>
            <p:nvPr/>
          </p:nvSpPr>
          <p:spPr bwMode="auto">
            <a:xfrm>
              <a:off x="5115" y="3081"/>
              <a:ext cx="21" cy="27"/>
            </a:xfrm>
            <a:custGeom>
              <a:avLst/>
              <a:gdLst>
                <a:gd name="T0" fmla="*/ 14 w 21"/>
                <a:gd name="T1" fmla="*/ 0 h 27"/>
                <a:gd name="T2" fmla="*/ 17 w 21"/>
                <a:gd name="T3" fmla="*/ 4 h 27"/>
                <a:gd name="T4" fmla="*/ 21 w 21"/>
                <a:gd name="T5" fmla="*/ 8 h 27"/>
                <a:gd name="T6" fmla="*/ 18 w 21"/>
                <a:gd name="T7" fmla="*/ 10 h 27"/>
                <a:gd name="T8" fmla="*/ 15 w 21"/>
                <a:gd name="T9" fmla="*/ 11 h 27"/>
                <a:gd name="T10" fmla="*/ 13 w 21"/>
                <a:gd name="T11" fmla="*/ 8 h 27"/>
                <a:gd name="T12" fmla="*/ 11 w 21"/>
                <a:gd name="T13" fmla="*/ 8 h 27"/>
                <a:gd name="T14" fmla="*/ 8 w 21"/>
                <a:gd name="T15" fmla="*/ 11 h 27"/>
                <a:gd name="T16" fmla="*/ 7 w 21"/>
                <a:gd name="T17" fmla="*/ 14 h 27"/>
                <a:gd name="T18" fmla="*/ 8 w 21"/>
                <a:gd name="T19" fmla="*/ 18 h 27"/>
                <a:gd name="T20" fmla="*/ 8 w 21"/>
                <a:gd name="T21" fmla="*/ 21 h 27"/>
                <a:gd name="T22" fmla="*/ 8 w 21"/>
                <a:gd name="T23" fmla="*/ 23 h 27"/>
                <a:gd name="T24" fmla="*/ 7 w 21"/>
                <a:gd name="T25" fmla="*/ 27 h 27"/>
                <a:gd name="T26" fmla="*/ 4 w 21"/>
                <a:gd name="T27" fmla="*/ 23 h 27"/>
                <a:gd name="T28" fmla="*/ 0 w 21"/>
                <a:gd name="T29" fmla="*/ 20 h 27"/>
                <a:gd name="T30" fmla="*/ 5 w 21"/>
                <a:gd name="T31" fmla="*/ 13 h 27"/>
                <a:gd name="T32" fmla="*/ 11 w 21"/>
                <a:gd name="T33" fmla="*/ 1 h 27"/>
                <a:gd name="T34" fmla="*/ 13 w 21"/>
                <a:gd name="T35" fmla="*/ 1 h 27"/>
                <a:gd name="T36" fmla="*/ 14 w 21"/>
                <a:gd name="T3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" h="27">
                  <a:moveTo>
                    <a:pt x="14" y="0"/>
                  </a:moveTo>
                  <a:lnTo>
                    <a:pt x="17" y="4"/>
                  </a:lnTo>
                  <a:lnTo>
                    <a:pt x="21" y="8"/>
                  </a:lnTo>
                  <a:lnTo>
                    <a:pt x="18" y="10"/>
                  </a:lnTo>
                  <a:lnTo>
                    <a:pt x="15" y="11"/>
                  </a:lnTo>
                  <a:lnTo>
                    <a:pt x="13" y="8"/>
                  </a:lnTo>
                  <a:lnTo>
                    <a:pt x="11" y="8"/>
                  </a:lnTo>
                  <a:lnTo>
                    <a:pt x="8" y="11"/>
                  </a:lnTo>
                  <a:lnTo>
                    <a:pt x="7" y="14"/>
                  </a:lnTo>
                  <a:lnTo>
                    <a:pt x="8" y="18"/>
                  </a:lnTo>
                  <a:lnTo>
                    <a:pt x="8" y="21"/>
                  </a:lnTo>
                  <a:lnTo>
                    <a:pt x="8" y="23"/>
                  </a:lnTo>
                  <a:lnTo>
                    <a:pt x="7" y="27"/>
                  </a:lnTo>
                  <a:lnTo>
                    <a:pt x="4" y="23"/>
                  </a:lnTo>
                  <a:lnTo>
                    <a:pt x="0" y="20"/>
                  </a:lnTo>
                  <a:lnTo>
                    <a:pt x="5" y="13"/>
                  </a:lnTo>
                  <a:lnTo>
                    <a:pt x="11" y="1"/>
                  </a:lnTo>
                  <a:lnTo>
                    <a:pt x="13" y="1"/>
                  </a:lnTo>
                  <a:lnTo>
                    <a:pt x="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53" name="Freeform 484"/>
            <p:cNvSpPr>
              <a:spLocks/>
            </p:cNvSpPr>
            <p:nvPr/>
          </p:nvSpPr>
          <p:spPr bwMode="auto">
            <a:xfrm>
              <a:off x="5225" y="3122"/>
              <a:ext cx="7" cy="7"/>
            </a:xfrm>
            <a:custGeom>
              <a:avLst/>
              <a:gdLst>
                <a:gd name="T0" fmla="*/ 0 w 7"/>
                <a:gd name="T1" fmla="*/ 7 h 7"/>
                <a:gd name="T2" fmla="*/ 0 w 7"/>
                <a:gd name="T3" fmla="*/ 3 h 7"/>
                <a:gd name="T4" fmla="*/ 1 w 7"/>
                <a:gd name="T5" fmla="*/ 0 h 7"/>
                <a:gd name="T6" fmla="*/ 1 w 7"/>
                <a:gd name="T7" fmla="*/ 0 h 7"/>
                <a:gd name="T8" fmla="*/ 2 w 7"/>
                <a:gd name="T9" fmla="*/ 0 h 7"/>
                <a:gd name="T10" fmla="*/ 4 w 7"/>
                <a:gd name="T11" fmla="*/ 4 h 7"/>
                <a:gd name="T12" fmla="*/ 7 w 7"/>
                <a:gd name="T13" fmla="*/ 7 h 7"/>
                <a:gd name="T14" fmla="*/ 2 w 7"/>
                <a:gd name="T15" fmla="*/ 7 h 7"/>
                <a:gd name="T16" fmla="*/ 0 w 7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7">
                  <a:moveTo>
                    <a:pt x="0" y="7"/>
                  </a:moveTo>
                  <a:lnTo>
                    <a:pt x="0" y="3"/>
                  </a:lnTo>
                  <a:lnTo>
                    <a:pt x="1" y="0"/>
                  </a:lnTo>
                  <a:lnTo>
                    <a:pt x="1" y="0"/>
                  </a:lnTo>
                  <a:lnTo>
                    <a:pt x="2" y="0"/>
                  </a:lnTo>
                  <a:lnTo>
                    <a:pt x="4" y="4"/>
                  </a:lnTo>
                  <a:lnTo>
                    <a:pt x="7" y="7"/>
                  </a:lnTo>
                  <a:lnTo>
                    <a:pt x="2" y="7"/>
                  </a:lnTo>
                  <a:lnTo>
                    <a:pt x="0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54" name="Freeform 485"/>
            <p:cNvSpPr>
              <a:spLocks/>
            </p:cNvSpPr>
            <p:nvPr/>
          </p:nvSpPr>
          <p:spPr bwMode="auto">
            <a:xfrm>
              <a:off x="5242" y="3126"/>
              <a:ext cx="10" cy="9"/>
            </a:xfrm>
            <a:custGeom>
              <a:avLst/>
              <a:gdLst>
                <a:gd name="T0" fmla="*/ 0 w 10"/>
                <a:gd name="T1" fmla="*/ 0 h 9"/>
                <a:gd name="T2" fmla="*/ 4 w 10"/>
                <a:gd name="T3" fmla="*/ 0 h 9"/>
                <a:gd name="T4" fmla="*/ 8 w 10"/>
                <a:gd name="T5" fmla="*/ 0 h 9"/>
                <a:gd name="T6" fmla="*/ 8 w 10"/>
                <a:gd name="T7" fmla="*/ 2 h 9"/>
                <a:gd name="T8" fmla="*/ 8 w 10"/>
                <a:gd name="T9" fmla="*/ 3 h 9"/>
                <a:gd name="T10" fmla="*/ 10 w 10"/>
                <a:gd name="T11" fmla="*/ 6 h 9"/>
                <a:gd name="T12" fmla="*/ 10 w 10"/>
                <a:gd name="T13" fmla="*/ 9 h 9"/>
                <a:gd name="T14" fmla="*/ 7 w 10"/>
                <a:gd name="T15" fmla="*/ 8 h 9"/>
                <a:gd name="T16" fmla="*/ 4 w 10"/>
                <a:gd name="T17" fmla="*/ 6 h 9"/>
                <a:gd name="T18" fmla="*/ 1 w 10"/>
                <a:gd name="T19" fmla="*/ 5 h 9"/>
                <a:gd name="T20" fmla="*/ 0 w 10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9">
                  <a:moveTo>
                    <a:pt x="0" y="0"/>
                  </a:moveTo>
                  <a:lnTo>
                    <a:pt x="4" y="0"/>
                  </a:lnTo>
                  <a:lnTo>
                    <a:pt x="8" y="0"/>
                  </a:lnTo>
                  <a:lnTo>
                    <a:pt x="8" y="2"/>
                  </a:lnTo>
                  <a:lnTo>
                    <a:pt x="8" y="3"/>
                  </a:lnTo>
                  <a:lnTo>
                    <a:pt x="10" y="6"/>
                  </a:lnTo>
                  <a:lnTo>
                    <a:pt x="10" y="9"/>
                  </a:lnTo>
                  <a:lnTo>
                    <a:pt x="7" y="8"/>
                  </a:lnTo>
                  <a:lnTo>
                    <a:pt x="4" y="6"/>
                  </a:lnTo>
                  <a:lnTo>
                    <a:pt x="1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55" name="Freeform 486"/>
            <p:cNvSpPr>
              <a:spLocks/>
            </p:cNvSpPr>
            <p:nvPr/>
          </p:nvSpPr>
          <p:spPr bwMode="auto">
            <a:xfrm>
              <a:off x="5229" y="3134"/>
              <a:ext cx="6" cy="14"/>
            </a:xfrm>
            <a:custGeom>
              <a:avLst/>
              <a:gdLst>
                <a:gd name="T0" fmla="*/ 0 w 6"/>
                <a:gd name="T1" fmla="*/ 0 h 14"/>
                <a:gd name="T2" fmla="*/ 3 w 6"/>
                <a:gd name="T3" fmla="*/ 2 h 14"/>
                <a:gd name="T4" fmla="*/ 4 w 6"/>
                <a:gd name="T5" fmla="*/ 5 h 14"/>
                <a:gd name="T6" fmla="*/ 6 w 6"/>
                <a:gd name="T7" fmla="*/ 8 h 14"/>
                <a:gd name="T8" fmla="*/ 6 w 6"/>
                <a:gd name="T9" fmla="*/ 14 h 14"/>
                <a:gd name="T10" fmla="*/ 4 w 6"/>
                <a:gd name="T11" fmla="*/ 14 h 14"/>
                <a:gd name="T12" fmla="*/ 3 w 6"/>
                <a:gd name="T13" fmla="*/ 12 h 14"/>
                <a:gd name="T14" fmla="*/ 1 w 6"/>
                <a:gd name="T15" fmla="*/ 7 h 14"/>
                <a:gd name="T16" fmla="*/ 0 w 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14">
                  <a:moveTo>
                    <a:pt x="0" y="0"/>
                  </a:moveTo>
                  <a:lnTo>
                    <a:pt x="3" y="2"/>
                  </a:lnTo>
                  <a:lnTo>
                    <a:pt x="4" y="5"/>
                  </a:lnTo>
                  <a:lnTo>
                    <a:pt x="6" y="8"/>
                  </a:lnTo>
                  <a:lnTo>
                    <a:pt x="6" y="14"/>
                  </a:lnTo>
                  <a:lnTo>
                    <a:pt x="4" y="14"/>
                  </a:lnTo>
                  <a:lnTo>
                    <a:pt x="3" y="12"/>
                  </a:lnTo>
                  <a:lnTo>
                    <a:pt x="1" y="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56" name="Freeform 487"/>
            <p:cNvSpPr>
              <a:spLocks/>
            </p:cNvSpPr>
            <p:nvPr/>
          </p:nvSpPr>
          <p:spPr bwMode="auto">
            <a:xfrm>
              <a:off x="5257" y="3134"/>
              <a:ext cx="8" cy="7"/>
            </a:xfrm>
            <a:custGeom>
              <a:avLst/>
              <a:gdLst>
                <a:gd name="T0" fmla="*/ 3 w 8"/>
                <a:gd name="T1" fmla="*/ 0 h 7"/>
                <a:gd name="T2" fmla="*/ 6 w 8"/>
                <a:gd name="T3" fmla="*/ 1 h 7"/>
                <a:gd name="T4" fmla="*/ 8 w 8"/>
                <a:gd name="T5" fmla="*/ 4 h 7"/>
                <a:gd name="T6" fmla="*/ 8 w 8"/>
                <a:gd name="T7" fmla="*/ 5 h 7"/>
                <a:gd name="T8" fmla="*/ 6 w 8"/>
                <a:gd name="T9" fmla="*/ 7 h 7"/>
                <a:gd name="T10" fmla="*/ 3 w 8"/>
                <a:gd name="T11" fmla="*/ 7 h 7"/>
                <a:gd name="T12" fmla="*/ 0 w 8"/>
                <a:gd name="T13" fmla="*/ 7 h 7"/>
                <a:gd name="T14" fmla="*/ 0 w 8"/>
                <a:gd name="T15" fmla="*/ 5 h 7"/>
                <a:gd name="T16" fmla="*/ 0 w 8"/>
                <a:gd name="T17" fmla="*/ 2 h 7"/>
                <a:gd name="T18" fmla="*/ 2 w 8"/>
                <a:gd name="T19" fmla="*/ 2 h 7"/>
                <a:gd name="T20" fmla="*/ 3 w 8"/>
                <a:gd name="T21" fmla="*/ 2 h 7"/>
                <a:gd name="T22" fmla="*/ 3 w 8"/>
                <a:gd name="T23" fmla="*/ 1 h 7"/>
                <a:gd name="T24" fmla="*/ 3 w 8"/>
                <a:gd name="T2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" h="7">
                  <a:moveTo>
                    <a:pt x="3" y="0"/>
                  </a:moveTo>
                  <a:lnTo>
                    <a:pt x="6" y="1"/>
                  </a:lnTo>
                  <a:lnTo>
                    <a:pt x="8" y="4"/>
                  </a:lnTo>
                  <a:lnTo>
                    <a:pt x="8" y="5"/>
                  </a:lnTo>
                  <a:lnTo>
                    <a:pt x="6" y="7"/>
                  </a:lnTo>
                  <a:lnTo>
                    <a:pt x="3" y="7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2"/>
                  </a:lnTo>
                  <a:lnTo>
                    <a:pt x="2" y="2"/>
                  </a:lnTo>
                  <a:lnTo>
                    <a:pt x="3" y="2"/>
                  </a:lnTo>
                  <a:lnTo>
                    <a:pt x="3" y="1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57" name="Freeform 488"/>
            <p:cNvSpPr>
              <a:spLocks/>
            </p:cNvSpPr>
            <p:nvPr/>
          </p:nvSpPr>
          <p:spPr bwMode="auto">
            <a:xfrm>
              <a:off x="5256" y="3145"/>
              <a:ext cx="9" cy="6"/>
            </a:xfrm>
            <a:custGeom>
              <a:avLst/>
              <a:gdLst>
                <a:gd name="T0" fmla="*/ 4 w 9"/>
                <a:gd name="T1" fmla="*/ 0 h 6"/>
                <a:gd name="T2" fmla="*/ 7 w 9"/>
                <a:gd name="T3" fmla="*/ 3 h 6"/>
                <a:gd name="T4" fmla="*/ 9 w 9"/>
                <a:gd name="T5" fmla="*/ 6 h 6"/>
                <a:gd name="T6" fmla="*/ 6 w 9"/>
                <a:gd name="T7" fmla="*/ 6 h 6"/>
                <a:gd name="T8" fmla="*/ 3 w 9"/>
                <a:gd name="T9" fmla="*/ 6 h 6"/>
                <a:gd name="T10" fmla="*/ 1 w 9"/>
                <a:gd name="T11" fmla="*/ 4 h 6"/>
                <a:gd name="T12" fmla="*/ 0 w 9"/>
                <a:gd name="T13" fmla="*/ 3 h 6"/>
                <a:gd name="T14" fmla="*/ 1 w 9"/>
                <a:gd name="T15" fmla="*/ 3 h 6"/>
                <a:gd name="T16" fmla="*/ 3 w 9"/>
                <a:gd name="T17" fmla="*/ 3 h 6"/>
                <a:gd name="T18" fmla="*/ 4 w 9"/>
                <a:gd name="T19" fmla="*/ 1 h 6"/>
                <a:gd name="T20" fmla="*/ 4 w 9"/>
                <a:gd name="T2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" h="6">
                  <a:moveTo>
                    <a:pt x="4" y="0"/>
                  </a:moveTo>
                  <a:lnTo>
                    <a:pt x="7" y="3"/>
                  </a:lnTo>
                  <a:lnTo>
                    <a:pt x="9" y="6"/>
                  </a:lnTo>
                  <a:lnTo>
                    <a:pt x="6" y="6"/>
                  </a:lnTo>
                  <a:lnTo>
                    <a:pt x="3" y="6"/>
                  </a:lnTo>
                  <a:lnTo>
                    <a:pt x="1" y="4"/>
                  </a:lnTo>
                  <a:lnTo>
                    <a:pt x="0" y="3"/>
                  </a:lnTo>
                  <a:lnTo>
                    <a:pt x="1" y="3"/>
                  </a:lnTo>
                  <a:lnTo>
                    <a:pt x="3" y="3"/>
                  </a:lnTo>
                  <a:lnTo>
                    <a:pt x="4" y="1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58" name="Freeform 489"/>
            <p:cNvSpPr>
              <a:spLocks/>
            </p:cNvSpPr>
            <p:nvPr/>
          </p:nvSpPr>
          <p:spPr bwMode="auto">
            <a:xfrm>
              <a:off x="5273" y="3148"/>
              <a:ext cx="9" cy="4"/>
            </a:xfrm>
            <a:custGeom>
              <a:avLst/>
              <a:gdLst>
                <a:gd name="T0" fmla="*/ 0 w 9"/>
                <a:gd name="T1" fmla="*/ 0 h 4"/>
                <a:gd name="T2" fmla="*/ 4 w 9"/>
                <a:gd name="T3" fmla="*/ 1 h 4"/>
                <a:gd name="T4" fmla="*/ 9 w 9"/>
                <a:gd name="T5" fmla="*/ 3 h 4"/>
                <a:gd name="T6" fmla="*/ 9 w 9"/>
                <a:gd name="T7" fmla="*/ 4 h 4"/>
                <a:gd name="T8" fmla="*/ 9 w 9"/>
                <a:gd name="T9" fmla="*/ 4 h 4"/>
                <a:gd name="T10" fmla="*/ 6 w 9"/>
                <a:gd name="T11" fmla="*/ 4 h 4"/>
                <a:gd name="T12" fmla="*/ 4 w 9"/>
                <a:gd name="T13" fmla="*/ 4 h 4"/>
                <a:gd name="T14" fmla="*/ 2 w 9"/>
                <a:gd name="T15" fmla="*/ 3 h 4"/>
                <a:gd name="T16" fmla="*/ 0 w 9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4">
                  <a:moveTo>
                    <a:pt x="0" y="0"/>
                  </a:moveTo>
                  <a:lnTo>
                    <a:pt x="4" y="1"/>
                  </a:lnTo>
                  <a:lnTo>
                    <a:pt x="9" y="3"/>
                  </a:lnTo>
                  <a:lnTo>
                    <a:pt x="9" y="4"/>
                  </a:lnTo>
                  <a:lnTo>
                    <a:pt x="9" y="4"/>
                  </a:lnTo>
                  <a:lnTo>
                    <a:pt x="6" y="4"/>
                  </a:lnTo>
                  <a:lnTo>
                    <a:pt x="4" y="4"/>
                  </a:lnTo>
                  <a:lnTo>
                    <a:pt x="2" y="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59" name="Freeform 490"/>
            <p:cNvSpPr>
              <a:spLocks/>
            </p:cNvSpPr>
            <p:nvPr/>
          </p:nvSpPr>
          <p:spPr bwMode="auto">
            <a:xfrm>
              <a:off x="5245" y="3155"/>
              <a:ext cx="8" cy="14"/>
            </a:xfrm>
            <a:custGeom>
              <a:avLst/>
              <a:gdLst>
                <a:gd name="T0" fmla="*/ 1 w 8"/>
                <a:gd name="T1" fmla="*/ 0 h 14"/>
                <a:gd name="T2" fmla="*/ 4 w 8"/>
                <a:gd name="T3" fmla="*/ 4 h 14"/>
                <a:gd name="T4" fmla="*/ 7 w 8"/>
                <a:gd name="T5" fmla="*/ 7 h 14"/>
                <a:gd name="T6" fmla="*/ 8 w 8"/>
                <a:gd name="T7" fmla="*/ 10 h 14"/>
                <a:gd name="T8" fmla="*/ 8 w 8"/>
                <a:gd name="T9" fmla="*/ 14 h 14"/>
                <a:gd name="T10" fmla="*/ 8 w 8"/>
                <a:gd name="T11" fmla="*/ 14 h 14"/>
                <a:gd name="T12" fmla="*/ 7 w 8"/>
                <a:gd name="T13" fmla="*/ 14 h 14"/>
                <a:gd name="T14" fmla="*/ 2 w 8"/>
                <a:gd name="T15" fmla="*/ 13 h 14"/>
                <a:gd name="T16" fmla="*/ 0 w 8"/>
                <a:gd name="T17" fmla="*/ 13 h 14"/>
                <a:gd name="T18" fmla="*/ 0 w 8"/>
                <a:gd name="T19" fmla="*/ 7 h 14"/>
                <a:gd name="T20" fmla="*/ 1 w 8"/>
                <a:gd name="T2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" h="14">
                  <a:moveTo>
                    <a:pt x="1" y="0"/>
                  </a:moveTo>
                  <a:lnTo>
                    <a:pt x="4" y="4"/>
                  </a:lnTo>
                  <a:lnTo>
                    <a:pt x="7" y="7"/>
                  </a:lnTo>
                  <a:lnTo>
                    <a:pt x="8" y="10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7" y="14"/>
                  </a:lnTo>
                  <a:lnTo>
                    <a:pt x="2" y="13"/>
                  </a:lnTo>
                  <a:lnTo>
                    <a:pt x="0" y="13"/>
                  </a:lnTo>
                  <a:lnTo>
                    <a:pt x="0" y="7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60" name="Freeform 491"/>
            <p:cNvSpPr>
              <a:spLocks/>
            </p:cNvSpPr>
            <p:nvPr/>
          </p:nvSpPr>
          <p:spPr bwMode="auto">
            <a:xfrm>
              <a:off x="5269" y="3158"/>
              <a:ext cx="14" cy="7"/>
            </a:xfrm>
            <a:custGeom>
              <a:avLst/>
              <a:gdLst>
                <a:gd name="T0" fmla="*/ 8 w 14"/>
                <a:gd name="T1" fmla="*/ 0 h 7"/>
                <a:gd name="T2" fmla="*/ 11 w 14"/>
                <a:gd name="T3" fmla="*/ 1 h 7"/>
                <a:gd name="T4" fmla="*/ 13 w 14"/>
                <a:gd name="T5" fmla="*/ 3 h 7"/>
                <a:gd name="T6" fmla="*/ 13 w 14"/>
                <a:gd name="T7" fmla="*/ 3 h 7"/>
                <a:gd name="T8" fmla="*/ 14 w 14"/>
                <a:gd name="T9" fmla="*/ 7 h 7"/>
                <a:gd name="T10" fmla="*/ 10 w 14"/>
                <a:gd name="T11" fmla="*/ 7 h 7"/>
                <a:gd name="T12" fmla="*/ 4 w 14"/>
                <a:gd name="T13" fmla="*/ 7 h 7"/>
                <a:gd name="T14" fmla="*/ 3 w 14"/>
                <a:gd name="T15" fmla="*/ 4 h 7"/>
                <a:gd name="T16" fmla="*/ 0 w 14"/>
                <a:gd name="T17" fmla="*/ 3 h 7"/>
                <a:gd name="T18" fmla="*/ 4 w 14"/>
                <a:gd name="T19" fmla="*/ 1 h 7"/>
                <a:gd name="T20" fmla="*/ 8 w 14"/>
                <a:gd name="T2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7">
                  <a:moveTo>
                    <a:pt x="8" y="0"/>
                  </a:moveTo>
                  <a:lnTo>
                    <a:pt x="11" y="1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4" y="7"/>
                  </a:lnTo>
                  <a:lnTo>
                    <a:pt x="10" y="7"/>
                  </a:lnTo>
                  <a:lnTo>
                    <a:pt x="4" y="7"/>
                  </a:lnTo>
                  <a:lnTo>
                    <a:pt x="3" y="4"/>
                  </a:lnTo>
                  <a:lnTo>
                    <a:pt x="0" y="3"/>
                  </a:lnTo>
                  <a:lnTo>
                    <a:pt x="4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61" name="Freeform 492"/>
            <p:cNvSpPr>
              <a:spLocks/>
            </p:cNvSpPr>
            <p:nvPr/>
          </p:nvSpPr>
          <p:spPr bwMode="auto">
            <a:xfrm>
              <a:off x="5253" y="3172"/>
              <a:ext cx="9" cy="16"/>
            </a:xfrm>
            <a:custGeom>
              <a:avLst/>
              <a:gdLst>
                <a:gd name="T0" fmla="*/ 6 w 9"/>
                <a:gd name="T1" fmla="*/ 0 h 16"/>
                <a:gd name="T2" fmla="*/ 9 w 9"/>
                <a:gd name="T3" fmla="*/ 1 h 16"/>
                <a:gd name="T4" fmla="*/ 9 w 9"/>
                <a:gd name="T5" fmla="*/ 6 h 16"/>
                <a:gd name="T6" fmla="*/ 6 w 9"/>
                <a:gd name="T7" fmla="*/ 10 h 16"/>
                <a:gd name="T8" fmla="*/ 3 w 9"/>
                <a:gd name="T9" fmla="*/ 16 h 16"/>
                <a:gd name="T10" fmla="*/ 3 w 9"/>
                <a:gd name="T11" fmla="*/ 14 h 16"/>
                <a:gd name="T12" fmla="*/ 3 w 9"/>
                <a:gd name="T13" fmla="*/ 13 h 16"/>
                <a:gd name="T14" fmla="*/ 2 w 9"/>
                <a:gd name="T15" fmla="*/ 7 h 16"/>
                <a:gd name="T16" fmla="*/ 0 w 9"/>
                <a:gd name="T17" fmla="*/ 3 h 16"/>
                <a:gd name="T18" fmla="*/ 3 w 9"/>
                <a:gd name="T19" fmla="*/ 1 h 16"/>
                <a:gd name="T20" fmla="*/ 6 w 9"/>
                <a:gd name="T2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" h="16">
                  <a:moveTo>
                    <a:pt x="6" y="0"/>
                  </a:moveTo>
                  <a:lnTo>
                    <a:pt x="9" y="1"/>
                  </a:lnTo>
                  <a:lnTo>
                    <a:pt x="9" y="6"/>
                  </a:lnTo>
                  <a:lnTo>
                    <a:pt x="6" y="10"/>
                  </a:lnTo>
                  <a:lnTo>
                    <a:pt x="3" y="16"/>
                  </a:lnTo>
                  <a:lnTo>
                    <a:pt x="3" y="14"/>
                  </a:lnTo>
                  <a:lnTo>
                    <a:pt x="3" y="13"/>
                  </a:lnTo>
                  <a:lnTo>
                    <a:pt x="2" y="7"/>
                  </a:lnTo>
                  <a:lnTo>
                    <a:pt x="0" y="3"/>
                  </a:lnTo>
                  <a:lnTo>
                    <a:pt x="3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62" name="Freeform 493"/>
            <p:cNvSpPr>
              <a:spLocks/>
            </p:cNvSpPr>
            <p:nvPr/>
          </p:nvSpPr>
          <p:spPr bwMode="auto">
            <a:xfrm>
              <a:off x="4778" y="3181"/>
              <a:ext cx="24" cy="48"/>
            </a:xfrm>
            <a:custGeom>
              <a:avLst/>
              <a:gdLst>
                <a:gd name="T0" fmla="*/ 3 w 24"/>
                <a:gd name="T1" fmla="*/ 0 h 48"/>
                <a:gd name="T2" fmla="*/ 10 w 24"/>
                <a:gd name="T3" fmla="*/ 4 h 48"/>
                <a:gd name="T4" fmla="*/ 14 w 24"/>
                <a:gd name="T5" fmla="*/ 12 h 48"/>
                <a:gd name="T6" fmla="*/ 18 w 24"/>
                <a:gd name="T7" fmla="*/ 20 h 48"/>
                <a:gd name="T8" fmla="*/ 24 w 24"/>
                <a:gd name="T9" fmla="*/ 28 h 48"/>
                <a:gd name="T10" fmla="*/ 20 w 24"/>
                <a:gd name="T11" fmla="*/ 40 h 48"/>
                <a:gd name="T12" fmla="*/ 14 w 24"/>
                <a:gd name="T13" fmla="*/ 48 h 48"/>
                <a:gd name="T14" fmla="*/ 14 w 24"/>
                <a:gd name="T15" fmla="*/ 48 h 48"/>
                <a:gd name="T16" fmla="*/ 13 w 24"/>
                <a:gd name="T17" fmla="*/ 48 h 48"/>
                <a:gd name="T18" fmla="*/ 7 w 24"/>
                <a:gd name="T19" fmla="*/ 47 h 48"/>
                <a:gd name="T20" fmla="*/ 1 w 24"/>
                <a:gd name="T21" fmla="*/ 47 h 48"/>
                <a:gd name="T22" fmla="*/ 0 w 24"/>
                <a:gd name="T23" fmla="*/ 34 h 48"/>
                <a:gd name="T24" fmla="*/ 0 w 24"/>
                <a:gd name="T25" fmla="*/ 22 h 48"/>
                <a:gd name="T26" fmla="*/ 0 w 24"/>
                <a:gd name="T27" fmla="*/ 11 h 48"/>
                <a:gd name="T28" fmla="*/ 3 w 24"/>
                <a:gd name="T2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" h="48">
                  <a:moveTo>
                    <a:pt x="3" y="0"/>
                  </a:moveTo>
                  <a:lnTo>
                    <a:pt x="10" y="4"/>
                  </a:lnTo>
                  <a:lnTo>
                    <a:pt x="14" y="12"/>
                  </a:lnTo>
                  <a:lnTo>
                    <a:pt x="18" y="20"/>
                  </a:lnTo>
                  <a:lnTo>
                    <a:pt x="24" y="28"/>
                  </a:lnTo>
                  <a:lnTo>
                    <a:pt x="20" y="40"/>
                  </a:lnTo>
                  <a:lnTo>
                    <a:pt x="14" y="48"/>
                  </a:lnTo>
                  <a:lnTo>
                    <a:pt x="14" y="48"/>
                  </a:lnTo>
                  <a:lnTo>
                    <a:pt x="13" y="48"/>
                  </a:lnTo>
                  <a:lnTo>
                    <a:pt x="7" y="47"/>
                  </a:lnTo>
                  <a:lnTo>
                    <a:pt x="1" y="47"/>
                  </a:lnTo>
                  <a:lnTo>
                    <a:pt x="0" y="34"/>
                  </a:lnTo>
                  <a:lnTo>
                    <a:pt x="0" y="22"/>
                  </a:lnTo>
                  <a:lnTo>
                    <a:pt x="0" y="11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63" name="Freeform 494"/>
            <p:cNvSpPr>
              <a:spLocks/>
            </p:cNvSpPr>
            <p:nvPr/>
          </p:nvSpPr>
          <p:spPr bwMode="auto">
            <a:xfrm>
              <a:off x="5269" y="3182"/>
              <a:ext cx="27" cy="47"/>
            </a:xfrm>
            <a:custGeom>
              <a:avLst/>
              <a:gdLst>
                <a:gd name="T0" fmla="*/ 21 w 27"/>
                <a:gd name="T1" fmla="*/ 47 h 47"/>
                <a:gd name="T2" fmla="*/ 16 w 27"/>
                <a:gd name="T3" fmla="*/ 47 h 47"/>
                <a:gd name="T4" fmla="*/ 10 w 27"/>
                <a:gd name="T5" fmla="*/ 46 h 47"/>
                <a:gd name="T6" fmla="*/ 7 w 27"/>
                <a:gd name="T7" fmla="*/ 43 h 47"/>
                <a:gd name="T8" fmla="*/ 4 w 27"/>
                <a:gd name="T9" fmla="*/ 40 h 47"/>
                <a:gd name="T10" fmla="*/ 1 w 27"/>
                <a:gd name="T11" fmla="*/ 31 h 47"/>
                <a:gd name="T12" fmla="*/ 0 w 27"/>
                <a:gd name="T13" fmla="*/ 20 h 47"/>
                <a:gd name="T14" fmla="*/ 10 w 27"/>
                <a:gd name="T15" fmla="*/ 10 h 47"/>
                <a:gd name="T16" fmla="*/ 18 w 27"/>
                <a:gd name="T17" fmla="*/ 0 h 47"/>
                <a:gd name="T18" fmla="*/ 18 w 27"/>
                <a:gd name="T19" fmla="*/ 1 h 47"/>
                <a:gd name="T20" fmla="*/ 18 w 27"/>
                <a:gd name="T21" fmla="*/ 3 h 47"/>
                <a:gd name="T22" fmla="*/ 23 w 27"/>
                <a:gd name="T23" fmla="*/ 16 h 47"/>
                <a:gd name="T24" fmla="*/ 27 w 27"/>
                <a:gd name="T25" fmla="*/ 27 h 47"/>
                <a:gd name="T26" fmla="*/ 23 w 27"/>
                <a:gd name="T27" fmla="*/ 31 h 47"/>
                <a:gd name="T28" fmla="*/ 18 w 27"/>
                <a:gd name="T29" fmla="*/ 36 h 47"/>
                <a:gd name="T30" fmla="*/ 20 w 27"/>
                <a:gd name="T31" fmla="*/ 41 h 47"/>
                <a:gd name="T32" fmla="*/ 21 w 27"/>
                <a:gd name="T33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" h="47">
                  <a:moveTo>
                    <a:pt x="21" y="47"/>
                  </a:moveTo>
                  <a:lnTo>
                    <a:pt x="16" y="47"/>
                  </a:lnTo>
                  <a:lnTo>
                    <a:pt x="10" y="46"/>
                  </a:lnTo>
                  <a:lnTo>
                    <a:pt x="7" y="43"/>
                  </a:lnTo>
                  <a:lnTo>
                    <a:pt x="4" y="40"/>
                  </a:lnTo>
                  <a:lnTo>
                    <a:pt x="1" y="31"/>
                  </a:lnTo>
                  <a:lnTo>
                    <a:pt x="0" y="20"/>
                  </a:lnTo>
                  <a:lnTo>
                    <a:pt x="10" y="10"/>
                  </a:lnTo>
                  <a:lnTo>
                    <a:pt x="18" y="0"/>
                  </a:lnTo>
                  <a:lnTo>
                    <a:pt x="18" y="1"/>
                  </a:lnTo>
                  <a:lnTo>
                    <a:pt x="18" y="3"/>
                  </a:lnTo>
                  <a:lnTo>
                    <a:pt x="23" y="16"/>
                  </a:lnTo>
                  <a:lnTo>
                    <a:pt x="27" y="27"/>
                  </a:lnTo>
                  <a:lnTo>
                    <a:pt x="23" y="31"/>
                  </a:lnTo>
                  <a:lnTo>
                    <a:pt x="18" y="36"/>
                  </a:lnTo>
                  <a:lnTo>
                    <a:pt x="20" y="41"/>
                  </a:lnTo>
                  <a:lnTo>
                    <a:pt x="21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64" name="Freeform 495"/>
            <p:cNvSpPr>
              <a:spLocks/>
            </p:cNvSpPr>
            <p:nvPr/>
          </p:nvSpPr>
          <p:spPr bwMode="auto">
            <a:xfrm>
              <a:off x="5252" y="3195"/>
              <a:ext cx="14" cy="13"/>
            </a:xfrm>
            <a:custGeom>
              <a:avLst/>
              <a:gdLst>
                <a:gd name="T0" fmla="*/ 11 w 14"/>
                <a:gd name="T1" fmla="*/ 0 h 13"/>
                <a:gd name="T2" fmla="*/ 14 w 14"/>
                <a:gd name="T3" fmla="*/ 3 h 13"/>
                <a:gd name="T4" fmla="*/ 14 w 14"/>
                <a:gd name="T5" fmla="*/ 6 h 13"/>
                <a:gd name="T6" fmla="*/ 14 w 14"/>
                <a:gd name="T7" fmla="*/ 10 h 13"/>
                <a:gd name="T8" fmla="*/ 13 w 14"/>
                <a:gd name="T9" fmla="*/ 13 h 13"/>
                <a:gd name="T10" fmla="*/ 13 w 14"/>
                <a:gd name="T11" fmla="*/ 13 h 13"/>
                <a:gd name="T12" fmla="*/ 11 w 14"/>
                <a:gd name="T13" fmla="*/ 13 h 13"/>
                <a:gd name="T14" fmla="*/ 5 w 14"/>
                <a:gd name="T15" fmla="*/ 13 h 13"/>
                <a:gd name="T16" fmla="*/ 0 w 14"/>
                <a:gd name="T17" fmla="*/ 11 h 13"/>
                <a:gd name="T18" fmla="*/ 5 w 14"/>
                <a:gd name="T19" fmla="*/ 6 h 13"/>
                <a:gd name="T20" fmla="*/ 11 w 14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13">
                  <a:moveTo>
                    <a:pt x="11" y="0"/>
                  </a:moveTo>
                  <a:lnTo>
                    <a:pt x="14" y="3"/>
                  </a:lnTo>
                  <a:lnTo>
                    <a:pt x="14" y="6"/>
                  </a:lnTo>
                  <a:lnTo>
                    <a:pt x="14" y="10"/>
                  </a:lnTo>
                  <a:lnTo>
                    <a:pt x="13" y="13"/>
                  </a:lnTo>
                  <a:lnTo>
                    <a:pt x="13" y="13"/>
                  </a:lnTo>
                  <a:lnTo>
                    <a:pt x="11" y="13"/>
                  </a:lnTo>
                  <a:lnTo>
                    <a:pt x="5" y="13"/>
                  </a:lnTo>
                  <a:lnTo>
                    <a:pt x="0" y="11"/>
                  </a:lnTo>
                  <a:lnTo>
                    <a:pt x="5" y="6"/>
                  </a:lnTo>
                  <a:lnTo>
                    <a:pt x="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65" name="Freeform 496"/>
            <p:cNvSpPr>
              <a:spLocks/>
            </p:cNvSpPr>
            <p:nvPr/>
          </p:nvSpPr>
          <p:spPr bwMode="auto">
            <a:xfrm>
              <a:off x="5102" y="3218"/>
              <a:ext cx="114" cy="137"/>
            </a:xfrm>
            <a:custGeom>
              <a:avLst/>
              <a:gdLst>
                <a:gd name="T0" fmla="*/ 88 w 114"/>
                <a:gd name="T1" fmla="*/ 0 h 137"/>
                <a:gd name="T2" fmla="*/ 101 w 114"/>
                <a:gd name="T3" fmla="*/ 8 h 137"/>
                <a:gd name="T4" fmla="*/ 114 w 114"/>
                <a:gd name="T5" fmla="*/ 18 h 137"/>
                <a:gd name="T6" fmla="*/ 114 w 114"/>
                <a:gd name="T7" fmla="*/ 20 h 137"/>
                <a:gd name="T8" fmla="*/ 114 w 114"/>
                <a:gd name="T9" fmla="*/ 23 h 137"/>
                <a:gd name="T10" fmla="*/ 111 w 114"/>
                <a:gd name="T11" fmla="*/ 30 h 137"/>
                <a:gd name="T12" fmla="*/ 107 w 114"/>
                <a:gd name="T13" fmla="*/ 34 h 137"/>
                <a:gd name="T14" fmla="*/ 103 w 114"/>
                <a:gd name="T15" fmla="*/ 38 h 137"/>
                <a:gd name="T16" fmla="*/ 97 w 114"/>
                <a:gd name="T17" fmla="*/ 43 h 137"/>
                <a:gd name="T18" fmla="*/ 104 w 114"/>
                <a:gd name="T19" fmla="*/ 58 h 137"/>
                <a:gd name="T20" fmla="*/ 110 w 114"/>
                <a:gd name="T21" fmla="*/ 75 h 137"/>
                <a:gd name="T22" fmla="*/ 104 w 114"/>
                <a:gd name="T23" fmla="*/ 81 h 137"/>
                <a:gd name="T24" fmla="*/ 100 w 114"/>
                <a:gd name="T25" fmla="*/ 88 h 137"/>
                <a:gd name="T26" fmla="*/ 95 w 114"/>
                <a:gd name="T27" fmla="*/ 97 h 137"/>
                <a:gd name="T28" fmla="*/ 94 w 114"/>
                <a:gd name="T29" fmla="*/ 105 h 137"/>
                <a:gd name="T30" fmla="*/ 91 w 114"/>
                <a:gd name="T31" fmla="*/ 114 h 137"/>
                <a:gd name="T32" fmla="*/ 88 w 114"/>
                <a:gd name="T33" fmla="*/ 123 h 137"/>
                <a:gd name="T34" fmla="*/ 84 w 114"/>
                <a:gd name="T35" fmla="*/ 130 h 137"/>
                <a:gd name="T36" fmla="*/ 80 w 114"/>
                <a:gd name="T37" fmla="*/ 137 h 137"/>
                <a:gd name="T38" fmla="*/ 68 w 114"/>
                <a:gd name="T39" fmla="*/ 133 h 137"/>
                <a:gd name="T40" fmla="*/ 58 w 114"/>
                <a:gd name="T41" fmla="*/ 127 h 137"/>
                <a:gd name="T42" fmla="*/ 37 w 114"/>
                <a:gd name="T43" fmla="*/ 125 h 137"/>
                <a:gd name="T44" fmla="*/ 17 w 114"/>
                <a:gd name="T45" fmla="*/ 124 h 137"/>
                <a:gd name="T46" fmla="*/ 16 w 114"/>
                <a:gd name="T47" fmla="*/ 113 h 137"/>
                <a:gd name="T48" fmla="*/ 11 w 114"/>
                <a:gd name="T49" fmla="*/ 104 h 137"/>
                <a:gd name="T50" fmla="*/ 7 w 114"/>
                <a:gd name="T51" fmla="*/ 97 h 137"/>
                <a:gd name="T52" fmla="*/ 0 w 114"/>
                <a:gd name="T53" fmla="*/ 90 h 137"/>
                <a:gd name="T54" fmla="*/ 0 w 114"/>
                <a:gd name="T55" fmla="*/ 83 h 137"/>
                <a:gd name="T56" fmla="*/ 1 w 114"/>
                <a:gd name="T57" fmla="*/ 77 h 137"/>
                <a:gd name="T58" fmla="*/ 4 w 114"/>
                <a:gd name="T59" fmla="*/ 71 h 137"/>
                <a:gd name="T60" fmla="*/ 6 w 114"/>
                <a:gd name="T61" fmla="*/ 67 h 137"/>
                <a:gd name="T62" fmla="*/ 13 w 114"/>
                <a:gd name="T63" fmla="*/ 68 h 137"/>
                <a:gd name="T64" fmla="*/ 21 w 114"/>
                <a:gd name="T65" fmla="*/ 70 h 137"/>
                <a:gd name="T66" fmla="*/ 27 w 114"/>
                <a:gd name="T67" fmla="*/ 61 h 137"/>
                <a:gd name="T68" fmla="*/ 33 w 114"/>
                <a:gd name="T69" fmla="*/ 54 h 137"/>
                <a:gd name="T70" fmla="*/ 44 w 114"/>
                <a:gd name="T71" fmla="*/ 47 h 137"/>
                <a:gd name="T72" fmla="*/ 55 w 114"/>
                <a:gd name="T73" fmla="*/ 41 h 137"/>
                <a:gd name="T74" fmla="*/ 73 w 114"/>
                <a:gd name="T75" fmla="*/ 20 h 137"/>
                <a:gd name="T76" fmla="*/ 88 w 114"/>
                <a:gd name="T77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14" h="137">
                  <a:moveTo>
                    <a:pt x="88" y="0"/>
                  </a:moveTo>
                  <a:lnTo>
                    <a:pt x="101" y="8"/>
                  </a:lnTo>
                  <a:lnTo>
                    <a:pt x="114" y="18"/>
                  </a:lnTo>
                  <a:lnTo>
                    <a:pt x="114" y="20"/>
                  </a:lnTo>
                  <a:lnTo>
                    <a:pt x="114" y="23"/>
                  </a:lnTo>
                  <a:lnTo>
                    <a:pt x="111" y="30"/>
                  </a:lnTo>
                  <a:lnTo>
                    <a:pt x="107" y="34"/>
                  </a:lnTo>
                  <a:lnTo>
                    <a:pt x="103" y="38"/>
                  </a:lnTo>
                  <a:lnTo>
                    <a:pt x="97" y="43"/>
                  </a:lnTo>
                  <a:lnTo>
                    <a:pt x="104" y="58"/>
                  </a:lnTo>
                  <a:lnTo>
                    <a:pt x="110" y="75"/>
                  </a:lnTo>
                  <a:lnTo>
                    <a:pt x="104" y="81"/>
                  </a:lnTo>
                  <a:lnTo>
                    <a:pt x="100" y="88"/>
                  </a:lnTo>
                  <a:lnTo>
                    <a:pt x="95" y="97"/>
                  </a:lnTo>
                  <a:lnTo>
                    <a:pt x="94" y="105"/>
                  </a:lnTo>
                  <a:lnTo>
                    <a:pt x="91" y="114"/>
                  </a:lnTo>
                  <a:lnTo>
                    <a:pt x="88" y="123"/>
                  </a:lnTo>
                  <a:lnTo>
                    <a:pt x="84" y="130"/>
                  </a:lnTo>
                  <a:lnTo>
                    <a:pt x="80" y="137"/>
                  </a:lnTo>
                  <a:lnTo>
                    <a:pt x="68" y="133"/>
                  </a:lnTo>
                  <a:lnTo>
                    <a:pt x="58" y="127"/>
                  </a:lnTo>
                  <a:lnTo>
                    <a:pt x="37" y="125"/>
                  </a:lnTo>
                  <a:lnTo>
                    <a:pt x="17" y="124"/>
                  </a:lnTo>
                  <a:lnTo>
                    <a:pt x="16" y="113"/>
                  </a:lnTo>
                  <a:lnTo>
                    <a:pt x="11" y="104"/>
                  </a:lnTo>
                  <a:lnTo>
                    <a:pt x="7" y="97"/>
                  </a:lnTo>
                  <a:lnTo>
                    <a:pt x="0" y="90"/>
                  </a:lnTo>
                  <a:lnTo>
                    <a:pt x="0" y="83"/>
                  </a:lnTo>
                  <a:lnTo>
                    <a:pt x="1" y="77"/>
                  </a:lnTo>
                  <a:lnTo>
                    <a:pt x="4" y="71"/>
                  </a:lnTo>
                  <a:lnTo>
                    <a:pt x="6" y="67"/>
                  </a:lnTo>
                  <a:lnTo>
                    <a:pt x="13" y="68"/>
                  </a:lnTo>
                  <a:lnTo>
                    <a:pt x="21" y="70"/>
                  </a:lnTo>
                  <a:lnTo>
                    <a:pt x="27" y="61"/>
                  </a:lnTo>
                  <a:lnTo>
                    <a:pt x="33" y="54"/>
                  </a:lnTo>
                  <a:lnTo>
                    <a:pt x="44" y="47"/>
                  </a:lnTo>
                  <a:lnTo>
                    <a:pt x="55" y="41"/>
                  </a:lnTo>
                  <a:lnTo>
                    <a:pt x="73" y="20"/>
                  </a:lnTo>
                  <a:lnTo>
                    <a:pt x="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66" name="Freeform 497"/>
            <p:cNvSpPr>
              <a:spLocks/>
            </p:cNvSpPr>
            <p:nvPr/>
          </p:nvSpPr>
          <p:spPr bwMode="auto">
            <a:xfrm>
              <a:off x="4945" y="3229"/>
              <a:ext cx="127" cy="150"/>
            </a:xfrm>
            <a:custGeom>
              <a:avLst/>
              <a:gdLst>
                <a:gd name="T0" fmla="*/ 3 w 127"/>
                <a:gd name="T1" fmla="*/ 0 h 150"/>
                <a:gd name="T2" fmla="*/ 17 w 127"/>
                <a:gd name="T3" fmla="*/ 4 h 150"/>
                <a:gd name="T4" fmla="*/ 33 w 127"/>
                <a:gd name="T5" fmla="*/ 9 h 150"/>
                <a:gd name="T6" fmla="*/ 37 w 127"/>
                <a:gd name="T7" fmla="*/ 17 h 150"/>
                <a:gd name="T8" fmla="*/ 43 w 127"/>
                <a:gd name="T9" fmla="*/ 26 h 150"/>
                <a:gd name="T10" fmla="*/ 50 w 127"/>
                <a:gd name="T11" fmla="*/ 32 h 150"/>
                <a:gd name="T12" fmla="*/ 57 w 127"/>
                <a:gd name="T13" fmla="*/ 37 h 150"/>
                <a:gd name="T14" fmla="*/ 65 w 127"/>
                <a:gd name="T15" fmla="*/ 43 h 150"/>
                <a:gd name="T16" fmla="*/ 74 w 127"/>
                <a:gd name="T17" fmla="*/ 47 h 150"/>
                <a:gd name="T18" fmla="*/ 81 w 127"/>
                <a:gd name="T19" fmla="*/ 53 h 150"/>
                <a:gd name="T20" fmla="*/ 88 w 127"/>
                <a:gd name="T21" fmla="*/ 60 h 150"/>
                <a:gd name="T22" fmla="*/ 100 w 127"/>
                <a:gd name="T23" fmla="*/ 80 h 150"/>
                <a:gd name="T24" fmla="*/ 108 w 127"/>
                <a:gd name="T25" fmla="*/ 103 h 150"/>
                <a:gd name="T26" fmla="*/ 115 w 127"/>
                <a:gd name="T27" fmla="*/ 107 h 150"/>
                <a:gd name="T28" fmla="*/ 124 w 127"/>
                <a:gd name="T29" fmla="*/ 112 h 150"/>
                <a:gd name="T30" fmla="*/ 125 w 127"/>
                <a:gd name="T31" fmla="*/ 120 h 150"/>
                <a:gd name="T32" fmla="*/ 127 w 127"/>
                <a:gd name="T33" fmla="*/ 130 h 150"/>
                <a:gd name="T34" fmla="*/ 125 w 127"/>
                <a:gd name="T35" fmla="*/ 142 h 150"/>
                <a:gd name="T36" fmla="*/ 124 w 127"/>
                <a:gd name="T37" fmla="*/ 150 h 150"/>
                <a:gd name="T38" fmla="*/ 114 w 127"/>
                <a:gd name="T39" fmla="*/ 150 h 150"/>
                <a:gd name="T40" fmla="*/ 105 w 127"/>
                <a:gd name="T41" fmla="*/ 150 h 150"/>
                <a:gd name="T42" fmla="*/ 97 w 127"/>
                <a:gd name="T43" fmla="*/ 139 h 150"/>
                <a:gd name="T44" fmla="*/ 87 w 127"/>
                <a:gd name="T45" fmla="*/ 127 h 150"/>
                <a:gd name="T46" fmla="*/ 78 w 127"/>
                <a:gd name="T47" fmla="*/ 117 h 150"/>
                <a:gd name="T48" fmla="*/ 70 w 127"/>
                <a:gd name="T49" fmla="*/ 106 h 150"/>
                <a:gd name="T50" fmla="*/ 63 w 127"/>
                <a:gd name="T51" fmla="*/ 93 h 150"/>
                <a:gd name="T52" fmla="*/ 58 w 127"/>
                <a:gd name="T53" fmla="*/ 80 h 150"/>
                <a:gd name="T54" fmla="*/ 54 w 127"/>
                <a:gd name="T55" fmla="*/ 66 h 150"/>
                <a:gd name="T56" fmla="*/ 47 w 127"/>
                <a:gd name="T57" fmla="*/ 53 h 150"/>
                <a:gd name="T58" fmla="*/ 43 w 127"/>
                <a:gd name="T59" fmla="*/ 46 h 150"/>
                <a:gd name="T60" fmla="*/ 37 w 127"/>
                <a:gd name="T61" fmla="*/ 40 h 150"/>
                <a:gd name="T62" fmla="*/ 30 w 127"/>
                <a:gd name="T63" fmla="*/ 36 h 150"/>
                <a:gd name="T64" fmla="*/ 24 w 127"/>
                <a:gd name="T65" fmla="*/ 30 h 150"/>
                <a:gd name="T66" fmla="*/ 17 w 127"/>
                <a:gd name="T67" fmla="*/ 26 h 150"/>
                <a:gd name="T68" fmla="*/ 10 w 127"/>
                <a:gd name="T69" fmla="*/ 20 h 150"/>
                <a:gd name="T70" fmla="*/ 4 w 127"/>
                <a:gd name="T71" fmla="*/ 14 h 150"/>
                <a:gd name="T72" fmla="*/ 0 w 127"/>
                <a:gd name="T73" fmla="*/ 7 h 150"/>
                <a:gd name="T74" fmla="*/ 1 w 127"/>
                <a:gd name="T75" fmla="*/ 3 h 150"/>
                <a:gd name="T76" fmla="*/ 3 w 127"/>
                <a:gd name="T7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27" h="150">
                  <a:moveTo>
                    <a:pt x="3" y="0"/>
                  </a:moveTo>
                  <a:lnTo>
                    <a:pt x="17" y="4"/>
                  </a:lnTo>
                  <a:lnTo>
                    <a:pt x="33" y="9"/>
                  </a:lnTo>
                  <a:lnTo>
                    <a:pt x="37" y="17"/>
                  </a:lnTo>
                  <a:lnTo>
                    <a:pt x="43" y="26"/>
                  </a:lnTo>
                  <a:lnTo>
                    <a:pt x="50" y="32"/>
                  </a:lnTo>
                  <a:lnTo>
                    <a:pt x="57" y="37"/>
                  </a:lnTo>
                  <a:lnTo>
                    <a:pt x="65" y="43"/>
                  </a:lnTo>
                  <a:lnTo>
                    <a:pt x="74" y="47"/>
                  </a:lnTo>
                  <a:lnTo>
                    <a:pt x="81" y="53"/>
                  </a:lnTo>
                  <a:lnTo>
                    <a:pt x="88" y="60"/>
                  </a:lnTo>
                  <a:lnTo>
                    <a:pt x="100" y="80"/>
                  </a:lnTo>
                  <a:lnTo>
                    <a:pt x="108" y="103"/>
                  </a:lnTo>
                  <a:lnTo>
                    <a:pt x="115" y="107"/>
                  </a:lnTo>
                  <a:lnTo>
                    <a:pt x="124" y="112"/>
                  </a:lnTo>
                  <a:lnTo>
                    <a:pt x="125" y="120"/>
                  </a:lnTo>
                  <a:lnTo>
                    <a:pt x="127" y="130"/>
                  </a:lnTo>
                  <a:lnTo>
                    <a:pt x="125" y="142"/>
                  </a:lnTo>
                  <a:lnTo>
                    <a:pt x="124" y="150"/>
                  </a:lnTo>
                  <a:lnTo>
                    <a:pt x="114" y="150"/>
                  </a:lnTo>
                  <a:lnTo>
                    <a:pt x="105" y="150"/>
                  </a:lnTo>
                  <a:lnTo>
                    <a:pt x="97" y="139"/>
                  </a:lnTo>
                  <a:lnTo>
                    <a:pt x="87" y="127"/>
                  </a:lnTo>
                  <a:lnTo>
                    <a:pt x="78" y="117"/>
                  </a:lnTo>
                  <a:lnTo>
                    <a:pt x="70" y="106"/>
                  </a:lnTo>
                  <a:lnTo>
                    <a:pt x="63" y="93"/>
                  </a:lnTo>
                  <a:lnTo>
                    <a:pt x="58" y="80"/>
                  </a:lnTo>
                  <a:lnTo>
                    <a:pt x="54" y="66"/>
                  </a:lnTo>
                  <a:lnTo>
                    <a:pt x="47" y="53"/>
                  </a:lnTo>
                  <a:lnTo>
                    <a:pt x="43" y="46"/>
                  </a:lnTo>
                  <a:lnTo>
                    <a:pt x="37" y="40"/>
                  </a:lnTo>
                  <a:lnTo>
                    <a:pt x="30" y="36"/>
                  </a:lnTo>
                  <a:lnTo>
                    <a:pt x="24" y="30"/>
                  </a:lnTo>
                  <a:lnTo>
                    <a:pt x="17" y="26"/>
                  </a:lnTo>
                  <a:lnTo>
                    <a:pt x="10" y="20"/>
                  </a:lnTo>
                  <a:lnTo>
                    <a:pt x="4" y="14"/>
                  </a:lnTo>
                  <a:lnTo>
                    <a:pt x="0" y="7"/>
                  </a:lnTo>
                  <a:lnTo>
                    <a:pt x="1" y="3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67" name="Freeform 498"/>
            <p:cNvSpPr>
              <a:spLocks/>
            </p:cNvSpPr>
            <p:nvPr/>
          </p:nvSpPr>
          <p:spPr bwMode="auto">
            <a:xfrm>
              <a:off x="5317" y="3273"/>
              <a:ext cx="6" cy="6"/>
            </a:xfrm>
            <a:custGeom>
              <a:avLst/>
              <a:gdLst>
                <a:gd name="T0" fmla="*/ 3 w 6"/>
                <a:gd name="T1" fmla="*/ 0 h 6"/>
                <a:gd name="T2" fmla="*/ 5 w 6"/>
                <a:gd name="T3" fmla="*/ 0 h 6"/>
                <a:gd name="T4" fmla="*/ 6 w 6"/>
                <a:gd name="T5" fmla="*/ 0 h 6"/>
                <a:gd name="T6" fmla="*/ 6 w 6"/>
                <a:gd name="T7" fmla="*/ 3 h 6"/>
                <a:gd name="T8" fmla="*/ 5 w 6"/>
                <a:gd name="T9" fmla="*/ 5 h 6"/>
                <a:gd name="T10" fmla="*/ 5 w 6"/>
                <a:gd name="T11" fmla="*/ 5 h 6"/>
                <a:gd name="T12" fmla="*/ 0 w 6"/>
                <a:gd name="T13" fmla="*/ 6 h 6"/>
                <a:gd name="T14" fmla="*/ 2 w 6"/>
                <a:gd name="T15" fmla="*/ 3 h 6"/>
                <a:gd name="T16" fmla="*/ 3 w 6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lnTo>
                    <a:pt x="5" y="0"/>
                  </a:lnTo>
                  <a:lnTo>
                    <a:pt x="6" y="0"/>
                  </a:lnTo>
                  <a:lnTo>
                    <a:pt x="6" y="3"/>
                  </a:lnTo>
                  <a:lnTo>
                    <a:pt x="5" y="5"/>
                  </a:lnTo>
                  <a:lnTo>
                    <a:pt x="5" y="5"/>
                  </a:lnTo>
                  <a:lnTo>
                    <a:pt x="0" y="6"/>
                  </a:lnTo>
                  <a:lnTo>
                    <a:pt x="2" y="3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68" name="Freeform 499"/>
            <p:cNvSpPr>
              <a:spLocks/>
            </p:cNvSpPr>
            <p:nvPr/>
          </p:nvSpPr>
          <p:spPr bwMode="auto">
            <a:xfrm>
              <a:off x="5312" y="3283"/>
              <a:ext cx="5" cy="29"/>
            </a:xfrm>
            <a:custGeom>
              <a:avLst/>
              <a:gdLst>
                <a:gd name="T0" fmla="*/ 0 w 5"/>
                <a:gd name="T1" fmla="*/ 0 h 29"/>
                <a:gd name="T2" fmla="*/ 3 w 5"/>
                <a:gd name="T3" fmla="*/ 0 h 29"/>
                <a:gd name="T4" fmla="*/ 4 w 5"/>
                <a:gd name="T5" fmla="*/ 0 h 29"/>
                <a:gd name="T6" fmla="*/ 5 w 5"/>
                <a:gd name="T7" fmla="*/ 15 h 29"/>
                <a:gd name="T8" fmla="*/ 5 w 5"/>
                <a:gd name="T9" fmla="*/ 29 h 29"/>
                <a:gd name="T10" fmla="*/ 4 w 5"/>
                <a:gd name="T11" fmla="*/ 29 h 29"/>
                <a:gd name="T12" fmla="*/ 3 w 5"/>
                <a:gd name="T13" fmla="*/ 29 h 29"/>
                <a:gd name="T14" fmla="*/ 0 w 5"/>
                <a:gd name="T15" fmla="*/ 15 h 29"/>
                <a:gd name="T16" fmla="*/ 0 w 5"/>
                <a:gd name="T1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29">
                  <a:moveTo>
                    <a:pt x="0" y="0"/>
                  </a:moveTo>
                  <a:lnTo>
                    <a:pt x="3" y="0"/>
                  </a:lnTo>
                  <a:lnTo>
                    <a:pt x="4" y="0"/>
                  </a:lnTo>
                  <a:lnTo>
                    <a:pt x="5" y="15"/>
                  </a:lnTo>
                  <a:lnTo>
                    <a:pt x="5" y="29"/>
                  </a:lnTo>
                  <a:lnTo>
                    <a:pt x="4" y="29"/>
                  </a:lnTo>
                  <a:lnTo>
                    <a:pt x="3" y="29"/>
                  </a:lnTo>
                  <a:lnTo>
                    <a:pt x="0" y="1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69" name="Freeform 500"/>
            <p:cNvSpPr>
              <a:spLocks/>
            </p:cNvSpPr>
            <p:nvPr/>
          </p:nvSpPr>
          <p:spPr bwMode="auto">
            <a:xfrm>
              <a:off x="5262" y="3286"/>
              <a:ext cx="21" cy="15"/>
            </a:xfrm>
            <a:custGeom>
              <a:avLst/>
              <a:gdLst>
                <a:gd name="T0" fmla="*/ 20 w 21"/>
                <a:gd name="T1" fmla="*/ 0 h 15"/>
                <a:gd name="T2" fmla="*/ 21 w 21"/>
                <a:gd name="T3" fmla="*/ 3 h 15"/>
                <a:gd name="T4" fmla="*/ 21 w 21"/>
                <a:gd name="T5" fmla="*/ 5 h 15"/>
                <a:gd name="T6" fmla="*/ 21 w 21"/>
                <a:gd name="T7" fmla="*/ 7 h 15"/>
                <a:gd name="T8" fmla="*/ 20 w 21"/>
                <a:gd name="T9" fmla="*/ 9 h 15"/>
                <a:gd name="T10" fmla="*/ 15 w 21"/>
                <a:gd name="T11" fmla="*/ 12 h 15"/>
                <a:gd name="T12" fmla="*/ 10 w 21"/>
                <a:gd name="T13" fmla="*/ 15 h 15"/>
                <a:gd name="T14" fmla="*/ 5 w 21"/>
                <a:gd name="T15" fmla="*/ 12 h 15"/>
                <a:gd name="T16" fmla="*/ 0 w 21"/>
                <a:gd name="T17" fmla="*/ 9 h 15"/>
                <a:gd name="T18" fmla="*/ 0 w 21"/>
                <a:gd name="T19" fmla="*/ 9 h 15"/>
                <a:gd name="T20" fmla="*/ 0 w 21"/>
                <a:gd name="T21" fmla="*/ 7 h 15"/>
                <a:gd name="T22" fmla="*/ 8 w 21"/>
                <a:gd name="T23" fmla="*/ 7 h 15"/>
                <a:gd name="T24" fmla="*/ 18 w 21"/>
                <a:gd name="T25" fmla="*/ 6 h 15"/>
                <a:gd name="T26" fmla="*/ 18 w 21"/>
                <a:gd name="T27" fmla="*/ 3 h 15"/>
                <a:gd name="T28" fmla="*/ 20 w 21"/>
                <a:gd name="T2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" h="15">
                  <a:moveTo>
                    <a:pt x="20" y="0"/>
                  </a:moveTo>
                  <a:lnTo>
                    <a:pt x="21" y="3"/>
                  </a:lnTo>
                  <a:lnTo>
                    <a:pt x="21" y="5"/>
                  </a:lnTo>
                  <a:lnTo>
                    <a:pt x="21" y="7"/>
                  </a:lnTo>
                  <a:lnTo>
                    <a:pt x="20" y="9"/>
                  </a:lnTo>
                  <a:lnTo>
                    <a:pt x="15" y="12"/>
                  </a:lnTo>
                  <a:lnTo>
                    <a:pt x="10" y="15"/>
                  </a:lnTo>
                  <a:lnTo>
                    <a:pt x="5" y="12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7"/>
                  </a:lnTo>
                  <a:lnTo>
                    <a:pt x="8" y="7"/>
                  </a:lnTo>
                  <a:lnTo>
                    <a:pt x="18" y="6"/>
                  </a:lnTo>
                  <a:lnTo>
                    <a:pt x="18" y="3"/>
                  </a:lnTo>
                  <a:lnTo>
                    <a:pt x="2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70" name="Freeform 501"/>
            <p:cNvSpPr>
              <a:spLocks/>
            </p:cNvSpPr>
            <p:nvPr/>
          </p:nvSpPr>
          <p:spPr bwMode="auto">
            <a:xfrm>
              <a:off x="5232" y="3292"/>
              <a:ext cx="27" cy="9"/>
            </a:xfrm>
            <a:custGeom>
              <a:avLst/>
              <a:gdLst>
                <a:gd name="T0" fmla="*/ 15 w 27"/>
                <a:gd name="T1" fmla="*/ 0 h 9"/>
                <a:gd name="T2" fmla="*/ 21 w 27"/>
                <a:gd name="T3" fmla="*/ 1 h 9"/>
                <a:gd name="T4" fmla="*/ 27 w 27"/>
                <a:gd name="T5" fmla="*/ 1 h 9"/>
                <a:gd name="T6" fmla="*/ 27 w 27"/>
                <a:gd name="T7" fmla="*/ 3 h 9"/>
                <a:gd name="T8" fmla="*/ 27 w 27"/>
                <a:gd name="T9" fmla="*/ 3 h 9"/>
                <a:gd name="T10" fmla="*/ 18 w 27"/>
                <a:gd name="T11" fmla="*/ 4 h 9"/>
                <a:gd name="T12" fmla="*/ 11 w 27"/>
                <a:gd name="T13" fmla="*/ 7 h 9"/>
                <a:gd name="T14" fmla="*/ 8 w 27"/>
                <a:gd name="T15" fmla="*/ 9 h 9"/>
                <a:gd name="T16" fmla="*/ 5 w 27"/>
                <a:gd name="T17" fmla="*/ 9 h 9"/>
                <a:gd name="T18" fmla="*/ 3 w 27"/>
                <a:gd name="T19" fmla="*/ 7 h 9"/>
                <a:gd name="T20" fmla="*/ 0 w 27"/>
                <a:gd name="T21" fmla="*/ 6 h 9"/>
                <a:gd name="T22" fmla="*/ 0 w 27"/>
                <a:gd name="T23" fmla="*/ 4 h 9"/>
                <a:gd name="T24" fmla="*/ 1 w 27"/>
                <a:gd name="T25" fmla="*/ 1 h 9"/>
                <a:gd name="T26" fmla="*/ 8 w 27"/>
                <a:gd name="T27" fmla="*/ 1 h 9"/>
                <a:gd name="T28" fmla="*/ 15 w 27"/>
                <a:gd name="T2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" h="9">
                  <a:moveTo>
                    <a:pt x="15" y="0"/>
                  </a:moveTo>
                  <a:lnTo>
                    <a:pt x="21" y="1"/>
                  </a:lnTo>
                  <a:lnTo>
                    <a:pt x="27" y="1"/>
                  </a:lnTo>
                  <a:lnTo>
                    <a:pt x="27" y="3"/>
                  </a:lnTo>
                  <a:lnTo>
                    <a:pt x="27" y="3"/>
                  </a:lnTo>
                  <a:lnTo>
                    <a:pt x="18" y="4"/>
                  </a:lnTo>
                  <a:lnTo>
                    <a:pt x="11" y="7"/>
                  </a:lnTo>
                  <a:lnTo>
                    <a:pt x="8" y="9"/>
                  </a:lnTo>
                  <a:lnTo>
                    <a:pt x="5" y="9"/>
                  </a:lnTo>
                  <a:lnTo>
                    <a:pt x="3" y="7"/>
                  </a:lnTo>
                  <a:lnTo>
                    <a:pt x="0" y="6"/>
                  </a:lnTo>
                  <a:lnTo>
                    <a:pt x="0" y="4"/>
                  </a:lnTo>
                  <a:lnTo>
                    <a:pt x="1" y="1"/>
                  </a:lnTo>
                  <a:lnTo>
                    <a:pt x="8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71" name="Freeform 502"/>
            <p:cNvSpPr>
              <a:spLocks/>
            </p:cNvSpPr>
            <p:nvPr/>
          </p:nvSpPr>
          <p:spPr bwMode="auto">
            <a:xfrm>
              <a:off x="5355" y="3308"/>
              <a:ext cx="211" cy="128"/>
            </a:xfrm>
            <a:custGeom>
              <a:avLst/>
              <a:gdLst>
                <a:gd name="T0" fmla="*/ 71 w 211"/>
                <a:gd name="T1" fmla="*/ 97 h 128"/>
                <a:gd name="T2" fmla="*/ 77 w 211"/>
                <a:gd name="T3" fmla="*/ 91 h 128"/>
                <a:gd name="T4" fmla="*/ 82 w 211"/>
                <a:gd name="T5" fmla="*/ 85 h 128"/>
                <a:gd name="T6" fmla="*/ 69 w 211"/>
                <a:gd name="T7" fmla="*/ 70 h 128"/>
                <a:gd name="T8" fmla="*/ 57 w 211"/>
                <a:gd name="T9" fmla="*/ 55 h 128"/>
                <a:gd name="T10" fmla="*/ 44 w 211"/>
                <a:gd name="T11" fmla="*/ 55 h 128"/>
                <a:gd name="T12" fmla="*/ 34 w 211"/>
                <a:gd name="T13" fmla="*/ 58 h 128"/>
                <a:gd name="T14" fmla="*/ 31 w 211"/>
                <a:gd name="T15" fmla="*/ 48 h 128"/>
                <a:gd name="T16" fmla="*/ 28 w 211"/>
                <a:gd name="T17" fmla="*/ 40 h 128"/>
                <a:gd name="T18" fmla="*/ 18 w 211"/>
                <a:gd name="T19" fmla="*/ 37 h 128"/>
                <a:gd name="T20" fmla="*/ 10 w 211"/>
                <a:gd name="T21" fmla="*/ 35 h 128"/>
                <a:gd name="T22" fmla="*/ 11 w 211"/>
                <a:gd name="T23" fmla="*/ 33 h 128"/>
                <a:gd name="T24" fmla="*/ 20 w 211"/>
                <a:gd name="T25" fmla="*/ 30 h 128"/>
                <a:gd name="T26" fmla="*/ 25 w 211"/>
                <a:gd name="T27" fmla="*/ 25 h 128"/>
                <a:gd name="T28" fmla="*/ 17 w 211"/>
                <a:gd name="T29" fmla="*/ 24 h 128"/>
                <a:gd name="T30" fmla="*/ 7 w 211"/>
                <a:gd name="T31" fmla="*/ 20 h 128"/>
                <a:gd name="T32" fmla="*/ 1 w 211"/>
                <a:gd name="T33" fmla="*/ 14 h 128"/>
                <a:gd name="T34" fmla="*/ 8 w 211"/>
                <a:gd name="T35" fmla="*/ 5 h 128"/>
                <a:gd name="T36" fmla="*/ 21 w 211"/>
                <a:gd name="T37" fmla="*/ 3 h 128"/>
                <a:gd name="T38" fmla="*/ 31 w 211"/>
                <a:gd name="T39" fmla="*/ 10 h 128"/>
                <a:gd name="T40" fmla="*/ 32 w 211"/>
                <a:gd name="T41" fmla="*/ 20 h 128"/>
                <a:gd name="T42" fmla="*/ 30 w 211"/>
                <a:gd name="T43" fmla="*/ 27 h 128"/>
                <a:gd name="T44" fmla="*/ 32 w 211"/>
                <a:gd name="T45" fmla="*/ 34 h 128"/>
                <a:gd name="T46" fmla="*/ 42 w 211"/>
                <a:gd name="T47" fmla="*/ 37 h 128"/>
                <a:gd name="T48" fmla="*/ 54 w 211"/>
                <a:gd name="T49" fmla="*/ 33 h 128"/>
                <a:gd name="T50" fmla="*/ 62 w 211"/>
                <a:gd name="T51" fmla="*/ 25 h 128"/>
                <a:gd name="T52" fmla="*/ 71 w 211"/>
                <a:gd name="T53" fmla="*/ 18 h 128"/>
                <a:gd name="T54" fmla="*/ 94 w 211"/>
                <a:gd name="T55" fmla="*/ 23 h 128"/>
                <a:gd name="T56" fmla="*/ 132 w 211"/>
                <a:gd name="T57" fmla="*/ 40 h 128"/>
                <a:gd name="T58" fmla="*/ 154 w 211"/>
                <a:gd name="T59" fmla="*/ 54 h 128"/>
                <a:gd name="T60" fmla="*/ 165 w 211"/>
                <a:gd name="T61" fmla="*/ 68 h 128"/>
                <a:gd name="T62" fmla="*/ 178 w 211"/>
                <a:gd name="T63" fmla="*/ 94 h 128"/>
                <a:gd name="T64" fmla="*/ 199 w 211"/>
                <a:gd name="T65" fmla="*/ 118 h 128"/>
                <a:gd name="T66" fmla="*/ 209 w 211"/>
                <a:gd name="T67" fmla="*/ 128 h 128"/>
                <a:gd name="T68" fmla="*/ 195 w 211"/>
                <a:gd name="T69" fmla="*/ 127 h 128"/>
                <a:gd name="T70" fmla="*/ 167 w 211"/>
                <a:gd name="T71" fmla="*/ 110 h 128"/>
                <a:gd name="T72" fmla="*/ 144 w 211"/>
                <a:gd name="T73" fmla="*/ 92 h 128"/>
                <a:gd name="T74" fmla="*/ 135 w 211"/>
                <a:gd name="T75" fmla="*/ 97 h 128"/>
                <a:gd name="T76" fmla="*/ 129 w 211"/>
                <a:gd name="T77" fmla="*/ 108 h 128"/>
                <a:gd name="T78" fmla="*/ 111 w 211"/>
                <a:gd name="T79" fmla="*/ 111 h 128"/>
                <a:gd name="T80" fmla="*/ 92 w 211"/>
                <a:gd name="T81" fmla="*/ 104 h 128"/>
                <a:gd name="T82" fmla="*/ 79 w 211"/>
                <a:gd name="T83" fmla="*/ 101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1" h="128">
                  <a:moveTo>
                    <a:pt x="69" y="101"/>
                  </a:moveTo>
                  <a:lnTo>
                    <a:pt x="71" y="97"/>
                  </a:lnTo>
                  <a:lnTo>
                    <a:pt x="71" y="91"/>
                  </a:lnTo>
                  <a:lnTo>
                    <a:pt x="77" y="91"/>
                  </a:lnTo>
                  <a:lnTo>
                    <a:pt x="82" y="91"/>
                  </a:lnTo>
                  <a:lnTo>
                    <a:pt x="82" y="85"/>
                  </a:lnTo>
                  <a:lnTo>
                    <a:pt x="82" y="80"/>
                  </a:lnTo>
                  <a:lnTo>
                    <a:pt x="69" y="70"/>
                  </a:lnTo>
                  <a:lnTo>
                    <a:pt x="61" y="58"/>
                  </a:lnTo>
                  <a:lnTo>
                    <a:pt x="57" y="55"/>
                  </a:lnTo>
                  <a:lnTo>
                    <a:pt x="51" y="54"/>
                  </a:lnTo>
                  <a:lnTo>
                    <a:pt x="44" y="55"/>
                  </a:lnTo>
                  <a:lnTo>
                    <a:pt x="37" y="60"/>
                  </a:lnTo>
                  <a:lnTo>
                    <a:pt x="34" y="58"/>
                  </a:lnTo>
                  <a:lnTo>
                    <a:pt x="31" y="55"/>
                  </a:lnTo>
                  <a:lnTo>
                    <a:pt x="31" y="48"/>
                  </a:lnTo>
                  <a:lnTo>
                    <a:pt x="30" y="44"/>
                  </a:lnTo>
                  <a:lnTo>
                    <a:pt x="28" y="40"/>
                  </a:lnTo>
                  <a:lnTo>
                    <a:pt x="22" y="35"/>
                  </a:lnTo>
                  <a:lnTo>
                    <a:pt x="18" y="37"/>
                  </a:lnTo>
                  <a:lnTo>
                    <a:pt x="14" y="37"/>
                  </a:lnTo>
                  <a:lnTo>
                    <a:pt x="10" y="35"/>
                  </a:lnTo>
                  <a:lnTo>
                    <a:pt x="7" y="31"/>
                  </a:lnTo>
                  <a:lnTo>
                    <a:pt x="11" y="33"/>
                  </a:lnTo>
                  <a:lnTo>
                    <a:pt x="14" y="35"/>
                  </a:lnTo>
                  <a:lnTo>
                    <a:pt x="20" y="30"/>
                  </a:lnTo>
                  <a:lnTo>
                    <a:pt x="25" y="27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7" y="24"/>
                  </a:lnTo>
                  <a:lnTo>
                    <a:pt x="10" y="21"/>
                  </a:lnTo>
                  <a:lnTo>
                    <a:pt x="7" y="20"/>
                  </a:lnTo>
                  <a:lnTo>
                    <a:pt x="4" y="17"/>
                  </a:lnTo>
                  <a:lnTo>
                    <a:pt x="1" y="14"/>
                  </a:lnTo>
                  <a:lnTo>
                    <a:pt x="0" y="10"/>
                  </a:lnTo>
                  <a:lnTo>
                    <a:pt x="8" y="5"/>
                  </a:lnTo>
                  <a:lnTo>
                    <a:pt x="15" y="0"/>
                  </a:lnTo>
                  <a:lnTo>
                    <a:pt x="21" y="3"/>
                  </a:lnTo>
                  <a:lnTo>
                    <a:pt x="27" y="5"/>
                  </a:lnTo>
                  <a:lnTo>
                    <a:pt x="31" y="10"/>
                  </a:lnTo>
                  <a:lnTo>
                    <a:pt x="35" y="15"/>
                  </a:lnTo>
                  <a:lnTo>
                    <a:pt x="32" y="20"/>
                  </a:lnTo>
                  <a:lnTo>
                    <a:pt x="30" y="24"/>
                  </a:lnTo>
                  <a:lnTo>
                    <a:pt x="30" y="27"/>
                  </a:lnTo>
                  <a:lnTo>
                    <a:pt x="31" y="31"/>
                  </a:lnTo>
                  <a:lnTo>
                    <a:pt x="32" y="34"/>
                  </a:lnTo>
                  <a:lnTo>
                    <a:pt x="35" y="35"/>
                  </a:lnTo>
                  <a:lnTo>
                    <a:pt x="42" y="37"/>
                  </a:lnTo>
                  <a:lnTo>
                    <a:pt x="48" y="35"/>
                  </a:lnTo>
                  <a:lnTo>
                    <a:pt x="54" y="33"/>
                  </a:lnTo>
                  <a:lnTo>
                    <a:pt x="58" y="30"/>
                  </a:lnTo>
                  <a:lnTo>
                    <a:pt x="62" y="25"/>
                  </a:lnTo>
                  <a:lnTo>
                    <a:pt x="67" y="21"/>
                  </a:lnTo>
                  <a:lnTo>
                    <a:pt x="71" y="18"/>
                  </a:lnTo>
                  <a:lnTo>
                    <a:pt x="77" y="17"/>
                  </a:lnTo>
                  <a:lnTo>
                    <a:pt x="94" y="23"/>
                  </a:lnTo>
                  <a:lnTo>
                    <a:pt x="114" y="31"/>
                  </a:lnTo>
                  <a:lnTo>
                    <a:pt x="132" y="40"/>
                  </a:lnTo>
                  <a:lnTo>
                    <a:pt x="148" y="48"/>
                  </a:lnTo>
                  <a:lnTo>
                    <a:pt x="154" y="54"/>
                  </a:lnTo>
                  <a:lnTo>
                    <a:pt x="159" y="61"/>
                  </a:lnTo>
                  <a:lnTo>
                    <a:pt x="165" y="68"/>
                  </a:lnTo>
                  <a:lnTo>
                    <a:pt x="169" y="77"/>
                  </a:lnTo>
                  <a:lnTo>
                    <a:pt x="178" y="94"/>
                  </a:lnTo>
                  <a:lnTo>
                    <a:pt x="188" y="108"/>
                  </a:lnTo>
                  <a:lnTo>
                    <a:pt x="199" y="118"/>
                  </a:lnTo>
                  <a:lnTo>
                    <a:pt x="211" y="128"/>
                  </a:lnTo>
                  <a:lnTo>
                    <a:pt x="209" y="128"/>
                  </a:lnTo>
                  <a:lnTo>
                    <a:pt x="209" y="128"/>
                  </a:lnTo>
                  <a:lnTo>
                    <a:pt x="195" y="127"/>
                  </a:lnTo>
                  <a:lnTo>
                    <a:pt x="181" y="127"/>
                  </a:lnTo>
                  <a:lnTo>
                    <a:pt x="167" y="110"/>
                  </a:lnTo>
                  <a:lnTo>
                    <a:pt x="151" y="92"/>
                  </a:lnTo>
                  <a:lnTo>
                    <a:pt x="144" y="92"/>
                  </a:lnTo>
                  <a:lnTo>
                    <a:pt x="138" y="94"/>
                  </a:lnTo>
                  <a:lnTo>
                    <a:pt x="135" y="97"/>
                  </a:lnTo>
                  <a:lnTo>
                    <a:pt x="129" y="98"/>
                  </a:lnTo>
                  <a:lnTo>
                    <a:pt x="129" y="108"/>
                  </a:lnTo>
                  <a:lnTo>
                    <a:pt x="127" y="114"/>
                  </a:lnTo>
                  <a:lnTo>
                    <a:pt x="111" y="111"/>
                  </a:lnTo>
                  <a:lnTo>
                    <a:pt x="98" y="107"/>
                  </a:lnTo>
                  <a:lnTo>
                    <a:pt x="92" y="104"/>
                  </a:lnTo>
                  <a:lnTo>
                    <a:pt x="87" y="102"/>
                  </a:lnTo>
                  <a:lnTo>
                    <a:pt x="79" y="101"/>
                  </a:lnTo>
                  <a:lnTo>
                    <a:pt x="69" y="1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72" name="Freeform 503"/>
            <p:cNvSpPr>
              <a:spLocks/>
            </p:cNvSpPr>
            <p:nvPr/>
          </p:nvSpPr>
          <p:spPr bwMode="auto">
            <a:xfrm>
              <a:off x="3317" y="3312"/>
              <a:ext cx="14" cy="10"/>
            </a:xfrm>
            <a:custGeom>
              <a:avLst/>
              <a:gdLst>
                <a:gd name="T0" fmla="*/ 4 w 14"/>
                <a:gd name="T1" fmla="*/ 0 h 10"/>
                <a:gd name="T2" fmla="*/ 9 w 14"/>
                <a:gd name="T3" fmla="*/ 0 h 10"/>
                <a:gd name="T4" fmla="*/ 14 w 14"/>
                <a:gd name="T5" fmla="*/ 0 h 10"/>
                <a:gd name="T6" fmla="*/ 14 w 14"/>
                <a:gd name="T7" fmla="*/ 3 h 10"/>
                <a:gd name="T8" fmla="*/ 14 w 14"/>
                <a:gd name="T9" fmla="*/ 6 h 10"/>
                <a:gd name="T10" fmla="*/ 13 w 14"/>
                <a:gd name="T11" fmla="*/ 9 h 10"/>
                <a:gd name="T12" fmla="*/ 12 w 14"/>
                <a:gd name="T13" fmla="*/ 10 h 10"/>
                <a:gd name="T14" fmla="*/ 10 w 14"/>
                <a:gd name="T15" fmla="*/ 10 h 10"/>
                <a:gd name="T16" fmla="*/ 10 w 14"/>
                <a:gd name="T17" fmla="*/ 10 h 10"/>
                <a:gd name="T18" fmla="*/ 4 w 14"/>
                <a:gd name="T19" fmla="*/ 9 h 10"/>
                <a:gd name="T20" fmla="*/ 0 w 14"/>
                <a:gd name="T21" fmla="*/ 6 h 10"/>
                <a:gd name="T22" fmla="*/ 2 w 14"/>
                <a:gd name="T23" fmla="*/ 3 h 10"/>
                <a:gd name="T24" fmla="*/ 4 w 14"/>
                <a:gd name="T2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" h="10">
                  <a:moveTo>
                    <a:pt x="4" y="0"/>
                  </a:moveTo>
                  <a:lnTo>
                    <a:pt x="9" y="0"/>
                  </a:lnTo>
                  <a:lnTo>
                    <a:pt x="14" y="0"/>
                  </a:lnTo>
                  <a:lnTo>
                    <a:pt x="14" y="3"/>
                  </a:lnTo>
                  <a:lnTo>
                    <a:pt x="14" y="6"/>
                  </a:lnTo>
                  <a:lnTo>
                    <a:pt x="13" y="9"/>
                  </a:lnTo>
                  <a:lnTo>
                    <a:pt x="12" y="10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4" y="9"/>
                  </a:lnTo>
                  <a:lnTo>
                    <a:pt x="0" y="6"/>
                  </a:lnTo>
                  <a:lnTo>
                    <a:pt x="2" y="3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73" name="Freeform 504"/>
            <p:cNvSpPr>
              <a:spLocks/>
            </p:cNvSpPr>
            <p:nvPr/>
          </p:nvSpPr>
          <p:spPr bwMode="auto">
            <a:xfrm>
              <a:off x="5215" y="3313"/>
              <a:ext cx="48" cy="55"/>
            </a:xfrm>
            <a:custGeom>
              <a:avLst/>
              <a:gdLst>
                <a:gd name="T0" fmla="*/ 48 w 48"/>
                <a:gd name="T1" fmla="*/ 12 h 55"/>
                <a:gd name="T2" fmla="*/ 42 w 48"/>
                <a:gd name="T3" fmla="*/ 12 h 55"/>
                <a:gd name="T4" fmla="*/ 35 w 48"/>
                <a:gd name="T5" fmla="*/ 13 h 55"/>
                <a:gd name="T6" fmla="*/ 35 w 48"/>
                <a:gd name="T7" fmla="*/ 22 h 55"/>
                <a:gd name="T8" fmla="*/ 37 w 48"/>
                <a:gd name="T9" fmla="*/ 30 h 55"/>
                <a:gd name="T10" fmla="*/ 40 w 48"/>
                <a:gd name="T11" fmla="*/ 40 h 55"/>
                <a:gd name="T12" fmla="*/ 42 w 48"/>
                <a:gd name="T13" fmla="*/ 50 h 55"/>
                <a:gd name="T14" fmla="*/ 40 w 48"/>
                <a:gd name="T15" fmla="*/ 50 h 55"/>
                <a:gd name="T16" fmla="*/ 37 w 48"/>
                <a:gd name="T17" fmla="*/ 49 h 55"/>
                <a:gd name="T18" fmla="*/ 28 w 48"/>
                <a:gd name="T19" fmla="*/ 38 h 55"/>
                <a:gd name="T20" fmla="*/ 20 w 48"/>
                <a:gd name="T21" fmla="*/ 26 h 55"/>
                <a:gd name="T22" fmla="*/ 17 w 48"/>
                <a:gd name="T23" fmla="*/ 28 h 55"/>
                <a:gd name="T24" fmla="*/ 15 w 48"/>
                <a:gd name="T25" fmla="*/ 29 h 55"/>
                <a:gd name="T26" fmla="*/ 14 w 48"/>
                <a:gd name="T27" fmla="*/ 42 h 55"/>
                <a:gd name="T28" fmla="*/ 17 w 48"/>
                <a:gd name="T29" fmla="*/ 55 h 55"/>
                <a:gd name="T30" fmla="*/ 14 w 48"/>
                <a:gd name="T31" fmla="*/ 53 h 55"/>
                <a:gd name="T32" fmla="*/ 11 w 48"/>
                <a:gd name="T33" fmla="*/ 52 h 55"/>
                <a:gd name="T34" fmla="*/ 8 w 48"/>
                <a:gd name="T35" fmla="*/ 52 h 55"/>
                <a:gd name="T36" fmla="*/ 7 w 48"/>
                <a:gd name="T37" fmla="*/ 49 h 55"/>
                <a:gd name="T38" fmla="*/ 4 w 48"/>
                <a:gd name="T39" fmla="*/ 36 h 55"/>
                <a:gd name="T40" fmla="*/ 0 w 48"/>
                <a:gd name="T41" fmla="*/ 23 h 55"/>
                <a:gd name="T42" fmla="*/ 5 w 48"/>
                <a:gd name="T43" fmla="*/ 12 h 55"/>
                <a:gd name="T44" fmla="*/ 11 w 48"/>
                <a:gd name="T45" fmla="*/ 0 h 55"/>
                <a:gd name="T46" fmla="*/ 17 w 48"/>
                <a:gd name="T47" fmla="*/ 5 h 55"/>
                <a:gd name="T48" fmla="*/ 24 w 48"/>
                <a:gd name="T49" fmla="*/ 9 h 55"/>
                <a:gd name="T50" fmla="*/ 30 w 48"/>
                <a:gd name="T51" fmla="*/ 6 h 55"/>
                <a:gd name="T52" fmla="*/ 35 w 48"/>
                <a:gd name="T53" fmla="*/ 3 h 55"/>
                <a:gd name="T54" fmla="*/ 41 w 48"/>
                <a:gd name="T55" fmla="*/ 3 h 55"/>
                <a:gd name="T56" fmla="*/ 48 w 48"/>
                <a:gd name="T57" fmla="*/ 3 h 55"/>
                <a:gd name="T58" fmla="*/ 48 w 48"/>
                <a:gd name="T59" fmla="*/ 8 h 55"/>
                <a:gd name="T60" fmla="*/ 48 w 48"/>
                <a:gd name="T61" fmla="*/ 12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8" h="55">
                  <a:moveTo>
                    <a:pt x="48" y="12"/>
                  </a:moveTo>
                  <a:lnTo>
                    <a:pt x="42" y="12"/>
                  </a:lnTo>
                  <a:lnTo>
                    <a:pt x="35" y="13"/>
                  </a:lnTo>
                  <a:lnTo>
                    <a:pt x="35" y="22"/>
                  </a:lnTo>
                  <a:lnTo>
                    <a:pt x="37" y="30"/>
                  </a:lnTo>
                  <a:lnTo>
                    <a:pt x="40" y="40"/>
                  </a:lnTo>
                  <a:lnTo>
                    <a:pt x="42" y="50"/>
                  </a:lnTo>
                  <a:lnTo>
                    <a:pt x="40" y="50"/>
                  </a:lnTo>
                  <a:lnTo>
                    <a:pt x="37" y="49"/>
                  </a:lnTo>
                  <a:lnTo>
                    <a:pt x="28" y="38"/>
                  </a:lnTo>
                  <a:lnTo>
                    <a:pt x="20" y="26"/>
                  </a:lnTo>
                  <a:lnTo>
                    <a:pt x="17" y="28"/>
                  </a:lnTo>
                  <a:lnTo>
                    <a:pt x="15" y="29"/>
                  </a:lnTo>
                  <a:lnTo>
                    <a:pt x="14" y="42"/>
                  </a:lnTo>
                  <a:lnTo>
                    <a:pt x="17" y="55"/>
                  </a:lnTo>
                  <a:lnTo>
                    <a:pt x="14" y="53"/>
                  </a:lnTo>
                  <a:lnTo>
                    <a:pt x="11" y="52"/>
                  </a:lnTo>
                  <a:lnTo>
                    <a:pt x="8" y="52"/>
                  </a:lnTo>
                  <a:lnTo>
                    <a:pt x="7" y="49"/>
                  </a:lnTo>
                  <a:lnTo>
                    <a:pt x="4" y="36"/>
                  </a:lnTo>
                  <a:lnTo>
                    <a:pt x="0" y="23"/>
                  </a:lnTo>
                  <a:lnTo>
                    <a:pt x="5" y="12"/>
                  </a:lnTo>
                  <a:lnTo>
                    <a:pt x="11" y="0"/>
                  </a:lnTo>
                  <a:lnTo>
                    <a:pt x="17" y="5"/>
                  </a:lnTo>
                  <a:lnTo>
                    <a:pt x="24" y="9"/>
                  </a:lnTo>
                  <a:lnTo>
                    <a:pt x="30" y="6"/>
                  </a:lnTo>
                  <a:lnTo>
                    <a:pt x="35" y="3"/>
                  </a:lnTo>
                  <a:lnTo>
                    <a:pt x="41" y="3"/>
                  </a:lnTo>
                  <a:lnTo>
                    <a:pt x="48" y="3"/>
                  </a:lnTo>
                  <a:lnTo>
                    <a:pt x="48" y="8"/>
                  </a:lnTo>
                  <a:lnTo>
                    <a:pt x="48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74" name="Freeform 505"/>
            <p:cNvSpPr>
              <a:spLocks/>
            </p:cNvSpPr>
            <p:nvPr/>
          </p:nvSpPr>
          <p:spPr bwMode="auto">
            <a:xfrm>
              <a:off x="5066" y="3381"/>
              <a:ext cx="100" cy="32"/>
            </a:xfrm>
            <a:custGeom>
              <a:avLst/>
              <a:gdLst>
                <a:gd name="T0" fmla="*/ 0 w 100"/>
                <a:gd name="T1" fmla="*/ 0 h 32"/>
                <a:gd name="T2" fmla="*/ 12 w 100"/>
                <a:gd name="T3" fmla="*/ 0 h 32"/>
                <a:gd name="T4" fmla="*/ 23 w 100"/>
                <a:gd name="T5" fmla="*/ 0 h 32"/>
                <a:gd name="T6" fmla="*/ 32 w 100"/>
                <a:gd name="T7" fmla="*/ 5 h 32"/>
                <a:gd name="T8" fmla="*/ 40 w 100"/>
                <a:gd name="T9" fmla="*/ 12 h 32"/>
                <a:gd name="T10" fmla="*/ 54 w 100"/>
                <a:gd name="T11" fmla="*/ 10 h 32"/>
                <a:gd name="T12" fmla="*/ 69 w 100"/>
                <a:gd name="T13" fmla="*/ 8 h 32"/>
                <a:gd name="T14" fmla="*/ 84 w 100"/>
                <a:gd name="T15" fmla="*/ 18 h 32"/>
                <a:gd name="T16" fmla="*/ 100 w 100"/>
                <a:gd name="T17" fmla="*/ 29 h 32"/>
                <a:gd name="T18" fmla="*/ 100 w 100"/>
                <a:gd name="T19" fmla="*/ 31 h 32"/>
                <a:gd name="T20" fmla="*/ 99 w 100"/>
                <a:gd name="T21" fmla="*/ 32 h 32"/>
                <a:gd name="T22" fmla="*/ 77 w 100"/>
                <a:gd name="T23" fmla="*/ 29 h 32"/>
                <a:gd name="T24" fmla="*/ 56 w 100"/>
                <a:gd name="T25" fmla="*/ 27 h 32"/>
                <a:gd name="T26" fmla="*/ 33 w 100"/>
                <a:gd name="T27" fmla="*/ 24 h 32"/>
                <a:gd name="T28" fmla="*/ 12 w 100"/>
                <a:gd name="T29" fmla="*/ 21 h 32"/>
                <a:gd name="T30" fmla="*/ 7 w 100"/>
                <a:gd name="T31" fmla="*/ 15 h 32"/>
                <a:gd name="T32" fmla="*/ 3 w 100"/>
                <a:gd name="T33" fmla="*/ 11 h 32"/>
                <a:gd name="T34" fmla="*/ 0 w 100"/>
                <a:gd name="T35" fmla="*/ 5 h 32"/>
                <a:gd name="T36" fmla="*/ 0 w 100"/>
                <a:gd name="T3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0" h="32">
                  <a:moveTo>
                    <a:pt x="0" y="0"/>
                  </a:moveTo>
                  <a:lnTo>
                    <a:pt x="12" y="0"/>
                  </a:lnTo>
                  <a:lnTo>
                    <a:pt x="23" y="0"/>
                  </a:lnTo>
                  <a:lnTo>
                    <a:pt x="32" y="5"/>
                  </a:lnTo>
                  <a:lnTo>
                    <a:pt x="40" y="12"/>
                  </a:lnTo>
                  <a:lnTo>
                    <a:pt x="54" y="10"/>
                  </a:lnTo>
                  <a:lnTo>
                    <a:pt x="69" y="8"/>
                  </a:lnTo>
                  <a:lnTo>
                    <a:pt x="84" y="18"/>
                  </a:lnTo>
                  <a:lnTo>
                    <a:pt x="100" y="29"/>
                  </a:lnTo>
                  <a:lnTo>
                    <a:pt x="100" y="31"/>
                  </a:lnTo>
                  <a:lnTo>
                    <a:pt x="99" y="32"/>
                  </a:lnTo>
                  <a:lnTo>
                    <a:pt x="77" y="29"/>
                  </a:lnTo>
                  <a:lnTo>
                    <a:pt x="56" y="27"/>
                  </a:lnTo>
                  <a:lnTo>
                    <a:pt x="33" y="24"/>
                  </a:lnTo>
                  <a:lnTo>
                    <a:pt x="12" y="21"/>
                  </a:lnTo>
                  <a:lnTo>
                    <a:pt x="7" y="15"/>
                  </a:lnTo>
                  <a:lnTo>
                    <a:pt x="3" y="11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75" name="Freeform 506"/>
            <p:cNvSpPr>
              <a:spLocks/>
            </p:cNvSpPr>
            <p:nvPr/>
          </p:nvSpPr>
          <p:spPr bwMode="auto">
            <a:xfrm>
              <a:off x="5108" y="3443"/>
              <a:ext cx="446" cy="356"/>
            </a:xfrm>
            <a:custGeom>
              <a:avLst/>
              <a:gdLst>
                <a:gd name="T0" fmla="*/ 145 w 446"/>
                <a:gd name="T1" fmla="*/ 70 h 356"/>
                <a:gd name="T2" fmla="*/ 158 w 446"/>
                <a:gd name="T3" fmla="*/ 57 h 356"/>
                <a:gd name="T4" fmla="*/ 161 w 446"/>
                <a:gd name="T5" fmla="*/ 45 h 356"/>
                <a:gd name="T6" fmla="*/ 199 w 446"/>
                <a:gd name="T7" fmla="*/ 46 h 356"/>
                <a:gd name="T8" fmla="*/ 217 w 446"/>
                <a:gd name="T9" fmla="*/ 53 h 356"/>
                <a:gd name="T10" fmla="*/ 219 w 446"/>
                <a:gd name="T11" fmla="*/ 33 h 356"/>
                <a:gd name="T12" fmla="*/ 237 w 446"/>
                <a:gd name="T13" fmla="*/ 15 h 356"/>
                <a:gd name="T14" fmla="*/ 249 w 446"/>
                <a:gd name="T15" fmla="*/ 16 h 356"/>
                <a:gd name="T16" fmla="*/ 252 w 446"/>
                <a:gd name="T17" fmla="*/ 2 h 356"/>
                <a:gd name="T18" fmla="*/ 285 w 446"/>
                <a:gd name="T19" fmla="*/ 15 h 356"/>
                <a:gd name="T20" fmla="*/ 299 w 446"/>
                <a:gd name="T21" fmla="*/ 23 h 356"/>
                <a:gd name="T22" fmla="*/ 289 w 446"/>
                <a:gd name="T23" fmla="*/ 35 h 356"/>
                <a:gd name="T24" fmla="*/ 326 w 446"/>
                <a:gd name="T25" fmla="*/ 20 h 356"/>
                <a:gd name="T26" fmla="*/ 368 w 446"/>
                <a:gd name="T27" fmla="*/ 9 h 356"/>
                <a:gd name="T28" fmla="*/ 376 w 446"/>
                <a:gd name="T29" fmla="*/ 40 h 356"/>
                <a:gd name="T30" fmla="*/ 386 w 446"/>
                <a:gd name="T31" fmla="*/ 59 h 356"/>
                <a:gd name="T32" fmla="*/ 389 w 446"/>
                <a:gd name="T33" fmla="*/ 89 h 356"/>
                <a:gd name="T34" fmla="*/ 404 w 446"/>
                <a:gd name="T35" fmla="*/ 109 h 356"/>
                <a:gd name="T36" fmla="*/ 419 w 446"/>
                <a:gd name="T37" fmla="*/ 137 h 356"/>
                <a:gd name="T38" fmla="*/ 435 w 446"/>
                <a:gd name="T39" fmla="*/ 162 h 356"/>
                <a:gd name="T40" fmla="*/ 446 w 446"/>
                <a:gd name="T41" fmla="*/ 189 h 356"/>
                <a:gd name="T42" fmla="*/ 444 w 446"/>
                <a:gd name="T43" fmla="*/ 216 h 356"/>
                <a:gd name="T44" fmla="*/ 419 w 446"/>
                <a:gd name="T45" fmla="*/ 259 h 356"/>
                <a:gd name="T46" fmla="*/ 379 w 446"/>
                <a:gd name="T47" fmla="*/ 299 h 356"/>
                <a:gd name="T48" fmla="*/ 346 w 446"/>
                <a:gd name="T49" fmla="*/ 340 h 356"/>
                <a:gd name="T50" fmla="*/ 309 w 446"/>
                <a:gd name="T51" fmla="*/ 353 h 356"/>
                <a:gd name="T52" fmla="*/ 295 w 446"/>
                <a:gd name="T53" fmla="*/ 346 h 356"/>
                <a:gd name="T54" fmla="*/ 261 w 446"/>
                <a:gd name="T55" fmla="*/ 349 h 356"/>
                <a:gd name="T56" fmla="*/ 242 w 446"/>
                <a:gd name="T57" fmla="*/ 336 h 356"/>
                <a:gd name="T58" fmla="*/ 247 w 446"/>
                <a:gd name="T59" fmla="*/ 317 h 356"/>
                <a:gd name="T60" fmla="*/ 241 w 446"/>
                <a:gd name="T61" fmla="*/ 310 h 356"/>
                <a:gd name="T62" fmla="*/ 234 w 446"/>
                <a:gd name="T63" fmla="*/ 304 h 356"/>
                <a:gd name="T64" fmla="*/ 227 w 446"/>
                <a:gd name="T65" fmla="*/ 307 h 356"/>
                <a:gd name="T66" fmla="*/ 238 w 446"/>
                <a:gd name="T67" fmla="*/ 302 h 356"/>
                <a:gd name="T68" fmla="*/ 247 w 446"/>
                <a:gd name="T69" fmla="*/ 293 h 356"/>
                <a:gd name="T70" fmla="*/ 229 w 446"/>
                <a:gd name="T71" fmla="*/ 293 h 356"/>
                <a:gd name="T72" fmla="*/ 212 w 446"/>
                <a:gd name="T73" fmla="*/ 282 h 356"/>
                <a:gd name="T74" fmla="*/ 195 w 446"/>
                <a:gd name="T75" fmla="*/ 266 h 356"/>
                <a:gd name="T76" fmla="*/ 171 w 446"/>
                <a:gd name="T77" fmla="*/ 264 h 356"/>
                <a:gd name="T78" fmla="*/ 114 w 446"/>
                <a:gd name="T79" fmla="*/ 282 h 356"/>
                <a:gd name="T80" fmla="*/ 54 w 446"/>
                <a:gd name="T81" fmla="*/ 293 h 356"/>
                <a:gd name="T82" fmla="*/ 27 w 446"/>
                <a:gd name="T83" fmla="*/ 307 h 356"/>
                <a:gd name="T84" fmla="*/ 5 w 446"/>
                <a:gd name="T85" fmla="*/ 303 h 356"/>
                <a:gd name="T86" fmla="*/ 5 w 446"/>
                <a:gd name="T87" fmla="*/ 287 h 356"/>
                <a:gd name="T88" fmla="*/ 15 w 446"/>
                <a:gd name="T89" fmla="*/ 263 h 356"/>
                <a:gd name="T90" fmla="*/ 15 w 446"/>
                <a:gd name="T91" fmla="*/ 199 h 356"/>
                <a:gd name="T92" fmla="*/ 18 w 446"/>
                <a:gd name="T93" fmla="*/ 157 h 356"/>
                <a:gd name="T94" fmla="*/ 30 w 446"/>
                <a:gd name="T95" fmla="*/ 140 h 356"/>
                <a:gd name="T96" fmla="*/ 41 w 446"/>
                <a:gd name="T97" fmla="*/ 135 h 356"/>
                <a:gd name="T98" fmla="*/ 84 w 446"/>
                <a:gd name="T99" fmla="*/ 116 h 356"/>
                <a:gd name="T100" fmla="*/ 114 w 446"/>
                <a:gd name="T101" fmla="*/ 100 h 356"/>
                <a:gd name="T102" fmla="*/ 138 w 446"/>
                <a:gd name="T103" fmla="*/ 77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46" h="356">
                  <a:moveTo>
                    <a:pt x="145" y="77"/>
                  </a:moveTo>
                  <a:lnTo>
                    <a:pt x="145" y="75"/>
                  </a:lnTo>
                  <a:lnTo>
                    <a:pt x="145" y="70"/>
                  </a:lnTo>
                  <a:lnTo>
                    <a:pt x="151" y="67"/>
                  </a:lnTo>
                  <a:lnTo>
                    <a:pt x="157" y="62"/>
                  </a:lnTo>
                  <a:lnTo>
                    <a:pt x="158" y="57"/>
                  </a:lnTo>
                  <a:lnTo>
                    <a:pt x="161" y="53"/>
                  </a:lnTo>
                  <a:lnTo>
                    <a:pt x="161" y="49"/>
                  </a:lnTo>
                  <a:lnTo>
                    <a:pt x="161" y="45"/>
                  </a:lnTo>
                  <a:lnTo>
                    <a:pt x="177" y="40"/>
                  </a:lnTo>
                  <a:lnTo>
                    <a:pt x="192" y="37"/>
                  </a:lnTo>
                  <a:lnTo>
                    <a:pt x="199" y="46"/>
                  </a:lnTo>
                  <a:lnTo>
                    <a:pt x="207" y="55"/>
                  </a:lnTo>
                  <a:lnTo>
                    <a:pt x="212" y="53"/>
                  </a:lnTo>
                  <a:lnTo>
                    <a:pt x="217" y="53"/>
                  </a:lnTo>
                  <a:lnTo>
                    <a:pt x="218" y="45"/>
                  </a:lnTo>
                  <a:lnTo>
                    <a:pt x="218" y="39"/>
                  </a:lnTo>
                  <a:lnTo>
                    <a:pt x="219" y="33"/>
                  </a:lnTo>
                  <a:lnTo>
                    <a:pt x="222" y="29"/>
                  </a:lnTo>
                  <a:lnTo>
                    <a:pt x="228" y="22"/>
                  </a:lnTo>
                  <a:lnTo>
                    <a:pt x="237" y="15"/>
                  </a:lnTo>
                  <a:lnTo>
                    <a:pt x="242" y="16"/>
                  </a:lnTo>
                  <a:lnTo>
                    <a:pt x="247" y="16"/>
                  </a:lnTo>
                  <a:lnTo>
                    <a:pt x="249" y="16"/>
                  </a:lnTo>
                  <a:lnTo>
                    <a:pt x="254" y="15"/>
                  </a:lnTo>
                  <a:lnTo>
                    <a:pt x="252" y="9"/>
                  </a:lnTo>
                  <a:lnTo>
                    <a:pt x="252" y="2"/>
                  </a:lnTo>
                  <a:lnTo>
                    <a:pt x="262" y="7"/>
                  </a:lnTo>
                  <a:lnTo>
                    <a:pt x="274" y="12"/>
                  </a:lnTo>
                  <a:lnTo>
                    <a:pt x="285" y="15"/>
                  </a:lnTo>
                  <a:lnTo>
                    <a:pt x="299" y="17"/>
                  </a:lnTo>
                  <a:lnTo>
                    <a:pt x="299" y="20"/>
                  </a:lnTo>
                  <a:lnTo>
                    <a:pt x="299" y="23"/>
                  </a:lnTo>
                  <a:lnTo>
                    <a:pt x="295" y="26"/>
                  </a:lnTo>
                  <a:lnTo>
                    <a:pt x="291" y="30"/>
                  </a:lnTo>
                  <a:lnTo>
                    <a:pt x="289" y="35"/>
                  </a:lnTo>
                  <a:lnTo>
                    <a:pt x="288" y="42"/>
                  </a:lnTo>
                  <a:lnTo>
                    <a:pt x="308" y="30"/>
                  </a:lnTo>
                  <a:lnTo>
                    <a:pt x="326" y="20"/>
                  </a:lnTo>
                  <a:lnTo>
                    <a:pt x="346" y="10"/>
                  </a:lnTo>
                  <a:lnTo>
                    <a:pt x="366" y="0"/>
                  </a:lnTo>
                  <a:lnTo>
                    <a:pt x="368" y="9"/>
                  </a:lnTo>
                  <a:lnTo>
                    <a:pt x="371" y="22"/>
                  </a:lnTo>
                  <a:lnTo>
                    <a:pt x="374" y="33"/>
                  </a:lnTo>
                  <a:lnTo>
                    <a:pt x="376" y="40"/>
                  </a:lnTo>
                  <a:lnTo>
                    <a:pt x="382" y="43"/>
                  </a:lnTo>
                  <a:lnTo>
                    <a:pt x="388" y="46"/>
                  </a:lnTo>
                  <a:lnTo>
                    <a:pt x="386" y="59"/>
                  </a:lnTo>
                  <a:lnTo>
                    <a:pt x="386" y="70"/>
                  </a:lnTo>
                  <a:lnTo>
                    <a:pt x="388" y="80"/>
                  </a:lnTo>
                  <a:lnTo>
                    <a:pt x="389" y="89"/>
                  </a:lnTo>
                  <a:lnTo>
                    <a:pt x="392" y="96"/>
                  </a:lnTo>
                  <a:lnTo>
                    <a:pt x="396" y="102"/>
                  </a:lnTo>
                  <a:lnTo>
                    <a:pt x="404" y="109"/>
                  </a:lnTo>
                  <a:lnTo>
                    <a:pt x="412" y="116"/>
                  </a:lnTo>
                  <a:lnTo>
                    <a:pt x="415" y="127"/>
                  </a:lnTo>
                  <a:lnTo>
                    <a:pt x="419" y="137"/>
                  </a:lnTo>
                  <a:lnTo>
                    <a:pt x="425" y="146"/>
                  </a:lnTo>
                  <a:lnTo>
                    <a:pt x="429" y="155"/>
                  </a:lnTo>
                  <a:lnTo>
                    <a:pt x="435" y="162"/>
                  </a:lnTo>
                  <a:lnTo>
                    <a:pt x="439" y="170"/>
                  </a:lnTo>
                  <a:lnTo>
                    <a:pt x="444" y="179"/>
                  </a:lnTo>
                  <a:lnTo>
                    <a:pt x="446" y="189"/>
                  </a:lnTo>
                  <a:lnTo>
                    <a:pt x="446" y="197"/>
                  </a:lnTo>
                  <a:lnTo>
                    <a:pt x="446" y="206"/>
                  </a:lnTo>
                  <a:lnTo>
                    <a:pt x="444" y="216"/>
                  </a:lnTo>
                  <a:lnTo>
                    <a:pt x="441" y="224"/>
                  </a:lnTo>
                  <a:lnTo>
                    <a:pt x="432" y="242"/>
                  </a:lnTo>
                  <a:lnTo>
                    <a:pt x="419" y="259"/>
                  </a:lnTo>
                  <a:lnTo>
                    <a:pt x="406" y="274"/>
                  </a:lnTo>
                  <a:lnTo>
                    <a:pt x="392" y="287"/>
                  </a:lnTo>
                  <a:lnTo>
                    <a:pt x="379" y="299"/>
                  </a:lnTo>
                  <a:lnTo>
                    <a:pt x="369" y="309"/>
                  </a:lnTo>
                  <a:lnTo>
                    <a:pt x="358" y="324"/>
                  </a:lnTo>
                  <a:lnTo>
                    <a:pt x="346" y="340"/>
                  </a:lnTo>
                  <a:lnTo>
                    <a:pt x="336" y="344"/>
                  </a:lnTo>
                  <a:lnTo>
                    <a:pt x="322" y="349"/>
                  </a:lnTo>
                  <a:lnTo>
                    <a:pt x="309" y="353"/>
                  </a:lnTo>
                  <a:lnTo>
                    <a:pt x="299" y="356"/>
                  </a:lnTo>
                  <a:lnTo>
                    <a:pt x="296" y="350"/>
                  </a:lnTo>
                  <a:lnTo>
                    <a:pt x="295" y="346"/>
                  </a:lnTo>
                  <a:lnTo>
                    <a:pt x="282" y="347"/>
                  </a:lnTo>
                  <a:lnTo>
                    <a:pt x="271" y="352"/>
                  </a:lnTo>
                  <a:lnTo>
                    <a:pt x="261" y="349"/>
                  </a:lnTo>
                  <a:lnTo>
                    <a:pt x="248" y="344"/>
                  </a:lnTo>
                  <a:lnTo>
                    <a:pt x="245" y="340"/>
                  </a:lnTo>
                  <a:lnTo>
                    <a:pt x="242" y="336"/>
                  </a:lnTo>
                  <a:lnTo>
                    <a:pt x="247" y="327"/>
                  </a:lnTo>
                  <a:lnTo>
                    <a:pt x="248" y="320"/>
                  </a:lnTo>
                  <a:lnTo>
                    <a:pt x="247" y="317"/>
                  </a:lnTo>
                  <a:lnTo>
                    <a:pt x="245" y="314"/>
                  </a:lnTo>
                  <a:lnTo>
                    <a:pt x="244" y="313"/>
                  </a:lnTo>
                  <a:lnTo>
                    <a:pt x="241" y="310"/>
                  </a:lnTo>
                  <a:lnTo>
                    <a:pt x="239" y="307"/>
                  </a:lnTo>
                  <a:lnTo>
                    <a:pt x="238" y="303"/>
                  </a:lnTo>
                  <a:lnTo>
                    <a:pt x="234" y="304"/>
                  </a:lnTo>
                  <a:lnTo>
                    <a:pt x="231" y="307"/>
                  </a:lnTo>
                  <a:lnTo>
                    <a:pt x="229" y="307"/>
                  </a:lnTo>
                  <a:lnTo>
                    <a:pt x="227" y="307"/>
                  </a:lnTo>
                  <a:lnTo>
                    <a:pt x="229" y="303"/>
                  </a:lnTo>
                  <a:lnTo>
                    <a:pt x="234" y="302"/>
                  </a:lnTo>
                  <a:lnTo>
                    <a:pt x="238" y="302"/>
                  </a:lnTo>
                  <a:lnTo>
                    <a:pt x="244" y="302"/>
                  </a:lnTo>
                  <a:lnTo>
                    <a:pt x="245" y="297"/>
                  </a:lnTo>
                  <a:lnTo>
                    <a:pt x="247" y="293"/>
                  </a:lnTo>
                  <a:lnTo>
                    <a:pt x="245" y="289"/>
                  </a:lnTo>
                  <a:lnTo>
                    <a:pt x="245" y="283"/>
                  </a:lnTo>
                  <a:lnTo>
                    <a:pt x="229" y="293"/>
                  </a:lnTo>
                  <a:lnTo>
                    <a:pt x="214" y="303"/>
                  </a:lnTo>
                  <a:lnTo>
                    <a:pt x="214" y="290"/>
                  </a:lnTo>
                  <a:lnTo>
                    <a:pt x="212" y="282"/>
                  </a:lnTo>
                  <a:lnTo>
                    <a:pt x="209" y="276"/>
                  </a:lnTo>
                  <a:lnTo>
                    <a:pt x="204" y="269"/>
                  </a:lnTo>
                  <a:lnTo>
                    <a:pt x="195" y="266"/>
                  </a:lnTo>
                  <a:lnTo>
                    <a:pt x="187" y="266"/>
                  </a:lnTo>
                  <a:lnTo>
                    <a:pt x="178" y="264"/>
                  </a:lnTo>
                  <a:lnTo>
                    <a:pt x="171" y="264"/>
                  </a:lnTo>
                  <a:lnTo>
                    <a:pt x="155" y="267"/>
                  </a:lnTo>
                  <a:lnTo>
                    <a:pt x="141" y="270"/>
                  </a:lnTo>
                  <a:lnTo>
                    <a:pt x="114" y="282"/>
                  </a:lnTo>
                  <a:lnTo>
                    <a:pt x="88" y="292"/>
                  </a:lnTo>
                  <a:lnTo>
                    <a:pt x="71" y="293"/>
                  </a:lnTo>
                  <a:lnTo>
                    <a:pt x="54" y="293"/>
                  </a:lnTo>
                  <a:lnTo>
                    <a:pt x="47" y="299"/>
                  </a:lnTo>
                  <a:lnTo>
                    <a:pt x="38" y="304"/>
                  </a:lnTo>
                  <a:lnTo>
                    <a:pt x="27" y="307"/>
                  </a:lnTo>
                  <a:lnTo>
                    <a:pt x="15" y="307"/>
                  </a:lnTo>
                  <a:lnTo>
                    <a:pt x="10" y="306"/>
                  </a:lnTo>
                  <a:lnTo>
                    <a:pt x="5" y="303"/>
                  </a:lnTo>
                  <a:lnTo>
                    <a:pt x="2" y="299"/>
                  </a:lnTo>
                  <a:lnTo>
                    <a:pt x="0" y="293"/>
                  </a:lnTo>
                  <a:lnTo>
                    <a:pt x="5" y="287"/>
                  </a:lnTo>
                  <a:lnTo>
                    <a:pt x="10" y="280"/>
                  </a:lnTo>
                  <a:lnTo>
                    <a:pt x="12" y="272"/>
                  </a:lnTo>
                  <a:lnTo>
                    <a:pt x="15" y="263"/>
                  </a:lnTo>
                  <a:lnTo>
                    <a:pt x="17" y="243"/>
                  </a:lnTo>
                  <a:lnTo>
                    <a:pt x="17" y="220"/>
                  </a:lnTo>
                  <a:lnTo>
                    <a:pt x="15" y="199"/>
                  </a:lnTo>
                  <a:lnTo>
                    <a:pt x="15" y="177"/>
                  </a:lnTo>
                  <a:lnTo>
                    <a:pt x="17" y="167"/>
                  </a:lnTo>
                  <a:lnTo>
                    <a:pt x="18" y="157"/>
                  </a:lnTo>
                  <a:lnTo>
                    <a:pt x="20" y="149"/>
                  </a:lnTo>
                  <a:lnTo>
                    <a:pt x="24" y="140"/>
                  </a:lnTo>
                  <a:lnTo>
                    <a:pt x="30" y="140"/>
                  </a:lnTo>
                  <a:lnTo>
                    <a:pt x="34" y="139"/>
                  </a:lnTo>
                  <a:lnTo>
                    <a:pt x="38" y="136"/>
                  </a:lnTo>
                  <a:lnTo>
                    <a:pt x="41" y="135"/>
                  </a:lnTo>
                  <a:lnTo>
                    <a:pt x="47" y="129"/>
                  </a:lnTo>
                  <a:lnTo>
                    <a:pt x="54" y="125"/>
                  </a:lnTo>
                  <a:lnTo>
                    <a:pt x="84" y="116"/>
                  </a:lnTo>
                  <a:lnTo>
                    <a:pt x="101" y="110"/>
                  </a:lnTo>
                  <a:lnTo>
                    <a:pt x="108" y="106"/>
                  </a:lnTo>
                  <a:lnTo>
                    <a:pt x="114" y="100"/>
                  </a:lnTo>
                  <a:lnTo>
                    <a:pt x="121" y="90"/>
                  </a:lnTo>
                  <a:lnTo>
                    <a:pt x="131" y="76"/>
                  </a:lnTo>
                  <a:lnTo>
                    <a:pt x="138" y="77"/>
                  </a:lnTo>
                  <a:lnTo>
                    <a:pt x="145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76" name="Freeform 507"/>
            <p:cNvSpPr>
              <a:spLocks/>
            </p:cNvSpPr>
            <p:nvPr/>
          </p:nvSpPr>
          <p:spPr bwMode="auto">
            <a:xfrm>
              <a:off x="4357" y="3449"/>
              <a:ext cx="88" cy="183"/>
            </a:xfrm>
            <a:custGeom>
              <a:avLst/>
              <a:gdLst>
                <a:gd name="T0" fmla="*/ 72 w 88"/>
                <a:gd name="T1" fmla="*/ 0 h 183"/>
                <a:gd name="T2" fmla="*/ 77 w 88"/>
                <a:gd name="T3" fmla="*/ 10 h 183"/>
                <a:gd name="T4" fmla="*/ 82 w 88"/>
                <a:gd name="T5" fmla="*/ 23 h 183"/>
                <a:gd name="T6" fmla="*/ 85 w 88"/>
                <a:gd name="T7" fmla="*/ 36 h 183"/>
                <a:gd name="T8" fmla="*/ 88 w 88"/>
                <a:gd name="T9" fmla="*/ 49 h 183"/>
                <a:gd name="T10" fmla="*/ 79 w 88"/>
                <a:gd name="T11" fmla="*/ 61 h 183"/>
                <a:gd name="T12" fmla="*/ 72 w 88"/>
                <a:gd name="T13" fmla="*/ 73 h 183"/>
                <a:gd name="T14" fmla="*/ 71 w 88"/>
                <a:gd name="T15" fmla="*/ 87 h 183"/>
                <a:gd name="T16" fmla="*/ 69 w 88"/>
                <a:gd name="T17" fmla="*/ 101 h 183"/>
                <a:gd name="T18" fmla="*/ 60 w 88"/>
                <a:gd name="T19" fmla="*/ 119 h 183"/>
                <a:gd name="T20" fmla="*/ 50 w 88"/>
                <a:gd name="T21" fmla="*/ 134 h 183"/>
                <a:gd name="T22" fmla="*/ 44 w 88"/>
                <a:gd name="T23" fmla="*/ 154 h 183"/>
                <a:gd name="T24" fmla="*/ 38 w 88"/>
                <a:gd name="T25" fmla="*/ 173 h 183"/>
                <a:gd name="T26" fmla="*/ 35 w 88"/>
                <a:gd name="T27" fmla="*/ 176 h 183"/>
                <a:gd name="T28" fmla="*/ 34 w 88"/>
                <a:gd name="T29" fmla="*/ 179 h 183"/>
                <a:gd name="T30" fmla="*/ 31 w 88"/>
                <a:gd name="T31" fmla="*/ 181 h 183"/>
                <a:gd name="T32" fmla="*/ 27 w 88"/>
                <a:gd name="T33" fmla="*/ 181 h 183"/>
                <a:gd name="T34" fmla="*/ 22 w 88"/>
                <a:gd name="T35" fmla="*/ 183 h 183"/>
                <a:gd name="T36" fmla="*/ 18 w 88"/>
                <a:gd name="T37" fmla="*/ 181 h 183"/>
                <a:gd name="T38" fmla="*/ 14 w 88"/>
                <a:gd name="T39" fmla="*/ 180 h 183"/>
                <a:gd name="T40" fmla="*/ 7 w 88"/>
                <a:gd name="T41" fmla="*/ 176 h 183"/>
                <a:gd name="T42" fmla="*/ 7 w 88"/>
                <a:gd name="T43" fmla="*/ 161 h 183"/>
                <a:gd name="T44" fmla="*/ 4 w 88"/>
                <a:gd name="T45" fmla="*/ 151 h 183"/>
                <a:gd name="T46" fmla="*/ 1 w 88"/>
                <a:gd name="T47" fmla="*/ 140 h 183"/>
                <a:gd name="T48" fmla="*/ 0 w 88"/>
                <a:gd name="T49" fmla="*/ 126 h 183"/>
                <a:gd name="T50" fmla="*/ 4 w 88"/>
                <a:gd name="T51" fmla="*/ 123 h 183"/>
                <a:gd name="T52" fmla="*/ 7 w 88"/>
                <a:gd name="T53" fmla="*/ 120 h 183"/>
                <a:gd name="T54" fmla="*/ 10 w 88"/>
                <a:gd name="T55" fmla="*/ 116 h 183"/>
                <a:gd name="T56" fmla="*/ 11 w 88"/>
                <a:gd name="T57" fmla="*/ 113 h 183"/>
                <a:gd name="T58" fmla="*/ 14 w 88"/>
                <a:gd name="T59" fmla="*/ 104 h 183"/>
                <a:gd name="T60" fmla="*/ 15 w 88"/>
                <a:gd name="T61" fmla="*/ 94 h 183"/>
                <a:gd name="T62" fmla="*/ 15 w 88"/>
                <a:gd name="T63" fmla="*/ 86 h 183"/>
                <a:gd name="T64" fmla="*/ 15 w 88"/>
                <a:gd name="T65" fmla="*/ 76 h 183"/>
                <a:gd name="T66" fmla="*/ 18 w 88"/>
                <a:gd name="T67" fmla="*/ 67 h 183"/>
                <a:gd name="T68" fmla="*/ 22 w 88"/>
                <a:gd name="T69" fmla="*/ 59 h 183"/>
                <a:gd name="T70" fmla="*/ 32 w 88"/>
                <a:gd name="T71" fmla="*/ 56 h 183"/>
                <a:gd name="T72" fmla="*/ 42 w 88"/>
                <a:gd name="T73" fmla="*/ 51 h 183"/>
                <a:gd name="T74" fmla="*/ 51 w 88"/>
                <a:gd name="T75" fmla="*/ 46 h 183"/>
                <a:gd name="T76" fmla="*/ 58 w 88"/>
                <a:gd name="T77" fmla="*/ 39 h 183"/>
                <a:gd name="T78" fmla="*/ 65 w 88"/>
                <a:gd name="T79" fmla="*/ 31 h 183"/>
                <a:gd name="T80" fmla="*/ 69 w 88"/>
                <a:gd name="T81" fmla="*/ 23 h 183"/>
                <a:gd name="T82" fmla="*/ 72 w 88"/>
                <a:gd name="T83" fmla="*/ 11 h 183"/>
                <a:gd name="T84" fmla="*/ 72 w 88"/>
                <a:gd name="T85" fmla="*/ 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8" h="183">
                  <a:moveTo>
                    <a:pt x="72" y="0"/>
                  </a:moveTo>
                  <a:lnTo>
                    <a:pt x="77" y="10"/>
                  </a:lnTo>
                  <a:lnTo>
                    <a:pt x="82" y="23"/>
                  </a:lnTo>
                  <a:lnTo>
                    <a:pt x="85" y="36"/>
                  </a:lnTo>
                  <a:lnTo>
                    <a:pt x="88" y="49"/>
                  </a:lnTo>
                  <a:lnTo>
                    <a:pt x="79" y="61"/>
                  </a:lnTo>
                  <a:lnTo>
                    <a:pt x="72" y="73"/>
                  </a:lnTo>
                  <a:lnTo>
                    <a:pt x="71" y="87"/>
                  </a:lnTo>
                  <a:lnTo>
                    <a:pt x="69" y="101"/>
                  </a:lnTo>
                  <a:lnTo>
                    <a:pt x="60" y="119"/>
                  </a:lnTo>
                  <a:lnTo>
                    <a:pt x="50" y="134"/>
                  </a:lnTo>
                  <a:lnTo>
                    <a:pt x="44" y="154"/>
                  </a:lnTo>
                  <a:lnTo>
                    <a:pt x="38" y="173"/>
                  </a:lnTo>
                  <a:lnTo>
                    <a:pt x="35" y="176"/>
                  </a:lnTo>
                  <a:lnTo>
                    <a:pt x="34" y="179"/>
                  </a:lnTo>
                  <a:lnTo>
                    <a:pt x="31" y="181"/>
                  </a:lnTo>
                  <a:lnTo>
                    <a:pt x="27" y="181"/>
                  </a:lnTo>
                  <a:lnTo>
                    <a:pt x="22" y="183"/>
                  </a:lnTo>
                  <a:lnTo>
                    <a:pt x="18" y="181"/>
                  </a:lnTo>
                  <a:lnTo>
                    <a:pt x="14" y="180"/>
                  </a:lnTo>
                  <a:lnTo>
                    <a:pt x="7" y="176"/>
                  </a:lnTo>
                  <a:lnTo>
                    <a:pt x="7" y="161"/>
                  </a:lnTo>
                  <a:lnTo>
                    <a:pt x="4" y="151"/>
                  </a:lnTo>
                  <a:lnTo>
                    <a:pt x="1" y="140"/>
                  </a:lnTo>
                  <a:lnTo>
                    <a:pt x="0" y="126"/>
                  </a:lnTo>
                  <a:lnTo>
                    <a:pt x="4" y="123"/>
                  </a:lnTo>
                  <a:lnTo>
                    <a:pt x="7" y="120"/>
                  </a:lnTo>
                  <a:lnTo>
                    <a:pt x="10" y="116"/>
                  </a:lnTo>
                  <a:lnTo>
                    <a:pt x="11" y="113"/>
                  </a:lnTo>
                  <a:lnTo>
                    <a:pt x="14" y="104"/>
                  </a:lnTo>
                  <a:lnTo>
                    <a:pt x="15" y="94"/>
                  </a:lnTo>
                  <a:lnTo>
                    <a:pt x="15" y="86"/>
                  </a:lnTo>
                  <a:lnTo>
                    <a:pt x="15" y="76"/>
                  </a:lnTo>
                  <a:lnTo>
                    <a:pt x="18" y="67"/>
                  </a:lnTo>
                  <a:lnTo>
                    <a:pt x="22" y="59"/>
                  </a:lnTo>
                  <a:lnTo>
                    <a:pt x="32" y="56"/>
                  </a:lnTo>
                  <a:lnTo>
                    <a:pt x="42" y="51"/>
                  </a:lnTo>
                  <a:lnTo>
                    <a:pt x="51" y="46"/>
                  </a:lnTo>
                  <a:lnTo>
                    <a:pt x="58" y="39"/>
                  </a:lnTo>
                  <a:lnTo>
                    <a:pt x="65" y="31"/>
                  </a:lnTo>
                  <a:lnTo>
                    <a:pt x="69" y="23"/>
                  </a:lnTo>
                  <a:lnTo>
                    <a:pt x="72" y="11"/>
                  </a:lnTo>
                  <a:lnTo>
                    <a:pt x="7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77" name="Freeform 508"/>
            <p:cNvSpPr>
              <a:spLocks/>
            </p:cNvSpPr>
            <p:nvPr/>
          </p:nvSpPr>
          <p:spPr bwMode="auto">
            <a:xfrm>
              <a:off x="5560" y="3740"/>
              <a:ext cx="193" cy="153"/>
            </a:xfrm>
            <a:custGeom>
              <a:avLst/>
              <a:gdLst>
                <a:gd name="T0" fmla="*/ 156 w 193"/>
                <a:gd name="T1" fmla="*/ 0 h 153"/>
                <a:gd name="T2" fmla="*/ 164 w 193"/>
                <a:gd name="T3" fmla="*/ 5 h 153"/>
                <a:gd name="T4" fmla="*/ 170 w 193"/>
                <a:gd name="T5" fmla="*/ 10 h 153"/>
                <a:gd name="T6" fmla="*/ 169 w 193"/>
                <a:gd name="T7" fmla="*/ 27 h 153"/>
                <a:gd name="T8" fmla="*/ 170 w 193"/>
                <a:gd name="T9" fmla="*/ 42 h 153"/>
                <a:gd name="T10" fmla="*/ 171 w 193"/>
                <a:gd name="T11" fmla="*/ 45 h 153"/>
                <a:gd name="T12" fmla="*/ 173 w 193"/>
                <a:gd name="T13" fmla="*/ 46 h 153"/>
                <a:gd name="T14" fmla="*/ 183 w 193"/>
                <a:gd name="T15" fmla="*/ 45 h 153"/>
                <a:gd name="T16" fmla="*/ 193 w 193"/>
                <a:gd name="T17" fmla="*/ 42 h 153"/>
                <a:gd name="T18" fmla="*/ 193 w 193"/>
                <a:gd name="T19" fmla="*/ 46 h 153"/>
                <a:gd name="T20" fmla="*/ 191 w 193"/>
                <a:gd name="T21" fmla="*/ 50 h 153"/>
                <a:gd name="T22" fmla="*/ 180 w 193"/>
                <a:gd name="T23" fmla="*/ 60 h 153"/>
                <a:gd name="T24" fmla="*/ 164 w 193"/>
                <a:gd name="T25" fmla="*/ 72 h 153"/>
                <a:gd name="T26" fmla="*/ 150 w 193"/>
                <a:gd name="T27" fmla="*/ 82 h 153"/>
                <a:gd name="T28" fmla="*/ 137 w 193"/>
                <a:gd name="T29" fmla="*/ 89 h 153"/>
                <a:gd name="T30" fmla="*/ 127 w 193"/>
                <a:gd name="T31" fmla="*/ 90 h 153"/>
                <a:gd name="T32" fmla="*/ 117 w 193"/>
                <a:gd name="T33" fmla="*/ 92 h 153"/>
                <a:gd name="T34" fmla="*/ 116 w 193"/>
                <a:gd name="T35" fmla="*/ 97 h 153"/>
                <a:gd name="T36" fmla="*/ 113 w 193"/>
                <a:gd name="T37" fmla="*/ 102 h 153"/>
                <a:gd name="T38" fmla="*/ 104 w 193"/>
                <a:gd name="T39" fmla="*/ 103 h 153"/>
                <a:gd name="T40" fmla="*/ 96 w 193"/>
                <a:gd name="T41" fmla="*/ 103 h 153"/>
                <a:gd name="T42" fmla="*/ 77 w 193"/>
                <a:gd name="T43" fmla="*/ 119 h 153"/>
                <a:gd name="T44" fmla="*/ 57 w 193"/>
                <a:gd name="T45" fmla="*/ 135 h 153"/>
                <a:gd name="T46" fmla="*/ 47 w 193"/>
                <a:gd name="T47" fmla="*/ 142 h 153"/>
                <a:gd name="T48" fmla="*/ 36 w 193"/>
                <a:gd name="T49" fmla="*/ 147 h 153"/>
                <a:gd name="T50" fmla="*/ 23 w 193"/>
                <a:gd name="T51" fmla="*/ 152 h 153"/>
                <a:gd name="T52" fmla="*/ 10 w 193"/>
                <a:gd name="T53" fmla="*/ 153 h 153"/>
                <a:gd name="T54" fmla="*/ 7 w 193"/>
                <a:gd name="T55" fmla="*/ 152 h 153"/>
                <a:gd name="T56" fmla="*/ 4 w 193"/>
                <a:gd name="T57" fmla="*/ 150 h 153"/>
                <a:gd name="T58" fmla="*/ 2 w 193"/>
                <a:gd name="T59" fmla="*/ 149 h 153"/>
                <a:gd name="T60" fmla="*/ 0 w 193"/>
                <a:gd name="T61" fmla="*/ 144 h 153"/>
                <a:gd name="T62" fmla="*/ 27 w 193"/>
                <a:gd name="T63" fmla="*/ 129 h 153"/>
                <a:gd name="T64" fmla="*/ 57 w 193"/>
                <a:gd name="T65" fmla="*/ 112 h 153"/>
                <a:gd name="T66" fmla="*/ 84 w 193"/>
                <a:gd name="T67" fmla="*/ 95 h 153"/>
                <a:gd name="T68" fmla="*/ 111 w 193"/>
                <a:gd name="T69" fmla="*/ 77 h 153"/>
                <a:gd name="T70" fmla="*/ 113 w 193"/>
                <a:gd name="T71" fmla="*/ 82 h 153"/>
                <a:gd name="T72" fmla="*/ 116 w 193"/>
                <a:gd name="T73" fmla="*/ 85 h 153"/>
                <a:gd name="T74" fmla="*/ 119 w 193"/>
                <a:gd name="T75" fmla="*/ 86 h 153"/>
                <a:gd name="T76" fmla="*/ 124 w 193"/>
                <a:gd name="T77" fmla="*/ 86 h 153"/>
                <a:gd name="T78" fmla="*/ 131 w 193"/>
                <a:gd name="T79" fmla="*/ 80 h 153"/>
                <a:gd name="T80" fmla="*/ 139 w 193"/>
                <a:gd name="T81" fmla="*/ 76 h 153"/>
                <a:gd name="T82" fmla="*/ 136 w 193"/>
                <a:gd name="T83" fmla="*/ 72 h 153"/>
                <a:gd name="T84" fmla="*/ 133 w 193"/>
                <a:gd name="T85" fmla="*/ 70 h 153"/>
                <a:gd name="T86" fmla="*/ 133 w 193"/>
                <a:gd name="T87" fmla="*/ 67 h 153"/>
                <a:gd name="T88" fmla="*/ 133 w 193"/>
                <a:gd name="T89" fmla="*/ 63 h 153"/>
                <a:gd name="T90" fmla="*/ 137 w 193"/>
                <a:gd name="T91" fmla="*/ 60 h 153"/>
                <a:gd name="T92" fmla="*/ 141 w 193"/>
                <a:gd name="T93" fmla="*/ 59 h 153"/>
                <a:gd name="T94" fmla="*/ 144 w 193"/>
                <a:gd name="T95" fmla="*/ 56 h 153"/>
                <a:gd name="T96" fmla="*/ 147 w 193"/>
                <a:gd name="T97" fmla="*/ 53 h 153"/>
                <a:gd name="T98" fmla="*/ 151 w 193"/>
                <a:gd name="T99" fmla="*/ 46 h 153"/>
                <a:gd name="T100" fmla="*/ 157 w 193"/>
                <a:gd name="T101" fmla="*/ 40 h 153"/>
                <a:gd name="T102" fmla="*/ 156 w 193"/>
                <a:gd name="T103" fmla="*/ 20 h 153"/>
                <a:gd name="T104" fmla="*/ 156 w 193"/>
                <a:gd name="T105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93" h="153">
                  <a:moveTo>
                    <a:pt x="156" y="0"/>
                  </a:moveTo>
                  <a:lnTo>
                    <a:pt x="164" y="5"/>
                  </a:lnTo>
                  <a:lnTo>
                    <a:pt x="170" y="10"/>
                  </a:lnTo>
                  <a:lnTo>
                    <a:pt x="169" y="27"/>
                  </a:lnTo>
                  <a:lnTo>
                    <a:pt x="170" y="42"/>
                  </a:lnTo>
                  <a:lnTo>
                    <a:pt x="171" y="45"/>
                  </a:lnTo>
                  <a:lnTo>
                    <a:pt x="173" y="46"/>
                  </a:lnTo>
                  <a:lnTo>
                    <a:pt x="183" y="45"/>
                  </a:lnTo>
                  <a:lnTo>
                    <a:pt x="193" y="42"/>
                  </a:lnTo>
                  <a:lnTo>
                    <a:pt x="193" y="46"/>
                  </a:lnTo>
                  <a:lnTo>
                    <a:pt x="191" y="50"/>
                  </a:lnTo>
                  <a:lnTo>
                    <a:pt x="180" y="60"/>
                  </a:lnTo>
                  <a:lnTo>
                    <a:pt x="164" y="72"/>
                  </a:lnTo>
                  <a:lnTo>
                    <a:pt x="150" y="82"/>
                  </a:lnTo>
                  <a:lnTo>
                    <a:pt x="137" y="89"/>
                  </a:lnTo>
                  <a:lnTo>
                    <a:pt x="127" y="90"/>
                  </a:lnTo>
                  <a:lnTo>
                    <a:pt x="117" y="92"/>
                  </a:lnTo>
                  <a:lnTo>
                    <a:pt x="116" y="97"/>
                  </a:lnTo>
                  <a:lnTo>
                    <a:pt x="113" y="102"/>
                  </a:lnTo>
                  <a:lnTo>
                    <a:pt x="104" y="103"/>
                  </a:lnTo>
                  <a:lnTo>
                    <a:pt x="96" y="103"/>
                  </a:lnTo>
                  <a:lnTo>
                    <a:pt x="77" y="119"/>
                  </a:lnTo>
                  <a:lnTo>
                    <a:pt x="57" y="135"/>
                  </a:lnTo>
                  <a:lnTo>
                    <a:pt x="47" y="142"/>
                  </a:lnTo>
                  <a:lnTo>
                    <a:pt x="36" y="147"/>
                  </a:lnTo>
                  <a:lnTo>
                    <a:pt x="23" y="152"/>
                  </a:lnTo>
                  <a:lnTo>
                    <a:pt x="10" y="153"/>
                  </a:lnTo>
                  <a:lnTo>
                    <a:pt x="7" y="152"/>
                  </a:lnTo>
                  <a:lnTo>
                    <a:pt x="4" y="150"/>
                  </a:lnTo>
                  <a:lnTo>
                    <a:pt x="2" y="149"/>
                  </a:lnTo>
                  <a:lnTo>
                    <a:pt x="0" y="144"/>
                  </a:lnTo>
                  <a:lnTo>
                    <a:pt x="27" y="129"/>
                  </a:lnTo>
                  <a:lnTo>
                    <a:pt x="57" y="112"/>
                  </a:lnTo>
                  <a:lnTo>
                    <a:pt x="84" y="95"/>
                  </a:lnTo>
                  <a:lnTo>
                    <a:pt x="111" y="77"/>
                  </a:lnTo>
                  <a:lnTo>
                    <a:pt x="113" y="82"/>
                  </a:lnTo>
                  <a:lnTo>
                    <a:pt x="116" y="85"/>
                  </a:lnTo>
                  <a:lnTo>
                    <a:pt x="119" y="86"/>
                  </a:lnTo>
                  <a:lnTo>
                    <a:pt x="124" y="86"/>
                  </a:lnTo>
                  <a:lnTo>
                    <a:pt x="131" y="80"/>
                  </a:lnTo>
                  <a:lnTo>
                    <a:pt x="139" y="76"/>
                  </a:lnTo>
                  <a:lnTo>
                    <a:pt x="136" y="72"/>
                  </a:lnTo>
                  <a:lnTo>
                    <a:pt x="133" y="70"/>
                  </a:lnTo>
                  <a:lnTo>
                    <a:pt x="133" y="67"/>
                  </a:lnTo>
                  <a:lnTo>
                    <a:pt x="133" y="63"/>
                  </a:lnTo>
                  <a:lnTo>
                    <a:pt x="137" y="60"/>
                  </a:lnTo>
                  <a:lnTo>
                    <a:pt x="141" y="59"/>
                  </a:lnTo>
                  <a:lnTo>
                    <a:pt x="144" y="56"/>
                  </a:lnTo>
                  <a:lnTo>
                    <a:pt x="147" y="53"/>
                  </a:lnTo>
                  <a:lnTo>
                    <a:pt x="151" y="46"/>
                  </a:lnTo>
                  <a:lnTo>
                    <a:pt x="157" y="40"/>
                  </a:lnTo>
                  <a:lnTo>
                    <a:pt x="156" y="20"/>
                  </a:lnTo>
                  <a:lnTo>
                    <a:pt x="15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78" name="Freeform 509"/>
            <p:cNvSpPr>
              <a:spLocks/>
            </p:cNvSpPr>
            <p:nvPr/>
          </p:nvSpPr>
          <p:spPr bwMode="auto">
            <a:xfrm>
              <a:off x="5327" y="3757"/>
              <a:ext cx="16" cy="8"/>
            </a:xfrm>
            <a:custGeom>
              <a:avLst/>
              <a:gdLst>
                <a:gd name="T0" fmla="*/ 5 w 16"/>
                <a:gd name="T1" fmla="*/ 0 h 8"/>
                <a:gd name="T2" fmla="*/ 10 w 16"/>
                <a:gd name="T3" fmla="*/ 2 h 8"/>
                <a:gd name="T4" fmla="*/ 16 w 16"/>
                <a:gd name="T5" fmla="*/ 3 h 8"/>
                <a:gd name="T6" fmla="*/ 13 w 16"/>
                <a:gd name="T7" fmla="*/ 5 h 8"/>
                <a:gd name="T8" fmla="*/ 12 w 16"/>
                <a:gd name="T9" fmla="*/ 6 h 8"/>
                <a:gd name="T10" fmla="*/ 8 w 16"/>
                <a:gd name="T11" fmla="*/ 8 h 8"/>
                <a:gd name="T12" fmla="*/ 5 w 16"/>
                <a:gd name="T13" fmla="*/ 8 h 8"/>
                <a:gd name="T14" fmla="*/ 3 w 16"/>
                <a:gd name="T15" fmla="*/ 5 h 8"/>
                <a:gd name="T16" fmla="*/ 0 w 16"/>
                <a:gd name="T17" fmla="*/ 2 h 8"/>
                <a:gd name="T18" fmla="*/ 3 w 16"/>
                <a:gd name="T19" fmla="*/ 0 h 8"/>
                <a:gd name="T20" fmla="*/ 5 w 16"/>
                <a:gd name="T2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" h="8">
                  <a:moveTo>
                    <a:pt x="5" y="0"/>
                  </a:moveTo>
                  <a:lnTo>
                    <a:pt x="10" y="2"/>
                  </a:lnTo>
                  <a:lnTo>
                    <a:pt x="16" y="3"/>
                  </a:lnTo>
                  <a:lnTo>
                    <a:pt x="13" y="5"/>
                  </a:lnTo>
                  <a:lnTo>
                    <a:pt x="12" y="6"/>
                  </a:lnTo>
                  <a:lnTo>
                    <a:pt x="8" y="8"/>
                  </a:lnTo>
                  <a:lnTo>
                    <a:pt x="5" y="8"/>
                  </a:lnTo>
                  <a:lnTo>
                    <a:pt x="3" y="5"/>
                  </a:lnTo>
                  <a:lnTo>
                    <a:pt x="0" y="2"/>
                  </a:lnTo>
                  <a:lnTo>
                    <a:pt x="3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79" name="Freeform 510"/>
            <p:cNvSpPr>
              <a:spLocks/>
            </p:cNvSpPr>
            <p:nvPr/>
          </p:nvSpPr>
          <p:spPr bwMode="auto">
            <a:xfrm>
              <a:off x="5367" y="3820"/>
              <a:ext cx="46" cy="39"/>
            </a:xfrm>
            <a:custGeom>
              <a:avLst/>
              <a:gdLst>
                <a:gd name="T0" fmla="*/ 0 w 46"/>
                <a:gd name="T1" fmla="*/ 39 h 39"/>
                <a:gd name="T2" fmla="*/ 5 w 46"/>
                <a:gd name="T3" fmla="*/ 20 h 39"/>
                <a:gd name="T4" fmla="*/ 10 w 46"/>
                <a:gd name="T5" fmla="*/ 0 h 39"/>
                <a:gd name="T6" fmla="*/ 12 w 46"/>
                <a:gd name="T7" fmla="*/ 0 h 39"/>
                <a:gd name="T8" fmla="*/ 12 w 46"/>
                <a:gd name="T9" fmla="*/ 0 h 39"/>
                <a:gd name="T10" fmla="*/ 30 w 46"/>
                <a:gd name="T11" fmla="*/ 3 h 39"/>
                <a:gd name="T12" fmla="*/ 46 w 46"/>
                <a:gd name="T13" fmla="*/ 6 h 39"/>
                <a:gd name="T14" fmla="*/ 46 w 46"/>
                <a:gd name="T15" fmla="*/ 7 h 39"/>
                <a:gd name="T16" fmla="*/ 46 w 46"/>
                <a:gd name="T17" fmla="*/ 7 h 39"/>
                <a:gd name="T18" fmla="*/ 46 w 46"/>
                <a:gd name="T19" fmla="*/ 10 h 39"/>
                <a:gd name="T20" fmla="*/ 45 w 46"/>
                <a:gd name="T21" fmla="*/ 13 h 39"/>
                <a:gd name="T22" fmla="*/ 39 w 46"/>
                <a:gd name="T23" fmla="*/ 20 h 39"/>
                <a:gd name="T24" fmla="*/ 32 w 46"/>
                <a:gd name="T25" fmla="*/ 27 h 39"/>
                <a:gd name="T26" fmla="*/ 23 w 46"/>
                <a:gd name="T27" fmla="*/ 33 h 39"/>
                <a:gd name="T28" fmla="*/ 15 w 46"/>
                <a:gd name="T29" fmla="*/ 39 h 39"/>
                <a:gd name="T30" fmla="*/ 8 w 46"/>
                <a:gd name="T31" fmla="*/ 39 h 39"/>
                <a:gd name="T32" fmla="*/ 0 w 46"/>
                <a:gd name="T33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39">
                  <a:moveTo>
                    <a:pt x="0" y="39"/>
                  </a:moveTo>
                  <a:lnTo>
                    <a:pt x="5" y="20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30" y="3"/>
                  </a:lnTo>
                  <a:lnTo>
                    <a:pt x="46" y="6"/>
                  </a:lnTo>
                  <a:lnTo>
                    <a:pt x="46" y="7"/>
                  </a:lnTo>
                  <a:lnTo>
                    <a:pt x="46" y="7"/>
                  </a:lnTo>
                  <a:lnTo>
                    <a:pt x="46" y="10"/>
                  </a:lnTo>
                  <a:lnTo>
                    <a:pt x="45" y="13"/>
                  </a:lnTo>
                  <a:lnTo>
                    <a:pt x="39" y="20"/>
                  </a:lnTo>
                  <a:lnTo>
                    <a:pt x="32" y="27"/>
                  </a:lnTo>
                  <a:lnTo>
                    <a:pt x="23" y="33"/>
                  </a:lnTo>
                  <a:lnTo>
                    <a:pt x="15" y="39"/>
                  </a:lnTo>
                  <a:lnTo>
                    <a:pt x="8" y="39"/>
                  </a:lnTo>
                  <a:lnTo>
                    <a:pt x="0" y="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</p:grpSp>
      <p:cxnSp>
        <p:nvCxnSpPr>
          <p:cNvPr id="84" name="直接连接符 83"/>
          <p:cNvCxnSpPr>
            <a:cxnSpLocks/>
          </p:cNvCxnSpPr>
          <p:nvPr/>
        </p:nvCxnSpPr>
        <p:spPr>
          <a:xfrm>
            <a:off x="-8656" y="6293594"/>
            <a:ext cx="12196915" cy="0"/>
          </a:xfrm>
          <a:prstGeom prst="line">
            <a:avLst/>
          </a:prstGeom>
          <a:ln>
            <a:solidFill>
              <a:srgbClr val="0046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2105255" y="4913369"/>
            <a:ext cx="5768154" cy="593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　　</a:t>
            </a:r>
          </a:p>
        </p:txBody>
      </p:sp>
      <p:sp>
        <p:nvSpPr>
          <p:cNvPr id="93" name="TextBox 5"/>
          <p:cNvSpPr txBox="1"/>
          <p:nvPr/>
        </p:nvSpPr>
        <p:spPr>
          <a:xfrm>
            <a:off x="2192737" y="1920677"/>
            <a:ext cx="82152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0468E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iFLYTEKA.I.2020-</a:t>
            </a:r>
            <a:r>
              <a:rPr lang="zh-CN" altLang="en-US" sz="4000" b="1" dirty="0">
                <a:solidFill>
                  <a:srgbClr val="00468E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事件抽取挑战赛</a:t>
            </a:r>
            <a:r>
              <a:rPr lang="en-US" altLang="zh-CN" sz="4000" b="1" dirty="0">
                <a:solidFill>
                  <a:srgbClr val="00468E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4000" b="1" dirty="0">
                <a:solidFill>
                  <a:srgbClr val="00468E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endParaRPr lang="en-US" altLang="zh-CN" sz="4000" b="1" dirty="0">
              <a:solidFill>
                <a:srgbClr val="00468E"/>
              </a:solidFill>
              <a:latin typeface="Adobe 宋体 Std L" panose="02020300000000000000" pitchFamily="18" charset="-122"/>
              <a:ea typeface="Adobe 宋体 Std L" panose="02020300000000000000" pitchFamily="18" charset="-122"/>
            </a:endParaRPr>
          </a:p>
        </p:txBody>
      </p:sp>
      <p:pic>
        <p:nvPicPr>
          <p:cNvPr id="81" name="图片 80">
            <a:extLst>
              <a:ext uri="{FF2B5EF4-FFF2-40B4-BE49-F238E27FC236}">
                <a16:creationId xmlns:a16="http://schemas.microsoft.com/office/drawing/2014/main" id="{C36E4023-6D70-4EAD-92FF-5A141E10CB8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4279" y="-11819"/>
            <a:ext cx="1226710" cy="1226710"/>
          </a:xfrm>
          <a:prstGeom prst="rect">
            <a:avLst/>
          </a:prstGeom>
        </p:spPr>
      </p:pic>
      <p:sp>
        <p:nvSpPr>
          <p:cNvPr id="80" name="灯片编号占位符 79">
            <a:extLst>
              <a:ext uri="{FF2B5EF4-FFF2-40B4-BE49-F238E27FC236}">
                <a16:creationId xmlns:a16="http://schemas.microsoft.com/office/drawing/2014/main" id="{9EB86EE4-7CF1-4067-929E-556576CFB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B14F0-47FE-4937-9DB0-2B15A813C1B0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95" name="TextBox 5">
            <a:extLst>
              <a:ext uri="{FF2B5EF4-FFF2-40B4-BE49-F238E27FC236}">
                <a16:creationId xmlns:a16="http://schemas.microsoft.com/office/drawing/2014/main" id="{E90FC30F-EDF7-4E94-9C65-3911BDD3585F}"/>
              </a:ext>
            </a:extLst>
          </p:cNvPr>
          <p:cNvSpPr txBox="1"/>
          <p:nvPr/>
        </p:nvSpPr>
        <p:spPr>
          <a:xfrm>
            <a:off x="3997381" y="4083969"/>
            <a:ext cx="3550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468E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团队：我是蛋糕王</a:t>
            </a:r>
            <a:r>
              <a:rPr lang="en-US" altLang="zh-CN" sz="3200" b="1" dirty="0">
                <a:solidFill>
                  <a:srgbClr val="00468E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endParaRPr lang="en-US" altLang="zh-CN" sz="3200" b="1" dirty="0">
              <a:solidFill>
                <a:srgbClr val="00468E"/>
              </a:solidFill>
              <a:latin typeface="Adobe 宋体 Std L" panose="02020300000000000000" pitchFamily="18" charset="-122"/>
              <a:ea typeface="Adobe 宋体 Std L" panose="020203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39600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539527" y="179362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触发词提取优化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2B866E8B-5B39-460B-ABD3-A07EA647101B}"/>
              </a:ext>
            </a:extLst>
          </p:cNvPr>
          <p:cNvSpPr/>
          <p:nvPr/>
        </p:nvSpPr>
        <p:spPr>
          <a:xfrm>
            <a:off x="0" y="6731968"/>
            <a:ext cx="12192000" cy="126032"/>
          </a:xfrm>
          <a:prstGeom prst="rect">
            <a:avLst/>
          </a:prstGeom>
          <a:solidFill>
            <a:srgbClr val="0046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AEBFE466-72C0-4236-8A42-01AB056E7932}"/>
              </a:ext>
            </a:extLst>
          </p:cNvPr>
          <p:cNvSpPr/>
          <p:nvPr/>
        </p:nvSpPr>
        <p:spPr>
          <a:xfrm>
            <a:off x="0" y="-1097"/>
            <a:ext cx="12192000" cy="126032"/>
          </a:xfrm>
          <a:prstGeom prst="rect">
            <a:avLst/>
          </a:prstGeom>
          <a:solidFill>
            <a:srgbClr val="0046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5B547AA6-8C7B-4F5A-8805-17C9AB1B714A}"/>
              </a:ext>
            </a:extLst>
          </p:cNvPr>
          <p:cNvSpPr/>
          <p:nvPr/>
        </p:nvSpPr>
        <p:spPr>
          <a:xfrm>
            <a:off x="257381" y="267676"/>
            <a:ext cx="87086" cy="377371"/>
          </a:xfrm>
          <a:prstGeom prst="rect">
            <a:avLst/>
          </a:prstGeom>
          <a:solidFill>
            <a:srgbClr val="0046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6">
            <a:extLst>
              <a:ext uri="{FF2B5EF4-FFF2-40B4-BE49-F238E27FC236}">
                <a16:creationId xmlns:a16="http://schemas.microsoft.com/office/drawing/2014/main" id="{7A688C7E-909F-4E9F-B495-F4555A313B4F}"/>
              </a:ext>
            </a:extLst>
          </p:cNvPr>
          <p:cNvSpPr txBox="1"/>
          <p:nvPr/>
        </p:nvSpPr>
        <p:spPr>
          <a:xfrm>
            <a:off x="539527" y="818564"/>
            <a:ext cx="10848910" cy="949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l"/>
            </a:pPr>
            <a:endParaRPr lang="en-US" altLang="zh-CN" sz="2400" dirty="0">
              <a:solidFill>
                <a:srgbClr val="00468E"/>
              </a:solidFill>
              <a:ea typeface="华文楷体" panose="02010600040101010101" pitchFamily="2" charset="-122"/>
            </a:endParaRPr>
          </a:p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l"/>
            </a:pPr>
            <a:endParaRPr lang="en-US" altLang="zh-CN" sz="2400" dirty="0">
              <a:solidFill>
                <a:srgbClr val="00468E"/>
              </a:solidFill>
              <a:ea typeface="华文楷体" panose="02010600040101010101" pitchFamily="2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6C3EE70-AEF9-4541-B4D1-DAB768813D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7587" y="5930156"/>
            <a:ext cx="668044" cy="668044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9F84738-A505-4160-8570-5B0F8446F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B14F0-47FE-4937-9DB0-2B15A813C1B0}" type="slidenum">
              <a:rPr lang="zh-CN" altLang="en-US" smtClean="0"/>
              <a:t>10</a:t>
            </a:fld>
            <a:endParaRPr lang="zh-CN" altLang="en-US" dirty="0"/>
          </a:p>
        </p:txBody>
      </p:sp>
      <p:sp>
        <p:nvSpPr>
          <p:cNvPr id="9" name="TextBox 29">
            <a:extLst>
              <a:ext uri="{FF2B5EF4-FFF2-40B4-BE49-F238E27FC236}">
                <a16:creationId xmlns:a16="http://schemas.microsoft.com/office/drawing/2014/main" id="{F965E32C-3263-4A50-8DFA-403A120DFB4C}"/>
              </a:ext>
            </a:extLst>
          </p:cNvPr>
          <p:cNvSpPr txBox="1"/>
          <p:nvPr/>
        </p:nvSpPr>
        <p:spPr>
          <a:xfrm>
            <a:off x="1025665" y="1284311"/>
            <a:ext cx="9254116" cy="3739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初始方案：采用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BERT-CRF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的方式对触发词进行提取；</a:t>
            </a:r>
            <a:endParaRPr lang="en-US" altLang="zh-CN" sz="2000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缺点：存在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5%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的句子会出现</a:t>
            </a:r>
            <a:r>
              <a:rPr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解码为空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的现象，导致误差传播极大；</a:t>
            </a:r>
            <a:endParaRPr lang="en-US" altLang="zh-CN" sz="2000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解决方案：</a:t>
            </a:r>
            <a:endParaRPr lang="en-US" altLang="zh-CN" sz="2000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舍弃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CRF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结构，采用</a:t>
            </a:r>
            <a:r>
              <a:rPr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指针式解码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的方案，并利用前面提到的标注数据中的 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trigger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字典。如果未解码出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trigger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，则比较句子中匹配知识库的所有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distant 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trigger 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 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start + end logits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，选取最大的一个作为解码出的 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trigger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；</a:t>
            </a:r>
            <a:endParaRPr lang="en-US" altLang="zh-CN" sz="2000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观察复赛数据，发现绝大部分训练语料中仅有一个事件，故</a:t>
            </a:r>
            <a:r>
              <a:rPr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限制解码输出一个</a:t>
            </a:r>
            <a:r>
              <a: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trigger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，如果解码出多个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trigger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，选取 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logits 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最大的那个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trigger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作为候选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trigger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000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5496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539527" y="179362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论元提取优化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2B866E8B-5B39-460B-ABD3-A07EA647101B}"/>
              </a:ext>
            </a:extLst>
          </p:cNvPr>
          <p:cNvSpPr/>
          <p:nvPr/>
        </p:nvSpPr>
        <p:spPr>
          <a:xfrm>
            <a:off x="0" y="6731968"/>
            <a:ext cx="12192000" cy="126032"/>
          </a:xfrm>
          <a:prstGeom prst="rect">
            <a:avLst/>
          </a:prstGeom>
          <a:solidFill>
            <a:srgbClr val="0046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AEBFE466-72C0-4236-8A42-01AB056E7932}"/>
              </a:ext>
            </a:extLst>
          </p:cNvPr>
          <p:cNvSpPr/>
          <p:nvPr/>
        </p:nvSpPr>
        <p:spPr>
          <a:xfrm>
            <a:off x="0" y="-1097"/>
            <a:ext cx="12192000" cy="126032"/>
          </a:xfrm>
          <a:prstGeom prst="rect">
            <a:avLst/>
          </a:prstGeom>
          <a:solidFill>
            <a:srgbClr val="0046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5B547AA6-8C7B-4F5A-8805-17C9AB1B714A}"/>
              </a:ext>
            </a:extLst>
          </p:cNvPr>
          <p:cNvSpPr/>
          <p:nvPr/>
        </p:nvSpPr>
        <p:spPr>
          <a:xfrm>
            <a:off x="257381" y="267676"/>
            <a:ext cx="87086" cy="377371"/>
          </a:xfrm>
          <a:prstGeom prst="rect">
            <a:avLst/>
          </a:prstGeom>
          <a:solidFill>
            <a:srgbClr val="0046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6">
            <a:extLst>
              <a:ext uri="{FF2B5EF4-FFF2-40B4-BE49-F238E27FC236}">
                <a16:creationId xmlns:a16="http://schemas.microsoft.com/office/drawing/2014/main" id="{7A688C7E-909F-4E9F-B495-F4555A313B4F}"/>
              </a:ext>
            </a:extLst>
          </p:cNvPr>
          <p:cNvSpPr txBox="1"/>
          <p:nvPr/>
        </p:nvSpPr>
        <p:spPr>
          <a:xfrm>
            <a:off x="539527" y="818564"/>
            <a:ext cx="10848910" cy="949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l"/>
            </a:pPr>
            <a:endParaRPr lang="en-US" altLang="zh-CN" sz="2400" dirty="0">
              <a:solidFill>
                <a:srgbClr val="00468E"/>
              </a:solidFill>
              <a:ea typeface="华文楷体" panose="02010600040101010101" pitchFamily="2" charset="-122"/>
            </a:endParaRPr>
          </a:p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l"/>
            </a:pPr>
            <a:endParaRPr lang="en-US" altLang="zh-CN" sz="2400" dirty="0">
              <a:solidFill>
                <a:srgbClr val="00468E"/>
              </a:solidFill>
              <a:ea typeface="华文楷体" panose="02010600040101010101" pitchFamily="2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6C3EE70-AEF9-4541-B4D1-DAB768813D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7587" y="5930156"/>
            <a:ext cx="668044" cy="668044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9F84738-A505-4160-8570-5B0F8446F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B14F0-47FE-4937-9DB0-2B15A813C1B0}" type="slidenum">
              <a:rPr lang="zh-CN" altLang="en-US" smtClean="0"/>
              <a:t>11</a:t>
            </a:fld>
            <a:endParaRPr lang="zh-CN" altLang="en-US" dirty="0"/>
          </a:p>
        </p:txBody>
      </p:sp>
      <p:sp>
        <p:nvSpPr>
          <p:cNvPr id="12" name="TextBox 29">
            <a:extLst>
              <a:ext uri="{FF2B5EF4-FFF2-40B4-BE49-F238E27FC236}">
                <a16:creationId xmlns:a16="http://schemas.microsoft.com/office/drawing/2014/main" id="{CEFECF96-8CC5-43CF-A274-FD91EB1924DE}"/>
              </a:ext>
            </a:extLst>
          </p:cNvPr>
          <p:cNvSpPr txBox="1"/>
          <p:nvPr/>
        </p:nvSpPr>
        <p:spPr>
          <a:xfrm>
            <a:off x="475025" y="1289904"/>
            <a:ext cx="5422760" cy="4653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初始方案：采用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BERT-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指针式解码的方式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同时对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sub &amp; obj &amp; time &amp; loc 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进行抽取。</a:t>
            </a:r>
            <a:endParaRPr lang="en-US" altLang="zh-CN" sz="2000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缺点：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sub &amp; obj 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与 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time &amp; loc 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的分布差别很大，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time &amp; loc 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样本数量很少，造成 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logits 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很稀疏，降低了所有 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role 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recall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000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改进方案：</a:t>
            </a:r>
            <a:endParaRPr lang="en-US" altLang="zh-CN" sz="2000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将 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time &amp; loc 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和 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subject &amp; object 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提取分开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采用两个独立的模型进行提取。</a:t>
            </a:r>
            <a:endParaRPr lang="en-US" altLang="zh-CN" sz="2000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2.time &amp; loc 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的抽取采用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CRF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，同时</a:t>
            </a:r>
            <a:r>
              <a:rPr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随机丢弃</a:t>
            </a:r>
            <a:r>
              <a: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70%</a:t>
            </a:r>
            <a:r>
              <a:rPr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的负样本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，使正负样本均衡。</a:t>
            </a:r>
            <a:endParaRPr lang="en-US" altLang="zh-CN" sz="2000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8BEFEA3-67D1-4A09-891A-EA32E2FC90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3896" y="1337400"/>
            <a:ext cx="4422813" cy="331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251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539527" y="179362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属性分类优化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2B866E8B-5B39-460B-ABD3-A07EA647101B}"/>
              </a:ext>
            </a:extLst>
          </p:cNvPr>
          <p:cNvSpPr/>
          <p:nvPr/>
        </p:nvSpPr>
        <p:spPr>
          <a:xfrm>
            <a:off x="0" y="6731968"/>
            <a:ext cx="12192000" cy="126032"/>
          </a:xfrm>
          <a:prstGeom prst="rect">
            <a:avLst/>
          </a:prstGeom>
          <a:solidFill>
            <a:srgbClr val="0046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AEBFE466-72C0-4236-8A42-01AB056E7932}"/>
              </a:ext>
            </a:extLst>
          </p:cNvPr>
          <p:cNvSpPr/>
          <p:nvPr/>
        </p:nvSpPr>
        <p:spPr>
          <a:xfrm>
            <a:off x="0" y="-1097"/>
            <a:ext cx="12192000" cy="126032"/>
          </a:xfrm>
          <a:prstGeom prst="rect">
            <a:avLst/>
          </a:prstGeom>
          <a:solidFill>
            <a:srgbClr val="0046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5B547AA6-8C7B-4F5A-8805-17C9AB1B714A}"/>
              </a:ext>
            </a:extLst>
          </p:cNvPr>
          <p:cNvSpPr/>
          <p:nvPr/>
        </p:nvSpPr>
        <p:spPr>
          <a:xfrm>
            <a:off x="257381" y="267676"/>
            <a:ext cx="87086" cy="377371"/>
          </a:xfrm>
          <a:prstGeom prst="rect">
            <a:avLst/>
          </a:prstGeom>
          <a:solidFill>
            <a:srgbClr val="0046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6">
            <a:extLst>
              <a:ext uri="{FF2B5EF4-FFF2-40B4-BE49-F238E27FC236}">
                <a16:creationId xmlns:a16="http://schemas.microsoft.com/office/drawing/2014/main" id="{7A688C7E-909F-4E9F-B495-F4555A313B4F}"/>
              </a:ext>
            </a:extLst>
          </p:cNvPr>
          <p:cNvSpPr txBox="1"/>
          <p:nvPr/>
        </p:nvSpPr>
        <p:spPr>
          <a:xfrm>
            <a:off x="539527" y="818564"/>
            <a:ext cx="10848910" cy="949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l"/>
            </a:pPr>
            <a:endParaRPr lang="en-US" altLang="zh-CN" sz="2400" dirty="0">
              <a:solidFill>
                <a:srgbClr val="00468E"/>
              </a:solidFill>
              <a:ea typeface="华文楷体" panose="02010600040101010101" pitchFamily="2" charset="-122"/>
            </a:endParaRPr>
          </a:p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l"/>
            </a:pPr>
            <a:endParaRPr lang="en-US" altLang="zh-CN" sz="2400" dirty="0">
              <a:solidFill>
                <a:srgbClr val="00468E"/>
              </a:solidFill>
              <a:ea typeface="华文楷体" panose="02010600040101010101" pitchFamily="2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6C3EE70-AEF9-4541-B4D1-DAB768813D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7587" y="5930156"/>
            <a:ext cx="668044" cy="668044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9F84738-A505-4160-8570-5B0F8446F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B14F0-47FE-4937-9DB0-2B15A813C1B0}" type="slidenum">
              <a:rPr lang="zh-CN" altLang="en-US" smtClean="0"/>
              <a:t>12</a:t>
            </a:fld>
            <a:endParaRPr lang="zh-CN" altLang="en-US" dirty="0"/>
          </a:p>
        </p:txBody>
      </p:sp>
      <p:sp>
        <p:nvSpPr>
          <p:cNvPr id="9" name="TextBox 29">
            <a:extLst>
              <a:ext uri="{FF2B5EF4-FFF2-40B4-BE49-F238E27FC236}">
                <a16:creationId xmlns:a16="http://schemas.microsoft.com/office/drawing/2014/main" id="{F965E32C-3263-4A50-8DFA-403A120DFB4C}"/>
              </a:ext>
            </a:extLst>
          </p:cNvPr>
          <p:cNvSpPr txBox="1"/>
          <p:nvPr/>
        </p:nvSpPr>
        <p:spPr>
          <a:xfrm>
            <a:off x="539527" y="1087120"/>
            <a:ext cx="4575034" cy="5124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初始方案：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BERT + 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两个分类器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难点：属性分类中的两个属性出现了严重的类别不均。</a:t>
            </a:r>
            <a:endParaRPr lang="en-US" altLang="zh-CN" sz="2000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改进方案：</a:t>
            </a:r>
            <a:endParaRPr lang="en-US" altLang="zh-CN" sz="2000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观察数据样本发现，能决定事件属性的词大多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存在触发词左右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，故舍弃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CLS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中的全局特征，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采用</a:t>
            </a:r>
            <a:r>
              <a: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trigger</a:t>
            </a:r>
            <a:r>
              <a:rPr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左右两端动态池化特征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作为全局特征；</a:t>
            </a:r>
            <a:endParaRPr lang="en-US" altLang="zh-CN" sz="2000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由于样本类别不均极其严重，尝试很多增强方式都无效，故采用</a:t>
            </a:r>
            <a:r>
              <a: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折交叉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验证的方法来提升模型的</a:t>
            </a:r>
            <a:r>
              <a:rPr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泛化性能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000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AC7593B-7F07-42E2-8DEA-E1DA9DBF88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8503" y="327735"/>
            <a:ext cx="3840000" cy="2880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BD4BC6F-A479-4E4C-8B0B-E4160CFB1A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8503" y="3192351"/>
            <a:ext cx="384000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481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539527" y="179362"/>
            <a:ext cx="46762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基于标签验证的数据增强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2B866E8B-5B39-460B-ABD3-A07EA647101B}"/>
              </a:ext>
            </a:extLst>
          </p:cNvPr>
          <p:cNvSpPr/>
          <p:nvPr/>
        </p:nvSpPr>
        <p:spPr>
          <a:xfrm>
            <a:off x="0" y="6731968"/>
            <a:ext cx="12192000" cy="126032"/>
          </a:xfrm>
          <a:prstGeom prst="rect">
            <a:avLst/>
          </a:prstGeom>
          <a:solidFill>
            <a:srgbClr val="0046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AEBFE466-72C0-4236-8A42-01AB056E7932}"/>
              </a:ext>
            </a:extLst>
          </p:cNvPr>
          <p:cNvSpPr/>
          <p:nvPr/>
        </p:nvSpPr>
        <p:spPr>
          <a:xfrm>
            <a:off x="0" y="-1097"/>
            <a:ext cx="12192000" cy="126032"/>
          </a:xfrm>
          <a:prstGeom prst="rect">
            <a:avLst/>
          </a:prstGeom>
          <a:solidFill>
            <a:srgbClr val="0046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5B547AA6-8C7B-4F5A-8805-17C9AB1B714A}"/>
              </a:ext>
            </a:extLst>
          </p:cNvPr>
          <p:cNvSpPr/>
          <p:nvPr/>
        </p:nvSpPr>
        <p:spPr>
          <a:xfrm>
            <a:off x="257381" y="267676"/>
            <a:ext cx="87086" cy="377371"/>
          </a:xfrm>
          <a:prstGeom prst="rect">
            <a:avLst/>
          </a:prstGeom>
          <a:solidFill>
            <a:srgbClr val="0046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6">
            <a:extLst>
              <a:ext uri="{FF2B5EF4-FFF2-40B4-BE49-F238E27FC236}">
                <a16:creationId xmlns:a16="http://schemas.microsoft.com/office/drawing/2014/main" id="{7A688C7E-909F-4E9F-B495-F4555A313B4F}"/>
              </a:ext>
            </a:extLst>
          </p:cNvPr>
          <p:cNvSpPr txBox="1"/>
          <p:nvPr/>
        </p:nvSpPr>
        <p:spPr>
          <a:xfrm>
            <a:off x="539527" y="818564"/>
            <a:ext cx="10848910" cy="949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l"/>
            </a:pPr>
            <a:endParaRPr lang="en-US" altLang="zh-CN" sz="2400" dirty="0">
              <a:solidFill>
                <a:srgbClr val="00468E"/>
              </a:solidFill>
              <a:ea typeface="华文楷体" panose="02010600040101010101" pitchFamily="2" charset="-122"/>
            </a:endParaRPr>
          </a:p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l"/>
            </a:pPr>
            <a:endParaRPr lang="en-US" altLang="zh-CN" sz="2400" dirty="0">
              <a:solidFill>
                <a:srgbClr val="00468E"/>
              </a:solidFill>
              <a:ea typeface="华文楷体" panose="02010600040101010101" pitchFamily="2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6C3EE70-AEF9-4541-B4D1-DAB768813D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7587" y="5930156"/>
            <a:ext cx="668044" cy="668044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9F84738-A505-4160-8570-5B0F8446F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B14F0-47FE-4937-9DB0-2B15A813C1B0}" type="slidenum">
              <a:rPr lang="zh-CN" altLang="en-US" smtClean="0"/>
              <a:t>13</a:t>
            </a:fld>
            <a:endParaRPr lang="zh-CN" altLang="en-US" dirty="0"/>
          </a:p>
        </p:txBody>
      </p:sp>
      <p:pic>
        <p:nvPicPr>
          <p:cNvPr id="70" name="图片 69">
            <a:extLst>
              <a:ext uri="{FF2B5EF4-FFF2-40B4-BE49-F238E27FC236}">
                <a16:creationId xmlns:a16="http://schemas.microsoft.com/office/drawing/2014/main" id="{ED569C1B-26DA-4437-BD0B-94ABDE9D4E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81" y="1100282"/>
            <a:ext cx="9603268" cy="3251950"/>
          </a:xfrm>
          <a:prstGeom prst="rect">
            <a:avLst/>
          </a:prstGeom>
        </p:spPr>
      </p:pic>
      <p:sp>
        <p:nvSpPr>
          <p:cNvPr id="71" name="矩形 70">
            <a:extLst>
              <a:ext uri="{FF2B5EF4-FFF2-40B4-BE49-F238E27FC236}">
                <a16:creationId xmlns:a16="http://schemas.microsoft.com/office/drawing/2014/main" id="{8AD77484-858B-448B-8C0F-200900895E48}"/>
              </a:ext>
            </a:extLst>
          </p:cNvPr>
          <p:cNvSpPr/>
          <p:nvPr/>
        </p:nvSpPr>
        <p:spPr>
          <a:xfrm>
            <a:off x="3166712" y="1530417"/>
            <a:ext cx="3609473" cy="4331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A087B8AA-5914-42B3-9B38-9953050944E1}"/>
              </a:ext>
            </a:extLst>
          </p:cNvPr>
          <p:cNvSpPr/>
          <p:nvPr/>
        </p:nvSpPr>
        <p:spPr>
          <a:xfrm>
            <a:off x="3166711" y="3038802"/>
            <a:ext cx="3609473" cy="4331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003711CA-66E0-40D9-BFEF-FB8C03A2A1D3}"/>
              </a:ext>
            </a:extLst>
          </p:cNvPr>
          <p:cNvSpPr txBox="1"/>
          <p:nvPr/>
        </p:nvSpPr>
        <p:spPr>
          <a:xfrm>
            <a:off x="344467" y="4819751"/>
            <a:ext cx="9367424" cy="14325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初复赛数据具有严重的分布不一致情况。</a:t>
            </a:r>
            <a:endParaRPr lang="en-US" altLang="zh-CN" sz="2000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大部分</a:t>
            </a:r>
            <a:r>
              <a:rPr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初赛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样本一条句子有</a:t>
            </a:r>
            <a:r>
              <a:rPr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多个</a:t>
            </a:r>
            <a:r>
              <a: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trigger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复赛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样本一条句子只有</a:t>
            </a:r>
            <a:r>
              <a:rPr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一个</a:t>
            </a:r>
            <a:r>
              <a: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trigger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000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需要对初赛数据的样本标签进行验证及清洗。</a:t>
            </a:r>
            <a:endParaRPr lang="zh-CN" altLang="en-US" sz="2000" dirty="0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763DA968-8F28-47DE-AC6C-AF06C32B2540}"/>
              </a:ext>
            </a:extLst>
          </p:cNvPr>
          <p:cNvSpPr/>
          <p:nvPr/>
        </p:nvSpPr>
        <p:spPr>
          <a:xfrm>
            <a:off x="4504623" y="2012640"/>
            <a:ext cx="1241659" cy="3761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82A21FE6-A0F9-4769-8E60-8733076BA793}"/>
              </a:ext>
            </a:extLst>
          </p:cNvPr>
          <p:cNvSpPr/>
          <p:nvPr/>
        </p:nvSpPr>
        <p:spPr>
          <a:xfrm>
            <a:off x="4504622" y="3510756"/>
            <a:ext cx="3031959" cy="4331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1272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539527" y="179362"/>
            <a:ext cx="46762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基于标签验证的数据增强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2B866E8B-5B39-460B-ABD3-A07EA647101B}"/>
              </a:ext>
            </a:extLst>
          </p:cNvPr>
          <p:cNvSpPr/>
          <p:nvPr/>
        </p:nvSpPr>
        <p:spPr>
          <a:xfrm>
            <a:off x="0" y="6731968"/>
            <a:ext cx="12192000" cy="126032"/>
          </a:xfrm>
          <a:prstGeom prst="rect">
            <a:avLst/>
          </a:prstGeom>
          <a:solidFill>
            <a:srgbClr val="0046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AEBFE466-72C0-4236-8A42-01AB056E7932}"/>
              </a:ext>
            </a:extLst>
          </p:cNvPr>
          <p:cNvSpPr/>
          <p:nvPr/>
        </p:nvSpPr>
        <p:spPr>
          <a:xfrm>
            <a:off x="0" y="-1097"/>
            <a:ext cx="12192000" cy="126032"/>
          </a:xfrm>
          <a:prstGeom prst="rect">
            <a:avLst/>
          </a:prstGeom>
          <a:solidFill>
            <a:srgbClr val="0046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5B547AA6-8C7B-4F5A-8805-17C9AB1B714A}"/>
              </a:ext>
            </a:extLst>
          </p:cNvPr>
          <p:cNvSpPr/>
          <p:nvPr/>
        </p:nvSpPr>
        <p:spPr>
          <a:xfrm>
            <a:off x="257381" y="267676"/>
            <a:ext cx="87086" cy="377371"/>
          </a:xfrm>
          <a:prstGeom prst="rect">
            <a:avLst/>
          </a:prstGeom>
          <a:solidFill>
            <a:srgbClr val="0046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6">
            <a:extLst>
              <a:ext uri="{FF2B5EF4-FFF2-40B4-BE49-F238E27FC236}">
                <a16:creationId xmlns:a16="http://schemas.microsoft.com/office/drawing/2014/main" id="{7A688C7E-909F-4E9F-B495-F4555A313B4F}"/>
              </a:ext>
            </a:extLst>
          </p:cNvPr>
          <p:cNvSpPr txBox="1"/>
          <p:nvPr/>
        </p:nvSpPr>
        <p:spPr>
          <a:xfrm>
            <a:off x="539527" y="1501959"/>
            <a:ext cx="10848910" cy="949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l"/>
            </a:pPr>
            <a:endParaRPr lang="en-US" altLang="zh-CN" sz="2400" dirty="0">
              <a:solidFill>
                <a:srgbClr val="00468E"/>
              </a:solidFill>
              <a:ea typeface="华文楷体" panose="02010600040101010101" pitchFamily="2" charset="-122"/>
            </a:endParaRPr>
          </a:p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l"/>
            </a:pPr>
            <a:endParaRPr lang="en-US" altLang="zh-CN" sz="2400" dirty="0">
              <a:solidFill>
                <a:srgbClr val="00468E"/>
              </a:solidFill>
              <a:ea typeface="华文楷体" panose="02010600040101010101" pitchFamily="2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6C3EE70-AEF9-4541-B4D1-DAB768813D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7587" y="5930156"/>
            <a:ext cx="668044" cy="668044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9F84738-A505-4160-8570-5B0F8446F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B14F0-47FE-4937-9DB0-2B15A813C1B0}" type="slidenum">
              <a:rPr lang="zh-CN" altLang="en-US" smtClean="0"/>
              <a:t>14</a:t>
            </a:fld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6C903CB-3925-44FC-B9B1-3851AF3C998F}"/>
              </a:ext>
            </a:extLst>
          </p:cNvPr>
          <p:cNvSpPr/>
          <p:nvPr/>
        </p:nvSpPr>
        <p:spPr>
          <a:xfrm>
            <a:off x="424024" y="1814395"/>
            <a:ext cx="2261937" cy="808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Trigger/role</a:t>
            </a:r>
          </a:p>
          <a:p>
            <a:pPr algn="ctr"/>
            <a:r>
              <a:rPr lang="en-US" altLang="zh-CN" dirty="0"/>
              <a:t> Extract Model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CDAB8D0-B903-4892-9906-00B57FA4BFD0}"/>
              </a:ext>
            </a:extLst>
          </p:cNvPr>
          <p:cNvSpPr/>
          <p:nvPr/>
        </p:nvSpPr>
        <p:spPr>
          <a:xfrm>
            <a:off x="4833013" y="1814395"/>
            <a:ext cx="2261937" cy="808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Base Model</a:t>
            </a:r>
            <a:endParaRPr lang="zh-CN" altLang="en-US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55C9DDFD-EB63-4DEE-BF7A-7682BB1853A3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2685961" y="2218656"/>
            <a:ext cx="2147052" cy="0"/>
          </a:xfrm>
          <a:prstGeom prst="straightConnector1">
            <a:avLst/>
          </a:prstGeom>
          <a:ln w="28575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ADF2D7E8-3A1D-4E09-A180-D37947504ABF}"/>
              </a:ext>
            </a:extLst>
          </p:cNvPr>
          <p:cNvSpPr txBox="1"/>
          <p:nvPr/>
        </p:nvSpPr>
        <p:spPr>
          <a:xfrm>
            <a:off x="2974207" y="1797867"/>
            <a:ext cx="17008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复赛数据训练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B71B09FC-E92D-46C7-B7B7-CCED799A277B}"/>
              </a:ext>
            </a:extLst>
          </p:cNvPr>
          <p:cNvCxnSpPr/>
          <p:nvPr/>
        </p:nvCxnSpPr>
        <p:spPr>
          <a:xfrm>
            <a:off x="7138251" y="2218656"/>
            <a:ext cx="2147052" cy="0"/>
          </a:xfrm>
          <a:prstGeom prst="straightConnector1">
            <a:avLst/>
          </a:prstGeom>
          <a:ln w="28575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64353466-ED42-48AF-8827-7A761115379D}"/>
              </a:ext>
            </a:extLst>
          </p:cNvPr>
          <p:cNvSpPr txBox="1"/>
          <p:nvPr/>
        </p:nvSpPr>
        <p:spPr>
          <a:xfrm>
            <a:off x="7516911" y="1774841"/>
            <a:ext cx="12633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初赛数据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4EB91ED-AE3D-494B-AD5C-D83CDDEE53D6}"/>
              </a:ext>
            </a:extLst>
          </p:cNvPr>
          <p:cNvSpPr txBox="1"/>
          <p:nvPr/>
        </p:nvSpPr>
        <p:spPr>
          <a:xfrm>
            <a:off x="9335835" y="1892405"/>
            <a:ext cx="22619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预测初赛数据</a:t>
            </a:r>
            <a:r>
              <a:rPr lang="en-US" altLang="zh-CN" dirty="0"/>
              <a:t>trigger/role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5CAD671D-B28D-4DD4-A905-1431BFDEE2F6}"/>
              </a:ext>
            </a:extLst>
          </p:cNvPr>
          <p:cNvSpPr txBox="1"/>
          <p:nvPr/>
        </p:nvSpPr>
        <p:spPr>
          <a:xfrm>
            <a:off x="9335835" y="3798086"/>
            <a:ext cx="228621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初赛数据</a:t>
            </a:r>
            <a:r>
              <a:rPr lang="en-US" altLang="zh-CN" dirty="0"/>
              <a:t>trigger/role</a:t>
            </a:r>
          </a:p>
          <a:p>
            <a:pPr algn="ctr"/>
            <a:r>
              <a:rPr lang="en-US" altLang="zh-CN" dirty="0"/>
              <a:t> label</a:t>
            </a:r>
            <a:endParaRPr lang="zh-CN" altLang="en-US" dirty="0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FD80FB96-5E78-4717-A5D0-BC76840AD26C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>
            <a:off x="10466804" y="2538736"/>
            <a:ext cx="12137" cy="1259350"/>
          </a:xfrm>
          <a:prstGeom prst="straightConnector1">
            <a:avLst/>
          </a:prstGeom>
          <a:ln w="28575">
            <a:prstDash val="dash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F14A310E-1958-44FD-AE09-234633BA6B54}"/>
              </a:ext>
            </a:extLst>
          </p:cNvPr>
          <p:cNvSpPr txBox="1"/>
          <p:nvPr/>
        </p:nvSpPr>
        <p:spPr>
          <a:xfrm>
            <a:off x="10495929" y="3014474"/>
            <a:ext cx="12633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Match</a:t>
            </a:r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5668F9BE-2B6C-4F63-94E1-BDEA69CE1B25}"/>
              </a:ext>
            </a:extLst>
          </p:cNvPr>
          <p:cNvSpPr txBox="1"/>
          <p:nvPr/>
        </p:nvSpPr>
        <p:spPr>
          <a:xfrm>
            <a:off x="7285368" y="2898583"/>
            <a:ext cx="19805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初赛</a:t>
            </a:r>
            <a:r>
              <a:rPr lang="en-US" altLang="zh-CN" dirty="0"/>
              <a:t>trigger/role</a:t>
            </a:r>
          </a:p>
          <a:p>
            <a:pPr algn="ctr"/>
            <a:r>
              <a:rPr lang="zh-CN" altLang="en-US" dirty="0"/>
              <a:t>数据集</a:t>
            </a: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D93A9D71-2B1E-488A-BE67-3FA32C15D9FC}"/>
              </a:ext>
            </a:extLst>
          </p:cNvPr>
          <p:cNvCxnSpPr>
            <a:cxnSpLocks/>
            <a:endCxn id="36" idx="3"/>
          </p:cNvCxnSpPr>
          <p:nvPr/>
        </p:nvCxnSpPr>
        <p:spPr>
          <a:xfrm flipH="1" flipV="1">
            <a:off x="9265938" y="3221749"/>
            <a:ext cx="1119184" cy="1701"/>
          </a:xfrm>
          <a:prstGeom prst="straightConnector1">
            <a:avLst/>
          </a:prstGeom>
          <a:ln w="28575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FD7A30A5-8BB6-4F11-8936-F96AAE2C3956}"/>
              </a:ext>
            </a:extLst>
          </p:cNvPr>
          <p:cNvSpPr txBox="1"/>
          <p:nvPr/>
        </p:nvSpPr>
        <p:spPr>
          <a:xfrm>
            <a:off x="9285303" y="2784527"/>
            <a:ext cx="149056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/>
              <a:t>清洗</a:t>
            </a:r>
            <a:r>
              <a:rPr lang="en-US" altLang="zh-CN" sz="1600" dirty="0"/>
              <a:t>&amp;</a:t>
            </a:r>
            <a:r>
              <a:rPr lang="zh-CN" altLang="en-US" sz="1600" dirty="0"/>
              <a:t>筛选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C8030BCC-FE97-443C-ABE2-746637DD262D}"/>
              </a:ext>
            </a:extLst>
          </p:cNvPr>
          <p:cNvSpPr/>
          <p:nvPr/>
        </p:nvSpPr>
        <p:spPr>
          <a:xfrm>
            <a:off x="481047" y="3250350"/>
            <a:ext cx="2261937" cy="808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Final Model</a:t>
            </a:r>
            <a:endParaRPr lang="zh-CN" altLang="en-US" dirty="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2F4A5763-AC0E-4A37-9723-EAD88BECD160}"/>
              </a:ext>
            </a:extLst>
          </p:cNvPr>
          <p:cNvSpPr/>
          <p:nvPr/>
        </p:nvSpPr>
        <p:spPr>
          <a:xfrm>
            <a:off x="4890036" y="3250350"/>
            <a:ext cx="2261937" cy="808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Trigger/Role </a:t>
            </a:r>
          </a:p>
          <a:p>
            <a:pPr algn="ctr"/>
            <a:r>
              <a:rPr lang="en-US" altLang="zh-CN" dirty="0"/>
              <a:t>Extract Model</a:t>
            </a:r>
            <a:endParaRPr lang="zh-CN" altLang="en-US" dirty="0"/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5F9B975A-8292-4A7E-B2E5-FB8568084E0E}"/>
              </a:ext>
            </a:extLst>
          </p:cNvPr>
          <p:cNvCxnSpPr>
            <a:cxnSpLocks/>
            <a:stCxn id="55" idx="1"/>
            <a:endCxn id="54" idx="3"/>
          </p:cNvCxnSpPr>
          <p:nvPr/>
        </p:nvCxnSpPr>
        <p:spPr>
          <a:xfrm flipH="1">
            <a:off x="2742984" y="3654611"/>
            <a:ext cx="2147052" cy="0"/>
          </a:xfrm>
          <a:prstGeom prst="straightConnector1">
            <a:avLst/>
          </a:prstGeom>
          <a:ln w="28575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F26E6D8F-7AB3-47E9-9187-8C0C6E977FC6}"/>
              </a:ext>
            </a:extLst>
          </p:cNvPr>
          <p:cNvSpPr txBox="1"/>
          <p:nvPr/>
        </p:nvSpPr>
        <p:spPr>
          <a:xfrm>
            <a:off x="2387702" y="2760084"/>
            <a:ext cx="285761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复赛数据</a:t>
            </a:r>
            <a:r>
              <a:rPr lang="en-US" altLang="zh-CN" dirty="0"/>
              <a:t>+</a:t>
            </a:r>
          </a:p>
          <a:p>
            <a:pPr algn="ctr"/>
            <a:r>
              <a:rPr lang="zh-CN" altLang="en-US" dirty="0"/>
              <a:t>初赛</a:t>
            </a:r>
            <a:r>
              <a:rPr lang="en-US" altLang="zh-CN" dirty="0"/>
              <a:t>trigger/role</a:t>
            </a:r>
            <a:r>
              <a:rPr lang="zh-CN" altLang="en-US" dirty="0"/>
              <a:t>数据</a:t>
            </a:r>
            <a:endParaRPr lang="en-US" altLang="zh-CN" dirty="0"/>
          </a:p>
          <a:p>
            <a:pPr algn="ctr"/>
            <a:r>
              <a:rPr lang="zh-CN" altLang="en-US" dirty="0"/>
              <a:t>训练</a:t>
            </a:r>
          </a:p>
        </p:txBody>
      </p:sp>
    </p:spTree>
    <p:extLst>
      <p:ext uri="{BB962C8B-B14F-4D97-AF65-F5344CB8AC3E}">
        <p14:creationId xmlns:p14="http://schemas.microsoft.com/office/powerpoint/2010/main" val="10944107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539527" y="179362"/>
            <a:ext cx="46762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基于标签验证的数据增强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2B866E8B-5B39-460B-ABD3-A07EA647101B}"/>
              </a:ext>
            </a:extLst>
          </p:cNvPr>
          <p:cNvSpPr/>
          <p:nvPr/>
        </p:nvSpPr>
        <p:spPr>
          <a:xfrm>
            <a:off x="0" y="6731968"/>
            <a:ext cx="12192000" cy="126032"/>
          </a:xfrm>
          <a:prstGeom prst="rect">
            <a:avLst/>
          </a:prstGeom>
          <a:solidFill>
            <a:srgbClr val="0046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AEBFE466-72C0-4236-8A42-01AB056E7932}"/>
              </a:ext>
            </a:extLst>
          </p:cNvPr>
          <p:cNvSpPr/>
          <p:nvPr/>
        </p:nvSpPr>
        <p:spPr>
          <a:xfrm>
            <a:off x="0" y="-1097"/>
            <a:ext cx="12192000" cy="126032"/>
          </a:xfrm>
          <a:prstGeom prst="rect">
            <a:avLst/>
          </a:prstGeom>
          <a:solidFill>
            <a:srgbClr val="0046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5B547AA6-8C7B-4F5A-8805-17C9AB1B714A}"/>
              </a:ext>
            </a:extLst>
          </p:cNvPr>
          <p:cNvSpPr/>
          <p:nvPr/>
        </p:nvSpPr>
        <p:spPr>
          <a:xfrm>
            <a:off x="257381" y="267676"/>
            <a:ext cx="87086" cy="377371"/>
          </a:xfrm>
          <a:prstGeom prst="rect">
            <a:avLst/>
          </a:prstGeom>
          <a:solidFill>
            <a:srgbClr val="0046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6">
            <a:extLst>
              <a:ext uri="{FF2B5EF4-FFF2-40B4-BE49-F238E27FC236}">
                <a16:creationId xmlns:a16="http://schemas.microsoft.com/office/drawing/2014/main" id="{7A688C7E-909F-4E9F-B495-F4555A313B4F}"/>
              </a:ext>
            </a:extLst>
          </p:cNvPr>
          <p:cNvSpPr txBox="1"/>
          <p:nvPr/>
        </p:nvSpPr>
        <p:spPr>
          <a:xfrm>
            <a:off x="539527" y="818564"/>
            <a:ext cx="10848910" cy="949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l"/>
            </a:pPr>
            <a:endParaRPr lang="en-US" altLang="zh-CN" sz="2400" dirty="0">
              <a:solidFill>
                <a:srgbClr val="00468E"/>
              </a:solidFill>
              <a:ea typeface="华文楷体" panose="02010600040101010101" pitchFamily="2" charset="-122"/>
            </a:endParaRPr>
          </a:p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l"/>
            </a:pPr>
            <a:endParaRPr lang="en-US" altLang="zh-CN" sz="2400" dirty="0">
              <a:solidFill>
                <a:srgbClr val="00468E"/>
              </a:solidFill>
              <a:ea typeface="华文楷体" panose="02010600040101010101" pitchFamily="2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6C3EE70-AEF9-4541-B4D1-DAB768813D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7587" y="5930156"/>
            <a:ext cx="668044" cy="668044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9F84738-A505-4160-8570-5B0F8446F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B14F0-47FE-4937-9DB0-2B15A813C1B0}" type="slidenum">
              <a:rPr lang="zh-CN" altLang="en-US" smtClean="0"/>
              <a:t>15</a:t>
            </a:fld>
            <a:endParaRPr lang="zh-CN" altLang="en-US" dirty="0"/>
          </a:p>
        </p:txBody>
      </p:sp>
      <p:sp>
        <p:nvSpPr>
          <p:cNvPr id="9" name="TextBox 29">
            <a:extLst>
              <a:ext uri="{FF2B5EF4-FFF2-40B4-BE49-F238E27FC236}">
                <a16:creationId xmlns:a16="http://schemas.microsoft.com/office/drawing/2014/main" id="{F965E32C-3263-4A50-8DFA-403A120DFB4C}"/>
              </a:ext>
            </a:extLst>
          </p:cNvPr>
          <p:cNvSpPr txBox="1"/>
          <p:nvPr/>
        </p:nvSpPr>
        <p:spPr>
          <a:xfrm>
            <a:off x="344467" y="697042"/>
            <a:ext cx="11652110" cy="3268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1. trigger 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增强（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first + third right(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保留预测正确的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trigger label)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sz="2000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初赛数据划分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(trigger):</a:t>
            </a:r>
          </a:p>
          <a:p>
            <a:pPr lvl="0">
              <a:lnSpc>
                <a:spcPct val="150000"/>
              </a:lnSpc>
            </a:pPr>
            <a:endParaRPr lang="en-US" altLang="zh-CN" sz="2000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endParaRPr lang="zh-CN" altLang="en-US" sz="2000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endParaRPr lang="en-US" altLang="zh-CN" sz="2000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endParaRPr lang="en-US" altLang="zh-CN" sz="2000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endParaRPr lang="en-US" altLang="zh-CN" sz="2000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22461B52-5AFB-4D17-9102-65C90D306240}"/>
              </a:ext>
            </a:extLst>
          </p:cNvPr>
          <p:cNvSpPr/>
          <p:nvPr/>
        </p:nvSpPr>
        <p:spPr>
          <a:xfrm>
            <a:off x="344466" y="3493624"/>
            <a:ext cx="875914" cy="8109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start</a:t>
            </a:r>
            <a:endParaRPr lang="zh-CN" altLang="en-US" dirty="0"/>
          </a:p>
        </p:txBody>
      </p:sp>
      <p:sp>
        <p:nvSpPr>
          <p:cNvPr id="4" name="菱形 3">
            <a:extLst>
              <a:ext uri="{FF2B5EF4-FFF2-40B4-BE49-F238E27FC236}">
                <a16:creationId xmlns:a16="http://schemas.microsoft.com/office/drawing/2014/main" id="{DE6D79B4-2599-4A84-866B-11094245D51B}"/>
              </a:ext>
            </a:extLst>
          </p:cNvPr>
          <p:cNvSpPr/>
          <p:nvPr/>
        </p:nvSpPr>
        <p:spPr>
          <a:xfrm>
            <a:off x="1887061" y="3418953"/>
            <a:ext cx="2675314" cy="102355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多个</a:t>
            </a:r>
            <a:r>
              <a:rPr lang="en-US" altLang="zh-CN" dirty="0"/>
              <a:t>trigger label</a:t>
            </a:r>
            <a:r>
              <a:rPr lang="zh-CN" altLang="en-US" dirty="0"/>
              <a:t>？ 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AB39CA9C-2033-4BC0-9A45-F47B847F01BC}"/>
              </a:ext>
            </a:extLst>
          </p:cNvPr>
          <p:cNvCxnSpPr>
            <a:cxnSpLocks/>
          </p:cNvCxnSpPr>
          <p:nvPr/>
        </p:nvCxnSpPr>
        <p:spPr>
          <a:xfrm>
            <a:off x="1252306" y="3923210"/>
            <a:ext cx="585244" cy="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824FB3E0-DD4D-4797-AA57-96061604A002}"/>
              </a:ext>
            </a:extLst>
          </p:cNvPr>
          <p:cNvCxnSpPr>
            <a:cxnSpLocks/>
          </p:cNvCxnSpPr>
          <p:nvPr/>
        </p:nvCxnSpPr>
        <p:spPr>
          <a:xfrm flipV="1">
            <a:off x="4611886" y="2966211"/>
            <a:ext cx="1182522" cy="96451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16">
            <a:extLst>
              <a:ext uri="{FF2B5EF4-FFF2-40B4-BE49-F238E27FC236}">
                <a16:creationId xmlns:a16="http://schemas.microsoft.com/office/drawing/2014/main" id="{57D1E4E3-BF12-4327-9554-9C6155866BA6}"/>
              </a:ext>
            </a:extLst>
          </p:cNvPr>
          <p:cNvCxnSpPr>
            <a:cxnSpLocks/>
          </p:cNvCxnSpPr>
          <p:nvPr/>
        </p:nvCxnSpPr>
        <p:spPr>
          <a:xfrm>
            <a:off x="4611886" y="3930730"/>
            <a:ext cx="1182522" cy="76080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B2408DA1-3766-46FE-A421-2A36253C2A1A}"/>
              </a:ext>
            </a:extLst>
          </p:cNvPr>
          <p:cNvSpPr/>
          <p:nvPr/>
        </p:nvSpPr>
        <p:spPr>
          <a:xfrm>
            <a:off x="4167738" y="2762492"/>
            <a:ext cx="969431" cy="519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Single</a:t>
            </a:r>
          </a:p>
          <a:p>
            <a:pPr algn="ctr"/>
            <a:r>
              <a:rPr lang="en-US" altLang="zh-CN" dirty="0"/>
              <a:t>label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82033C6-50F1-4626-A8A3-50168A98DD1D}"/>
              </a:ext>
            </a:extLst>
          </p:cNvPr>
          <p:cNvSpPr/>
          <p:nvPr/>
        </p:nvSpPr>
        <p:spPr>
          <a:xfrm>
            <a:off x="4158114" y="4332831"/>
            <a:ext cx="979055" cy="551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Multiple</a:t>
            </a:r>
          </a:p>
          <a:p>
            <a:pPr algn="ctr"/>
            <a:r>
              <a:rPr lang="en-US" altLang="zh-CN" dirty="0"/>
              <a:t>label</a:t>
            </a:r>
            <a:endParaRPr lang="zh-CN" altLang="en-US" dirty="0"/>
          </a:p>
        </p:txBody>
      </p:sp>
      <p:sp>
        <p:nvSpPr>
          <p:cNvPr id="28" name="菱形 27">
            <a:extLst>
              <a:ext uri="{FF2B5EF4-FFF2-40B4-BE49-F238E27FC236}">
                <a16:creationId xmlns:a16="http://schemas.microsoft.com/office/drawing/2014/main" id="{857B151B-1730-47BD-ADCA-CF8B59646D0C}"/>
              </a:ext>
            </a:extLst>
          </p:cNvPr>
          <p:cNvSpPr/>
          <p:nvPr/>
        </p:nvSpPr>
        <p:spPr>
          <a:xfrm>
            <a:off x="5794408" y="2587472"/>
            <a:ext cx="1626670" cy="7608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预测正确？</a:t>
            </a:r>
          </a:p>
        </p:txBody>
      </p:sp>
      <p:cxnSp>
        <p:nvCxnSpPr>
          <p:cNvPr id="35" name="直接箭头连接符 16">
            <a:extLst>
              <a:ext uri="{FF2B5EF4-FFF2-40B4-BE49-F238E27FC236}">
                <a16:creationId xmlns:a16="http://schemas.microsoft.com/office/drawing/2014/main" id="{094A833D-9B58-4BBC-8B35-432776AF9CC8}"/>
              </a:ext>
            </a:extLst>
          </p:cNvPr>
          <p:cNvCxnSpPr>
            <a:cxnSpLocks/>
            <a:stCxn id="28" idx="3"/>
            <a:endCxn id="52" idx="1"/>
          </p:cNvCxnSpPr>
          <p:nvPr/>
        </p:nvCxnSpPr>
        <p:spPr>
          <a:xfrm flipV="1">
            <a:off x="7421078" y="2533162"/>
            <a:ext cx="1302180" cy="43471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16">
            <a:extLst>
              <a:ext uri="{FF2B5EF4-FFF2-40B4-BE49-F238E27FC236}">
                <a16:creationId xmlns:a16="http://schemas.microsoft.com/office/drawing/2014/main" id="{E6FF3591-18F7-4D79-9246-BDA6BF20E11D}"/>
              </a:ext>
            </a:extLst>
          </p:cNvPr>
          <p:cNvCxnSpPr>
            <a:cxnSpLocks/>
          </p:cNvCxnSpPr>
          <p:nvPr/>
        </p:nvCxnSpPr>
        <p:spPr>
          <a:xfrm>
            <a:off x="7421078" y="2966212"/>
            <a:ext cx="1302180" cy="43119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>
            <a:extLst>
              <a:ext uri="{FF2B5EF4-FFF2-40B4-BE49-F238E27FC236}">
                <a16:creationId xmlns:a16="http://schemas.microsoft.com/office/drawing/2014/main" id="{9A79D551-F196-49D5-83F2-F44DF9C5CDB7}"/>
              </a:ext>
            </a:extLst>
          </p:cNvPr>
          <p:cNvSpPr/>
          <p:nvPr/>
        </p:nvSpPr>
        <p:spPr>
          <a:xfrm>
            <a:off x="7403213" y="2248573"/>
            <a:ext cx="914400" cy="191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right</a:t>
            </a:r>
            <a:endParaRPr lang="zh-CN" altLang="en-US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F4FFFE8B-8B32-4EBC-B527-AA2A4E360794}"/>
              </a:ext>
            </a:extLst>
          </p:cNvPr>
          <p:cNvSpPr/>
          <p:nvPr/>
        </p:nvSpPr>
        <p:spPr>
          <a:xfrm>
            <a:off x="7546208" y="3461369"/>
            <a:ext cx="789271" cy="191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wrong</a:t>
            </a:r>
            <a:endParaRPr lang="zh-CN" altLang="en-US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1CF5D075-4CA2-4ABE-B08E-A94A1CCD5C20}"/>
              </a:ext>
            </a:extLst>
          </p:cNvPr>
          <p:cNvSpPr/>
          <p:nvPr/>
        </p:nvSpPr>
        <p:spPr>
          <a:xfrm>
            <a:off x="8723258" y="2244160"/>
            <a:ext cx="1626670" cy="578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Dataset first</a:t>
            </a:r>
            <a:endParaRPr lang="zh-CN" altLang="en-US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9DA1F3D7-E47B-461C-9EBC-F3138881D401}"/>
              </a:ext>
            </a:extLst>
          </p:cNvPr>
          <p:cNvSpPr/>
          <p:nvPr/>
        </p:nvSpPr>
        <p:spPr>
          <a:xfrm>
            <a:off x="8723258" y="3090848"/>
            <a:ext cx="1626670" cy="578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Dataset second</a:t>
            </a:r>
            <a:endParaRPr lang="zh-CN" altLang="en-US" dirty="0"/>
          </a:p>
        </p:txBody>
      </p:sp>
      <p:sp>
        <p:nvSpPr>
          <p:cNvPr id="58" name="菱形 57">
            <a:extLst>
              <a:ext uri="{FF2B5EF4-FFF2-40B4-BE49-F238E27FC236}">
                <a16:creationId xmlns:a16="http://schemas.microsoft.com/office/drawing/2014/main" id="{CB914D84-CE23-4409-B222-221ECA3C3628}"/>
              </a:ext>
            </a:extLst>
          </p:cNvPr>
          <p:cNvSpPr/>
          <p:nvPr/>
        </p:nvSpPr>
        <p:spPr>
          <a:xfrm>
            <a:off x="5843919" y="4179812"/>
            <a:ext cx="1751801" cy="99337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预测正确其中一个？</a:t>
            </a:r>
          </a:p>
        </p:txBody>
      </p:sp>
      <p:cxnSp>
        <p:nvCxnSpPr>
          <p:cNvPr id="59" name="直接箭头连接符 16">
            <a:extLst>
              <a:ext uri="{FF2B5EF4-FFF2-40B4-BE49-F238E27FC236}">
                <a16:creationId xmlns:a16="http://schemas.microsoft.com/office/drawing/2014/main" id="{F5D4346B-7F72-4BA1-A8FA-8BFABBAFD5EE}"/>
              </a:ext>
            </a:extLst>
          </p:cNvPr>
          <p:cNvCxnSpPr>
            <a:cxnSpLocks/>
            <a:endCxn id="63" idx="1"/>
          </p:cNvCxnSpPr>
          <p:nvPr/>
        </p:nvCxnSpPr>
        <p:spPr>
          <a:xfrm flipV="1">
            <a:off x="7611894" y="4243517"/>
            <a:ext cx="1302179" cy="43471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16">
            <a:extLst>
              <a:ext uri="{FF2B5EF4-FFF2-40B4-BE49-F238E27FC236}">
                <a16:creationId xmlns:a16="http://schemas.microsoft.com/office/drawing/2014/main" id="{E824330F-DECB-4704-B4F4-9B3BD7C5F0AD}"/>
              </a:ext>
            </a:extLst>
          </p:cNvPr>
          <p:cNvCxnSpPr>
            <a:cxnSpLocks/>
          </p:cNvCxnSpPr>
          <p:nvPr/>
        </p:nvCxnSpPr>
        <p:spPr>
          <a:xfrm>
            <a:off x="7611894" y="4676567"/>
            <a:ext cx="1302180" cy="43119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>
            <a:extLst>
              <a:ext uri="{FF2B5EF4-FFF2-40B4-BE49-F238E27FC236}">
                <a16:creationId xmlns:a16="http://schemas.microsoft.com/office/drawing/2014/main" id="{BFDDC3C0-E44A-4AC6-BD64-8BCB4C0DD760}"/>
              </a:ext>
            </a:extLst>
          </p:cNvPr>
          <p:cNvSpPr/>
          <p:nvPr/>
        </p:nvSpPr>
        <p:spPr>
          <a:xfrm>
            <a:off x="7594029" y="3958928"/>
            <a:ext cx="914400" cy="191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right</a:t>
            </a:r>
            <a:endParaRPr lang="zh-CN" altLang="en-US" dirty="0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5B488C04-6564-4A14-BA04-52CE0DF1C89F}"/>
              </a:ext>
            </a:extLst>
          </p:cNvPr>
          <p:cNvSpPr/>
          <p:nvPr/>
        </p:nvSpPr>
        <p:spPr>
          <a:xfrm>
            <a:off x="7737024" y="5171724"/>
            <a:ext cx="789271" cy="191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wrong</a:t>
            </a:r>
            <a:endParaRPr lang="zh-CN" altLang="en-US" dirty="0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294EA59A-F3ED-4B42-82B6-F4A870EF713B}"/>
              </a:ext>
            </a:extLst>
          </p:cNvPr>
          <p:cNvSpPr/>
          <p:nvPr/>
        </p:nvSpPr>
        <p:spPr>
          <a:xfrm>
            <a:off x="8914073" y="3954515"/>
            <a:ext cx="1952847" cy="578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Dataset third right</a:t>
            </a:r>
            <a:endParaRPr lang="zh-CN" altLang="en-US" dirty="0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F72E6B1F-9AD4-4E1D-89B4-01D09F514387}"/>
              </a:ext>
            </a:extLst>
          </p:cNvPr>
          <p:cNvSpPr/>
          <p:nvPr/>
        </p:nvSpPr>
        <p:spPr>
          <a:xfrm>
            <a:off x="8914074" y="4801203"/>
            <a:ext cx="1952848" cy="578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Dataset third wrong</a:t>
            </a:r>
            <a:endParaRPr lang="zh-CN" altLang="en-US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A7D16A77-A56E-4EA1-A297-458BC84C324F}"/>
              </a:ext>
            </a:extLst>
          </p:cNvPr>
          <p:cNvSpPr txBox="1"/>
          <p:nvPr/>
        </p:nvSpPr>
        <p:spPr>
          <a:xfrm>
            <a:off x="10278557" y="2342340"/>
            <a:ext cx="131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8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3143</a:t>
            </a:r>
            <a:r>
              <a:rPr lang="zh-CN" altLang="en-US" sz="18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 </a:t>
            </a:r>
            <a:endParaRPr lang="zh-CN" altLang="en-US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C365F519-4316-405D-9A64-DD3853BD4C3C}"/>
              </a:ext>
            </a:extLst>
          </p:cNvPr>
          <p:cNvSpPr txBox="1"/>
          <p:nvPr/>
        </p:nvSpPr>
        <p:spPr>
          <a:xfrm>
            <a:off x="10313848" y="3229352"/>
            <a:ext cx="131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8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949</a:t>
            </a:r>
            <a:r>
              <a:rPr lang="zh-CN" altLang="en-US" sz="18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 </a:t>
            </a:r>
            <a:endParaRPr lang="zh-CN" altLang="en-US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6C8B8F79-B900-4C1A-80B3-D1E10077AB33}"/>
              </a:ext>
            </a:extLst>
          </p:cNvPr>
          <p:cNvSpPr txBox="1"/>
          <p:nvPr/>
        </p:nvSpPr>
        <p:spPr>
          <a:xfrm>
            <a:off x="10924538" y="4073176"/>
            <a:ext cx="131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8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1446</a:t>
            </a:r>
            <a:r>
              <a:rPr lang="zh-CN" altLang="en-US" sz="18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 </a:t>
            </a:r>
            <a:endParaRPr lang="zh-CN" altLang="en-US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EAD6E390-99D4-4645-9BA1-9CF5CC5D6B11}"/>
              </a:ext>
            </a:extLst>
          </p:cNvPr>
          <p:cNvSpPr txBox="1"/>
          <p:nvPr/>
        </p:nvSpPr>
        <p:spPr>
          <a:xfrm>
            <a:off x="10947216" y="4999678"/>
            <a:ext cx="131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240</a:t>
            </a:r>
            <a:r>
              <a:rPr lang="zh-CN" altLang="en-US" sz="18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 </a:t>
            </a:r>
            <a:endParaRPr lang="zh-CN" altLang="en-US" dirty="0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362362D4-5CF2-46E3-8E92-AF795D90B242}"/>
              </a:ext>
            </a:extLst>
          </p:cNvPr>
          <p:cNvSpPr/>
          <p:nvPr/>
        </p:nvSpPr>
        <p:spPr>
          <a:xfrm>
            <a:off x="8603600" y="2143859"/>
            <a:ext cx="3185659" cy="797064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F875EB12-F8AE-4D65-802B-11BD73372225}"/>
              </a:ext>
            </a:extLst>
          </p:cNvPr>
          <p:cNvSpPr/>
          <p:nvPr/>
        </p:nvSpPr>
        <p:spPr>
          <a:xfrm>
            <a:off x="8810918" y="3825223"/>
            <a:ext cx="3185659" cy="797064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76868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539527" y="179362"/>
            <a:ext cx="46762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基于标签验证的数据增强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2B866E8B-5B39-460B-ABD3-A07EA647101B}"/>
              </a:ext>
            </a:extLst>
          </p:cNvPr>
          <p:cNvSpPr/>
          <p:nvPr/>
        </p:nvSpPr>
        <p:spPr>
          <a:xfrm>
            <a:off x="0" y="6731968"/>
            <a:ext cx="12192000" cy="126032"/>
          </a:xfrm>
          <a:prstGeom prst="rect">
            <a:avLst/>
          </a:prstGeom>
          <a:solidFill>
            <a:srgbClr val="0046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AEBFE466-72C0-4236-8A42-01AB056E7932}"/>
              </a:ext>
            </a:extLst>
          </p:cNvPr>
          <p:cNvSpPr/>
          <p:nvPr/>
        </p:nvSpPr>
        <p:spPr>
          <a:xfrm>
            <a:off x="0" y="-1097"/>
            <a:ext cx="12192000" cy="126032"/>
          </a:xfrm>
          <a:prstGeom prst="rect">
            <a:avLst/>
          </a:prstGeom>
          <a:solidFill>
            <a:srgbClr val="0046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5B547AA6-8C7B-4F5A-8805-17C9AB1B714A}"/>
              </a:ext>
            </a:extLst>
          </p:cNvPr>
          <p:cNvSpPr/>
          <p:nvPr/>
        </p:nvSpPr>
        <p:spPr>
          <a:xfrm>
            <a:off x="257381" y="267676"/>
            <a:ext cx="87086" cy="377371"/>
          </a:xfrm>
          <a:prstGeom prst="rect">
            <a:avLst/>
          </a:prstGeom>
          <a:solidFill>
            <a:srgbClr val="0046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6">
            <a:extLst>
              <a:ext uri="{FF2B5EF4-FFF2-40B4-BE49-F238E27FC236}">
                <a16:creationId xmlns:a16="http://schemas.microsoft.com/office/drawing/2014/main" id="{7A688C7E-909F-4E9F-B495-F4555A313B4F}"/>
              </a:ext>
            </a:extLst>
          </p:cNvPr>
          <p:cNvSpPr txBox="1"/>
          <p:nvPr/>
        </p:nvSpPr>
        <p:spPr>
          <a:xfrm>
            <a:off x="539527" y="818564"/>
            <a:ext cx="10848910" cy="949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l"/>
            </a:pPr>
            <a:endParaRPr lang="en-US" altLang="zh-CN" sz="2400" dirty="0">
              <a:solidFill>
                <a:srgbClr val="00468E"/>
              </a:solidFill>
              <a:ea typeface="华文楷体" panose="02010600040101010101" pitchFamily="2" charset="-122"/>
            </a:endParaRPr>
          </a:p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l"/>
            </a:pPr>
            <a:endParaRPr lang="en-US" altLang="zh-CN" sz="2400" dirty="0">
              <a:solidFill>
                <a:srgbClr val="00468E"/>
              </a:solidFill>
              <a:ea typeface="华文楷体" panose="02010600040101010101" pitchFamily="2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6C3EE70-AEF9-4541-B4D1-DAB768813D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7587" y="5930156"/>
            <a:ext cx="668044" cy="668044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9F84738-A505-4160-8570-5B0F8446F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B14F0-47FE-4937-9DB0-2B15A813C1B0}" type="slidenum">
              <a:rPr lang="zh-CN" altLang="en-US" smtClean="0"/>
              <a:t>16</a:t>
            </a:fld>
            <a:endParaRPr lang="zh-CN" altLang="en-US" dirty="0"/>
          </a:p>
        </p:txBody>
      </p:sp>
      <p:sp>
        <p:nvSpPr>
          <p:cNvPr id="9" name="TextBox 29">
            <a:extLst>
              <a:ext uri="{FF2B5EF4-FFF2-40B4-BE49-F238E27FC236}">
                <a16:creationId xmlns:a16="http://schemas.microsoft.com/office/drawing/2014/main" id="{F965E32C-3263-4A50-8DFA-403A120DFB4C}"/>
              </a:ext>
            </a:extLst>
          </p:cNvPr>
          <p:cNvSpPr txBox="1"/>
          <p:nvPr/>
        </p:nvSpPr>
        <p:spPr>
          <a:xfrm>
            <a:off x="344467" y="697042"/>
            <a:ext cx="11652110" cy="3730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2. role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增强（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first +second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sz="2000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初赛数据划分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(role(sub/</a:t>
            </a:r>
            <a:r>
              <a:rPr lang="en-US" altLang="zh-CN" sz="2000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ob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)):</a:t>
            </a:r>
          </a:p>
          <a:p>
            <a:pPr lvl="0">
              <a:lnSpc>
                <a:spcPct val="150000"/>
              </a:lnSpc>
            </a:pPr>
            <a:endParaRPr lang="en-US" altLang="zh-CN" sz="2000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endParaRPr lang="en-US" altLang="zh-CN" sz="2000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endParaRPr lang="en-US" altLang="zh-CN" sz="2000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endParaRPr lang="en-US" altLang="zh-CN" sz="2000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endParaRPr lang="en-US" altLang="zh-CN" sz="2000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endParaRPr lang="en-US" altLang="zh-CN" sz="2000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D3519085-A962-4648-BD42-0D6064A1AA55}"/>
              </a:ext>
            </a:extLst>
          </p:cNvPr>
          <p:cNvSpPr/>
          <p:nvPr/>
        </p:nvSpPr>
        <p:spPr>
          <a:xfrm>
            <a:off x="82918" y="2769840"/>
            <a:ext cx="872258" cy="8109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start</a:t>
            </a:r>
            <a:endParaRPr lang="zh-CN" altLang="en-US" dirty="0"/>
          </a:p>
        </p:txBody>
      </p:sp>
      <p:sp>
        <p:nvSpPr>
          <p:cNvPr id="39" name="菱形 38">
            <a:extLst>
              <a:ext uri="{FF2B5EF4-FFF2-40B4-BE49-F238E27FC236}">
                <a16:creationId xmlns:a16="http://schemas.microsoft.com/office/drawing/2014/main" id="{BB7255A6-C178-4ABB-9C9D-A6861C85317E}"/>
              </a:ext>
            </a:extLst>
          </p:cNvPr>
          <p:cNvSpPr/>
          <p:nvPr/>
        </p:nvSpPr>
        <p:spPr>
          <a:xfrm>
            <a:off x="1604271" y="2540893"/>
            <a:ext cx="2675314" cy="131181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某一</a:t>
            </a:r>
            <a:r>
              <a:rPr lang="en-US" altLang="zh-CN" dirty="0"/>
              <a:t>trigger</a:t>
            </a:r>
            <a:r>
              <a:rPr lang="zh-CN" altLang="en-US" dirty="0"/>
              <a:t>下的</a:t>
            </a:r>
            <a:r>
              <a:rPr lang="en-US" altLang="zh-CN" dirty="0"/>
              <a:t>role</a:t>
            </a:r>
            <a:r>
              <a:rPr lang="zh-CN" altLang="en-US" dirty="0"/>
              <a:t>预测完全正确？</a:t>
            </a: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CAE88C57-357D-4ED7-8BEC-53FA0FD90BC6}"/>
              </a:ext>
            </a:extLst>
          </p:cNvPr>
          <p:cNvCxnSpPr>
            <a:cxnSpLocks/>
          </p:cNvCxnSpPr>
          <p:nvPr/>
        </p:nvCxnSpPr>
        <p:spPr>
          <a:xfrm>
            <a:off x="987101" y="3199426"/>
            <a:ext cx="585244" cy="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16">
            <a:extLst>
              <a:ext uri="{FF2B5EF4-FFF2-40B4-BE49-F238E27FC236}">
                <a16:creationId xmlns:a16="http://schemas.microsoft.com/office/drawing/2014/main" id="{4572FCF3-7768-4CCD-8778-D5F947C63286}"/>
              </a:ext>
            </a:extLst>
          </p:cNvPr>
          <p:cNvCxnSpPr>
            <a:cxnSpLocks/>
          </p:cNvCxnSpPr>
          <p:nvPr/>
        </p:nvCxnSpPr>
        <p:spPr>
          <a:xfrm flipV="1">
            <a:off x="4346681" y="2242427"/>
            <a:ext cx="1182522" cy="96451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16">
            <a:extLst>
              <a:ext uri="{FF2B5EF4-FFF2-40B4-BE49-F238E27FC236}">
                <a16:creationId xmlns:a16="http://schemas.microsoft.com/office/drawing/2014/main" id="{5DC204DC-2466-414E-A861-1125B947C56F}"/>
              </a:ext>
            </a:extLst>
          </p:cNvPr>
          <p:cNvCxnSpPr>
            <a:cxnSpLocks/>
          </p:cNvCxnSpPr>
          <p:nvPr/>
        </p:nvCxnSpPr>
        <p:spPr>
          <a:xfrm>
            <a:off x="4346681" y="3206946"/>
            <a:ext cx="869126" cy="745837"/>
          </a:xfrm>
          <a:prstGeom prst="bentConnector3">
            <a:avLst>
              <a:gd name="adj1" fmla="val 69934"/>
            </a:avLst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C6716CD5-A6EB-4685-8573-EA4D0E5F55BB}"/>
              </a:ext>
            </a:extLst>
          </p:cNvPr>
          <p:cNvSpPr/>
          <p:nvPr/>
        </p:nvSpPr>
        <p:spPr>
          <a:xfrm>
            <a:off x="3902533" y="2038708"/>
            <a:ext cx="969431" cy="519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right</a:t>
            </a:r>
            <a:endParaRPr lang="zh-CN" altLang="en-US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A1E7E9E1-5A78-48EB-AE3C-63900170FE12}"/>
              </a:ext>
            </a:extLst>
          </p:cNvPr>
          <p:cNvSpPr/>
          <p:nvPr/>
        </p:nvSpPr>
        <p:spPr>
          <a:xfrm>
            <a:off x="3892909" y="3609047"/>
            <a:ext cx="979055" cy="551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wrong</a:t>
            </a:r>
            <a:endParaRPr lang="zh-CN" altLang="en-US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F95C3742-52FE-41D3-B317-B433D7AE154F}"/>
              </a:ext>
            </a:extLst>
          </p:cNvPr>
          <p:cNvSpPr/>
          <p:nvPr/>
        </p:nvSpPr>
        <p:spPr>
          <a:xfrm>
            <a:off x="5564286" y="1923324"/>
            <a:ext cx="1626670" cy="578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Dataset first</a:t>
            </a:r>
            <a:endParaRPr lang="zh-CN" altLang="en-US" dirty="0"/>
          </a:p>
        </p:txBody>
      </p:sp>
      <p:sp>
        <p:nvSpPr>
          <p:cNvPr id="56" name="菱形 55">
            <a:extLst>
              <a:ext uri="{FF2B5EF4-FFF2-40B4-BE49-F238E27FC236}">
                <a16:creationId xmlns:a16="http://schemas.microsoft.com/office/drawing/2014/main" id="{CAB1EE5E-DAF3-4116-8379-85BFFEA2432A}"/>
              </a:ext>
            </a:extLst>
          </p:cNvPr>
          <p:cNvSpPr/>
          <p:nvPr/>
        </p:nvSpPr>
        <p:spPr>
          <a:xfrm>
            <a:off x="5204641" y="3325121"/>
            <a:ext cx="1893104" cy="121867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sub/obj</a:t>
            </a:r>
            <a:r>
              <a:rPr lang="zh-CN" altLang="en-US" sz="1600" dirty="0"/>
              <a:t>有一个预测正确？</a:t>
            </a:r>
          </a:p>
        </p:txBody>
      </p:sp>
      <p:cxnSp>
        <p:nvCxnSpPr>
          <p:cNvPr id="57" name="直接箭头连接符 16">
            <a:extLst>
              <a:ext uri="{FF2B5EF4-FFF2-40B4-BE49-F238E27FC236}">
                <a16:creationId xmlns:a16="http://schemas.microsoft.com/office/drawing/2014/main" id="{20796980-0909-40FC-B292-E165A7A347E1}"/>
              </a:ext>
            </a:extLst>
          </p:cNvPr>
          <p:cNvCxnSpPr>
            <a:cxnSpLocks/>
          </p:cNvCxnSpPr>
          <p:nvPr/>
        </p:nvCxnSpPr>
        <p:spPr>
          <a:xfrm flipV="1">
            <a:off x="7091647" y="3545026"/>
            <a:ext cx="651732" cy="38514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16">
            <a:extLst>
              <a:ext uri="{FF2B5EF4-FFF2-40B4-BE49-F238E27FC236}">
                <a16:creationId xmlns:a16="http://schemas.microsoft.com/office/drawing/2014/main" id="{ED1A6B4B-B08F-49CA-8E90-4E9396827F9E}"/>
              </a:ext>
            </a:extLst>
          </p:cNvPr>
          <p:cNvCxnSpPr>
            <a:cxnSpLocks/>
            <a:stCxn id="56" idx="3"/>
            <a:endCxn id="88" idx="1"/>
          </p:cNvCxnSpPr>
          <p:nvPr/>
        </p:nvCxnSpPr>
        <p:spPr>
          <a:xfrm>
            <a:off x="7097745" y="3934457"/>
            <a:ext cx="731571" cy="1218672"/>
          </a:xfrm>
          <a:prstGeom prst="bentConnector3">
            <a:avLst>
              <a:gd name="adj1" fmla="val 44737"/>
            </a:avLst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>
            <a:extLst>
              <a:ext uri="{FF2B5EF4-FFF2-40B4-BE49-F238E27FC236}">
                <a16:creationId xmlns:a16="http://schemas.microsoft.com/office/drawing/2014/main" id="{5D2B1E23-26D5-401E-91A5-07828F5E83FC}"/>
              </a:ext>
            </a:extLst>
          </p:cNvPr>
          <p:cNvSpPr/>
          <p:nvPr/>
        </p:nvSpPr>
        <p:spPr>
          <a:xfrm>
            <a:off x="6847562" y="3235144"/>
            <a:ext cx="914400" cy="191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right</a:t>
            </a:r>
            <a:endParaRPr lang="zh-CN" altLang="en-US" dirty="0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A4A943AF-2DB4-4988-8494-4F629FF829F6}"/>
              </a:ext>
            </a:extLst>
          </p:cNvPr>
          <p:cNvSpPr/>
          <p:nvPr/>
        </p:nvSpPr>
        <p:spPr>
          <a:xfrm>
            <a:off x="6972691" y="5246861"/>
            <a:ext cx="789271" cy="191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wrong</a:t>
            </a:r>
            <a:endParaRPr lang="zh-CN" altLang="en-US" dirty="0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CD9D463A-6E97-4C39-A8B8-6AB1E12FE4C6}"/>
              </a:ext>
            </a:extLst>
          </p:cNvPr>
          <p:cNvSpPr/>
          <p:nvPr/>
        </p:nvSpPr>
        <p:spPr>
          <a:xfrm>
            <a:off x="10330929" y="2775409"/>
            <a:ext cx="1778154" cy="585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Dataset second</a:t>
            </a:r>
            <a:endParaRPr lang="zh-CN" altLang="en-US" dirty="0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E4240726-A8F9-454D-A4BB-3DA83623BF3C}"/>
              </a:ext>
            </a:extLst>
          </p:cNvPr>
          <p:cNvSpPr txBox="1"/>
          <p:nvPr/>
        </p:nvSpPr>
        <p:spPr>
          <a:xfrm>
            <a:off x="7119585" y="2021504"/>
            <a:ext cx="131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8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3840</a:t>
            </a:r>
            <a:r>
              <a:rPr lang="zh-CN" altLang="en-US" sz="18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 </a:t>
            </a:r>
            <a:endParaRPr lang="zh-CN" altLang="en-US" dirty="0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520D0AB3-E561-4ED3-9D3F-67FFD41A7555}"/>
              </a:ext>
            </a:extLst>
          </p:cNvPr>
          <p:cNvSpPr txBox="1"/>
          <p:nvPr/>
        </p:nvSpPr>
        <p:spPr>
          <a:xfrm>
            <a:off x="10629364" y="2394478"/>
            <a:ext cx="131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656</a:t>
            </a:r>
            <a:r>
              <a:rPr lang="zh-CN" altLang="en-US" sz="18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 </a:t>
            </a:r>
            <a:endParaRPr lang="zh-CN" altLang="en-US" dirty="0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79F9DFE3-089B-4425-B889-9B0AEBF20E8B}"/>
              </a:ext>
            </a:extLst>
          </p:cNvPr>
          <p:cNvSpPr/>
          <p:nvPr/>
        </p:nvSpPr>
        <p:spPr>
          <a:xfrm>
            <a:off x="5444628" y="1823023"/>
            <a:ext cx="3185659" cy="797064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A4D6482A-3A14-4D05-B5FF-1028F321962C}"/>
              </a:ext>
            </a:extLst>
          </p:cNvPr>
          <p:cNvSpPr/>
          <p:nvPr/>
        </p:nvSpPr>
        <p:spPr>
          <a:xfrm>
            <a:off x="10227774" y="2390837"/>
            <a:ext cx="1936281" cy="1073648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菱形 15">
            <a:extLst>
              <a:ext uri="{FF2B5EF4-FFF2-40B4-BE49-F238E27FC236}">
                <a16:creationId xmlns:a16="http://schemas.microsoft.com/office/drawing/2014/main" id="{8154555F-D606-4EF5-8E1C-80279D703214}"/>
              </a:ext>
            </a:extLst>
          </p:cNvPr>
          <p:cNvSpPr/>
          <p:nvPr/>
        </p:nvSpPr>
        <p:spPr>
          <a:xfrm>
            <a:off x="7743379" y="2928299"/>
            <a:ext cx="1893104" cy="121867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另一个是否被</a:t>
            </a:r>
            <a:r>
              <a:rPr lang="en-US" altLang="zh-CN" sz="1600" dirty="0"/>
              <a:t>label</a:t>
            </a:r>
            <a:r>
              <a:rPr lang="zh-CN" altLang="en-US" sz="1600" dirty="0"/>
              <a:t>包含？</a:t>
            </a:r>
          </a:p>
        </p:txBody>
      </p:sp>
      <p:cxnSp>
        <p:nvCxnSpPr>
          <p:cNvPr id="84" name="直接箭头连接符 16">
            <a:extLst>
              <a:ext uri="{FF2B5EF4-FFF2-40B4-BE49-F238E27FC236}">
                <a16:creationId xmlns:a16="http://schemas.microsoft.com/office/drawing/2014/main" id="{5B430A1D-61CE-4BD8-9066-38296DF7DAD3}"/>
              </a:ext>
            </a:extLst>
          </p:cNvPr>
          <p:cNvCxnSpPr>
            <a:cxnSpLocks/>
          </p:cNvCxnSpPr>
          <p:nvPr/>
        </p:nvCxnSpPr>
        <p:spPr>
          <a:xfrm flipV="1">
            <a:off x="9640433" y="3118480"/>
            <a:ext cx="651732" cy="38514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>
            <a:extLst>
              <a:ext uri="{FF2B5EF4-FFF2-40B4-BE49-F238E27FC236}">
                <a16:creationId xmlns:a16="http://schemas.microsoft.com/office/drawing/2014/main" id="{6DC5CA85-FB23-46E4-B5D8-D08BCAA2D74F}"/>
              </a:ext>
            </a:extLst>
          </p:cNvPr>
          <p:cNvSpPr/>
          <p:nvPr/>
        </p:nvSpPr>
        <p:spPr>
          <a:xfrm>
            <a:off x="9244296" y="2798711"/>
            <a:ext cx="914400" cy="191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right</a:t>
            </a:r>
            <a:endParaRPr lang="zh-CN" altLang="en-US" dirty="0"/>
          </a:p>
        </p:txBody>
      </p:sp>
      <p:sp>
        <p:nvSpPr>
          <p:cNvPr id="88" name="菱形 87">
            <a:extLst>
              <a:ext uri="{FF2B5EF4-FFF2-40B4-BE49-F238E27FC236}">
                <a16:creationId xmlns:a16="http://schemas.microsoft.com/office/drawing/2014/main" id="{C779E5F9-E5EB-46A0-AE6E-C4ABA115DDB2}"/>
              </a:ext>
            </a:extLst>
          </p:cNvPr>
          <p:cNvSpPr/>
          <p:nvPr/>
        </p:nvSpPr>
        <p:spPr>
          <a:xfrm>
            <a:off x="7829316" y="4543793"/>
            <a:ext cx="1893104" cy="121867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sub/obj</a:t>
            </a:r>
            <a:r>
              <a:rPr lang="zh-CN" altLang="en-US" sz="1600" dirty="0"/>
              <a:t>是否均被</a:t>
            </a:r>
            <a:r>
              <a:rPr lang="en-US" altLang="zh-CN" sz="1600" dirty="0"/>
              <a:t>label</a:t>
            </a:r>
            <a:r>
              <a:rPr lang="zh-CN" altLang="en-US" sz="1600" dirty="0"/>
              <a:t>包含？</a:t>
            </a:r>
          </a:p>
        </p:txBody>
      </p:sp>
      <p:cxnSp>
        <p:nvCxnSpPr>
          <p:cNvPr id="89" name="直接箭头连接符 16">
            <a:extLst>
              <a:ext uri="{FF2B5EF4-FFF2-40B4-BE49-F238E27FC236}">
                <a16:creationId xmlns:a16="http://schemas.microsoft.com/office/drawing/2014/main" id="{9CC23A73-CD74-4B77-8B0A-5896E3D2EE42}"/>
              </a:ext>
            </a:extLst>
          </p:cNvPr>
          <p:cNvCxnSpPr>
            <a:cxnSpLocks/>
            <a:endCxn id="73" idx="2"/>
          </p:cNvCxnSpPr>
          <p:nvPr/>
        </p:nvCxnSpPr>
        <p:spPr>
          <a:xfrm rot="5400000" flipH="1" flipV="1">
            <a:off x="9593951" y="3493061"/>
            <a:ext cx="1758474" cy="149363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矩形 90">
            <a:extLst>
              <a:ext uri="{FF2B5EF4-FFF2-40B4-BE49-F238E27FC236}">
                <a16:creationId xmlns:a16="http://schemas.microsoft.com/office/drawing/2014/main" id="{42B6CFAF-294A-45C1-8482-447B60214530}"/>
              </a:ext>
            </a:extLst>
          </p:cNvPr>
          <p:cNvSpPr/>
          <p:nvPr/>
        </p:nvSpPr>
        <p:spPr>
          <a:xfrm>
            <a:off x="9175323" y="4377144"/>
            <a:ext cx="914400" cy="191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right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8922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539527" y="179362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结果展示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2B866E8B-5B39-460B-ABD3-A07EA647101B}"/>
              </a:ext>
            </a:extLst>
          </p:cNvPr>
          <p:cNvSpPr/>
          <p:nvPr/>
        </p:nvSpPr>
        <p:spPr>
          <a:xfrm>
            <a:off x="0" y="6731968"/>
            <a:ext cx="12192000" cy="126032"/>
          </a:xfrm>
          <a:prstGeom prst="rect">
            <a:avLst/>
          </a:prstGeom>
          <a:solidFill>
            <a:srgbClr val="0046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AEBFE466-72C0-4236-8A42-01AB056E7932}"/>
              </a:ext>
            </a:extLst>
          </p:cNvPr>
          <p:cNvSpPr/>
          <p:nvPr/>
        </p:nvSpPr>
        <p:spPr>
          <a:xfrm>
            <a:off x="0" y="-1097"/>
            <a:ext cx="12192000" cy="126032"/>
          </a:xfrm>
          <a:prstGeom prst="rect">
            <a:avLst/>
          </a:prstGeom>
          <a:solidFill>
            <a:srgbClr val="0046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5B547AA6-8C7B-4F5A-8805-17C9AB1B714A}"/>
              </a:ext>
            </a:extLst>
          </p:cNvPr>
          <p:cNvSpPr/>
          <p:nvPr/>
        </p:nvSpPr>
        <p:spPr>
          <a:xfrm>
            <a:off x="257381" y="267676"/>
            <a:ext cx="87086" cy="377371"/>
          </a:xfrm>
          <a:prstGeom prst="rect">
            <a:avLst/>
          </a:prstGeom>
          <a:solidFill>
            <a:srgbClr val="0046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6">
            <a:extLst>
              <a:ext uri="{FF2B5EF4-FFF2-40B4-BE49-F238E27FC236}">
                <a16:creationId xmlns:a16="http://schemas.microsoft.com/office/drawing/2014/main" id="{7A688C7E-909F-4E9F-B495-F4555A313B4F}"/>
              </a:ext>
            </a:extLst>
          </p:cNvPr>
          <p:cNvSpPr txBox="1"/>
          <p:nvPr/>
        </p:nvSpPr>
        <p:spPr>
          <a:xfrm>
            <a:off x="539527" y="818564"/>
            <a:ext cx="10848910" cy="949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l"/>
            </a:pPr>
            <a:endParaRPr lang="en-US" altLang="zh-CN" sz="2400" dirty="0">
              <a:solidFill>
                <a:srgbClr val="00468E"/>
              </a:solidFill>
              <a:ea typeface="华文楷体" panose="02010600040101010101" pitchFamily="2" charset="-122"/>
            </a:endParaRPr>
          </a:p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l"/>
            </a:pPr>
            <a:endParaRPr lang="en-US" altLang="zh-CN" sz="2400" dirty="0">
              <a:solidFill>
                <a:srgbClr val="00468E"/>
              </a:solidFill>
              <a:ea typeface="华文楷体" panose="02010600040101010101" pitchFamily="2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6C3EE70-AEF9-4541-B4D1-DAB768813D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7587" y="5930156"/>
            <a:ext cx="668044" cy="668044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9F84738-A505-4160-8570-5B0F8446F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B14F0-47FE-4937-9DB0-2B15A813C1B0}" type="slidenum">
              <a:rPr lang="zh-CN" altLang="en-US" smtClean="0"/>
              <a:t>17</a:t>
            </a:fld>
            <a:endParaRPr lang="zh-CN" altLang="en-US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2D44476A-6F86-4784-A389-E66CEF9B42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0272374"/>
              </p:ext>
            </p:extLst>
          </p:nvPr>
        </p:nvGraphicFramePr>
        <p:xfrm>
          <a:off x="2066925" y="1293149"/>
          <a:ext cx="7477125" cy="27711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9625">
                  <a:extLst>
                    <a:ext uri="{9D8B030D-6E8A-4147-A177-3AD203B41FA5}">
                      <a16:colId xmlns:a16="http://schemas.microsoft.com/office/drawing/2014/main" val="297840556"/>
                    </a:ext>
                  </a:extLst>
                </a:gridCol>
                <a:gridCol w="2857500">
                  <a:extLst>
                    <a:ext uri="{9D8B030D-6E8A-4147-A177-3AD203B41FA5}">
                      <a16:colId xmlns:a16="http://schemas.microsoft.com/office/drawing/2014/main" val="1008319681"/>
                    </a:ext>
                  </a:extLst>
                </a:gridCol>
              </a:tblGrid>
              <a:tr h="353377">
                <a:tc>
                  <a:txBody>
                    <a:bodyPr/>
                    <a:lstStyle/>
                    <a:p>
                      <a:endParaRPr lang="zh-CN" altLang="en-US" dirty="0"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Score</a:t>
                      </a:r>
                      <a:endParaRPr lang="zh-CN" altLang="en-US" dirty="0"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368991"/>
                  </a:ext>
                </a:extLst>
              </a:tr>
              <a:tr h="353377">
                <a:tc>
                  <a:txBody>
                    <a:bodyPr/>
                    <a:lstStyle/>
                    <a:p>
                      <a:r>
                        <a:rPr lang="en-US" altLang="zh-CN" sz="1800" b="0" dirty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Baseline</a:t>
                      </a:r>
                      <a:endParaRPr lang="zh-CN" altLang="en-US" sz="1800" b="0" dirty="0"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69.491</a:t>
                      </a:r>
                      <a:endParaRPr lang="zh-CN" altLang="en-US" dirty="0"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777147"/>
                  </a:ext>
                </a:extLst>
              </a:tr>
              <a:tr h="454713"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+ sub/obj</a:t>
                      </a:r>
                      <a:r>
                        <a:rPr lang="zh-CN" altLang="en-US" sz="2000" b="0" dirty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 与 </a:t>
                      </a:r>
                      <a:r>
                        <a:rPr lang="en-US" altLang="zh-CN" sz="2000" b="0" dirty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time/loc </a:t>
                      </a:r>
                      <a:r>
                        <a:rPr lang="zh-CN" altLang="en-US" sz="2000" b="0" dirty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分开抽取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70.938</a:t>
                      </a:r>
                      <a:endParaRPr lang="zh-CN" altLang="en-US" dirty="0"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350902"/>
                  </a:ext>
                </a:extLst>
              </a:tr>
              <a:tr h="382825"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+ trigger  </a:t>
                      </a:r>
                      <a:r>
                        <a:rPr lang="zh-CN" altLang="en-US" sz="2000" b="0" dirty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用指针解码</a:t>
                      </a:r>
                      <a:r>
                        <a:rPr lang="en-US" altLang="zh-CN" sz="2000" b="0" dirty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lang="zh-CN" altLang="en-US" sz="2000" b="0" dirty="0"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72.248</a:t>
                      </a:r>
                      <a:endParaRPr lang="zh-CN" altLang="en-US" dirty="0"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121382"/>
                  </a:ext>
                </a:extLst>
              </a:tr>
              <a:tr h="382825"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+ sub/obj </a:t>
                      </a:r>
                      <a:r>
                        <a:rPr lang="zh-CN" altLang="en-US" sz="2000" b="0" dirty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解码优化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72.898</a:t>
                      </a:r>
                      <a:endParaRPr lang="zh-CN" altLang="en-US" dirty="0"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38928"/>
                  </a:ext>
                </a:extLst>
              </a:tr>
              <a:tr h="382825"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lang="zh-CN" altLang="en-US" sz="2000" b="0" dirty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利用处理后的初赛数据（</a:t>
                      </a:r>
                      <a:r>
                        <a:rPr lang="zh-CN" altLang="en-US" sz="2000" b="1" dirty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单模型</a:t>
                      </a:r>
                      <a:r>
                        <a:rPr lang="zh-CN" altLang="en-US" sz="2000" b="0" dirty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73.684</a:t>
                      </a:r>
                      <a:endParaRPr lang="zh-CN" altLang="en-US" dirty="0"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441461"/>
                  </a:ext>
                </a:extLst>
              </a:tr>
              <a:tr h="382825"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+ tense &amp; polarity 10</a:t>
                      </a:r>
                      <a:r>
                        <a:rPr lang="zh-CN" altLang="en-US" sz="2000" b="0" dirty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折交叉验证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73.859</a:t>
                      </a:r>
                      <a:endParaRPr lang="zh-CN" altLang="en-US" b="1" dirty="0"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746100"/>
                  </a:ext>
                </a:extLst>
              </a:tr>
            </a:tbl>
          </a:graphicData>
        </a:graphic>
      </p:graphicFrame>
      <p:sp>
        <p:nvSpPr>
          <p:cNvPr id="12" name="TextBox 29">
            <a:extLst>
              <a:ext uri="{FF2B5EF4-FFF2-40B4-BE49-F238E27FC236}">
                <a16:creationId xmlns:a16="http://schemas.microsoft.com/office/drawing/2014/main" id="{D3F0B26F-C926-4223-8A4E-17E7609A7B0B}"/>
              </a:ext>
            </a:extLst>
          </p:cNvPr>
          <p:cNvSpPr txBox="1"/>
          <p:nvPr/>
        </p:nvSpPr>
        <p:spPr>
          <a:xfrm>
            <a:off x="2328677" y="4702898"/>
            <a:ext cx="7270609" cy="507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四个模型组成的事件抽取系统在单模型下达到了 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rank1;</a:t>
            </a:r>
          </a:p>
        </p:txBody>
      </p:sp>
    </p:spTree>
    <p:extLst>
      <p:ext uri="{BB962C8B-B14F-4D97-AF65-F5344CB8AC3E}">
        <p14:creationId xmlns:p14="http://schemas.microsoft.com/office/powerpoint/2010/main" val="1724111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895350"/>
          </a:xfrm>
          <a:prstGeom prst="rect">
            <a:avLst/>
          </a:prstGeom>
          <a:solidFill>
            <a:srgbClr val="0046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>
            <a:cxnSpLocks/>
          </p:cNvCxnSpPr>
          <p:nvPr/>
        </p:nvCxnSpPr>
        <p:spPr>
          <a:xfrm>
            <a:off x="0" y="6313714"/>
            <a:ext cx="12192000" cy="0"/>
          </a:xfrm>
          <a:prstGeom prst="line">
            <a:avLst/>
          </a:prstGeom>
          <a:ln w="19050">
            <a:solidFill>
              <a:srgbClr val="0046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0818962" y="5936343"/>
            <a:ext cx="87086" cy="377371"/>
          </a:xfrm>
          <a:prstGeom prst="rect">
            <a:avLst/>
          </a:prstGeom>
          <a:solidFill>
            <a:srgbClr val="0046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椭圆 16"/>
          <p:cNvSpPr/>
          <p:nvPr/>
        </p:nvSpPr>
        <p:spPr>
          <a:xfrm>
            <a:off x="9209919" y="1517334"/>
            <a:ext cx="288032" cy="288032"/>
          </a:xfrm>
          <a:prstGeom prst="rect">
            <a:avLst/>
          </a:prstGeom>
          <a:solidFill>
            <a:srgbClr val="0046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华文楷体" panose="02010600040101010101" pitchFamily="2" charset="-122"/>
            </a:endParaRPr>
          </a:p>
        </p:txBody>
      </p:sp>
      <p:sp>
        <p:nvSpPr>
          <p:cNvPr id="130" name="椭圆 17"/>
          <p:cNvSpPr/>
          <p:nvPr/>
        </p:nvSpPr>
        <p:spPr>
          <a:xfrm>
            <a:off x="9530893" y="1200242"/>
            <a:ext cx="288032" cy="2880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华文楷体" panose="0201060004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1FBA17F-D942-4083-819F-1B2EFE1A755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6702" y="59735"/>
            <a:ext cx="775879" cy="775879"/>
          </a:xfrm>
          <a:prstGeom prst="rect">
            <a:avLst/>
          </a:prstGeom>
        </p:spPr>
      </p:pic>
      <p:sp>
        <p:nvSpPr>
          <p:cNvPr id="31" name="椭圆 30">
            <a:extLst>
              <a:ext uri="{FF2B5EF4-FFF2-40B4-BE49-F238E27FC236}">
                <a16:creationId xmlns:a16="http://schemas.microsoft.com/office/drawing/2014/main" id="{FBE511BF-229D-4F6C-9029-F946878AA108}"/>
              </a:ext>
            </a:extLst>
          </p:cNvPr>
          <p:cNvSpPr/>
          <p:nvPr/>
        </p:nvSpPr>
        <p:spPr>
          <a:xfrm>
            <a:off x="2276771" y="2221458"/>
            <a:ext cx="2625430" cy="2625428"/>
          </a:xfrm>
          <a:prstGeom prst="ellipse">
            <a:avLst/>
          </a:prstGeom>
          <a:noFill/>
          <a:ln w="28575">
            <a:solidFill>
              <a:srgbClr val="1847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6A352D54-79DA-473A-BA85-D4DB828D8BC8}"/>
              </a:ext>
            </a:extLst>
          </p:cNvPr>
          <p:cNvGrpSpPr/>
          <p:nvPr/>
        </p:nvGrpSpPr>
        <p:grpSpPr>
          <a:xfrm>
            <a:off x="2581581" y="2621254"/>
            <a:ext cx="2052942" cy="1840098"/>
            <a:chOff x="4950565" y="2141272"/>
            <a:chExt cx="3094826" cy="2773962"/>
          </a:xfrm>
        </p:grpSpPr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EDF81AC6-CD1D-4304-B48F-6D0F40CC2725}"/>
                </a:ext>
              </a:extLst>
            </p:cNvPr>
            <p:cNvSpPr/>
            <p:nvPr/>
          </p:nvSpPr>
          <p:spPr>
            <a:xfrm>
              <a:off x="4950565" y="2141272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B9F4124E-EE43-4F5D-9FE2-944B9DB2F002}"/>
                </a:ext>
              </a:extLst>
            </p:cNvPr>
            <p:cNvSpPr/>
            <p:nvPr/>
          </p:nvSpPr>
          <p:spPr>
            <a:xfrm>
              <a:off x="7893507" y="4763350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18581433-C082-4391-B346-897D390A37FB}"/>
              </a:ext>
            </a:extLst>
          </p:cNvPr>
          <p:cNvGrpSpPr/>
          <p:nvPr/>
        </p:nvGrpSpPr>
        <p:grpSpPr>
          <a:xfrm>
            <a:off x="2582460" y="2625347"/>
            <a:ext cx="2045906" cy="1856228"/>
            <a:chOff x="4953229" y="2141272"/>
            <a:chExt cx="3084220" cy="2798278"/>
          </a:xfrm>
        </p:grpSpPr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96B02C5F-E700-4DFD-9A25-10246D1682F5}"/>
                </a:ext>
              </a:extLst>
            </p:cNvPr>
            <p:cNvSpPr/>
            <p:nvPr/>
          </p:nvSpPr>
          <p:spPr>
            <a:xfrm>
              <a:off x="4953229" y="4787666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25F02CDA-BD33-4F0E-98EC-16EFA5A323A9}"/>
                </a:ext>
              </a:extLst>
            </p:cNvPr>
            <p:cNvSpPr/>
            <p:nvPr/>
          </p:nvSpPr>
          <p:spPr>
            <a:xfrm>
              <a:off x="7885565" y="2141272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8" name="矩形 37">
            <a:extLst>
              <a:ext uri="{FF2B5EF4-FFF2-40B4-BE49-F238E27FC236}">
                <a16:creationId xmlns:a16="http://schemas.microsoft.com/office/drawing/2014/main" id="{363463DA-5E6D-460D-A1D2-91835CE37B4D}"/>
              </a:ext>
            </a:extLst>
          </p:cNvPr>
          <p:cNvSpPr/>
          <p:nvPr/>
        </p:nvSpPr>
        <p:spPr>
          <a:xfrm>
            <a:off x="5484376" y="2841530"/>
            <a:ext cx="3917011" cy="64633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18478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	&amp; A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5255AAA0-58CB-4B5C-9D9E-7201C12142C5}"/>
              </a:ext>
            </a:extLst>
          </p:cNvPr>
          <p:cNvSpPr/>
          <p:nvPr/>
        </p:nvSpPr>
        <p:spPr>
          <a:xfrm>
            <a:off x="5484376" y="3466350"/>
            <a:ext cx="4497824" cy="27699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355E9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————————————————————————————</a:t>
            </a:r>
            <a:endParaRPr lang="pt-BR" altLang="zh-CN" sz="1200" dirty="0">
              <a:solidFill>
                <a:srgbClr val="355E9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783B4055-1E2A-4F5F-80A2-DF76C0AFFA27}"/>
              </a:ext>
            </a:extLst>
          </p:cNvPr>
          <p:cNvSpPr/>
          <p:nvPr/>
        </p:nvSpPr>
        <p:spPr>
          <a:xfrm>
            <a:off x="2616618" y="2570728"/>
            <a:ext cx="1946033" cy="1946033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dist="101600" dir="72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03</a:t>
            </a:r>
            <a:endParaRPr lang="zh-CN" altLang="en-US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9238BF2-1344-4961-ACCB-5FA68BF74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3465F-94D4-42DA-9143-0C29F3A77558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77581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矩形 88"/>
          <p:cNvSpPr/>
          <p:nvPr/>
        </p:nvSpPr>
        <p:spPr>
          <a:xfrm>
            <a:off x="11853810" y="1895368"/>
            <a:ext cx="334449" cy="172981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 87"/>
          <p:cNvSpPr/>
          <p:nvPr/>
        </p:nvSpPr>
        <p:spPr>
          <a:xfrm>
            <a:off x="2489" y="1949408"/>
            <a:ext cx="334449" cy="172981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Group 433"/>
          <p:cNvGrpSpPr>
            <a:grpSpLocks/>
          </p:cNvGrpSpPr>
          <p:nvPr/>
        </p:nvGrpSpPr>
        <p:grpSpPr bwMode="auto">
          <a:xfrm>
            <a:off x="839491" y="315322"/>
            <a:ext cx="10234208" cy="5186063"/>
            <a:chOff x="2359" y="2311"/>
            <a:chExt cx="3394" cy="1685"/>
          </a:xfrm>
          <a:solidFill>
            <a:schemeClr val="bg1">
              <a:lumMod val="95000"/>
            </a:schemeClr>
          </a:solidFill>
        </p:grpSpPr>
        <p:sp>
          <p:nvSpPr>
            <p:cNvPr id="3" name="Freeform 434"/>
            <p:cNvSpPr>
              <a:spLocks/>
            </p:cNvSpPr>
            <p:nvPr/>
          </p:nvSpPr>
          <p:spPr bwMode="auto">
            <a:xfrm>
              <a:off x="3401" y="2311"/>
              <a:ext cx="446" cy="239"/>
            </a:xfrm>
            <a:custGeom>
              <a:avLst/>
              <a:gdLst>
                <a:gd name="T0" fmla="*/ 369 w 446"/>
                <a:gd name="T1" fmla="*/ 3 h 239"/>
                <a:gd name="T2" fmla="*/ 360 w 446"/>
                <a:gd name="T3" fmla="*/ 7 h 239"/>
                <a:gd name="T4" fmla="*/ 387 w 446"/>
                <a:gd name="T5" fmla="*/ 10 h 239"/>
                <a:gd name="T6" fmla="*/ 386 w 446"/>
                <a:gd name="T7" fmla="*/ 13 h 239"/>
                <a:gd name="T8" fmla="*/ 360 w 446"/>
                <a:gd name="T9" fmla="*/ 16 h 239"/>
                <a:gd name="T10" fmla="*/ 364 w 446"/>
                <a:gd name="T11" fmla="*/ 20 h 239"/>
                <a:gd name="T12" fmla="*/ 406 w 446"/>
                <a:gd name="T13" fmla="*/ 13 h 239"/>
                <a:gd name="T14" fmla="*/ 444 w 446"/>
                <a:gd name="T15" fmla="*/ 14 h 239"/>
                <a:gd name="T16" fmla="*/ 442 w 446"/>
                <a:gd name="T17" fmla="*/ 22 h 239"/>
                <a:gd name="T18" fmla="*/ 412 w 446"/>
                <a:gd name="T19" fmla="*/ 24 h 239"/>
                <a:gd name="T20" fmla="*/ 387 w 446"/>
                <a:gd name="T21" fmla="*/ 34 h 239"/>
                <a:gd name="T22" fmla="*/ 376 w 446"/>
                <a:gd name="T23" fmla="*/ 46 h 239"/>
                <a:gd name="T24" fmla="*/ 389 w 446"/>
                <a:gd name="T25" fmla="*/ 54 h 239"/>
                <a:gd name="T26" fmla="*/ 376 w 446"/>
                <a:gd name="T27" fmla="*/ 57 h 239"/>
                <a:gd name="T28" fmla="*/ 364 w 446"/>
                <a:gd name="T29" fmla="*/ 63 h 239"/>
                <a:gd name="T30" fmla="*/ 376 w 446"/>
                <a:gd name="T31" fmla="*/ 67 h 239"/>
                <a:gd name="T32" fmla="*/ 376 w 446"/>
                <a:gd name="T33" fmla="*/ 73 h 239"/>
                <a:gd name="T34" fmla="*/ 386 w 446"/>
                <a:gd name="T35" fmla="*/ 76 h 239"/>
                <a:gd name="T36" fmla="*/ 367 w 446"/>
                <a:gd name="T37" fmla="*/ 79 h 239"/>
                <a:gd name="T38" fmla="*/ 359 w 446"/>
                <a:gd name="T39" fmla="*/ 89 h 239"/>
                <a:gd name="T40" fmla="*/ 340 w 446"/>
                <a:gd name="T41" fmla="*/ 96 h 239"/>
                <a:gd name="T42" fmla="*/ 337 w 446"/>
                <a:gd name="T43" fmla="*/ 107 h 239"/>
                <a:gd name="T44" fmla="*/ 337 w 446"/>
                <a:gd name="T45" fmla="*/ 110 h 239"/>
                <a:gd name="T46" fmla="*/ 339 w 446"/>
                <a:gd name="T47" fmla="*/ 120 h 239"/>
                <a:gd name="T48" fmla="*/ 307 w 446"/>
                <a:gd name="T49" fmla="*/ 113 h 239"/>
                <a:gd name="T50" fmla="*/ 303 w 446"/>
                <a:gd name="T51" fmla="*/ 119 h 239"/>
                <a:gd name="T52" fmla="*/ 297 w 446"/>
                <a:gd name="T53" fmla="*/ 124 h 239"/>
                <a:gd name="T54" fmla="*/ 329 w 446"/>
                <a:gd name="T55" fmla="*/ 127 h 239"/>
                <a:gd name="T56" fmla="*/ 306 w 446"/>
                <a:gd name="T57" fmla="*/ 140 h 239"/>
                <a:gd name="T58" fmla="*/ 263 w 446"/>
                <a:gd name="T59" fmla="*/ 149 h 239"/>
                <a:gd name="T60" fmla="*/ 219 w 446"/>
                <a:gd name="T61" fmla="*/ 171 h 239"/>
                <a:gd name="T62" fmla="*/ 176 w 446"/>
                <a:gd name="T63" fmla="*/ 179 h 239"/>
                <a:gd name="T64" fmla="*/ 160 w 446"/>
                <a:gd name="T65" fmla="*/ 197 h 239"/>
                <a:gd name="T66" fmla="*/ 137 w 446"/>
                <a:gd name="T67" fmla="*/ 216 h 239"/>
                <a:gd name="T68" fmla="*/ 112 w 446"/>
                <a:gd name="T69" fmla="*/ 239 h 239"/>
                <a:gd name="T70" fmla="*/ 87 w 446"/>
                <a:gd name="T71" fmla="*/ 230 h 239"/>
                <a:gd name="T72" fmla="*/ 67 w 446"/>
                <a:gd name="T73" fmla="*/ 196 h 239"/>
                <a:gd name="T74" fmla="*/ 73 w 446"/>
                <a:gd name="T75" fmla="*/ 187 h 239"/>
                <a:gd name="T76" fmla="*/ 66 w 446"/>
                <a:gd name="T77" fmla="*/ 190 h 239"/>
                <a:gd name="T78" fmla="*/ 76 w 446"/>
                <a:gd name="T79" fmla="*/ 149 h 239"/>
                <a:gd name="T80" fmla="*/ 86 w 446"/>
                <a:gd name="T81" fmla="*/ 151 h 239"/>
                <a:gd name="T82" fmla="*/ 90 w 446"/>
                <a:gd name="T83" fmla="*/ 147 h 239"/>
                <a:gd name="T84" fmla="*/ 107 w 446"/>
                <a:gd name="T85" fmla="*/ 133 h 239"/>
                <a:gd name="T86" fmla="*/ 96 w 446"/>
                <a:gd name="T87" fmla="*/ 110 h 239"/>
                <a:gd name="T88" fmla="*/ 83 w 446"/>
                <a:gd name="T89" fmla="*/ 103 h 239"/>
                <a:gd name="T90" fmla="*/ 90 w 446"/>
                <a:gd name="T91" fmla="*/ 89 h 239"/>
                <a:gd name="T92" fmla="*/ 77 w 446"/>
                <a:gd name="T93" fmla="*/ 67 h 239"/>
                <a:gd name="T94" fmla="*/ 29 w 446"/>
                <a:gd name="T95" fmla="*/ 64 h 239"/>
                <a:gd name="T96" fmla="*/ 12 w 446"/>
                <a:gd name="T97" fmla="*/ 59 h 239"/>
                <a:gd name="T98" fmla="*/ 28 w 446"/>
                <a:gd name="T99" fmla="*/ 56 h 239"/>
                <a:gd name="T100" fmla="*/ 39 w 446"/>
                <a:gd name="T101" fmla="*/ 56 h 239"/>
                <a:gd name="T102" fmla="*/ 25 w 446"/>
                <a:gd name="T103" fmla="*/ 52 h 239"/>
                <a:gd name="T104" fmla="*/ 6 w 446"/>
                <a:gd name="T105" fmla="*/ 50 h 239"/>
                <a:gd name="T106" fmla="*/ 2 w 446"/>
                <a:gd name="T107" fmla="*/ 44 h 239"/>
                <a:gd name="T108" fmla="*/ 23 w 446"/>
                <a:gd name="T109" fmla="*/ 37 h 239"/>
                <a:gd name="T110" fmla="*/ 59 w 446"/>
                <a:gd name="T111" fmla="*/ 36 h 239"/>
                <a:gd name="T112" fmla="*/ 67 w 446"/>
                <a:gd name="T113" fmla="*/ 24 h 239"/>
                <a:gd name="T114" fmla="*/ 123 w 446"/>
                <a:gd name="T115" fmla="*/ 17 h 239"/>
                <a:gd name="T116" fmla="*/ 166 w 446"/>
                <a:gd name="T117" fmla="*/ 14 h 239"/>
                <a:gd name="T118" fmla="*/ 220 w 446"/>
                <a:gd name="T119" fmla="*/ 10 h 239"/>
                <a:gd name="T120" fmla="*/ 293 w 446"/>
                <a:gd name="T121" fmla="*/ 4 h 239"/>
                <a:gd name="T122" fmla="*/ 326 w 446"/>
                <a:gd name="T123" fmla="*/ 2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46" h="239">
                  <a:moveTo>
                    <a:pt x="332" y="0"/>
                  </a:moveTo>
                  <a:lnTo>
                    <a:pt x="350" y="2"/>
                  </a:lnTo>
                  <a:lnTo>
                    <a:pt x="369" y="3"/>
                  </a:lnTo>
                  <a:lnTo>
                    <a:pt x="370" y="4"/>
                  </a:lnTo>
                  <a:lnTo>
                    <a:pt x="370" y="6"/>
                  </a:lnTo>
                  <a:lnTo>
                    <a:pt x="360" y="7"/>
                  </a:lnTo>
                  <a:lnTo>
                    <a:pt x="352" y="9"/>
                  </a:lnTo>
                  <a:lnTo>
                    <a:pt x="370" y="9"/>
                  </a:lnTo>
                  <a:lnTo>
                    <a:pt x="387" y="10"/>
                  </a:lnTo>
                  <a:lnTo>
                    <a:pt x="387" y="10"/>
                  </a:lnTo>
                  <a:lnTo>
                    <a:pt x="387" y="12"/>
                  </a:lnTo>
                  <a:lnTo>
                    <a:pt x="386" y="13"/>
                  </a:lnTo>
                  <a:lnTo>
                    <a:pt x="383" y="14"/>
                  </a:lnTo>
                  <a:lnTo>
                    <a:pt x="372" y="14"/>
                  </a:lnTo>
                  <a:lnTo>
                    <a:pt x="360" y="16"/>
                  </a:lnTo>
                  <a:lnTo>
                    <a:pt x="360" y="17"/>
                  </a:lnTo>
                  <a:lnTo>
                    <a:pt x="360" y="20"/>
                  </a:lnTo>
                  <a:lnTo>
                    <a:pt x="364" y="20"/>
                  </a:lnTo>
                  <a:lnTo>
                    <a:pt x="367" y="20"/>
                  </a:lnTo>
                  <a:lnTo>
                    <a:pt x="386" y="16"/>
                  </a:lnTo>
                  <a:lnTo>
                    <a:pt x="406" y="13"/>
                  </a:lnTo>
                  <a:lnTo>
                    <a:pt x="426" y="12"/>
                  </a:lnTo>
                  <a:lnTo>
                    <a:pt x="444" y="13"/>
                  </a:lnTo>
                  <a:lnTo>
                    <a:pt x="444" y="14"/>
                  </a:lnTo>
                  <a:lnTo>
                    <a:pt x="446" y="16"/>
                  </a:lnTo>
                  <a:lnTo>
                    <a:pt x="444" y="19"/>
                  </a:lnTo>
                  <a:lnTo>
                    <a:pt x="442" y="22"/>
                  </a:lnTo>
                  <a:lnTo>
                    <a:pt x="432" y="22"/>
                  </a:lnTo>
                  <a:lnTo>
                    <a:pt x="422" y="23"/>
                  </a:lnTo>
                  <a:lnTo>
                    <a:pt x="412" y="24"/>
                  </a:lnTo>
                  <a:lnTo>
                    <a:pt x="403" y="27"/>
                  </a:lnTo>
                  <a:lnTo>
                    <a:pt x="394" y="30"/>
                  </a:lnTo>
                  <a:lnTo>
                    <a:pt x="387" y="34"/>
                  </a:lnTo>
                  <a:lnTo>
                    <a:pt x="380" y="37"/>
                  </a:lnTo>
                  <a:lnTo>
                    <a:pt x="374" y="42"/>
                  </a:lnTo>
                  <a:lnTo>
                    <a:pt x="376" y="46"/>
                  </a:lnTo>
                  <a:lnTo>
                    <a:pt x="376" y="50"/>
                  </a:lnTo>
                  <a:lnTo>
                    <a:pt x="383" y="53"/>
                  </a:lnTo>
                  <a:lnTo>
                    <a:pt x="389" y="54"/>
                  </a:lnTo>
                  <a:lnTo>
                    <a:pt x="389" y="56"/>
                  </a:lnTo>
                  <a:lnTo>
                    <a:pt x="387" y="57"/>
                  </a:lnTo>
                  <a:lnTo>
                    <a:pt x="376" y="57"/>
                  </a:lnTo>
                  <a:lnTo>
                    <a:pt x="364" y="59"/>
                  </a:lnTo>
                  <a:lnTo>
                    <a:pt x="364" y="60"/>
                  </a:lnTo>
                  <a:lnTo>
                    <a:pt x="364" y="63"/>
                  </a:lnTo>
                  <a:lnTo>
                    <a:pt x="370" y="63"/>
                  </a:lnTo>
                  <a:lnTo>
                    <a:pt x="374" y="64"/>
                  </a:lnTo>
                  <a:lnTo>
                    <a:pt x="376" y="67"/>
                  </a:lnTo>
                  <a:lnTo>
                    <a:pt x="376" y="72"/>
                  </a:lnTo>
                  <a:lnTo>
                    <a:pt x="376" y="72"/>
                  </a:lnTo>
                  <a:lnTo>
                    <a:pt x="376" y="73"/>
                  </a:lnTo>
                  <a:lnTo>
                    <a:pt x="382" y="73"/>
                  </a:lnTo>
                  <a:lnTo>
                    <a:pt x="386" y="73"/>
                  </a:lnTo>
                  <a:lnTo>
                    <a:pt x="386" y="76"/>
                  </a:lnTo>
                  <a:lnTo>
                    <a:pt x="384" y="79"/>
                  </a:lnTo>
                  <a:lnTo>
                    <a:pt x="376" y="79"/>
                  </a:lnTo>
                  <a:lnTo>
                    <a:pt x="367" y="79"/>
                  </a:lnTo>
                  <a:lnTo>
                    <a:pt x="367" y="83"/>
                  </a:lnTo>
                  <a:lnTo>
                    <a:pt x="367" y="87"/>
                  </a:lnTo>
                  <a:lnTo>
                    <a:pt x="359" y="89"/>
                  </a:lnTo>
                  <a:lnTo>
                    <a:pt x="353" y="90"/>
                  </a:lnTo>
                  <a:lnTo>
                    <a:pt x="347" y="93"/>
                  </a:lnTo>
                  <a:lnTo>
                    <a:pt x="340" y="96"/>
                  </a:lnTo>
                  <a:lnTo>
                    <a:pt x="342" y="102"/>
                  </a:lnTo>
                  <a:lnTo>
                    <a:pt x="343" y="107"/>
                  </a:lnTo>
                  <a:lnTo>
                    <a:pt x="337" y="107"/>
                  </a:lnTo>
                  <a:lnTo>
                    <a:pt x="332" y="107"/>
                  </a:lnTo>
                  <a:lnTo>
                    <a:pt x="336" y="109"/>
                  </a:lnTo>
                  <a:lnTo>
                    <a:pt x="337" y="110"/>
                  </a:lnTo>
                  <a:lnTo>
                    <a:pt x="339" y="113"/>
                  </a:lnTo>
                  <a:lnTo>
                    <a:pt x="340" y="119"/>
                  </a:lnTo>
                  <a:lnTo>
                    <a:pt x="339" y="120"/>
                  </a:lnTo>
                  <a:lnTo>
                    <a:pt x="339" y="121"/>
                  </a:lnTo>
                  <a:lnTo>
                    <a:pt x="322" y="117"/>
                  </a:lnTo>
                  <a:lnTo>
                    <a:pt x="307" y="113"/>
                  </a:lnTo>
                  <a:lnTo>
                    <a:pt x="309" y="116"/>
                  </a:lnTo>
                  <a:lnTo>
                    <a:pt x="310" y="119"/>
                  </a:lnTo>
                  <a:lnTo>
                    <a:pt x="303" y="119"/>
                  </a:lnTo>
                  <a:lnTo>
                    <a:pt x="297" y="119"/>
                  </a:lnTo>
                  <a:lnTo>
                    <a:pt x="297" y="121"/>
                  </a:lnTo>
                  <a:lnTo>
                    <a:pt x="297" y="124"/>
                  </a:lnTo>
                  <a:lnTo>
                    <a:pt x="313" y="124"/>
                  </a:lnTo>
                  <a:lnTo>
                    <a:pt x="327" y="124"/>
                  </a:lnTo>
                  <a:lnTo>
                    <a:pt x="329" y="127"/>
                  </a:lnTo>
                  <a:lnTo>
                    <a:pt x="329" y="131"/>
                  </a:lnTo>
                  <a:lnTo>
                    <a:pt x="317" y="136"/>
                  </a:lnTo>
                  <a:lnTo>
                    <a:pt x="306" y="140"/>
                  </a:lnTo>
                  <a:lnTo>
                    <a:pt x="294" y="143"/>
                  </a:lnTo>
                  <a:lnTo>
                    <a:pt x="285" y="147"/>
                  </a:lnTo>
                  <a:lnTo>
                    <a:pt x="263" y="149"/>
                  </a:lnTo>
                  <a:lnTo>
                    <a:pt x="243" y="150"/>
                  </a:lnTo>
                  <a:lnTo>
                    <a:pt x="232" y="161"/>
                  </a:lnTo>
                  <a:lnTo>
                    <a:pt x="219" y="171"/>
                  </a:lnTo>
                  <a:lnTo>
                    <a:pt x="207" y="174"/>
                  </a:lnTo>
                  <a:lnTo>
                    <a:pt x="192" y="177"/>
                  </a:lnTo>
                  <a:lnTo>
                    <a:pt x="176" y="179"/>
                  </a:lnTo>
                  <a:lnTo>
                    <a:pt x="163" y="181"/>
                  </a:lnTo>
                  <a:lnTo>
                    <a:pt x="162" y="190"/>
                  </a:lnTo>
                  <a:lnTo>
                    <a:pt x="160" y="197"/>
                  </a:lnTo>
                  <a:lnTo>
                    <a:pt x="149" y="204"/>
                  </a:lnTo>
                  <a:lnTo>
                    <a:pt x="139" y="210"/>
                  </a:lnTo>
                  <a:lnTo>
                    <a:pt x="137" y="216"/>
                  </a:lnTo>
                  <a:lnTo>
                    <a:pt x="136" y="221"/>
                  </a:lnTo>
                  <a:lnTo>
                    <a:pt x="125" y="230"/>
                  </a:lnTo>
                  <a:lnTo>
                    <a:pt x="112" y="239"/>
                  </a:lnTo>
                  <a:lnTo>
                    <a:pt x="105" y="233"/>
                  </a:lnTo>
                  <a:lnTo>
                    <a:pt x="95" y="229"/>
                  </a:lnTo>
                  <a:lnTo>
                    <a:pt x="87" y="230"/>
                  </a:lnTo>
                  <a:lnTo>
                    <a:pt x="80" y="230"/>
                  </a:lnTo>
                  <a:lnTo>
                    <a:pt x="75" y="213"/>
                  </a:lnTo>
                  <a:lnTo>
                    <a:pt x="67" y="196"/>
                  </a:lnTo>
                  <a:lnTo>
                    <a:pt x="72" y="191"/>
                  </a:lnTo>
                  <a:lnTo>
                    <a:pt x="76" y="187"/>
                  </a:lnTo>
                  <a:lnTo>
                    <a:pt x="73" y="187"/>
                  </a:lnTo>
                  <a:lnTo>
                    <a:pt x="70" y="187"/>
                  </a:lnTo>
                  <a:lnTo>
                    <a:pt x="69" y="189"/>
                  </a:lnTo>
                  <a:lnTo>
                    <a:pt x="66" y="190"/>
                  </a:lnTo>
                  <a:lnTo>
                    <a:pt x="70" y="170"/>
                  </a:lnTo>
                  <a:lnTo>
                    <a:pt x="76" y="149"/>
                  </a:lnTo>
                  <a:lnTo>
                    <a:pt x="76" y="149"/>
                  </a:lnTo>
                  <a:lnTo>
                    <a:pt x="77" y="149"/>
                  </a:lnTo>
                  <a:lnTo>
                    <a:pt x="82" y="150"/>
                  </a:lnTo>
                  <a:lnTo>
                    <a:pt x="86" y="151"/>
                  </a:lnTo>
                  <a:lnTo>
                    <a:pt x="89" y="151"/>
                  </a:lnTo>
                  <a:lnTo>
                    <a:pt x="93" y="150"/>
                  </a:lnTo>
                  <a:lnTo>
                    <a:pt x="90" y="147"/>
                  </a:lnTo>
                  <a:lnTo>
                    <a:pt x="89" y="144"/>
                  </a:lnTo>
                  <a:lnTo>
                    <a:pt x="99" y="139"/>
                  </a:lnTo>
                  <a:lnTo>
                    <a:pt x="107" y="133"/>
                  </a:lnTo>
                  <a:lnTo>
                    <a:pt x="106" y="121"/>
                  </a:lnTo>
                  <a:lnTo>
                    <a:pt x="103" y="110"/>
                  </a:lnTo>
                  <a:lnTo>
                    <a:pt x="96" y="110"/>
                  </a:lnTo>
                  <a:lnTo>
                    <a:pt x="90" y="109"/>
                  </a:lnTo>
                  <a:lnTo>
                    <a:pt x="86" y="107"/>
                  </a:lnTo>
                  <a:lnTo>
                    <a:pt x="83" y="103"/>
                  </a:lnTo>
                  <a:lnTo>
                    <a:pt x="86" y="99"/>
                  </a:lnTo>
                  <a:lnTo>
                    <a:pt x="89" y="94"/>
                  </a:lnTo>
                  <a:lnTo>
                    <a:pt x="90" y="89"/>
                  </a:lnTo>
                  <a:lnTo>
                    <a:pt x="92" y="82"/>
                  </a:lnTo>
                  <a:lnTo>
                    <a:pt x="83" y="76"/>
                  </a:lnTo>
                  <a:lnTo>
                    <a:pt x="77" y="67"/>
                  </a:lnTo>
                  <a:lnTo>
                    <a:pt x="60" y="66"/>
                  </a:lnTo>
                  <a:lnTo>
                    <a:pt x="45" y="66"/>
                  </a:lnTo>
                  <a:lnTo>
                    <a:pt x="29" y="64"/>
                  </a:lnTo>
                  <a:lnTo>
                    <a:pt x="12" y="64"/>
                  </a:lnTo>
                  <a:lnTo>
                    <a:pt x="12" y="62"/>
                  </a:lnTo>
                  <a:lnTo>
                    <a:pt x="12" y="59"/>
                  </a:lnTo>
                  <a:lnTo>
                    <a:pt x="13" y="57"/>
                  </a:lnTo>
                  <a:lnTo>
                    <a:pt x="15" y="56"/>
                  </a:lnTo>
                  <a:lnTo>
                    <a:pt x="28" y="56"/>
                  </a:lnTo>
                  <a:lnTo>
                    <a:pt x="39" y="57"/>
                  </a:lnTo>
                  <a:lnTo>
                    <a:pt x="39" y="56"/>
                  </a:lnTo>
                  <a:lnTo>
                    <a:pt x="39" y="56"/>
                  </a:lnTo>
                  <a:lnTo>
                    <a:pt x="38" y="53"/>
                  </a:lnTo>
                  <a:lnTo>
                    <a:pt x="36" y="50"/>
                  </a:lnTo>
                  <a:lnTo>
                    <a:pt x="25" y="52"/>
                  </a:lnTo>
                  <a:lnTo>
                    <a:pt x="15" y="52"/>
                  </a:lnTo>
                  <a:lnTo>
                    <a:pt x="10" y="52"/>
                  </a:lnTo>
                  <a:lnTo>
                    <a:pt x="6" y="50"/>
                  </a:lnTo>
                  <a:lnTo>
                    <a:pt x="3" y="49"/>
                  </a:lnTo>
                  <a:lnTo>
                    <a:pt x="0" y="46"/>
                  </a:lnTo>
                  <a:lnTo>
                    <a:pt x="2" y="44"/>
                  </a:lnTo>
                  <a:lnTo>
                    <a:pt x="5" y="42"/>
                  </a:lnTo>
                  <a:lnTo>
                    <a:pt x="15" y="39"/>
                  </a:lnTo>
                  <a:lnTo>
                    <a:pt x="23" y="37"/>
                  </a:lnTo>
                  <a:lnTo>
                    <a:pt x="32" y="36"/>
                  </a:lnTo>
                  <a:lnTo>
                    <a:pt x="42" y="36"/>
                  </a:lnTo>
                  <a:lnTo>
                    <a:pt x="59" y="36"/>
                  </a:lnTo>
                  <a:lnTo>
                    <a:pt x="76" y="36"/>
                  </a:lnTo>
                  <a:lnTo>
                    <a:pt x="72" y="30"/>
                  </a:lnTo>
                  <a:lnTo>
                    <a:pt x="67" y="24"/>
                  </a:lnTo>
                  <a:lnTo>
                    <a:pt x="87" y="23"/>
                  </a:lnTo>
                  <a:lnTo>
                    <a:pt x="106" y="22"/>
                  </a:lnTo>
                  <a:lnTo>
                    <a:pt x="123" y="17"/>
                  </a:lnTo>
                  <a:lnTo>
                    <a:pt x="140" y="12"/>
                  </a:lnTo>
                  <a:lnTo>
                    <a:pt x="153" y="13"/>
                  </a:lnTo>
                  <a:lnTo>
                    <a:pt x="166" y="14"/>
                  </a:lnTo>
                  <a:lnTo>
                    <a:pt x="180" y="14"/>
                  </a:lnTo>
                  <a:lnTo>
                    <a:pt x="193" y="13"/>
                  </a:lnTo>
                  <a:lnTo>
                    <a:pt x="220" y="10"/>
                  </a:lnTo>
                  <a:lnTo>
                    <a:pt x="249" y="6"/>
                  </a:lnTo>
                  <a:lnTo>
                    <a:pt x="267" y="4"/>
                  </a:lnTo>
                  <a:lnTo>
                    <a:pt x="293" y="4"/>
                  </a:lnTo>
                  <a:lnTo>
                    <a:pt x="306" y="3"/>
                  </a:lnTo>
                  <a:lnTo>
                    <a:pt x="317" y="3"/>
                  </a:lnTo>
                  <a:lnTo>
                    <a:pt x="326" y="2"/>
                  </a:lnTo>
                  <a:lnTo>
                    <a:pt x="33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4" name="Freeform 435"/>
            <p:cNvSpPr>
              <a:spLocks/>
            </p:cNvSpPr>
            <p:nvPr/>
          </p:nvSpPr>
          <p:spPr bwMode="auto">
            <a:xfrm>
              <a:off x="3276" y="2315"/>
              <a:ext cx="234" cy="63"/>
            </a:xfrm>
            <a:custGeom>
              <a:avLst/>
              <a:gdLst>
                <a:gd name="T0" fmla="*/ 175 w 234"/>
                <a:gd name="T1" fmla="*/ 2 h 63"/>
                <a:gd name="T2" fmla="*/ 214 w 234"/>
                <a:gd name="T3" fmla="*/ 5 h 63"/>
                <a:gd name="T4" fmla="*/ 234 w 234"/>
                <a:gd name="T5" fmla="*/ 8 h 63"/>
                <a:gd name="T6" fmla="*/ 211 w 234"/>
                <a:gd name="T7" fmla="*/ 12 h 63"/>
                <a:gd name="T8" fmla="*/ 180 w 234"/>
                <a:gd name="T9" fmla="*/ 20 h 63"/>
                <a:gd name="T10" fmla="*/ 145 w 234"/>
                <a:gd name="T11" fmla="*/ 28 h 63"/>
                <a:gd name="T12" fmla="*/ 114 w 234"/>
                <a:gd name="T13" fmla="*/ 30 h 63"/>
                <a:gd name="T14" fmla="*/ 100 w 234"/>
                <a:gd name="T15" fmla="*/ 33 h 63"/>
                <a:gd name="T16" fmla="*/ 104 w 234"/>
                <a:gd name="T17" fmla="*/ 35 h 63"/>
                <a:gd name="T18" fmla="*/ 108 w 234"/>
                <a:gd name="T19" fmla="*/ 39 h 63"/>
                <a:gd name="T20" fmla="*/ 107 w 234"/>
                <a:gd name="T21" fmla="*/ 42 h 63"/>
                <a:gd name="T22" fmla="*/ 93 w 234"/>
                <a:gd name="T23" fmla="*/ 45 h 63"/>
                <a:gd name="T24" fmla="*/ 71 w 234"/>
                <a:gd name="T25" fmla="*/ 56 h 63"/>
                <a:gd name="T26" fmla="*/ 53 w 234"/>
                <a:gd name="T27" fmla="*/ 63 h 63"/>
                <a:gd name="T28" fmla="*/ 13 w 234"/>
                <a:gd name="T29" fmla="*/ 59 h 63"/>
                <a:gd name="T30" fmla="*/ 0 w 234"/>
                <a:gd name="T31" fmla="*/ 56 h 63"/>
                <a:gd name="T32" fmla="*/ 0 w 234"/>
                <a:gd name="T33" fmla="*/ 53 h 63"/>
                <a:gd name="T34" fmla="*/ 11 w 234"/>
                <a:gd name="T35" fmla="*/ 53 h 63"/>
                <a:gd name="T36" fmla="*/ 30 w 234"/>
                <a:gd name="T37" fmla="*/ 50 h 63"/>
                <a:gd name="T38" fmla="*/ 38 w 234"/>
                <a:gd name="T39" fmla="*/ 46 h 63"/>
                <a:gd name="T40" fmla="*/ 40 w 234"/>
                <a:gd name="T41" fmla="*/ 43 h 63"/>
                <a:gd name="T42" fmla="*/ 47 w 234"/>
                <a:gd name="T43" fmla="*/ 40 h 63"/>
                <a:gd name="T44" fmla="*/ 51 w 234"/>
                <a:gd name="T45" fmla="*/ 38 h 63"/>
                <a:gd name="T46" fmla="*/ 53 w 234"/>
                <a:gd name="T47" fmla="*/ 38 h 63"/>
                <a:gd name="T48" fmla="*/ 61 w 234"/>
                <a:gd name="T49" fmla="*/ 38 h 63"/>
                <a:gd name="T50" fmla="*/ 60 w 234"/>
                <a:gd name="T51" fmla="*/ 33 h 63"/>
                <a:gd name="T52" fmla="*/ 57 w 234"/>
                <a:gd name="T53" fmla="*/ 26 h 63"/>
                <a:gd name="T54" fmla="*/ 73 w 234"/>
                <a:gd name="T55" fmla="*/ 26 h 63"/>
                <a:gd name="T56" fmla="*/ 88 w 234"/>
                <a:gd name="T57" fmla="*/ 26 h 63"/>
                <a:gd name="T58" fmla="*/ 98 w 234"/>
                <a:gd name="T59" fmla="*/ 22 h 63"/>
                <a:gd name="T60" fmla="*/ 110 w 234"/>
                <a:gd name="T61" fmla="*/ 20 h 63"/>
                <a:gd name="T62" fmla="*/ 120 w 234"/>
                <a:gd name="T63" fmla="*/ 18 h 63"/>
                <a:gd name="T64" fmla="*/ 107 w 234"/>
                <a:gd name="T65" fmla="*/ 18 h 63"/>
                <a:gd name="T66" fmla="*/ 80 w 234"/>
                <a:gd name="T67" fmla="*/ 16 h 63"/>
                <a:gd name="T68" fmla="*/ 64 w 234"/>
                <a:gd name="T69" fmla="*/ 13 h 63"/>
                <a:gd name="T70" fmla="*/ 57 w 234"/>
                <a:gd name="T71" fmla="*/ 9 h 63"/>
                <a:gd name="T72" fmla="*/ 83 w 234"/>
                <a:gd name="T73" fmla="*/ 6 h 63"/>
                <a:gd name="T74" fmla="*/ 123 w 234"/>
                <a:gd name="T75" fmla="*/ 6 h 63"/>
                <a:gd name="T76" fmla="*/ 145 w 234"/>
                <a:gd name="T77" fmla="*/ 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4" h="63">
                  <a:moveTo>
                    <a:pt x="155" y="0"/>
                  </a:moveTo>
                  <a:lnTo>
                    <a:pt x="175" y="2"/>
                  </a:lnTo>
                  <a:lnTo>
                    <a:pt x="194" y="3"/>
                  </a:lnTo>
                  <a:lnTo>
                    <a:pt x="214" y="5"/>
                  </a:lnTo>
                  <a:lnTo>
                    <a:pt x="234" y="6"/>
                  </a:lnTo>
                  <a:lnTo>
                    <a:pt x="234" y="8"/>
                  </a:lnTo>
                  <a:lnTo>
                    <a:pt x="232" y="9"/>
                  </a:lnTo>
                  <a:lnTo>
                    <a:pt x="211" y="12"/>
                  </a:lnTo>
                  <a:lnTo>
                    <a:pt x="194" y="16"/>
                  </a:lnTo>
                  <a:lnTo>
                    <a:pt x="180" y="20"/>
                  </a:lnTo>
                  <a:lnTo>
                    <a:pt x="161" y="26"/>
                  </a:lnTo>
                  <a:lnTo>
                    <a:pt x="145" y="28"/>
                  </a:lnTo>
                  <a:lnTo>
                    <a:pt x="130" y="29"/>
                  </a:lnTo>
                  <a:lnTo>
                    <a:pt x="114" y="30"/>
                  </a:lnTo>
                  <a:lnTo>
                    <a:pt x="100" y="32"/>
                  </a:lnTo>
                  <a:lnTo>
                    <a:pt x="100" y="33"/>
                  </a:lnTo>
                  <a:lnTo>
                    <a:pt x="100" y="33"/>
                  </a:lnTo>
                  <a:lnTo>
                    <a:pt x="104" y="35"/>
                  </a:lnTo>
                  <a:lnTo>
                    <a:pt x="108" y="35"/>
                  </a:lnTo>
                  <a:lnTo>
                    <a:pt x="108" y="39"/>
                  </a:lnTo>
                  <a:lnTo>
                    <a:pt x="108" y="42"/>
                  </a:lnTo>
                  <a:lnTo>
                    <a:pt x="107" y="42"/>
                  </a:lnTo>
                  <a:lnTo>
                    <a:pt x="105" y="42"/>
                  </a:lnTo>
                  <a:lnTo>
                    <a:pt x="93" y="45"/>
                  </a:lnTo>
                  <a:lnTo>
                    <a:pt x="78" y="48"/>
                  </a:lnTo>
                  <a:lnTo>
                    <a:pt x="71" y="56"/>
                  </a:lnTo>
                  <a:lnTo>
                    <a:pt x="63" y="63"/>
                  </a:lnTo>
                  <a:lnTo>
                    <a:pt x="53" y="63"/>
                  </a:lnTo>
                  <a:lnTo>
                    <a:pt x="33" y="60"/>
                  </a:lnTo>
                  <a:lnTo>
                    <a:pt x="13" y="59"/>
                  </a:lnTo>
                  <a:lnTo>
                    <a:pt x="1" y="58"/>
                  </a:lnTo>
                  <a:lnTo>
                    <a:pt x="0" y="56"/>
                  </a:lnTo>
                  <a:lnTo>
                    <a:pt x="0" y="55"/>
                  </a:lnTo>
                  <a:lnTo>
                    <a:pt x="0" y="53"/>
                  </a:lnTo>
                  <a:lnTo>
                    <a:pt x="0" y="53"/>
                  </a:lnTo>
                  <a:lnTo>
                    <a:pt x="11" y="53"/>
                  </a:lnTo>
                  <a:lnTo>
                    <a:pt x="24" y="52"/>
                  </a:lnTo>
                  <a:lnTo>
                    <a:pt x="30" y="50"/>
                  </a:lnTo>
                  <a:lnTo>
                    <a:pt x="35" y="49"/>
                  </a:lnTo>
                  <a:lnTo>
                    <a:pt x="38" y="46"/>
                  </a:lnTo>
                  <a:lnTo>
                    <a:pt x="40" y="43"/>
                  </a:lnTo>
                  <a:lnTo>
                    <a:pt x="40" y="43"/>
                  </a:lnTo>
                  <a:lnTo>
                    <a:pt x="40" y="42"/>
                  </a:lnTo>
                  <a:lnTo>
                    <a:pt x="47" y="40"/>
                  </a:lnTo>
                  <a:lnTo>
                    <a:pt x="55" y="39"/>
                  </a:lnTo>
                  <a:lnTo>
                    <a:pt x="51" y="38"/>
                  </a:lnTo>
                  <a:lnTo>
                    <a:pt x="47" y="36"/>
                  </a:lnTo>
                  <a:lnTo>
                    <a:pt x="53" y="38"/>
                  </a:lnTo>
                  <a:lnTo>
                    <a:pt x="57" y="38"/>
                  </a:lnTo>
                  <a:lnTo>
                    <a:pt x="61" y="38"/>
                  </a:lnTo>
                  <a:lnTo>
                    <a:pt x="64" y="36"/>
                  </a:lnTo>
                  <a:lnTo>
                    <a:pt x="60" y="33"/>
                  </a:lnTo>
                  <a:lnTo>
                    <a:pt x="57" y="29"/>
                  </a:lnTo>
                  <a:lnTo>
                    <a:pt x="57" y="26"/>
                  </a:lnTo>
                  <a:lnTo>
                    <a:pt x="58" y="23"/>
                  </a:lnTo>
                  <a:lnTo>
                    <a:pt x="73" y="26"/>
                  </a:lnTo>
                  <a:lnTo>
                    <a:pt x="85" y="30"/>
                  </a:lnTo>
                  <a:lnTo>
                    <a:pt x="88" y="26"/>
                  </a:lnTo>
                  <a:lnTo>
                    <a:pt x="93" y="25"/>
                  </a:lnTo>
                  <a:lnTo>
                    <a:pt x="98" y="22"/>
                  </a:lnTo>
                  <a:lnTo>
                    <a:pt x="104" y="22"/>
                  </a:lnTo>
                  <a:lnTo>
                    <a:pt x="110" y="20"/>
                  </a:lnTo>
                  <a:lnTo>
                    <a:pt x="115" y="19"/>
                  </a:lnTo>
                  <a:lnTo>
                    <a:pt x="120" y="18"/>
                  </a:lnTo>
                  <a:lnTo>
                    <a:pt x="124" y="15"/>
                  </a:lnTo>
                  <a:lnTo>
                    <a:pt x="107" y="18"/>
                  </a:lnTo>
                  <a:lnTo>
                    <a:pt x="90" y="18"/>
                  </a:lnTo>
                  <a:lnTo>
                    <a:pt x="80" y="16"/>
                  </a:lnTo>
                  <a:lnTo>
                    <a:pt x="73" y="15"/>
                  </a:lnTo>
                  <a:lnTo>
                    <a:pt x="64" y="13"/>
                  </a:lnTo>
                  <a:lnTo>
                    <a:pt x="57" y="10"/>
                  </a:lnTo>
                  <a:lnTo>
                    <a:pt x="57" y="9"/>
                  </a:lnTo>
                  <a:lnTo>
                    <a:pt x="58" y="8"/>
                  </a:lnTo>
                  <a:lnTo>
                    <a:pt x="83" y="6"/>
                  </a:lnTo>
                  <a:lnTo>
                    <a:pt x="110" y="6"/>
                  </a:lnTo>
                  <a:lnTo>
                    <a:pt x="123" y="6"/>
                  </a:lnTo>
                  <a:lnTo>
                    <a:pt x="134" y="6"/>
                  </a:lnTo>
                  <a:lnTo>
                    <a:pt x="145" y="3"/>
                  </a:lnTo>
                  <a:lnTo>
                    <a:pt x="15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5" name="Freeform 436"/>
            <p:cNvSpPr>
              <a:spLocks/>
            </p:cNvSpPr>
            <p:nvPr/>
          </p:nvSpPr>
          <p:spPr bwMode="auto">
            <a:xfrm>
              <a:off x="4565" y="2328"/>
              <a:ext cx="64" cy="23"/>
            </a:xfrm>
            <a:custGeom>
              <a:avLst/>
              <a:gdLst>
                <a:gd name="T0" fmla="*/ 0 w 64"/>
                <a:gd name="T1" fmla="*/ 12 h 23"/>
                <a:gd name="T2" fmla="*/ 0 w 64"/>
                <a:gd name="T3" fmla="*/ 6 h 23"/>
                <a:gd name="T4" fmla="*/ 0 w 64"/>
                <a:gd name="T5" fmla="*/ 0 h 23"/>
                <a:gd name="T6" fmla="*/ 16 w 64"/>
                <a:gd name="T7" fmla="*/ 0 h 23"/>
                <a:gd name="T8" fmla="*/ 34 w 64"/>
                <a:gd name="T9" fmla="*/ 2 h 23"/>
                <a:gd name="T10" fmla="*/ 49 w 64"/>
                <a:gd name="T11" fmla="*/ 10 h 23"/>
                <a:gd name="T12" fmla="*/ 64 w 64"/>
                <a:gd name="T13" fmla="*/ 17 h 23"/>
                <a:gd name="T14" fmla="*/ 64 w 64"/>
                <a:gd name="T15" fmla="*/ 20 h 23"/>
                <a:gd name="T16" fmla="*/ 64 w 64"/>
                <a:gd name="T17" fmla="*/ 23 h 23"/>
                <a:gd name="T18" fmla="*/ 61 w 64"/>
                <a:gd name="T19" fmla="*/ 23 h 23"/>
                <a:gd name="T20" fmla="*/ 57 w 64"/>
                <a:gd name="T21" fmla="*/ 23 h 23"/>
                <a:gd name="T22" fmla="*/ 44 w 64"/>
                <a:gd name="T23" fmla="*/ 20 h 23"/>
                <a:gd name="T24" fmla="*/ 29 w 64"/>
                <a:gd name="T25" fmla="*/ 16 h 23"/>
                <a:gd name="T26" fmla="*/ 11 w 64"/>
                <a:gd name="T27" fmla="*/ 13 h 23"/>
                <a:gd name="T28" fmla="*/ 0 w 64"/>
                <a:gd name="T29" fmla="*/ 1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4" h="23">
                  <a:moveTo>
                    <a:pt x="0" y="12"/>
                  </a:moveTo>
                  <a:lnTo>
                    <a:pt x="0" y="6"/>
                  </a:lnTo>
                  <a:lnTo>
                    <a:pt x="0" y="0"/>
                  </a:lnTo>
                  <a:lnTo>
                    <a:pt x="16" y="0"/>
                  </a:lnTo>
                  <a:lnTo>
                    <a:pt x="34" y="2"/>
                  </a:lnTo>
                  <a:lnTo>
                    <a:pt x="49" y="10"/>
                  </a:lnTo>
                  <a:lnTo>
                    <a:pt x="64" y="17"/>
                  </a:lnTo>
                  <a:lnTo>
                    <a:pt x="64" y="20"/>
                  </a:lnTo>
                  <a:lnTo>
                    <a:pt x="64" y="23"/>
                  </a:lnTo>
                  <a:lnTo>
                    <a:pt x="61" y="23"/>
                  </a:lnTo>
                  <a:lnTo>
                    <a:pt x="57" y="23"/>
                  </a:lnTo>
                  <a:lnTo>
                    <a:pt x="44" y="20"/>
                  </a:lnTo>
                  <a:lnTo>
                    <a:pt x="29" y="16"/>
                  </a:lnTo>
                  <a:lnTo>
                    <a:pt x="11" y="13"/>
                  </a:lnTo>
                  <a:lnTo>
                    <a:pt x="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6" name="Freeform 437"/>
            <p:cNvSpPr>
              <a:spLocks/>
            </p:cNvSpPr>
            <p:nvPr/>
          </p:nvSpPr>
          <p:spPr bwMode="auto">
            <a:xfrm>
              <a:off x="3250" y="2330"/>
              <a:ext cx="70" cy="27"/>
            </a:xfrm>
            <a:custGeom>
              <a:avLst/>
              <a:gdLst>
                <a:gd name="T0" fmla="*/ 33 w 70"/>
                <a:gd name="T1" fmla="*/ 0 h 27"/>
                <a:gd name="T2" fmla="*/ 39 w 70"/>
                <a:gd name="T3" fmla="*/ 0 h 27"/>
                <a:gd name="T4" fmla="*/ 46 w 70"/>
                <a:gd name="T5" fmla="*/ 1 h 27"/>
                <a:gd name="T6" fmla="*/ 51 w 70"/>
                <a:gd name="T7" fmla="*/ 3 h 27"/>
                <a:gd name="T8" fmla="*/ 56 w 70"/>
                <a:gd name="T9" fmla="*/ 5 h 27"/>
                <a:gd name="T10" fmla="*/ 61 w 70"/>
                <a:gd name="T11" fmla="*/ 8 h 27"/>
                <a:gd name="T12" fmla="*/ 64 w 70"/>
                <a:gd name="T13" fmla="*/ 11 h 27"/>
                <a:gd name="T14" fmla="*/ 67 w 70"/>
                <a:gd name="T15" fmla="*/ 15 h 27"/>
                <a:gd name="T16" fmla="*/ 70 w 70"/>
                <a:gd name="T17" fmla="*/ 20 h 27"/>
                <a:gd name="T18" fmla="*/ 69 w 70"/>
                <a:gd name="T19" fmla="*/ 20 h 27"/>
                <a:gd name="T20" fmla="*/ 67 w 70"/>
                <a:gd name="T21" fmla="*/ 20 h 27"/>
                <a:gd name="T22" fmla="*/ 56 w 70"/>
                <a:gd name="T23" fmla="*/ 24 h 27"/>
                <a:gd name="T24" fmla="*/ 43 w 70"/>
                <a:gd name="T25" fmla="*/ 25 h 27"/>
                <a:gd name="T26" fmla="*/ 31 w 70"/>
                <a:gd name="T27" fmla="*/ 27 h 27"/>
                <a:gd name="T28" fmla="*/ 24 w 70"/>
                <a:gd name="T29" fmla="*/ 27 h 27"/>
                <a:gd name="T30" fmla="*/ 17 w 70"/>
                <a:gd name="T31" fmla="*/ 25 h 27"/>
                <a:gd name="T32" fmla="*/ 10 w 70"/>
                <a:gd name="T33" fmla="*/ 21 h 27"/>
                <a:gd name="T34" fmla="*/ 4 w 70"/>
                <a:gd name="T35" fmla="*/ 17 h 27"/>
                <a:gd name="T36" fmla="*/ 0 w 70"/>
                <a:gd name="T37" fmla="*/ 11 h 27"/>
                <a:gd name="T38" fmla="*/ 9 w 70"/>
                <a:gd name="T39" fmla="*/ 11 h 27"/>
                <a:gd name="T40" fmla="*/ 17 w 70"/>
                <a:gd name="T41" fmla="*/ 8 h 27"/>
                <a:gd name="T42" fmla="*/ 26 w 70"/>
                <a:gd name="T43" fmla="*/ 4 h 27"/>
                <a:gd name="T44" fmla="*/ 33 w 70"/>
                <a:gd name="T4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0" h="27">
                  <a:moveTo>
                    <a:pt x="33" y="0"/>
                  </a:moveTo>
                  <a:lnTo>
                    <a:pt x="39" y="0"/>
                  </a:lnTo>
                  <a:lnTo>
                    <a:pt x="46" y="1"/>
                  </a:lnTo>
                  <a:lnTo>
                    <a:pt x="51" y="3"/>
                  </a:lnTo>
                  <a:lnTo>
                    <a:pt x="56" y="5"/>
                  </a:lnTo>
                  <a:lnTo>
                    <a:pt x="61" y="8"/>
                  </a:lnTo>
                  <a:lnTo>
                    <a:pt x="64" y="11"/>
                  </a:lnTo>
                  <a:lnTo>
                    <a:pt x="67" y="15"/>
                  </a:lnTo>
                  <a:lnTo>
                    <a:pt x="70" y="20"/>
                  </a:lnTo>
                  <a:lnTo>
                    <a:pt x="69" y="20"/>
                  </a:lnTo>
                  <a:lnTo>
                    <a:pt x="67" y="20"/>
                  </a:lnTo>
                  <a:lnTo>
                    <a:pt x="56" y="24"/>
                  </a:lnTo>
                  <a:lnTo>
                    <a:pt x="43" y="25"/>
                  </a:lnTo>
                  <a:lnTo>
                    <a:pt x="31" y="27"/>
                  </a:lnTo>
                  <a:lnTo>
                    <a:pt x="24" y="27"/>
                  </a:lnTo>
                  <a:lnTo>
                    <a:pt x="17" y="25"/>
                  </a:lnTo>
                  <a:lnTo>
                    <a:pt x="10" y="21"/>
                  </a:lnTo>
                  <a:lnTo>
                    <a:pt x="4" y="17"/>
                  </a:lnTo>
                  <a:lnTo>
                    <a:pt x="0" y="11"/>
                  </a:lnTo>
                  <a:lnTo>
                    <a:pt x="9" y="11"/>
                  </a:lnTo>
                  <a:lnTo>
                    <a:pt x="17" y="8"/>
                  </a:lnTo>
                  <a:lnTo>
                    <a:pt x="26" y="4"/>
                  </a:lnTo>
                  <a:lnTo>
                    <a:pt x="3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7" name="Freeform 438"/>
            <p:cNvSpPr>
              <a:spLocks/>
            </p:cNvSpPr>
            <p:nvPr/>
          </p:nvSpPr>
          <p:spPr bwMode="auto">
            <a:xfrm>
              <a:off x="4062" y="2338"/>
              <a:ext cx="3" cy="1"/>
            </a:xfrm>
            <a:custGeom>
              <a:avLst/>
              <a:gdLst>
                <a:gd name="T0" fmla="*/ 0 w 3"/>
                <a:gd name="T1" fmla="*/ 2 w 3"/>
                <a:gd name="T2" fmla="*/ 3 w 3"/>
                <a:gd name="T3" fmla="*/ 2 w 3"/>
                <a:gd name="T4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2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8" name="Freeform 439"/>
            <p:cNvSpPr>
              <a:spLocks/>
            </p:cNvSpPr>
            <p:nvPr/>
          </p:nvSpPr>
          <p:spPr bwMode="auto">
            <a:xfrm>
              <a:off x="4070" y="2338"/>
              <a:ext cx="48" cy="12"/>
            </a:xfrm>
            <a:custGeom>
              <a:avLst/>
              <a:gdLst>
                <a:gd name="T0" fmla="*/ 0 w 48"/>
                <a:gd name="T1" fmla="*/ 0 h 12"/>
                <a:gd name="T2" fmla="*/ 11 w 48"/>
                <a:gd name="T3" fmla="*/ 0 h 12"/>
                <a:gd name="T4" fmla="*/ 24 w 48"/>
                <a:gd name="T5" fmla="*/ 2 h 12"/>
                <a:gd name="T6" fmla="*/ 35 w 48"/>
                <a:gd name="T7" fmla="*/ 2 h 12"/>
                <a:gd name="T8" fmla="*/ 48 w 48"/>
                <a:gd name="T9" fmla="*/ 2 h 12"/>
                <a:gd name="T10" fmla="*/ 48 w 48"/>
                <a:gd name="T11" fmla="*/ 3 h 12"/>
                <a:gd name="T12" fmla="*/ 48 w 48"/>
                <a:gd name="T13" fmla="*/ 3 h 12"/>
                <a:gd name="T14" fmla="*/ 48 w 48"/>
                <a:gd name="T15" fmla="*/ 5 h 12"/>
                <a:gd name="T16" fmla="*/ 48 w 48"/>
                <a:gd name="T17" fmla="*/ 6 h 12"/>
                <a:gd name="T18" fmla="*/ 40 w 48"/>
                <a:gd name="T19" fmla="*/ 9 h 12"/>
                <a:gd name="T20" fmla="*/ 30 w 48"/>
                <a:gd name="T21" fmla="*/ 12 h 12"/>
                <a:gd name="T22" fmla="*/ 20 w 48"/>
                <a:gd name="T23" fmla="*/ 12 h 12"/>
                <a:gd name="T24" fmla="*/ 8 w 48"/>
                <a:gd name="T25" fmla="*/ 10 h 12"/>
                <a:gd name="T26" fmla="*/ 4 w 48"/>
                <a:gd name="T27" fmla="*/ 6 h 12"/>
                <a:gd name="T28" fmla="*/ 0 w 48"/>
                <a:gd name="T2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8" h="12">
                  <a:moveTo>
                    <a:pt x="0" y="0"/>
                  </a:moveTo>
                  <a:lnTo>
                    <a:pt x="11" y="0"/>
                  </a:lnTo>
                  <a:lnTo>
                    <a:pt x="24" y="2"/>
                  </a:lnTo>
                  <a:lnTo>
                    <a:pt x="35" y="2"/>
                  </a:lnTo>
                  <a:lnTo>
                    <a:pt x="48" y="2"/>
                  </a:lnTo>
                  <a:lnTo>
                    <a:pt x="48" y="3"/>
                  </a:lnTo>
                  <a:lnTo>
                    <a:pt x="48" y="3"/>
                  </a:lnTo>
                  <a:lnTo>
                    <a:pt x="48" y="5"/>
                  </a:lnTo>
                  <a:lnTo>
                    <a:pt x="48" y="6"/>
                  </a:lnTo>
                  <a:lnTo>
                    <a:pt x="40" y="9"/>
                  </a:lnTo>
                  <a:lnTo>
                    <a:pt x="30" y="12"/>
                  </a:lnTo>
                  <a:lnTo>
                    <a:pt x="20" y="12"/>
                  </a:lnTo>
                  <a:lnTo>
                    <a:pt x="8" y="10"/>
                  </a:lnTo>
                  <a:lnTo>
                    <a:pt x="4" y="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9" name="Freeform 440"/>
            <p:cNvSpPr>
              <a:spLocks/>
            </p:cNvSpPr>
            <p:nvPr/>
          </p:nvSpPr>
          <p:spPr bwMode="auto">
            <a:xfrm>
              <a:off x="3177" y="2344"/>
              <a:ext cx="36" cy="14"/>
            </a:xfrm>
            <a:custGeom>
              <a:avLst/>
              <a:gdLst>
                <a:gd name="T0" fmla="*/ 19 w 36"/>
                <a:gd name="T1" fmla="*/ 0 h 14"/>
                <a:gd name="T2" fmla="*/ 27 w 36"/>
                <a:gd name="T3" fmla="*/ 3 h 14"/>
                <a:gd name="T4" fmla="*/ 36 w 36"/>
                <a:gd name="T5" fmla="*/ 4 h 14"/>
                <a:gd name="T6" fmla="*/ 36 w 36"/>
                <a:gd name="T7" fmla="*/ 6 h 14"/>
                <a:gd name="T8" fmla="*/ 36 w 36"/>
                <a:gd name="T9" fmla="*/ 6 h 14"/>
                <a:gd name="T10" fmla="*/ 34 w 36"/>
                <a:gd name="T11" fmla="*/ 9 h 14"/>
                <a:gd name="T12" fmla="*/ 34 w 36"/>
                <a:gd name="T13" fmla="*/ 11 h 14"/>
                <a:gd name="T14" fmla="*/ 30 w 36"/>
                <a:gd name="T15" fmla="*/ 13 h 14"/>
                <a:gd name="T16" fmla="*/ 26 w 36"/>
                <a:gd name="T17" fmla="*/ 14 h 14"/>
                <a:gd name="T18" fmla="*/ 13 w 36"/>
                <a:gd name="T19" fmla="*/ 11 h 14"/>
                <a:gd name="T20" fmla="*/ 0 w 36"/>
                <a:gd name="T21" fmla="*/ 9 h 14"/>
                <a:gd name="T22" fmla="*/ 9 w 36"/>
                <a:gd name="T23" fmla="*/ 4 h 14"/>
                <a:gd name="T24" fmla="*/ 19 w 36"/>
                <a:gd name="T25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" h="14">
                  <a:moveTo>
                    <a:pt x="19" y="0"/>
                  </a:moveTo>
                  <a:lnTo>
                    <a:pt x="27" y="3"/>
                  </a:lnTo>
                  <a:lnTo>
                    <a:pt x="36" y="4"/>
                  </a:lnTo>
                  <a:lnTo>
                    <a:pt x="36" y="6"/>
                  </a:lnTo>
                  <a:lnTo>
                    <a:pt x="36" y="6"/>
                  </a:lnTo>
                  <a:lnTo>
                    <a:pt x="34" y="9"/>
                  </a:lnTo>
                  <a:lnTo>
                    <a:pt x="34" y="11"/>
                  </a:lnTo>
                  <a:lnTo>
                    <a:pt x="30" y="13"/>
                  </a:lnTo>
                  <a:lnTo>
                    <a:pt x="26" y="14"/>
                  </a:lnTo>
                  <a:lnTo>
                    <a:pt x="13" y="11"/>
                  </a:lnTo>
                  <a:lnTo>
                    <a:pt x="0" y="9"/>
                  </a:lnTo>
                  <a:lnTo>
                    <a:pt x="9" y="4"/>
                  </a:lnTo>
                  <a:lnTo>
                    <a:pt x="1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10" name="Freeform 441"/>
            <p:cNvSpPr>
              <a:spLocks/>
            </p:cNvSpPr>
            <p:nvPr/>
          </p:nvSpPr>
          <p:spPr bwMode="auto">
            <a:xfrm>
              <a:off x="4005" y="2344"/>
              <a:ext cx="63" cy="31"/>
            </a:xfrm>
            <a:custGeom>
              <a:avLst/>
              <a:gdLst>
                <a:gd name="T0" fmla="*/ 0 w 63"/>
                <a:gd name="T1" fmla="*/ 0 h 31"/>
                <a:gd name="T2" fmla="*/ 13 w 63"/>
                <a:gd name="T3" fmla="*/ 1 h 31"/>
                <a:gd name="T4" fmla="*/ 30 w 63"/>
                <a:gd name="T5" fmla="*/ 1 h 31"/>
                <a:gd name="T6" fmla="*/ 47 w 63"/>
                <a:gd name="T7" fmla="*/ 3 h 31"/>
                <a:gd name="T8" fmla="*/ 59 w 63"/>
                <a:gd name="T9" fmla="*/ 4 h 31"/>
                <a:gd name="T10" fmla="*/ 60 w 63"/>
                <a:gd name="T11" fmla="*/ 6 h 31"/>
                <a:gd name="T12" fmla="*/ 63 w 63"/>
                <a:gd name="T13" fmla="*/ 7 h 31"/>
                <a:gd name="T14" fmla="*/ 63 w 63"/>
                <a:gd name="T15" fmla="*/ 9 h 31"/>
                <a:gd name="T16" fmla="*/ 63 w 63"/>
                <a:gd name="T17" fmla="*/ 10 h 31"/>
                <a:gd name="T18" fmla="*/ 52 w 63"/>
                <a:gd name="T19" fmla="*/ 21 h 31"/>
                <a:gd name="T20" fmla="*/ 40 w 63"/>
                <a:gd name="T21" fmla="*/ 31 h 31"/>
                <a:gd name="T22" fmla="*/ 36 w 63"/>
                <a:gd name="T23" fmla="*/ 30 h 31"/>
                <a:gd name="T24" fmla="*/ 32 w 63"/>
                <a:gd name="T25" fmla="*/ 30 h 31"/>
                <a:gd name="T26" fmla="*/ 25 w 63"/>
                <a:gd name="T27" fmla="*/ 24 h 31"/>
                <a:gd name="T28" fmla="*/ 15 w 63"/>
                <a:gd name="T29" fmla="*/ 17 h 31"/>
                <a:gd name="T30" fmla="*/ 5 w 63"/>
                <a:gd name="T31" fmla="*/ 7 h 31"/>
                <a:gd name="T32" fmla="*/ 0 w 63"/>
                <a:gd name="T33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3" h="31">
                  <a:moveTo>
                    <a:pt x="0" y="0"/>
                  </a:moveTo>
                  <a:lnTo>
                    <a:pt x="13" y="1"/>
                  </a:lnTo>
                  <a:lnTo>
                    <a:pt x="30" y="1"/>
                  </a:lnTo>
                  <a:lnTo>
                    <a:pt x="47" y="3"/>
                  </a:lnTo>
                  <a:lnTo>
                    <a:pt x="59" y="4"/>
                  </a:lnTo>
                  <a:lnTo>
                    <a:pt x="60" y="6"/>
                  </a:lnTo>
                  <a:lnTo>
                    <a:pt x="63" y="7"/>
                  </a:lnTo>
                  <a:lnTo>
                    <a:pt x="63" y="9"/>
                  </a:lnTo>
                  <a:lnTo>
                    <a:pt x="63" y="10"/>
                  </a:lnTo>
                  <a:lnTo>
                    <a:pt x="52" y="21"/>
                  </a:lnTo>
                  <a:lnTo>
                    <a:pt x="40" y="31"/>
                  </a:lnTo>
                  <a:lnTo>
                    <a:pt x="36" y="30"/>
                  </a:lnTo>
                  <a:lnTo>
                    <a:pt x="32" y="30"/>
                  </a:lnTo>
                  <a:lnTo>
                    <a:pt x="25" y="24"/>
                  </a:lnTo>
                  <a:lnTo>
                    <a:pt x="15" y="17"/>
                  </a:lnTo>
                  <a:lnTo>
                    <a:pt x="5" y="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11" name="Freeform 442"/>
            <p:cNvSpPr>
              <a:spLocks/>
            </p:cNvSpPr>
            <p:nvPr/>
          </p:nvSpPr>
          <p:spPr bwMode="auto">
            <a:xfrm>
              <a:off x="3224" y="2347"/>
              <a:ext cx="20" cy="16"/>
            </a:xfrm>
            <a:custGeom>
              <a:avLst/>
              <a:gdLst>
                <a:gd name="T0" fmla="*/ 6 w 20"/>
                <a:gd name="T1" fmla="*/ 0 h 16"/>
                <a:gd name="T2" fmla="*/ 7 w 20"/>
                <a:gd name="T3" fmla="*/ 0 h 16"/>
                <a:gd name="T4" fmla="*/ 10 w 20"/>
                <a:gd name="T5" fmla="*/ 0 h 16"/>
                <a:gd name="T6" fmla="*/ 16 w 20"/>
                <a:gd name="T7" fmla="*/ 7 h 16"/>
                <a:gd name="T8" fmla="*/ 20 w 20"/>
                <a:gd name="T9" fmla="*/ 13 h 16"/>
                <a:gd name="T10" fmla="*/ 20 w 20"/>
                <a:gd name="T11" fmla="*/ 14 h 16"/>
                <a:gd name="T12" fmla="*/ 19 w 20"/>
                <a:gd name="T13" fmla="*/ 16 h 16"/>
                <a:gd name="T14" fmla="*/ 12 w 20"/>
                <a:gd name="T15" fmla="*/ 16 h 16"/>
                <a:gd name="T16" fmla="*/ 6 w 20"/>
                <a:gd name="T17" fmla="*/ 14 h 16"/>
                <a:gd name="T18" fmla="*/ 2 w 20"/>
                <a:gd name="T19" fmla="*/ 11 h 16"/>
                <a:gd name="T20" fmla="*/ 0 w 20"/>
                <a:gd name="T21" fmla="*/ 4 h 16"/>
                <a:gd name="T22" fmla="*/ 3 w 20"/>
                <a:gd name="T23" fmla="*/ 3 h 16"/>
                <a:gd name="T24" fmla="*/ 6 w 20"/>
                <a:gd name="T2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16">
                  <a:moveTo>
                    <a:pt x="6" y="0"/>
                  </a:moveTo>
                  <a:lnTo>
                    <a:pt x="7" y="0"/>
                  </a:lnTo>
                  <a:lnTo>
                    <a:pt x="10" y="0"/>
                  </a:lnTo>
                  <a:lnTo>
                    <a:pt x="16" y="7"/>
                  </a:lnTo>
                  <a:lnTo>
                    <a:pt x="20" y="13"/>
                  </a:lnTo>
                  <a:lnTo>
                    <a:pt x="20" y="14"/>
                  </a:lnTo>
                  <a:lnTo>
                    <a:pt x="19" y="16"/>
                  </a:lnTo>
                  <a:lnTo>
                    <a:pt x="12" y="16"/>
                  </a:lnTo>
                  <a:lnTo>
                    <a:pt x="6" y="14"/>
                  </a:lnTo>
                  <a:lnTo>
                    <a:pt x="2" y="11"/>
                  </a:lnTo>
                  <a:lnTo>
                    <a:pt x="0" y="4"/>
                  </a:lnTo>
                  <a:lnTo>
                    <a:pt x="3" y="3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12" name="Freeform 443"/>
            <p:cNvSpPr>
              <a:spLocks/>
            </p:cNvSpPr>
            <p:nvPr/>
          </p:nvSpPr>
          <p:spPr bwMode="auto">
            <a:xfrm>
              <a:off x="3104" y="2350"/>
              <a:ext cx="36" cy="17"/>
            </a:xfrm>
            <a:custGeom>
              <a:avLst/>
              <a:gdLst>
                <a:gd name="T0" fmla="*/ 19 w 36"/>
                <a:gd name="T1" fmla="*/ 0 h 17"/>
                <a:gd name="T2" fmla="*/ 28 w 36"/>
                <a:gd name="T3" fmla="*/ 1 h 17"/>
                <a:gd name="T4" fmla="*/ 36 w 36"/>
                <a:gd name="T5" fmla="*/ 1 h 17"/>
                <a:gd name="T6" fmla="*/ 36 w 36"/>
                <a:gd name="T7" fmla="*/ 3 h 17"/>
                <a:gd name="T8" fmla="*/ 36 w 36"/>
                <a:gd name="T9" fmla="*/ 3 h 17"/>
                <a:gd name="T10" fmla="*/ 36 w 36"/>
                <a:gd name="T11" fmla="*/ 4 h 17"/>
                <a:gd name="T12" fmla="*/ 36 w 36"/>
                <a:gd name="T13" fmla="*/ 4 h 17"/>
                <a:gd name="T14" fmla="*/ 29 w 36"/>
                <a:gd name="T15" fmla="*/ 10 h 17"/>
                <a:gd name="T16" fmla="*/ 19 w 36"/>
                <a:gd name="T17" fmla="*/ 14 h 17"/>
                <a:gd name="T18" fmla="*/ 15 w 36"/>
                <a:gd name="T19" fmla="*/ 17 h 17"/>
                <a:gd name="T20" fmla="*/ 9 w 36"/>
                <a:gd name="T21" fmla="*/ 17 h 17"/>
                <a:gd name="T22" fmla="*/ 5 w 36"/>
                <a:gd name="T23" fmla="*/ 15 h 17"/>
                <a:gd name="T24" fmla="*/ 0 w 36"/>
                <a:gd name="T25" fmla="*/ 11 h 17"/>
                <a:gd name="T26" fmla="*/ 9 w 36"/>
                <a:gd name="T27" fmla="*/ 5 h 17"/>
                <a:gd name="T28" fmla="*/ 19 w 36"/>
                <a:gd name="T2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17">
                  <a:moveTo>
                    <a:pt x="19" y="0"/>
                  </a:moveTo>
                  <a:lnTo>
                    <a:pt x="28" y="1"/>
                  </a:lnTo>
                  <a:lnTo>
                    <a:pt x="36" y="1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4"/>
                  </a:lnTo>
                  <a:lnTo>
                    <a:pt x="36" y="4"/>
                  </a:lnTo>
                  <a:lnTo>
                    <a:pt x="29" y="10"/>
                  </a:lnTo>
                  <a:lnTo>
                    <a:pt x="19" y="14"/>
                  </a:lnTo>
                  <a:lnTo>
                    <a:pt x="15" y="17"/>
                  </a:lnTo>
                  <a:lnTo>
                    <a:pt x="9" y="17"/>
                  </a:lnTo>
                  <a:lnTo>
                    <a:pt x="5" y="15"/>
                  </a:lnTo>
                  <a:lnTo>
                    <a:pt x="0" y="11"/>
                  </a:lnTo>
                  <a:lnTo>
                    <a:pt x="9" y="5"/>
                  </a:lnTo>
                  <a:lnTo>
                    <a:pt x="1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13" name="Freeform 444"/>
            <p:cNvSpPr>
              <a:spLocks/>
            </p:cNvSpPr>
            <p:nvPr/>
          </p:nvSpPr>
          <p:spPr bwMode="auto">
            <a:xfrm>
              <a:off x="4638" y="2350"/>
              <a:ext cx="34" cy="10"/>
            </a:xfrm>
            <a:custGeom>
              <a:avLst/>
              <a:gdLst>
                <a:gd name="T0" fmla="*/ 34 w 34"/>
                <a:gd name="T1" fmla="*/ 8 h 10"/>
                <a:gd name="T2" fmla="*/ 23 w 34"/>
                <a:gd name="T3" fmla="*/ 10 h 10"/>
                <a:gd name="T4" fmla="*/ 14 w 34"/>
                <a:gd name="T5" fmla="*/ 8 h 10"/>
                <a:gd name="T6" fmla="*/ 7 w 34"/>
                <a:gd name="T7" fmla="*/ 7 h 10"/>
                <a:gd name="T8" fmla="*/ 0 w 34"/>
                <a:gd name="T9" fmla="*/ 1 h 10"/>
                <a:gd name="T10" fmla="*/ 0 w 34"/>
                <a:gd name="T11" fmla="*/ 1 h 10"/>
                <a:gd name="T12" fmla="*/ 0 w 34"/>
                <a:gd name="T13" fmla="*/ 0 h 10"/>
                <a:gd name="T14" fmla="*/ 17 w 34"/>
                <a:gd name="T15" fmla="*/ 1 h 10"/>
                <a:gd name="T16" fmla="*/ 34 w 34"/>
                <a:gd name="T17" fmla="*/ 1 h 10"/>
                <a:gd name="T18" fmla="*/ 34 w 34"/>
                <a:gd name="T19" fmla="*/ 5 h 10"/>
                <a:gd name="T20" fmla="*/ 34 w 34"/>
                <a:gd name="T21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" h="10">
                  <a:moveTo>
                    <a:pt x="34" y="8"/>
                  </a:moveTo>
                  <a:lnTo>
                    <a:pt x="23" y="10"/>
                  </a:lnTo>
                  <a:lnTo>
                    <a:pt x="14" y="8"/>
                  </a:lnTo>
                  <a:lnTo>
                    <a:pt x="7" y="7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17" y="1"/>
                  </a:lnTo>
                  <a:lnTo>
                    <a:pt x="34" y="1"/>
                  </a:lnTo>
                  <a:lnTo>
                    <a:pt x="34" y="5"/>
                  </a:lnTo>
                  <a:lnTo>
                    <a:pt x="3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14" name="Freeform 445"/>
            <p:cNvSpPr>
              <a:spLocks/>
            </p:cNvSpPr>
            <p:nvPr/>
          </p:nvSpPr>
          <p:spPr bwMode="auto">
            <a:xfrm>
              <a:off x="3010" y="2358"/>
              <a:ext cx="130" cy="30"/>
            </a:xfrm>
            <a:custGeom>
              <a:avLst/>
              <a:gdLst>
                <a:gd name="T0" fmla="*/ 64 w 130"/>
                <a:gd name="T1" fmla="*/ 0 h 30"/>
                <a:gd name="T2" fmla="*/ 70 w 130"/>
                <a:gd name="T3" fmla="*/ 2 h 30"/>
                <a:gd name="T4" fmla="*/ 74 w 130"/>
                <a:gd name="T5" fmla="*/ 3 h 30"/>
                <a:gd name="T6" fmla="*/ 76 w 130"/>
                <a:gd name="T7" fmla="*/ 12 h 30"/>
                <a:gd name="T8" fmla="*/ 77 w 130"/>
                <a:gd name="T9" fmla="*/ 20 h 30"/>
                <a:gd name="T10" fmla="*/ 79 w 130"/>
                <a:gd name="T11" fmla="*/ 20 h 30"/>
                <a:gd name="T12" fmla="*/ 80 w 130"/>
                <a:gd name="T13" fmla="*/ 22 h 30"/>
                <a:gd name="T14" fmla="*/ 94 w 130"/>
                <a:gd name="T15" fmla="*/ 19 h 30"/>
                <a:gd name="T16" fmla="*/ 104 w 130"/>
                <a:gd name="T17" fmla="*/ 15 h 30"/>
                <a:gd name="T18" fmla="*/ 112 w 130"/>
                <a:gd name="T19" fmla="*/ 15 h 30"/>
                <a:gd name="T20" fmla="*/ 119 w 130"/>
                <a:gd name="T21" fmla="*/ 17 h 30"/>
                <a:gd name="T22" fmla="*/ 124 w 130"/>
                <a:gd name="T23" fmla="*/ 20 h 30"/>
                <a:gd name="T24" fmla="*/ 130 w 130"/>
                <a:gd name="T25" fmla="*/ 23 h 30"/>
                <a:gd name="T26" fmla="*/ 130 w 130"/>
                <a:gd name="T27" fmla="*/ 26 h 30"/>
                <a:gd name="T28" fmla="*/ 129 w 130"/>
                <a:gd name="T29" fmla="*/ 29 h 30"/>
                <a:gd name="T30" fmla="*/ 113 w 130"/>
                <a:gd name="T31" fmla="*/ 29 h 30"/>
                <a:gd name="T32" fmla="*/ 96 w 130"/>
                <a:gd name="T33" fmla="*/ 30 h 30"/>
                <a:gd name="T34" fmla="*/ 94 w 130"/>
                <a:gd name="T35" fmla="*/ 27 h 30"/>
                <a:gd name="T36" fmla="*/ 94 w 130"/>
                <a:gd name="T37" fmla="*/ 26 h 30"/>
                <a:gd name="T38" fmla="*/ 93 w 130"/>
                <a:gd name="T39" fmla="*/ 26 h 30"/>
                <a:gd name="T40" fmla="*/ 90 w 130"/>
                <a:gd name="T41" fmla="*/ 25 h 30"/>
                <a:gd name="T42" fmla="*/ 84 w 130"/>
                <a:gd name="T43" fmla="*/ 27 h 30"/>
                <a:gd name="T44" fmla="*/ 77 w 130"/>
                <a:gd name="T45" fmla="*/ 29 h 30"/>
                <a:gd name="T46" fmla="*/ 70 w 130"/>
                <a:gd name="T47" fmla="*/ 27 h 30"/>
                <a:gd name="T48" fmla="*/ 64 w 130"/>
                <a:gd name="T49" fmla="*/ 26 h 30"/>
                <a:gd name="T50" fmla="*/ 59 w 130"/>
                <a:gd name="T51" fmla="*/ 23 h 30"/>
                <a:gd name="T52" fmla="*/ 53 w 130"/>
                <a:gd name="T53" fmla="*/ 20 h 30"/>
                <a:gd name="T54" fmla="*/ 47 w 130"/>
                <a:gd name="T55" fmla="*/ 19 h 30"/>
                <a:gd name="T56" fmla="*/ 43 w 130"/>
                <a:gd name="T57" fmla="*/ 19 h 30"/>
                <a:gd name="T58" fmla="*/ 42 w 130"/>
                <a:gd name="T59" fmla="*/ 22 h 30"/>
                <a:gd name="T60" fmla="*/ 39 w 130"/>
                <a:gd name="T61" fmla="*/ 25 h 30"/>
                <a:gd name="T62" fmla="*/ 37 w 130"/>
                <a:gd name="T63" fmla="*/ 25 h 30"/>
                <a:gd name="T64" fmla="*/ 32 w 130"/>
                <a:gd name="T65" fmla="*/ 26 h 30"/>
                <a:gd name="T66" fmla="*/ 16 w 130"/>
                <a:gd name="T67" fmla="*/ 22 h 30"/>
                <a:gd name="T68" fmla="*/ 0 w 130"/>
                <a:gd name="T69" fmla="*/ 16 h 30"/>
                <a:gd name="T70" fmla="*/ 12 w 130"/>
                <a:gd name="T71" fmla="*/ 15 h 30"/>
                <a:gd name="T72" fmla="*/ 30 w 130"/>
                <a:gd name="T73" fmla="*/ 10 h 30"/>
                <a:gd name="T74" fmla="*/ 52 w 130"/>
                <a:gd name="T75" fmla="*/ 6 h 30"/>
                <a:gd name="T76" fmla="*/ 64 w 130"/>
                <a:gd name="T7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0" h="30">
                  <a:moveTo>
                    <a:pt x="64" y="0"/>
                  </a:moveTo>
                  <a:lnTo>
                    <a:pt x="70" y="2"/>
                  </a:lnTo>
                  <a:lnTo>
                    <a:pt x="74" y="3"/>
                  </a:lnTo>
                  <a:lnTo>
                    <a:pt x="76" y="12"/>
                  </a:lnTo>
                  <a:lnTo>
                    <a:pt x="77" y="20"/>
                  </a:lnTo>
                  <a:lnTo>
                    <a:pt x="79" y="20"/>
                  </a:lnTo>
                  <a:lnTo>
                    <a:pt x="80" y="22"/>
                  </a:lnTo>
                  <a:lnTo>
                    <a:pt x="94" y="19"/>
                  </a:lnTo>
                  <a:lnTo>
                    <a:pt x="104" y="15"/>
                  </a:lnTo>
                  <a:lnTo>
                    <a:pt x="112" y="15"/>
                  </a:lnTo>
                  <a:lnTo>
                    <a:pt x="119" y="17"/>
                  </a:lnTo>
                  <a:lnTo>
                    <a:pt x="124" y="20"/>
                  </a:lnTo>
                  <a:lnTo>
                    <a:pt x="130" y="23"/>
                  </a:lnTo>
                  <a:lnTo>
                    <a:pt x="130" y="26"/>
                  </a:lnTo>
                  <a:lnTo>
                    <a:pt x="129" y="29"/>
                  </a:lnTo>
                  <a:lnTo>
                    <a:pt x="113" y="29"/>
                  </a:lnTo>
                  <a:lnTo>
                    <a:pt x="96" y="30"/>
                  </a:lnTo>
                  <a:lnTo>
                    <a:pt x="94" y="27"/>
                  </a:lnTo>
                  <a:lnTo>
                    <a:pt x="94" y="26"/>
                  </a:lnTo>
                  <a:lnTo>
                    <a:pt x="93" y="26"/>
                  </a:lnTo>
                  <a:lnTo>
                    <a:pt x="90" y="25"/>
                  </a:lnTo>
                  <a:lnTo>
                    <a:pt x="84" y="27"/>
                  </a:lnTo>
                  <a:lnTo>
                    <a:pt x="77" y="29"/>
                  </a:lnTo>
                  <a:lnTo>
                    <a:pt x="70" y="27"/>
                  </a:lnTo>
                  <a:lnTo>
                    <a:pt x="64" y="26"/>
                  </a:lnTo>
                  <a:lnTo>
                    <a:pt x="59" y="23"/>
                  </a:lnTo>
                  <a:lnTo>
                    <a:pt x="53" y="20"/>
                  </a:lnTo>
                  <a:lnTo>
                    <a:pt x="47" y="19"/>
                  </a:lnTo>
                  <a:lnTo>
                    <a:pt x="43" y="19"/>
                  </a:lnTo>
                  <a:lnTo>
                    <a:pt x="42" y="22"/>
                  </a:lnTo>
                  <a:lnTo>
                    <a:pt x="39" y="25"/>
                  </a:lnTo>
                  <a:lnTo>
                    <a:pt x="37" y="25"/>
                  </a:lnTo>
                  <a:lnTo>
                    <a:pt x="32" y="26"/>
                  </a:lnTo>
                  <a:lnTo>
                    <a:pt x="16" y="22"/>
                  </a:lnTo>
                  <a:lnTo>
                    <a:pt x="0" y="16"/>
                  </a:lnTo>
                  <a:lnTo>
                    <a:pt x="12" y="15"/>
                  </a:lnTo>
                  <a:lnTo>
                    <a:pt x="30" y="10"/>
                  </a:lnTo>
                  <a:lnTo>
                    <a:pt x="52" y="6"/>
                  </a:lnTo>
                  <a:lnTo>
                    <a:pt x="6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15" name="Freeform 446"/>
            <p:cNvSpPr>
              <a:spLocks/>
            </p:cNvSpPr>
            <p:nvPr/>
          </p:nvSpPr>
          <p:spPr bwMode="auto">
            <a:xfrm>
              <a:off x="3693" y="2365"/>
              <a:ext cx="1819" cy="1375"/>
            </a:xfrm>
            <a:custGeom>
              <a:avLst/>
              <a:gdLst>
                <a:gd name="T0" fmla="*/ 1369 w 1819"/>
                <a:gd name="T1" fmla="*/ 59 h 1375"/>
                <a:gd name="T2" fmla="*/ 1617 w 1819"/>
                <a:gd name="T3" fmla="*/ 89 h 1375"/>
                <a:gd name="T4" fmla="*/ 1819 w 1819"/>
                <a:gd name="T5" fmla="*/ 136 h 1375"/>
                <a:gd name="T6" fmla="*/ 1784 w 1819"/>
                <a:gd name="T7" fmla="*/ 156 h 1375"/>
                <a:gd name="T8" fmla="*/ 1689 w 1819"/>
                <a:gd name="T9" fmla="*/ 205 h 1375"/>
                <a:gd name="T10" fmla="*/ 1664 w 1819"/>
                <a:gd name="T11" fmla="*/ 247 h 1375"/>
                <a:gd name="T12" fmla="*/ 1624 w 1819"/>
                <a:gd name="T13" fmla="*/ 166 h 1375"/>
                <a:gd name="T14" fmla="*/ 1494 w 1819"/>
                <a:gd name="T15" fmla="*/ 213 h 1375"/>
                <a:gd name="T16" fmla="*/ 1606 w 1819"/>
                <a:gd name="T17" fmla="*/ 316 h 1375"/>
                <a:gd name="T18" fmla="*/ 1573 w 1819"/>
                <a:gd name="T19" fmla="*/ 306 h 1375"/>
                <a:gd name="T20" fmla="*/ 1530 w 1819"/>
                <a:gd name="T21" fmla="*/ 427 h 1375"/>
                <a:gd name="T22" fmla="*/ 1530 w 1819"/>
                <a:gd name="T23" fmla="*/ 473 h 1375"/>
                <a:gd name="T24" fmla="*/ 1436 w 1819"/>
                <a:gd name="T25" fmla="*/ 434 h 1375"/>
                <a:gd name="T26" fmla="*/ 1474 w 1819"/>
                <a:gd name="T27" fmla="*/ 472 h 1375"/>
                <a:gd name="T28" fmla="*/ 1492 w 1819"/>
                <a:gd name="T29" fmla="*/ 556 h 1375"/>
                <a:gd name="T30" fmla="*/ 1433 w 1819"/>
                <a:gd name="T31" fmla="*/ 654 h 1375"/>
                <a:gd name="T32" fmla="*/ 1383 w 1819"/>
                <a:gd name="T33" fmla="*/ 730 h 1375"/>
                <a:gd name="T34" fmla="*/ 1323 w 1819"/>
                <a:gd name="T35" fmla="*/ 774 h 1375"/>
                <a:gd name="T36" fmla="*/ 1333 w 1819"/>
                <a:gd name="T37" fmla="*/ 856 h 1375"/>
                <a:gd name="T38" fmla="*/ 1297 w 1819"/>
                <a:gd name="T39" fmla="*/ 844 h 1375"/>
                <a:gd name="T40" fmla="*/ 1273 w 1819"/>
                <a:gd name="T41" fmla="*/ 737 h 1375"/>
                <a:gd name="T42" fmla="*/ 1198 w 1819"/>
                <a:gd name="T43" fmla="*/ 650 h 1375"/>
                <a:gd name="T44" fmla="*/ 1090 w 1819"/>
                <a:gd name="T45" fmla="*/ 734 h 1375"/>
                <a:gd name="T46" fmla="*/ 993 w 1819"/>
                <a:gd name="T47" fmla="*/ 674 h 1375"/>
                <a:gd name="T48" fmla="*/ 968 w 1819"/>
                <a:gd name="T49" fmla="*/ 646 h 1375"/>
                <a:gd name="T50" fmla="*/ 765 w 1819"/>
                <a:gd name="T51" fmla="*/ 593 h 1375"/>
                <a:gd name="T52" fmla="*/ 791 w 1819"/>
                <a:gd name="T53" fmla="*/ 629 h 1375"/>
                <a:gd name="T54" fmla="*/ 748 w 1819"/>
                <a:gd name="T55" fmla="*/ 751 h 1375"/>
                <a:gd name="T56" fmla="*/ 624 w 1819"/>
                <a:gd name="T57" fmla="*/ 669 h 1375"/>
                <a:gd name="T58" fmla="*/ 551 w 1819"/>
                <a:gd name="T59" fmla="*/ 567 h 1375"/>
                <a:gd name="T60" fmla="*/ 641 w 1819"/>
                <a:gd name="T61" fmla="*/ 744 h 1375"/>
                <a:gd name="T62" fmla="*/ 719 w 1819"/>
                <a:gd name="T63" fmla="*/ 891 h 1375"/>
                <a:gd name="T64" fmla="*/ 641 w 1819"/>
                <a:gd name="T65" fmla="*/ 1095 h 1375"/>
                <a:gd name="T66" fmla="*/ 576 w 1819"/>
                <a:gd name="T67" fmla="*/ 1227 h 1375"/>
                <a:gd name="T68" fmla="*/ 491 w 1819"/>
                <a:gd name="T69" fmla="*/ 1355 h 1375"/>
                <a:gd name="T70" fmla="*/ 332 w 1819"/>
                <a:gd name="T71" fmla="*/ 1183 h 1375"/>
                <a:gd name="T72" fmla="*/ 289 w 1819"/>
                <a:gd name="T73" fmla="*/ 937 h 1375"/>
                <a:gd name="T74" fmla="*/ 162 w 1819"/>
                <a:gd name="T75" fmla="*/ 876 h 1375"/>
                <a:gd name="T76" fmla="*/ 10 w 1819"/>
                <a:gd name="T77" fmla="*/ 763 h 1375"/>
                <a:gd name="T78" fmla="*/ 42 w 1819"/>
                <a:gd name="T79" fmla="*/ 597 h 1375"/>
                <a:gd name="T80" fmla="*/ 135 w 1819"/>
                <a:gd name="T81" fmla="*/ 483 h 1375"/>
                <a:gd name="T82" fmla="*/ 181 w 1819"/>
                <a:gd name="T83" fmla="*/ 382 h 1375"/>
                <a:gd name="T84" fmla="*/ 184 w 1819"/>
                <a:gd name="T85" fmla="*/ 310 h 1375"/>
                <a:gd name="T86" fmla="*/ 311 w 1819"/>
                <a:gd name="T87" fmla="*/ 226 h 1375"/>
                <a:gd name="T88" fmla="*/ 399 w 1819"/>
                <a:gd name="T89" fmla="*/ 245 h 1375"/>
                <a:gd name="T90" fmla="*/ 471 w 1819"/>
                <a:gd name="T91" fmla="*/ 182 h 1375"/>
                <a:gd name="T92" fmla="*/ 428 w 1819"/>
                <a:gd name="T93" fmla="*/ 119 h 1375"/>
                <a:gd name="T94" fmla="*/ 361 w 1819"/>
                <a:gd name="T95" fmla="*/ 223 h 1375"/>
                <a:gd name="T96" fmla="*/ 285 w 1819"/>
                <a:gd name="T97" fmla="*/ 205 h 1375"/>
                <a:gd name="T98" fmla="*/ 374 w 1819"/>
                <a:gd name="T99" fmla="*/ 79 h 1375"/>
                <a:gd name="T100" fmla="*/ 562 w 1819"/>
                <a:gd name="T101" fmla="*/ 116 h 1375"/>
                <a:gd name="T102" fmla="*/ 549 w 1819"/>
                <a:gd name="T103" fmla="*/ 132 h 1375"/>
                <a:gd name="T104" fmla="*/ 599 w 1819"/>
                <a:gd name="T105" fmla="*/ 110 h 1375"/>
                <a:gd name="T106" fmla="*/ 696 w 1819"/>
                <a:gd name="T107" fmla="*/ 70 h 1375"/>
                <a:gd name="T108" fmla="*/ 799 w 1819"/>
                <a:gd name="T109" fmla="*/ 63 h 1375"/>
                <a:gd name="T110" fmla="*/ 846 w 1819"/>
                <a:gd name="T111" fmla="*/ 90 h 1375"/>
                <a:gd name="T112" fmla="*/ 836 w 1819"/>
                <a:gd name="T113" fmla="*/ 65 h 1375"/>
                <a:gd name="T114" fmla="*/ 849 w 1819"/>
                <a:gd name="T115" fmla="*/ 36 h 1375"/>
                <a:gd name="T116" fmla="*/ 978 w 1819"/>
                <a:gd name="T117" fmla="*/ 0 h 1375"/>
                <a:gd name="T118" fmla="*/ 1052 w 1819"/>
                <a:gd name="T119" fmla="*/ 43 h 1375"/>
                <a:gd name="T120" fmla="*/ 1242 w 1819"/>
                <a:gd name="T121" fmla="*/ 56 h 1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819" h="1375">
                  <a:moveTo>
                    <a:pt x="1272" y="66"/>
                  </a:moveTo>
                  <a:lnTo>
                    <a:pt x="1272" y="62"/>
                  </a:lnTo>
                  <a:lnTo>
                    <a:pt x="1272" y="59"/>
                  </a:lnTo>
                  <a:lnTo>
                    <a:pt x="1286" y="60"/>
                  </a:lnTo>
                  <a:lnTo>
                    <a:pt x="1302" y="62"/>
                  </a:lnTo>
                  <a:lnTo>
                    <a:pt x="1317" y="63"/>
                  </a:lnTo>
                  <a:lnTo>
                    <a:pt x="1333" y="65"/>
                  </a:lnTo>
                  <a:lnTo>
                    <a:pt x="1333" y="63"/>
                  </a:lnTo>
                  <a:lnTo>
                    <a:pt x="1335" y="62"/>
                  </a:lnTo>
                  <a:lnTo>
                    <a:pt x="1330" y="59"/>
                  </a:lnTo>
                  <a:lnTo>
                    <a:pt x="1327" y="56"/>
                  </a:lnTo>
                  <a:lnTo>
                    <a:pt x="1325" y="53"/>
                  </a:lnTo>
                  <a:lnTo>
                    <a:pt x="1323" y="48"/>
                  </a:lnTo>
                  <a:lnTo>
                    <a:pt x="1337" y="48"/>
                  </a:lnTo>
                  <a:lnTo>
                    <a:pt x="1350" y="49"/>
                  </a:lnTo>
                  <a:lnTo>
                    <a:pt x="1356" y="50"/>
                  </a:lnTo>
                  <a:lnTo>
                    <a:pt x="1362" y="52"/>
                  </a:lnTo>
                  <a:lnTo>
                    <a:pt x="1366" y="55"/>
                  </a:lnTo>
                  <a:lnTo>
                    <a:pt x="1369" y="59"/>
                  </a:lnTo>
                  <a:lnTo>
                    <a:pt x="1377" y="55"/>
                  </a:lnTo>
                  <a:lnTo>
                    <a:pt x="1385" y="53"/>
                  </a:lnTo>
                  <a:lnTo>
                    <a:pt x="1390" y="53"/>
                  </a:lnTo>
                  <a:lnTo>
                    <a:pt x="1396" y="53"/>
                  </a:lnTo>
                  <a:lnTo>
                    <a:pt x="1406" y="58"/>
                  </a:lnTo>
                  <a:lnTo>
                    <a:pt x="1417" y="65"/>
                  </a:lnTo>
                  <a:lnTo>
                    <a:pt x="1435" y="65"/>
                  </a:lnTo>
                  <a:lnTo>
                    <a:pt x="1452" y="65"/>
                  </a:lnTo>
                  <a:lnTo>
                    <a:pt x="1467" y="66"/>
                  </a:lnTo>
                  <a:lnTo>
                    <a:pt x="1484" y="66"/>
                  </a:lnTo>
                  <a:lnTo>
                    <a:pt x="1504" y="72"/>
                  </a:lnTo>
                  <a:lnTo>
                    <a:pt x="1524" y="79"/>
                  </a:lnTo>
                  <a:lnTo>
                    <a:pt x="1542" y="79"/>
                  </a:lnTo>
                  <a:lnTo>
                    <a:pt x="1557" y="80"/>
                  </a:lnTo>
                  <a:lnTo>
                    <a:pt x="1573" y="80"/>
                  </a:lnTo>
                  <a:lnTo>
                    <a:pt x="1590" y="80"/>
                  </a:lnTo>
                  <a:lnTo>
                    <a:pt x="1602" y="86"/>
                  </a:lnTo>
                  <a:lnTo>
                    <a:pt x="1617" y="89"/>
                  </a:lnTo>
                  <a:lnTo>
                    <a:pt x="1617" y="89"/>
                  </a:lnTo>
                  <a:lnTo>
                    <a:pt x="1617" y="87"/>
                  </a:lnTo>
                  <a:lnTo>
                    <a:pt x="1616" y="85"/>
                  </a:lnTo>
                  <a:lnTo>
                    <a:pt x="1613" y="82"/>
                  </a:lnTo>
                  <a:lnTo>
                    <a:pt x="1606" y="80"/>
                  </a:lnTo>
                  <a:lnTo>
                    <a:pt x="1600" y="77"/>
                  </a:lnTo>
                  <a:lnTo>
                    <a:pt x="1600" y="76"/>
                  </a:lnTo>
                  <a:lnTo>
                    <a:pt x="1600" y="75"/>
                  </a:lnTo>
                  <a:lnTo>
                    <a:pt x="1600" y="73"/>
                  </a:lnTo>
                  <a:lnTo>
                    <a:pt x="1602" y="72"/>
                  </a:lnTo>
                  <a:lnTo>
                    <a:pt x="1623" y="72"/>
                  </a:lnTo>
                  <a:lnTo>
                    <a:pt x="1646" y="76"/>
                  </a:lnTo>
                  <a:lnTo>
                    <a:pt x="1667" y="80"/>
                  </a:lnTo>
                  <a:lnTo>
                    <a:pt x="1687" y="86"/>
                  </a:lnTo>
                  <a:lnTo>
                    <a:pt x="1727" y="99"/>
                  </a:lnTo>
                  <a:lnTo>
                    <a:pt x="1764" y="112"/>
                  </a:lnTo>
                  <a:lnTo>
                    <a:pt x="1787" y="113"/>
                  </a:lnTo>
                  <a:lnTo>
                    <a:pt x="1807" y="117"/>
                  </a:lnTo>
                  <a:lnTo>
                    <a:pt x="1813" y="126"/>
                  </a:lnTo>
                  <a:lnTo>
                    <a:pt x="1819" y="136"/>
                  </a:lnTo>
                  <a:lnTo>
                    <a:pt x="1800" y="133"/>
                  </a:lnTo>
                  <a:lnTo>
                    <a:pt x="1776" y="127"/>
                  </a:lnTo>
                  <a:lnTo>
                    <a:pt x="1763" y="125"/>
                  </a:lnTo>
                  <a:lnTo>
                    <a:pt x="1753" y="123"/>
                  </a:lnTo>
                  <a:lnTo>
                    <a:pt x="1744" y="122"/>
                  </a:lnTo>
                  <a:lnTo>
                    <a:pt x="1740" y="123"/>
                  </a:lnTo>
                  <a:lnTo>
                    <a:pt x="1743" y="126"/>
                  </a:lnTo>
                  <a:lnTo>
                    <a:pt x="1746" y="130"/>
                  </a:lnTo>
                  <a:lnTo>
                    <a:pt x="1737" y="130"/>
                  </a:lnTo>
                  <a:lnTo>
                    <a:pt x="1729" y="132"/>
                  </a:lnTo>
                  <a:lnTo>
                    <a:pt x="1729" y="133"/>
                  </a:lnTo>
                  <a:lnTo>
                    <a:pt x="1729" y="133"/>
                  </a:lnTo>
                  <a:lnTo>
                    <a:pt x="1737" y="133"/>
                  </a:lnTo>
                  <a:lnTo>
                    <a:pt x="1744" y="136"/>
                  </a:lnTo>
                  <a:lnTo>
                    <a:pt x="1750" y="137"/>
                  </a:lnTo>
                  <a:lnTo>
                    <a:pt x="1757" y="140"/>
                  </a:lnTo>
                  <a:lnTo>
                    <a:pt x="1770" y="146"/>
                  </a:lnTo>
                  <a:lnTo>
                    <a:pt x="1784" y="152"/>
                  </a:lnTo>
                  <a:lnTo>
                    <a:pt x="1784" y="156"/>
                  </a:lnTo>
                  <a:lnTo>
                    <a:pt x="1784" y="160"/>
                  </a:lnTo>
                  <a:lnTo>
                    <a:pt x="1783" y="162"/>
                  </a:lnTo>
                  <a:lnTo>
                    <a:pt x="1781" y="163"/>
                  </a:lnTo>
                  <a:lnTo>
                    <a:pt x="1767" y="162"/>
                  </a:lnTo>
                  <a:lnTo>
                    <a:pt x="1753" y="165"/>
                  </a:lnTo>
                  <a:lnTo>
                    <a:pt x="1749" y="166"/>
                  </a:lnTo>
                  <a:lnTo>
                    <a:pt x="1744" y="170"/>
                  </a:lnTo>
                  <a:lnTo>
                    <a:pt x="1740" y="176"/>
                  </a:lnTo>
                  <a:lnTo>
                    <a:pt x="1739" y="185"/>
                  </a:lnTo>
                  <a:lnTo>
                    <a:pt x="1731" y="186"/>
                  </a:lnTo>
                  <a:lnTo>
                    <a:pt x="1724" y="186"/>
                  </a:lnTo>
                  <a:lnTo>
                    <a:pt x="1723" y="182"/>
                  </a:lnTo>
                  <a:lnTo>
                    <a:pt x="1720" y="179"/>
                  </a:lnTo>
                  <a:lnTo>
                    <a:pt x="1710" y="180"/>
                  </a:lnTo>
                  <a:lnTo>
                    <a:pt x="1700" y="183"/>
                  </a:lnTo>
                  <a:lnTo>
                    <a:pt x="1690" y="187"/>
                  </a:lnTo>
                  <a:lnTo>
                    <a:pt x="1683" y="193"/>
                  </a:lnTo>
                  <a:lnTo>
                    <a:pt x="1686" y="200"/>
                  </a:lnTo>
                  <a:lnTo>
                    <a:pt x="1689" y="205"/>
                  </a:lnTo>
                  <a:lnTo>
                    <a:pt x="1692" y="207"/>
                  </a:lnTo>
                  <a:lnTo>
                    <a:pt x="1694" y="210"/>
                  </a:lnTo>
                  <a:lnTo>
                    <a:pt x="1702" y="213"/>
                  </a:lnTo>
                  <a:lnTo>
                    <a:pt x="1713" y="219"/>
                  </a:lnTo>
                  <a:lnTo>
                    <a:pt x="1714" y="226"/>
                  </a:lnTo>
                  <a:lnTo>
                    <a:pt x="1716" y="235"/>
                  </a:lnTo>
                  <a:lnTo>
                    <a:pt x="1720" y="235"/>
                  </a:lnTo>
                  <a:lnTo>
                    <a:pt x="1723" y="237"/>
                  </a:lnTo>
                  <a:lnTo>
                    <a:pt x="1726" y="245"/>
                  </a:lnTo>
                  <a:lnTo>
                    <a:pt x="1727" y="252"/>
                  </a:lnTo>
                  <a:lnTo>
                    <a:pt x="1727" y="259"/>
                  </a:lnTo>
                  <a:lnTo>
                    <a:pt x="1727" y="266"/>
                  </a:lnTo>
                  <a:lnTo>
                    <a:pt x="1727" y="277"/>
                  </a:lnTo>
                  <a:lnTo>
                    <a:pt x="1727" y="290"/>
                  </a:lnTo>
                  <a:lnTo>
                    <a:pt x="1723" y="290"/>
                  </a:lnTo>
                  <a:lnTo>
                    <a:pt x="1717" y="290"/>
                  </a:lnTo>
                  <a:lnTo>
                    <a:pt x="1700" y="277"/>
                  </a:lnTo>
                  <a:lnTo>
                    <a:pt x="1682" y="263"/>
                  </a:lnTo>
                  <a:lnTo>
                    <a:pt x="1664" y="247"/>
                  </a:lnTo>
                  <a:lnTo>
                    <a:pt x="1650" y="232"/>
                  </a:lnTo>
                  <a:lnTo>
                    <a:pt x="1652" y="222"/>
                  </a:lnTo>
                  <a:lnTo>
                    <a:pt x="1653" y="212"/>
                  </a:lnTo>
                  <a:lnTo>
                    <a:pt x="1657" y="202"/>
                  </a:lnTo>
                  <a:lnTo>
                    <a:pt x="1660" y="193"/>
                  </a:lnTo>
                  <a:lnTo>
                    <a:pt x="1663" y="185"/>
                  </a:lnTo>
                  <a:lnTo>
                    <a:pt x="1664" y="176"/>
                  </a:lnTo>
                  <a:lnTo>
                    <a:pt x="1664" y="167"/>
                  </a:lnTo>
                  <a:lnTo>
                    <a:pt x="1662" y="160"/>
                  </a:lnTo>
                  <a:lnTo>
                    <a:pt x="1656" y="160"/>
                  </a:lnTo>
                  <a:lnTo>
                    <a:pt x="1650" y="160"/>
                  </a:lnTo>
                  <a:lnTo>
                    <a:pt x="1649" y="166"/>
                  </a:lnTo>
                  <a:lnTo>
                    <a:pt x="1649" y="173"/>
                  </a:lnTo>
                  <a:lnTo>
                    <a:pt x="1646" y="173"/>
                  </a:lnTo>
                  <a:lnTo>
                    <a:pt x="1644" y="175"/>
                  </a:lnTo>
                  <a:lnTo>
                    <a:pt x="1639" y="175"/>
                  </a:lnTo>
                  <a:lnTo>
                    <a:pt x="1633" y="176"/>
                  </a:lnTo>
                  <a:lnTo>
                    <a:pt x="1629" y="170"/>
                  </a:lnTo>
                  <a:lnTo>
                    <a:pt x="1624" y="166"/>
                  </a:lnTo>
                  <a:lnTo>
                    <a:pt x="1619" y="166"/>
                  </a:lnTo>
                  <a:lnTo>
                    <a:pt x="1614" y="166"/>
                  </a:lnTo>
                  <a:lnTo>
                    <a:pt x="1609" y="166"/>
                  </a:lnTo>
                  <a:lnTo>
                    <a:pt x="1606" y="169"/>
                  </a:lnTo>
                  <a:lnTo>
                    <a:pt x="1603" y="170"/>
                  </a:lnTo>
                  <a:lnTo>
                    <a:pt x="1600" y="173"/>
                  </a:lnTo>
                  <a:lnTo>
                    <a:pt x="1600" y="180"/>
                  </a:lnTo>
                  <a:lnTo>
                    <a:pt x="1600" y="187"/>
                  </a:lnTo>
                  <a:lnTo>
                    <a:pt x="1603" y="190"/>
                  </a:lnTo>
                  <a:lnTo>
                    <a:pt x="1607" y="192"/>
                  </a:lnTo>
                  <a:lnTo>
                    <a:pt x="1606" y="193"/>
                  </a:lnTo>
                  <a:lnTo>
                    <a:pt x="1606" y="195"/>
                  </a:lnTo>
                  <a:lnTo>
                    <a:pt x="1582" y="196"/>
                  </a:lnTo>
                  <a:lnTo>
                    <a:pt x="1553" y="196"/>
                  </a:lnTo>
                  <a:lnTo>
                    <a:pt x="1539" y="195"/>
                  </a:lnTo>
                  <a:lnTo>
                    <a:pt x="1524" y="196"/>
                  </a:lnTo>
                  <a:lnTo>
                    <a:pt x="1512" y="197"/>
                  </a:lnTo>
                  <a:lnTo>
                    <a:pt x="1499" y="200"/>
                  </a:lnTo>
                  <a:lnTo>
                    <a:pt x="1494" y="213"/>
                  </a:lnTo>
                  <a:lnTo>
                    <a:pt x="1490" y="227"/>
                  </a:lnTo>
                  <a:lnTo>
                    <a:pt x="1484" y="239"/>
                  </a:lnTo>
                  <a:lnTo>
                    <a:pt x="1480" y="250"/>
                  </a:lnTo>
                  <a:lnTo>
                    <a:pt x="1496" y="257"/>
                  </a:lnTo>
                  <a:lnTo>
                    <a:pt x="1510" y="262"/>
                  </a:lnTo>
                  <a:lnTo>
                    <a:pt x="1520" y="259"/>
                  </a:lnTo>
                  <a:lnTo>
                    <a:pt x="1534" y="256"/>
                  </a:lnTo>
                  <a:lnTo>
                    <a:pt x="1539" y="263"/>
                  </a:lnTo>
                  <a:lnTo>
                    <a:pt x="1544" y="267"/>
                  </a:lnTo>
                  <a:lnTo>
                    <a:pt x="1552" y="273"/>
                  </a:lnTo>
                  <a:lnTo>
                    <a:pt x="1559" y="277"/>
                  </a:lnTo>
                  <a:lnTo>
                    <a:pt x="1557" y="266"/>
                  </a:lnTo>
                  <a:lnTo>
                    <a:pt x="1556" y="256"/>
                  </a:lnTo>
                  <a:lnTo>
                    <a:pt x="1569" y="267"/>
                  </a:lnTo>
                  <a:lnTo>
                    <a:pt x="1590" y="287"/>
                  </a:lnTo>
                  <a:lnTo>
                    <a:pt x="1612" y="307"/>
                  </a:lnTo>
                  <a:lnTo>
                    <a:pt x="1623" y="322"/>
                  </a:lnTo>
                  <a:lnTo>
                    <a:pt x="1614" y="319"/>
                  </a:lnTo>
                  <a:lnTo>
                    <a:pt x="1606" y="316"/>
                  </a:lnTo>
                  <a:lnTo>
                    <a:pt x="1606" y="317"/>
                  </a:lnTo>
                  <a:lnTo>
                    <a:pt x="1606" y="319"/>
                  </a:lnTo>
                  <a:lnTo>
                    <a:pt x="1620" y="334"/>
                  </a:lnTo>
                  <a:lnTo>
                    <a:pt x="1632" y="352"/>
                  </a:lnTo>
                  <a:lnTo>
                    <a:pt x="1632" y="353"/>
                  </a:lnTo>
                  <a:lnTo>
                    <a:pt x="1630" y="353"/>
                  </a:lnTo>
                  <a:lnTo>
                    <a:pt x="1623" y="353"/>
                  </a:lnTo>
                  <a:lnTo>
                    <a:pt x="1616" y="352"/>
                  </a:lnTo>
                  <a:lnTo>
                    <a:pt x="1613" y="343"/>
                  </a:lnTo>
                  <a:lnTo>
                    <a:pt x="1607" y="333"/>
                  </a:lnTo>
                  <a:lnTo>
                    <a:pt x="1602" y="323"/>
                  </a:lnTo>
                  <a:lnTo>
                    <a:pt x="1593" y="312"/>
                  </a:lnTo>
                  <a:lnTo>
                    <a:pt x="1586" y="300"/>
                  </a:lnTo>
                  <a:lnTo>
                    <a:pt x="1577" y="290"/>
                  </a:lnTo>
                  <a:lnTo>
                    <a:pt x="1570" y="283"/>
                  </a:lnTo>
                  <a:lnTo>
                    <a:pt x="1563" y="279"/>
                  </a:lnTo>
                  <a:lnTo>
                    <a:pt x="1563" y="280"/>
                  </a:lnTo>
                  <a:lnTo>
                    <a:pt x="1563" y="283"/>
                  </a:lnTo>
                  <a:lnTo>
                    <a:pt x="1573" y="306"/>
                  </a:lnTo>
                  <a:lnTo>
                    <a:pt x="1579" y="326"/>
                  </a:lnTo>
                  <a:lnTo>
                    <a:pt x="1580" y="334"/>
                  </a:lnTo>
                  <a:lnTo>
                    <a:pt x="1579" y="346"/>
                  </a:lnTo>
                  <a:lnTo>
                    <a:pt x="1576" y="359"/>
                  </a:lnTo>
                  <a:lnTo>
                    <a:pt x="1572" y="374"/>
                  </a:lnTo>
                  <a:lnTo>
                    <a:pt x="1570" y="380"/>
                  </a:lnTo>
                  <a:lnTo>
                    <a:pt x="1570" y="386"/>
                  </a:lnTo>
                  <a:lnTo>
                    <a:pt x="1570" y="389"/>
                  </a:lnTo>
                  <a:lnTo>
                    <a:pt x="1566" y="393"/>
                  </a:lnTo>
                  <a:lnTo>
                    <a:pt x="1559" y="396"/>
                  </a:lnTo>
                  <a:lnTo>
                    <a:pt x="1552" y="396"/>
                  </a:lnTo>
                  <a:lnTo>
                    <a:pt x="1544" y="396"/>
                  </a:lnTo>
                  <a:lnTo>
                    <a:pt x="1536" y="394"/>
                  </a:lnTo>
                  <a:lnTo>
                    <a:pt x="1532" y="399"/>
                  </a:lnTo>
                  <a:lnTo>
                    <a:pt x="1527" y="403"/>
                  </a:lnTo>
                  <a:lnTo>
                    <a:pt x="1532" y="412"/>
                  </a:lnTo>
                  <a:lnTo>
                    <a:pt x="1536" y="420"/>
                  </a:lnTo>
                  <a:lnTo>
                    <a:pt x="1533" y="424"/>
                  </a:lnTo>
                  <a:lnTo>
                    <a:pt x="1530" y="427"/>
                  </a:lnTo>
                  <a:lnTo>
                    <a:pt x="1527" y="429"/>
                  </a:lnTo>
                  <a:lnTo>
                    <a:pt x="1523" y="432"/>
                  </a:lnTo>
                  <a:lnTo>
                    <a:pt x="1523" y="437"/>
                  </a:lnTo>
                  <a:lnTo>
                    <a:pt x="1523" y="443"/>
                  </a:lnTo>
                  <a:lnTo>
                    <a:pt x="1529" y="444"/>
                  </a:lnTo>
                  <a:lnTo>
                    <a:pt x="1536" y="449"/>
                  </a:lnTo>
                  <a:lnTo>
                    <a:pt x="1542" y="453"/>
                  </a:lnTo>
                  <a:lnTo>
                    <a:pt x="1547" y="459"/>
                  </a:lnTo>
                  <a:lnTo>
                    <a:pt x="1552" y="464"/>
                  </a:lnTo>
                  <a:lnTo>
                    <a:pt x="1556" y="472"/>
                  </a:lnTo>
                  <a:lnTo>
                    <a:pt x="1559" y="477"/>
                  </a:lnTo>
                  <a:lnTo>
                    <a:pt x="1560" y="484"/>
                  </a:lnTo>
                  <a:lnTo>
                    <a:pt x="1552" y="494"/>
                  </a:lnTo>
                  <a:lnTo>
                    <a:pt x="1543" y="503"/>
                  </a:lnTo>
                  <a:lnTo>
                    <a:pt x="1537" y="503"/>
                  </a:lnTo>
                  <a:lnTo>
                    <a:pt x="1533" y="500"/>
                  </a:lnTo>
                  <a:lnTo>
                    <a:pt x="1533" y="487"/>
                  </a:lnTo>
                  <a:lnTo>
                    <a:pt x="1532" y="477"/>
                  </a:lnTo>
                  <a:lnTo>
                    <a:pt x="1530" y="473"/>
                  </a:lnTo>
                  <a:lnTo>
                    <a:pt x="1527" y="469"/>
                  </a:lnTo>
                  <a:lnTo>
                    <a:pt x="1526" y="464"/>
                  </a:lnTo>
                  <a:lnTo>
                    <a:pt x="1522" y="462"/>
                  </a:lnTo>
                  <a:lnTo>
                    <a:pt x="1510" y="459"/>
                  </a:lnTo>
                  <a:lnTo>
                    <a:pt x="1500" y="456"/>
                  </a:lnTo>
                  <a:lnTo>
                    <a:pt x="1500" y="447"/>
                  </a:lnTo>
                  <a:lnTo>
                    <a:pt x="1500" y="443"/>
                  </a:lnTo>
                  <a:lnTo>
                    <a:pt x="1499" y="439"/>
                  </a:lnTo>
                  <a:lnTo>
                    <a:pt x="1496" y="434"/>
                  </a:lnTo>
                  <a:lnTo>
                    <a:pt x="1484" y="434"/>
                  </a:lnTo>
                  <a:lnTo>
                    <a:pt x="1476" y="437"/>
                  </a:lnTo>
                  <a:lnTo>
                    <a:pt x="1469" y="440"/>
                  </a:lnTo>
                  <a:lnTo>
                    <a:pt x="1460" y="444"/>
                  </a:lnTo>
                  <a:lnTo>
                    <a:pt x="1460" y="433"/>
                  </a:lnTo>
                  <a:lnTo>
                    <a:pt x="1457" y="424"/>
                  </a:lnTo>
                  <a:lnTo>
                    <a:pt x="1452" y="423"/>
                  </a:lnTo>
                  <a:lnTo>
                    <a:pt x="1445" y="422"/>
                  </a:lnTo>
                  <a:lnTo>
                    <a:pt x="1442" y="429"/>
                  </a:lnTo>
                  <a:lnTo>
                    <a:pt x="1436" y="434"/>
                  </a:lnTo>
                  <a:lnTo>
                    <a:pt x="1430" y="439"/>
                  </a:lnTo>
                  <a:lnTo>
                    <a:pt x="1423" y="442"/>
                  </a:lnTo>
                  <a:lnTo>
                    <a:pt x="1425" y="447"/>
                  </a:lnTo>
                  <a:lnTo>
                    <a:pt x="1426" y="454"/>
                  </a:lnTo>
                  <a:lnTo>
                    <a:pt x="1432" y="456"/>
                  </a:lnTo>
                  <a:lnTo>
                    <a:pt x="1436" y="456"/>
                  </a:lnTo>
                  <a:lnTo>
                    <a:pt x="1439" y="459"/>
                  </a:lnTo>
                  <a:lnTo>
                    <a:pt x="1442" y="460"/>
                  </a:lnTo>
                  <a:lnTo>
                    <a:pt x="1445" y="462"/>
                  </a:lnTo>
                  <a:lnTo>
                    <a:pt x="1447" y="464"/>
                  </a:lnTo>
                  <a:lnTo>
                    <a:pt x="1450" y="466"/>
                  </a:lnTo>
                  <a:lnTo>
                    <a:pt x="1456" y="466"/>
                  </a:lnTo>
                  <a:lnTo>
                    <a:pt x="1459" y="463"/>
                  </a:lnTo>
                  <a:lnTo>
                    <a:pt x="1460" y="462"/>
                  </a:lnTo>
                  <a:lnTo>
                    <a:pt x="1464" y="460"/>
                  </a:lnTo>
                  <a:lnTo>
                    <a:pt x="1467" y="460"/>
                  </a:lnTo>
                  <a:lnTo>
                    <a:pt x="1476" y="463"/>
                  </a:lnTo>
                  <a:lnTo>
                    <a:pt x="1482" y="466"/>
                  </a:lnTo>
                  <a:lnTo>
                    <a:pt x="1474" y="472"/>
                  </a:lnTo>
                  <a:lnTo>
                    <a:pt x="1469" y="477"/>
                  </a:lnTo>
                  <a:lnTo>
                    <a:pt x="1466" y="480"/>
                  </a:lnTo>
                  <a:lnTo>
                    <a:pt x="1463" y="483"/>
                  </a:lnTo>
                  <a:lnTo>
                    <a:pt x="1462" y="487"/>
                  </a:lnTo>
                  <a:lnTo>
                    <a:pt x="1460" y="493"/>
                  </a:lnTo>
                  <a:lnTo>
                    <a:pt x="1464" y="500"/>
                  </a:lnTo>
                  <a:lnTo>
                    <a:pt x="1469" y="506"/>
                  </a:lnTo>
                  <a:lnTo>
                    <a:pt x="1473" y="510"/>
                  </a:lnTo>
                  <a:lnTo>
                    <a:pt x="1479" y="516"/>
                  </a:lnTo>
                  <a:lnTo>
                    <a:pt x="1489" y="524"/>
                  </a:lnTo>
                  <a:lnTo>
                    <a:pt x="1499" y="534"/>
                  </a:lnTo>
                  <a:lnTo>
                    <a:pt x="1496" y="536"/>
                  </a:lnTo>
                  <a:lnTo>
                    <a:pt x="1494" y="536"/>
                  </a:lnTo>
                  <a:lnTo>
                    <a:pt x="1494" y="537"/>
                  </a:lnTo>
                  <a:lnTo>
                    <a:pt x="1494" y="540"/>
                  </a:lnTo>
                  <a:lnTo>
                    <a:pt x="1499" y="542"/>
                  </a:lnTo>
                  <a:lnTo>
                    <a:pt x="1503" y="544"/>
                  </a:lnTo>
                  <a:lnTo>
                    <a:pt x="1497" y="550"/>
                  </a:lnTo>
                  <a:lnTo>
                    <a:pt x="1492" y="556"/>
                  </a:lnTo>
                  <a:lnTo>
                    <a:pt x="1493" y="556"/>
                  </a:lnTo>
                  <a:lnTo>
                    <a:pt x="1494" y="556"/>
                  </a:lnTo>
                  <a:lnTo>
                    <a:pt x="1503" y="557"/>
                  </a:lnTo>
                  <a:lnTo>
                    <a:pt x="1509" y="561"/>
                  </a:lnTo>
                  <a:lnTo>
                    <a:pt x="1510" y="566"/>
                  </a:lnTo>
                  <a:lnTo>
                    <a:pt x="1509" y="569"/>
                  </a:lnTo>
                  <a:lnTo>
                    <a:pt x="1509" y="571"/>
                  </a:lnTo>
                  <a:lnTo>
                    <a:pt x="1507" y="574"/>
                  </a:lnTo>
                  <a:lnTo>
                    <a:pt x="1503" y="580"/>
                  </a:lnTo>
                  <a:lnTo>
                    <a:pt x="1500" y="586"/>
                  </a:lnTo>
                  <a:lnTo>
                    <a:pt x="1492" y="607"/>
                  </a:lnTo>
                  <a:lnTo>
                    <a:pt x="1484" y="626"/>
                  </a:lnTo>
                  <a:lnTo>
                    <a:pt x="1480" y="634"/>
                  </a:lnTo>
                  <a:lnTo>
                    <a:pt x="1473" y="641"/>
                  </a:lnTo>
                  <a:lnTo>
                    <a:pt x="1466" y="647"/>
                  </a:lnTo>
                  <a:lnTo>
                    <a:pt x="1455" y="653"/>
                  </a:lnTo>
                  <a:lnTo>
                    <a:pt x="1442" y="653"/>
                  </a:lnTo>
                  <a:lnTo>
                    <a:pt x="1433" y="651"/>
                  </a:lnTo>
                  <a:lnTo>
                    <a:pt x="1433" y="654"/>
                  </a:lnTo>
                  <a:lnTo>
                    <a:pt x="1433" y="659"/>
                  </a:lnTo>
                  <a:lnTo>
                    <a:pt x="1423" y="661"/>
                  </a:lnTo>
                  <a:lnTo>
                    <a:pt x="1415" y="666"/>
                  </a:lnTo>
                  <a:lnTo>
                    <a:pt x="1409" y="671"/>
                  </a:lnTo>
                  <a:lnTo>
                    <a:pt x="1403" y="677"/>
                  </a:lnTo>
                  <a:lnTo>
                    <a:pt x="1400" y="673"/>
                  </a:lnTo>
                  <a:lnTo>
                    <a:pt x="1396" y="667"/>
                  </a:lnTo>
                  <a:lnTo>
                    <a:pt x="1395" y="666"/>
                  </a:lnTo>
                  <a:lnTo>
                    <a:pt x="1390" y="664"/>
                  </a:lnTo>
                  <a:lnTo>
                    <a:pt x="1386" y="663"/>
                  </a:lnTo>
                  <a:lnTo>
                    <a:pt x="1380" y="661"/>
                  </a:lnTo>
                  <a:lnTo>
                    <a:pt x="1370" y="670"/>
                  </a:lnTo>
                  <a:lnTo>
                    <a:pt x="1363" y="679"/>
                  </a:lnTo>
                  <a:lnTo>
                    <a:pt x="1360" y="684"/>
                  </a:lnTo>
                  <a:lnTo>
                    <a:pt x="1359" y="691"/>
                  </a:lnTo>
                  <a:lnTo>
                    <a:pt x="1357" y="699"/>
                  </a:lnTo>
                  <a:lnTo>
                    <a:pt x="1357" y="709"/>
                  </a:lnTo>
                  <a:lnTo>
                    <a:pt x="1370" y="719"/>
                  </a:lnTo>
                  <a:lnTo>
                    <a:pt x="1383" y="730"/>
                  </a:lnTo>
                  <a:lnTo>
                    <a:pt x="1390" y="736"/>
                  </a:lnTo>
                  <a:lnTo>
                    <a:pt x="1396" y="741"/>
                  </a:lnTo>
                  <a:lnTo>
                    <a:pt x="1400" y="749"/>
                  </a:lnTo>
                  <a:lnTo>
                    <a:pt x="1405" y="756"/>
                  </a:lnTo>
                  <a:lnTo>
                    <a:pt x="1407" y="774"/>
                  </a:lnTo>
                  <a:lnTo>
                    <a:pt x="1409" y="791"/>
                  </a:lnTo>
                  <a:lnTo>
                    <a:pt x="1392" y="810"/>
                  </a:lnTo>
                  <a:lnTo>
                    <a:pt x="1373" y="828"/>
                  </a:lnTo>
                  <a:lnTo>
                    <a:pt x="1366" y="828"/>
                  </a:lnTo>
                  <a:lnTo>
                    <a:pt x="1360" y="826"/>
                  </a:lnTo>
                  <a:lnTo>
                    <a:pt x="1362" y="818"/>
                  </a:lnTo>
                  <a:lnTo>
                    <a:pt x="1365" y="814"/>
                  </a:lnTo>
                  <a:lnTo>
                    <a:pt x="1363" y="813"/>
                  </a:lnTo>
                  <a:lnTo>
                    <a:pt x="1362" y="813"/>
                  </a:lnTo>
                  <a:lnTo>
                    <a:pt x="1352" y="807"/>
                  </a:lnTo>
                  <a:lnTo>
                    <a:pt x="1340" y="803"/>
                  </a:lnTo>
                  <a:lnTo>
                    <a:pt x="1337" y="793"/>
                  </a:lnTo>
                  <a:lnTo>
                    <a:pt x="1336" y="784"/>
                  </a:lnTo>
                  <a:lnTo>
                    <a:pt x="1323" y="774"/>
                  </a:lnTo>
                  <a:lnTo>
                    <a:pt x="1309" y="767"/>
                  </a:lnTo>
                  <a:lnTo>
                    <a:pt x="1307" y="767"/>
                  </a:lnTo>
                  <a:lnTo>
                    <a:pt x="1305" y="769"/>
                  </a:lnTo>
                  <a:lnTo>
                    <a:pt x="1303" y="771"/>
                  </a:lnTo>
                  <a:lnTo>
                    <a:pt x="1302" y="774"/>
                  </a:lnTo>
                  <a:lnTo>
                    <a:pt x="1303" y="780"/>
                  </a:lnTo>
                  <a:lnTo>
                    <a:pt x="1303" y="786"/>
                  </a:lnTo>
                  <a:lnTo>
                    <a:pt x="1302" y="791"/>
                  </a:lnTo>
                  <a:lnTo>
                    <a:pt x="1300" y="797"/>
                  </a:lnTo>
                  <a:lnTo>
                    <a:pt x="1299" y="808"/>
                  </a:lnTo>
                  <a:lnTo>
                    <a:pt x="1299" y="820"/>
                  </a:lnTo>
                  <a:lnTo>
                    <a:pt x="1305" y="824"/>
                  </a:lnTo>
                  <a:lnTo>
                    <a:pt x="1309" y="827"/>
                  </a:lnTo>
                  <a:lnTo>
                    <a:pt x="1310" y="836"/>
                  </a:lnTo>
                  <a:lnTo>
                    <a:pt x="1312" y="844"/>
                  </a:lnTo>
                  <a:lnTo>
                    <a:pt x="1316" y="846"/>
                  </a:lnTo>
                  <a:lnTo>
                    <a:pt x="1322" y="846"/>
                  </a:lnTo>
                  <a:lnTo>
                    <a:pt x="1327" y="851"/>
                  </a:lnTo>
                  <a:lnTo>
                    <a:pt x="1333" y="856"/>
                  </a:lnTo>
                  <a:lnTo>
                    <a:pt x="1337" y="861"/>
                  </a:lnTo>
                  <a:lnTo>
                    <a:pt x="1342" y="867"/>
                  </a:lnTo>
                  <a:lnTo>
                    <a:pt x="1345" y="874"/>
                  </a:lnTo>
                  <a:lnTo>
                    <a:pt x="1346" y="881"/>
                  </a:lnTo>
                  <a:lnTo>
                    <a:pt x="1347" y="891"/>
                  </a:lnTo>
                  <a:lnTo>
                    <a:pt x="1347" y="900"/>
                  </a:lnTo>
                  <a:lnTo>
                    <a:pt x="1352" y="898"/>
                  </a:lnTo>
                  <a:lnTo>
                    <a:pt x="1356" y="897"/>
                  </a:lnTo>
                  <a:lnTo>
                    <a:pt x="1356" y="901"/>
                  </a:lnTo>
                  <a:lnTo>
                    <a:pt x="1356" y="906"/>
                  </a:lnTo>
                  <a:lnTo>
                    <a:pt x="1353" y="913"/>
                  </a:lnTo>
                  <a:lnTo>
                    <a:pt x="1350" y="921"/>
                  </a:lnTo>
                  <a:lnTo>
                    <a:pt x="1340" y="913"/>
                  </a:lnTo>
                  <a:lnTo>
                    <a:pt x="1332" y="903"/>
                  </a:lnTo>
                  <a:lnTo>
                    <a:pt x="1325" y="891"/>
                  </a:lnTo>
                  <a:lnTo>
                    <a:pt x="1317" y="880"/>
                  </a:lnTo>
                  <a:lnTo>
                    <a:pt x="1310" y="867"/>
                  </a:lnTo>
                  <a:lnTo>
                    <a:pt x="1305" y="856"/>
                  </a:lnTo>
                  <a:lnTo>
                    <a:pt x="1297" y="844"/>
                  </a:lnTo>
                  <a:lnTo>
                    <a:pt x="1289" y="833"/>
                  </a:lnTo>
                  <a:lnTo>
                    <a:pt x="1290" y="807"/>
                  </a:lnTo>
                  <a:lnTo>
                    <a:pt x="1290" y="784"/>
                  </a:lnTo>
                  <a:lnTo>
                    <a:pt x="1289" y="774"/>
                  </a:lnTo>
                  <a:lnTo>
                    <a:pt x="1286" y="764"/>
                  </a:lnTo>
                  <a:lnTo>
                    <a:pt x="1280" y="756"/>
                  </a:lnTo>
                  <a:lnTo>
                    <a:pt x="1273" y="749"/>
                  </a:lnTo>
                  <a:lnTo>
                    <a:pt x="1269" y="750"/>
                  </a:lnTo>
                  <a:lnTo>
                    <a:pt x="1266" y="750"/>
                  </a:lnTo>
                  <a:lnTo>
                    <a:pt x="1263" y="750"/>
                  </a:lnTo>
                  <a:lnTo>
                    <a:pt x="1259" y="749"/>
                  </a:lnTo>
                  <a:lnTo>
                    <a:pt x="1259" y="747"/>
                  </a:lnTo>
                  <a:lnTo>
                    <a:pt x="1259" y="747"/>
                  </a:lnTo>
                  <a:lnTo>
                    <a:pt x="1260" y="744"/>
                  </a:lnTo>
                  <a:lnTo>
                    <a:pt x="1260" y="740"/>
                  </a:lnTo>
                  <a:lnTo>
                    <a:pt x="1266" y="741"/>
                  </a:lnTo>
                  <a:lnTo>
                    <a:pt x="1269" y="741"/>
                  </a:lnTo>
                  <a:lnTo>
                    <a:pt x="1270" y="741"/>
                  </a:lnTo>
                  <a:lnTo>
                    <a:pt x="1273" y="737"/>
                  </a:lnTo>
                  <a:lnTo>
                    <a:pt x="1273" y="736"/>
                  </a:lnTo>
                  <a:lnTo>
                    <a:pt x="1275" y="733"/>
                  </a:lnTo>
                  <a:lnTo>
                    <a:pt x="1270" y="726"/>
                  </a:lnTo>
                  <a:lnTo>
                    <a:pt x="1266" y="719"/>
                  </a:lnTo>
                  <a:lnTo>
                    <a:pt x="1257" y="729"/>
                  </a:lnTo>
                  <a:lnTo>
                    <a:pt x="1247" y="737"/>
                  </a:lnTo>
                  <a:lnTo>
                    <a:pt x="1242" y="734"/>
                  </a:lnTo>
                  <a:lnTo>
                    <a:pt x="1235" y="731"/>
                  </a:lnTo>
                  <a:lnTo>
                    <a:pt x="1236" y="721"/>
                  </a:lnTo>
                  <a:lnTo>
                    <a:pt x="1236" y="713"/>
                  </a:lnTo>
                  <a:lnTo>
                    <a:pt x="1233" y="707"/>
                  </a:lnTo>
                  <a:lnTo>
                    <a:pt x="1230" y="701"/>
                  </a:lnTo>
                  <a:lnTo>
                    <a:pt x="1220" y="690"/>
                  </a:lnTo>
                  <a:lnTo>
                    <a:pt x="1209" y="677"/>
                  </a:lnTo>
                  <a:lnTo>
                    <a:pt x="1206" y="669"/>
                  </a:lnTo>
                  <a:lnTo>
                    <a:pt x="1203" y="660"/>
                  </a:lnTo>
                  <a:lnTo>
                    <a:pt x="1202" y="657"/>
                  </a:lnTo>
                  <a:lnTo>
                    <a:pt x="1200" y="653"/>
                  </a:lnTo>
                  <a:lnTo>
                    <a:pt x="1198" y="650"/>
                  </a:lnTo>
                  <a:lnTo>
                    <a:pt x="1193" y="647"/>
                  </a:lnTo>
                  <a:lnTo>
                    <a:pt x="1190" y="650"/>
                  </a:lnTo>
                  <a:lnTo>
                    <a:pt x="1186" y="653"/>
                  </a:lnTo>
                  <a:lnTo>
                    <a:pt x="1185" y="649"/>
                  </a:lnTo>
                  <a:lnTo>
                    <a:pt x="1183" y="644"/>
                  </a:lnTo>
                  <a:lnTo>
                    <a:pt x="1182" y="641"/>
                  </a:lnTo>
                  <a:lnTo>
                    <a:pt x="1179" y="640"/>
                  </a:lnTo>
                  <a:lnTo>
                    <a:pt x="1178" y="650"/>
                  </a:lnTo>
                  <a:lnTo>
                    <a:pt x="1176" y="657"/>
                  </a:lnTo>
                  <a:lnTo>
                    <a:pt x="1168" y="659"/>
                  </a:lnTo>
                  <a:lnTo>
                    <a:pt x="1160" y="660"/>
                  </a:lnTo>
                  <a:lnTo>
                    <a:pt x="1155" y="663"/>
                  </a:lnTo>
                  <a:lnTo>
                    <a:pt x="1149" y="666"/>
                  </a:lnTo>
                  <a:lnTo>
                    <a:pt x="1145" y="677"/>
                  </a:lnTo>
                  <a:lnTo>
                    <a:pt x="1140" y="687"/>
                  </a:lnTo>
                  <a:lnTo>
                    <a:pt x="1126" y="700"/>
                  </a:lnTo>
                  <a:lnTo>
                    <a:pt x="1108" y="717"/>
                  </a:lnTo>
                  <a:lnTo>
                    <a:pt x="1099" y="726"/>
                  </a:lnTo>
                  <a:lnTo>
                    <a:pt x="1090" y="734"/>
                  </a:lnTo>
                  <a:lnTo>
                    <a:pt x="1085" y="743"/>
                  </a:lnTo>
                  <a:lnTo>
                    <a:pt x="1082" y="750"/>
                  </a:lnTo>
                  <a:lnTo>
                    <a:pt x="1085" y="761"/>
                  </a:lnTo>
                  <a:lnTo>
                    <a:pt x="1086" y="774"/>
                  </a:lnTo>
                  <a:lnTo>
                    <a:pt x="1085" y="787"/>
                  </a:lnTo>
                  <a:lnTo>
                    <a:pt x="1082" y="798"/>
                  </a:lnTo>
                  <a:lnTo>
                    <a:pt x="1073" y="820"/>
                  </a:lnTo>
                  <a:lnTo>
                    <a:pt x="1068" y="837"/>
                  </a:lnTo>
                  <a:lnTo>
                    <a:pt x="1062" y="836"/>
                  </a:lnTo>
                  <a:lnTo>
                    <a:pt x="1058" y="833"/>
                  </a:lnTo>
                  <a:lnTo>
                    <a:pt x="1052" y="827"/>
                  </a:lnTo>
                  <a:lnTo>
                    <a:pt x="1046" y="820"/>
                  </a:lnTo>
                  <a:lnTo>
                    <a:pt x="1036" y="803"/>
                  </a:lnTo>
                  <a:lnTo>
                    <a:pt x="1025" y="781"/>
                  </a:lnTo>
                  <a:lnTo>
                    <a:pt x="1006" y="739"/>
                  </a:lnTo>
                  <a:lnTo>
                    <a:pt x="995" y="707"/>
                  </a:lnTo>
                  <a:lnTo>
                    <a:pt x="993" y="694"/>
                  </a:lnTo>
                  <a:lnTo>
                    <a:pt x="993" y="681"/>
                  </a:lnTo>
                  <a:lnTo>
                    <a:pt x="993" y="674"/>
                  </a:lnTo>
                  <a:lnTo>
                    <a:pt x="993" y="669"/>
                  </a:lnTo>
                  <a:lnTo>
                    <a:pt x="992" y="663"/>
                  </a:lnTo>
                  <a:lnTo>
                    <a:pt x="989" y="659"/>
                  </a:lnTo>
                  <a:lnTo>
                    <a:pt x="986" y="660"/>
                  </a:lnTo>
                  <a:lnTo>
                    <a:pt x="983" y="663"/>
                  </a:lnTo>
                  <a:lnTo>
                    <a:pt x="983" y="670"/>
                  </a:lnTo>
                  <a:lnTo>
                    <a:pt x="982" y="674"/>
                  </a:lnTo>
                  <a:lnTo>
                    <a:pt x="980" y="676"/>
                  </a:lnTo>
                  <a:lnTo>
                    <a:pt x="979" y="676"/>
                  </a:lnTo>
                  <a:lnTo>
                    <a:pt x="975" y="676"/>
                  </a:lnTo>
                  <a:lnTo>
                    <a:pt x="969" y="674"/>
                  </a:lnTo>
                  <a:lnTo>
                    <a:pt x="963" y="671"/>
                  </a:lnTo>
                  <a:lnTo>
                    <a:pt x="959" y="667"/>
                  </a:lnTo>
                  <a:lnTo>
                    <a:pt x="955" y="663"/>
                  </a:lnTo>
                  <a:lnTo>
                    <a:pt x="952" y="657"/>
                  </a:lnTo>
                  <a:lnTo>
                    <a:pt x="961" y="653"/>
                  </a:lnTo>
                  <a:lnTo>
                    <a:pt x="968" y="647"/>
                  </a:lnTo>
                  <a:lnTo>
                    <a:pt x="968" y="646"/>
                  </a:lnTo>
                  <a:lnTo>
                    <a:pt x="968" y="646"/>
                  </a:lnTo>
                  <a:lnTo>
                    <a:pt x="956" y="647"/>
                  </a:lnTo>
                  <a:lnTo>
                    <a:pt x="945" y="647"/>
                  </a:lnTo>
                  <a:lnTo>
                    <a:pt x="941" y="639"/>
                  </a:lnTo>
                  <a:lnTo>
                    <a:pt x="932" y="630"/>
                  </a:lnTo>
                  <a:lnTo>
                    <a:pt x="923" y="621"/>
                  </a:lnTo>
                  <a:lnTo>
                    <a:pt x="916" y="616"/>
                  </a:lnTo>
                  <a:lnTo>
                    <a:pt x="883" y="619"/>
                  </a:lnTo>
                  <a:lnTo>
                    <a:pt x="853" y="621"/>
                  </a:lnTo>
                  <a:lnTo>
                    <a:pt x="846" y="621"/>
                  </a:lnTo>
                  <a:lnTo>
                    <a:pt x="839" y="620"/>
                  </a:lnTo>
                  <a:lnTo>
                    <a:pt x="833" y="619"/>
                  </a:lnTo>
                  <a:lnTo>
                    <a:pt x="828" y="616"/>
                  </a:lnTo>
                  <a:lnTo>
                    <a:pt x="823" y="613"/>
                  </a:lnTo>
                  <a:lnTo>
                    <a:pt x="819" y="609"/>
                  </a:lnTo>
                  <a:lnTo>
                    <a:pt x="815" y="603"/>
                  </a:lnTo>
                  <a:lnTo>
                    <a:pt x="812" y="596"/>
                  </a:lnTo>
                  <a:lnTo>
                    <a:pt x="792" y="596"/>
                  </a:lnTo>
                  <a:lnTo>
                    <a:pt x="773" y="596"/>
                  </a:lnTo>
                  <a:lnTo>
                    <a:pt x="765" y="593"/>
                  </a:lnTo>
                  <a:lnTo>
                    <a:pt x="758" y="590"/>
                  </a:lnTo>
                  <a:lnTo>
                    <a:pt x="751" y="584"/>
                  </a:lnTo>
                  <a:lnTo>
                    <a:pt x="745" y="576"/>
                  </a:lnTo>
                  <a:lnTo>
                    <a:pt x="741" y="569"/>
                  </a:lnTo>
                  <a:lnTo>
                    <a:pt x="738" y="563"/>
                  </a:lnTo>
                  <a:lnTo>
                    <a:pt x="735" y="559"/>
                  </a:lnTo>
                  <a:lnTo>
                    <a:pt x="729" y="553"/>
                  </a:lnTo>
                  <a:lnTo>
                    <a:pt x="722" y="553"/>
                  </a:lnTo>
                  <a:lnTo>
                    <a:pt x="715" y="554"/>
                  </a:lnTo>
                  <a:lnTo>
                    <a:pt x="716" y="564"/>
                  </a:lnTo>
                  <a:lnTo>
                    <a:pt x="721" y="576"/>
                  </a:lnTo>
                  <a:lnTo>
                    <a:pt x="728" y="587"/>
                  </a:lnTo>
                  <a:lnTo>
                    <a:pt x="735" y="599"/>
                  </a:lnTo>
                  <a:lnTo>
                    <a:pt x="751" y="620"/>
                  </a:lnTo>
                  <a:lnTo>
                    <a:pt x="765" y="634"/>
                  </a:lnTo>
                  <a:lnTo>
                    <a:pt x="773" y="634"/>
                  </a:lnTo>
                  <a:lnTo>
                    <a:pt x="779" y="634"/>
                  </a:lnTo>
                  <a:lnTo>
                    <a:pt x="785" y="631"/>
                  </a:lnTo>
                  <a:lnTo>
                    <a:pt x="791" y="629"/>
                  </a:lnTo>
                  <a:lnTo>
                    <a:pt x="792" y="621"/>
                  </a:lnTo>
                  <a:lnTo>
                    <a:pt x="793" y="613"/>
                  </a:lnTo>
                  <a:lnTo>
                    <a:pt x="798" y="607"/>
                  </a:lnTo>
                  <a:lnTo>
                    <a:pt x="803" y="603"/>
                  </a:lnTo>
                  <a:lnTo>
                    <a:pt x="805" y="611"/>
                  </a:lnTo>
                  <a:lnTo>
                    <a:pt x="809" y="619"/>
                  </a:lnTo>
                  <a:lnTo>
                    <a:pt x="815" y="626"/>
                  </a:lnTo>
                  <a:lnTo>
                    <a:pt x="821" y="631"/>
                  </a:lnTo>
                  <a:lnTo>
                    <a:pt x="835" y="641"/>
                  </a:lnTo>
                  <a:lnTo>
                    <a:pt x="848" y="651"/>
                  </a:lnTo>
                  <a:lnTo>
                    <a:pt x="846" y="659"/>
                  </a:lnTo>
                  <a:lnTo>
                    <a:pt x="842" y="669"/>
                  </a:lnTo>
                  <a:lnTo>
                    <a:pt x="836" y="679"/>
                  </a:lnTo>
                  <a:lnTo>
                    <a:pt x="829" y="690"/>
                  </a:lnTo>
                  <a:lnTo>
                    <a:pt x="816" y="710"/>
                  </a:lnTo>
                  <a:lnTo>
                    <a:pt x="806" y="721"/>
                  </a:lnTo>
                  <a:lnTo>
                    <a:pt x="785" y="731"/>
                  </a:lnTo>
                  <a:lnTo>
                    <a:pt x="765" y="741"/>
                  </a:lnTo>
                  <a:lnTo>
                    <a:pt x="748" y="751"/>
                  </a:lnTo>
                  <a:lnTo>
                    <a:pt x="728" y="763"/>
                  </a:lnTo>
                  <a:lnTo>
                    <a:pt x="721" y="767"/>
                  </a:lnTo>
                  <a:lnTo>
                    <a:pt x="715" y="767"/>
                  </a:lnTo>
                  <a:lnTo>
                    <a:pt x="711" y="767"/>
                  </a:lnTo>
                  <a:lnTo>
                    <a:pt x="706" y="767"/>
                  </a:lnTo>
                  <a:lnTo>
                    <a:pt x="704" y="767"/>
                  </a:lnTo>
                  <a:lnTo>
                    <a:pt x="699" y="770"/>
                  </a:lnTo>
                  <a:lnTo>
                    <a:pt x="695" y="774"/>
                  </a:lnTo>
                  <a:lnTo>
                    <a:pt x="688" y="783"/>
                  </a:lnTo>
                  <a:lnTo>
                    <a:pt x="682" y="781"/>
                  </a:lnTo>
                  <a:lnTo>
                    <a:pt x="676" y="780"/>
                  </a:lnTo>
                  <a:lnTo>
                    <a:pt x="675" y="780"/>
                  </a:lnTo>
                  <a:lnTo>
                    <a:pt x="674" y="780"/>
                  </a:lnTo>
                  <a:lnTo>
                    <a:pt x="674" y="760"/>
                  </a:lnTo>
                  <a:lnTo>
                    <a:pt x="669" y="743"/>
                  </a:lnTo>
                  <a:lnTo>
                    <a:pt x="665" y="729"/>
                  </a:lnTo>
                  <a:lnTo>
                    <a:pt x="658" y="716"/>
                  </a:lnTo>
                  <a:lnTo>
                    <a:pt x="641" y="691"/>
                  </a:lnTo>
                  <a:lnTo>
                    <a:pt x="624" y="669"/>
                  </a:lnTo>
                  <a:lnTo>
                    <a:pt x="618" y="653"/>
                  </a:lnTo>
                  <a:lnTo>
                    <a:pt x="615" y="639"/>
                  </a:lnTo>
                  <a:lnTo>
                    <a:pt x="612" y="631"/>
                  </a:lnTo>
                  <a:lnTo>
                    <a:pt x="608" y="626"/>
                  </a:lnTo>
                  <a:lnTo>
                    <a:pt x="602" y="621"/>
                  </a:lnTo>
                  <a:lnTo>
                    <a:pt x="594" y="619"/>
                  </a:lnTo>
                  <a:lnTo>
                    <a:pt x="594" y="611"/>
                  </a:lnTo>
                  <a:lnTo>
                    <a:pt x="592" y="604"/>
                  </a:lnTo>
                  <a:lnTo>
                    <a:pt x="589" y="599"/>
                  </a:lnTo>
                  <a:lnTo>
                    <a:pt x="586" y="593"/>
                  </a:lnTo>
                  <a:lnTo>
                    <a:pt x="579" y="584"/>
                  </a:lnTo>
                  <a:lnTo>
                    <a:pt x="571" y="576"/>
                  </a:lnTo>
                  <a:lnTo>
                    <a:pt x="568" y="577"/>
                  </a:lnTo>
                  <a:lnTo>
                    <a:pt x="564" y="579"/>
                  </a:lnTo>
                  <a:lnTo>
                    <a:pt x="559" y="579"/>
                  </a:lnTo>
                  <a:lnTo>
                    <a:pt x="555" y="577"/>
                  </a:lnTo>
                  <a:lnTo>
                    <a:pt x="555" y="571"/>
                  </a:lnTo>
                  <a:lnTo>
                    <a:pt x="554" y="569"/>
                  </a:lnTo>
                  <a:lnTo>
                    <a:pt x="551" y="567"/>
                  </a:lnTo>
                  <a:lnTo>
                    <a:pt x="545" y="566"/>
                  </a:lnTo>
                  <a:lnTo>
                    <a:pt x="548" y="574"/>
                  </a:lnTo>
                  <a:lnTo>
                    <a:pt x="551" y="581"/>
                  </a:lnTo>
                  <a:lnTo>
                    <a:pt x="555" y="587"/>
                  </a:lnTo>
                  <a:lnTo>
                    <a:pt x="559" y="593"/>
                  </a:lnTo>
                  <a:lnTo>
                    <a:pt x="569" y="604"/>
                  </a:lnTo>
                  <a:lnTo>
                    <a:pt x="578" y="616"/>
                  </a:lnTo>
                  <a:lnTo>
                    <a:pt x="579" y="630"/>
                  </a:lnTo>
                  <a:lnTo>
                    <a:pt x="582" y="644"/>
                  </a:lnTo>
                  <a:lnTo>
                    <a:pt x="589" y="649"/>
                  </a:lnTo>
                  <a:lnTo>
                    <a:pt x="596" y="653"/>
                  </a:lnTo>
                  <a:lnTo>
                    <a:pt x="602" y="673"/>
                  </a:lnTo>
                  <a:lnTo>
                    <a:pt x="608" y="693"/>
                  </a:lnTo>
                  <a:lnTo>
                    <a:pt x="615" y="703"/>
                  </a:lnTo>
                  <a:lnTo>
                    <a:pt x="622" y="714"/>
                  </a:lnTo>
                  <a:lnTo>
                    <a:pt x="622" y="721"/>
                  </a:lnTo>
                  <a:lnTo>
                    <a:pt x="622" y="729"/>
                  </a:lnTo>
                  <a:lnTo>
                    <a:pt x="632" y="736"/>
                  </a:lnTo>
                  <a:lnTo>
                    <a:pt x="641" y="744"/>
                  </a:lnTo>
                  <a:lnTo>
                    <a:pt x="651" y="757"/>
                  </a:lnTo>
                  <a:lnTo>
                    <a:pt x="661" y="771"/>
                  </a:lnTo>
                  <a:lnTo>
                    <a:pt x="671" y="786"/>
                  </a:lnTo>
                  <a:lnTo>
                    <a:pt x="682" y="800"/>
                  </a:lnTo>
                  <a:lnTo>
                    <a:pt x="682" y="801"/>
                  </a:lnTo>
                  <a:lnTo>
                    <a:pt x="682" y="804"/>
                  </a:lnTo>
                  <a:lnTo>
                    <a:pt x="689" y="804"/>
                  </a:lnTo>
                  <a:lnTo>
                    <a:pt x="696" y="804"/>
                  </a:lnTo>
                  <a:lnTo>
                    <a:pt x="711" y="800"/>
                  </a:lnTo>
                  <a:lnTo>
                    <a:pt x="728" y="797"/>
                  </a:lnTo>
                  <a:lnTo>
                    <a:pt x="743" y="794"/>
                  </a:lnTo>
                  <a:lnTo>
                    <a:pt x="759" y="790"/>
                  </a:lnTo>
                  <a:lnTo>
                    <a:pt x="758" y="808"/>
                  </a:lnTo>
                  <a:lnTo>
                    <a:pt x="755" y="824"/>
                  </a:lnTo>
                  <a:lnTo>
                    <a:pt x="751" y="840"/>
                  </a:lnTo>
                  <a:lnTo>
                    <a:pt x="745" y="854"/>
                  </a:lnTo>
                  <a:lnTo>
                    <a:pt x="738" y="867"/>
                  </a:lnTo>
                  <a:lnTo>
                    <a:pt x="729" y="880"/>
                  </a:lnTo>
                  <a:lnTo>
                    <a:pt x="719" y="891"/>
                  </a:lnTo>
                  <a:lnTo>
                    <a:pt x="709" y="901"/>
                  </a:lnTo>
                  <a:lnTo>
                    <a:pt x="688" y="923"/>
                  </a:lnTo>
                  <a:lnTo>
                    <a:pt x="666" y="943"/>
                  </a:lnTo>
                  <a:lnTo>
                    <a:pt x="655" y="953"/>
                  </a:lnTo>
                  <a:lnTo>
                    <a:pt x="646" y="963"/>
                  </a:lnTo>
                  <a:lnTo>
                    <a:pt x="636" y="973"/>
                  </a:lnTo>
                  <a:lnTo>
                    <a:pt x="629" y="984"/>
                  </a:lnTo>
                  <a:lnTo>
                    <a:pt x="625" y="991"/>
                  </a:lnTo>
                  <a:lnTo>
                    <a:pt x="624" y="998"/>
                  </a:lnTo>
                  <a:lnTo>
                    <a:pt x="624" y="1004"/>
                  </a:lnTo>
                  <a:lnTo>
                    <a:pt x="625" y="1010"/>
                  </a:lnTo>
                  <a:lnTo>
                    <a:pt x="629" y="1021"/>
                  </a:lnTo>
                  <a:lnTo>
                    <a:pt x="634" y="1033"/>
                  </a:lnTo>
                  <a:lnTo>
                    <a:pt x="629" y="1045"/>
                  </a:lnTo>
                  <a:lnTo>
                    <a:pt x="625" y="1057"/>
                  </a:lnTo>
                  <a:lnTo>
                    <a:pt x="632" y="1064"/>
                  </a:lnTo>
                  <a:lnTo>
                    <a:pt x="636" y="1073"/>
                  </a:lnTo>
                  <a:lnTo>
                    <a:pt x="639" y="1083"/>
                  </a:lnTo>
                  <a:lnTo>
                    <a:pt x="641" y="1095"/>
                  </a:lnTo>
                  <a:lnTo>
                    <a:pt x="639" y="1108"/>
                  </a:lnTo>
                  <a:lnTo>
                    <a:pt x="638" y="1120"/>
                  </a:lnTo>
                  <a:lnTo>
                    <a:pt x="635" y="1128"/>
                  </a:lnTo>
                  <a:lnTo>
                    <a:pt x="632" y="1135"/>
                  </a:lnTo>
                  <a:lnTo>
                    <a:pt x="628" y="1141"/>
                  </a:lnTo>
                  <a:lnTo>
                    <a:pt x="624" y="1147"/>
                  </a:lnTo>
                  <a:lnTo>
                    <a:pt x="619" y="1151"/>
                  </a:lnTo>
                  <a:lnTo>
                    <a:pt x="614" y="1154"/>
                  </a:lnTo>
                  <a:lnTo>
                    <a:pt x="602" y="1161"/>
                  </a:lnTo>
                  <a:lnTo>
                    <a:pt x="591" y="1168"/>
                  </a:lnTo>
                  <a:lnTo>
                    <a:pt x="586" y="1173"/>
                  </a:lnTo>
                  <a:lnTo>
                    <a:pt x="582" y="1178"/>
                  </a:lnTo>
                  <a:lnTo>
                    <a:pt x="578" y="1184"/>
                  </a:lnTo>
                  <a:lnTo>
                    <a:pt x="574" y="1193"/>
                  </a:lnTo>
                  <a:lnTo>
                    <a:pt x="572" y="1200"/>
                  </a:lnTo>
                  <a:lnTo>
                    <a:pt x="572" y="1207"/>
                  </a:lnTo>
                  <a:lnTo>
                    <a:pt x="574" y="1214"/>
                  </a:lnTo>
                  <a:lnTo>
                    <a:pt x="575" y="1221"/>
                  </a:lnTo>
                  <a:lnTo>
                    <a:pt x="576" y="1227"/>
                  </a:lnTo>
                  <a:lnTo>
                    <a:pt x="576" y="1234"/>
                  </a:lnTo>
                  <a:lnTo>
                    <a:pt x="576" y="1241"/>
                  </a:lnTo>
                  <a:lnTo>
                    <a:pt x="576" y="1248"/>
                  </a:lnTo>
                  <a:lnTo>
                    <a:pt x="568" y="1250"/>
                  </a:lnTo>
                  <a:lnTo>
                    <a:pt x="561" y="1254"/>
                  </a:lnTo>
                  <a:lnTo>
                    <a:pt x="555" y="1258"/>
                  </a:lnTo>
                  <a:lnTo>
                    <a:pt x="549" y="1263"/>
                  </a:lnTo>
                  <a:lnTo>
                    <a:pt x="554" y="1271"/>
                  </a:lnTo>
                  <a:lnTo>
                    <a:pt x="555" y="1282"/>
                  </a:lnTo>
                  <a:lnTo>
                    <a:pt x="551" y="1287"/>
                  </a:lnTo>
                  <a:lnTo>
                    <a:pt x="546" y="1290"/>
                  </a:lnTo>
                  <a:lnTo>
                    <a:pt x="544" y="1294"/>
                  </a:lnTo>
                  <a:lnTo>
                    <a:pt x="542" y="1298"/>
                  </a:lnTo>
                  <a:lnTo>
                    <a:pt x="539" y="1307"/>
                  </a:lnTo>
                  <a:lnTo>
                    <a:pt x="534" y="1318"/>
                  </a:lnTo>
                  <a:lnTo>
                    <a:pt x="525" y="1331"/>
                  </a:lnTo>
                  <a:lnTo>
                    <a:pt x="515" y="1341"/>
                  </a:lnTo>
                  <a:lnTo>
                    <a:pt x="504" y="1350"/>
                  </a:lnTo>
                  <a:lnTo>
                    <a:pt x="491" y="1355"/>
                  </a:lnTo>
                  <a:lnTo>
                    <a:pt x="461" y="1362"/>
                  </a:lnTo>
                  <a:lnTo>
                    <a:pt x="427" y="1370"/>
                  </a:lnTo>
                  <a:lnTo>
                    <a:pt x="417" y="1372"/>
                  </a:lnTo>
                  <a:lnTo>
                    <a:pt x="408" y="1374"/>
                  </a:lnTo>
                  <a:lnTo>
                    <a:pt x="404" y="1375"/>
                  </a:lnTo>
                  <a:lnTo>
                    <a:pt x="399" y="1375"/>
                  </a:lnTo>
                  <a:lnTo>
                    <a:pt x="394" y="1374"/>
                  </a:lnTo>
                  <a:lnTo>
                    <a:pt x="389" y="1371"/>
                  </a:lnTo>
                  <a:lnTo>
                    <a:pt x="388" y="1351"/>
                  </a:lnTo>
                  <a:lnTo>
                    <a:pt x="384" y="1330"/>
                  </a:lnTo>
                  <a:lnTo>
                    <a:pt x="371" y="1310"/>
                  </a:lnTo>
                  <a:lnTo>
                    <a:pt x="358" y="1291"/>
                  </a:lnTo>
                  <a:lnTo>
                    <a:pt x="354" y="1267"/>
                  </a:lnTo>
                  <a:lnTo>
                    <a:pt x="351" y="1241"/>
                  </a:lnTo>
                  <a:lnTo>
                    <a:pt x="351" y="1228"/>
                  </a:lnTo>
                  <a:lnTo>
                    <a:pt x="348" y="1217"/>
                  </a:lnTo>
                  <a:lnTo>
                    <a:pt x="347" y="1204"/>
                  </a:lnTo>
                  <a:lnTo>
                    <a:pt x="342" y="1194"/>
                  </a:lnTo>
                  <a:lnTo>
                    <a:pt x="332" y="1183"/>
                  </a:lnTo>
                  <a:lnTo>
                    <a:pt x="322" y="1173"/>
                  </a:lnTo>
                  <a:lnTo>
                    <a:pt x="319" y="1158"/>
                  </a:lnTo>
                  <a:lnTo>
                    <a:pt x="319" y="1147"/>
                  </a:lnTo>
                  <a:lnTo>
                    <a:pt x="322" y="1135"/>
                  </a:lnTo>
                  <a:lnTo>
                    <a:pt x="325" y="1124"/>
                  </a:lnTo>
                  <a:lnTo>
                    <a:pt x="335" y="1105"/>
                  </a:lnTo>
                  <a:lnTo>
                    <a:pt x="342" y="1088"/>
                  </a:lnTo>
                  <a:lnTo>
                    <a:pt x="344" y="1078"/>
                  </a:lnTo>
                  <a:lnTo>
                    <a:pt x="344" y="1065"/>
                  </a:lnTo>
                  <a:lnTo>
                    <a:pt x="341" y="1051"/>
                  </a:lnTo>
                  <a:lnTo>
                    <a:pt x="337" y="1037"/>
                  </a:lnTo>
                  <a:lnTo>
                    <a:pt x="328" y="1011"/>
                  </a:lnTo>
                  <a:lnTo>
                    <a:pt x="321" y="994"/>
                  </a:lnTo>
                  <a:lnTo>
                    <a:pt x="307" y="980"/>
                  </a:lnTo>
                  <a:lnTo>
                    <a:pt x="294" y="967"/>
                  </a:lnTo>
                  <a:lnTo>
                    <a:pt x="291" y="960"/>
                  </a:lnTo>
                  <a:lnTo>
                    <a:pt x="289" y="953"/>
                  </a:lnTo>
                  <a:lnTo>
                    <a:pt x="289" y="944"/>
                  </a:lnTo>
                  <a:lnTo>
                    <a:pt x="289" y="937"/>
                  </a:lnTo>
                  <a:lnTo>
                    <a:pt x="292" y="921"/>
                  </a:lnTo>
                  <a:lnTo>
                    <a:pt x="295" y="907"/>
                  </a:lnTo>
                  <a:lnTo>
                    <a:pt x="297" y="901"/>
                  </a:lnTo>
                  <a:lnTo>
                    <a:pt x="295" y="896"/>
                  </a:lnTo>
                  <a:lnTo>
                    <a:pt x="294" y="890"/>
                  </a:lnTo>
                  <a:lnTo>
                    <a:pt x="291" y="886"/>
                  </a:lnTo>
                  <a:lnTo>
                    <a:pt x="285" y="881"/>
                  </a:lnTo>
                  <a:lnTo>
                    <a:pt x="278" y="880"/>
                  </a:lnTo>
                  <a:lnTo>
                    <a:pt x="268" y="877"/>
                  </a:lnTo>
                  <a:lnTo>
                    <a:pt x="254" y="877"/>
                  </a:lnTo>
                  <a:lnTo>
                    <a:pt x="254" y="871"/>
                  </a:lnTo>
                  <a:lnTo>
                    <a:pt x="252" y="866"/>
                  </a:lnTo>
                  <a:lnTo>
                    <a:pt x="241" y="863"/>
                  </a:lnTo>
                  <a:lnTo>
                    <a:pt x="231" y="861"/>
                  </a:lnTo>
                  <a:lnTo>
                    <a:pt x="221" y="861"/>
                  </a:lnTo>
                  <a:lnTo>
                    <a:pt x="214" y="863"/>
                  </a:lnTo>
                  <a:lnTo>
                    <a:pt x="195" y="868"/>
                  </a:lnTo>
                  <a:lnTo>
                    <a:pt x="175" y="876"/>
                  </a:lnTo>
                  <a:lnTo>
                    <a:pt x="162" y="876"/>
                  </a:lnTo>
                  <a:lnTo>
                    <a:pt x="150" y="874"/>
                  </a:lnTo>
                  <a:lnTo>
                    <a:pt x="138" y="873"/>
                  </a:lnTo>
                  <a:lnTo>
                    <a:pt x="125" y="873"/>
                  </a:lnTo>
                  <a:lnTo>
                    <a:pt x="121" y="876"/>
                  </a:lnTo>
                  <a:lnTo>
                    <a:pt x="117" y="878"/>
                  </a:lnTo>
                  <a:lnTo>
                    <a:pt x="111" y="880"/>
                  </a:lnTo>
                  <a:lnTo>
                    <a:pt x="102" y="881"/>
                  </a:lnTo>
                  <a:lnTo>
                    <a:pt x="90" y="870"/>
                  </a:lnTo>
                  <a:lnTo>
                    <a:pt x="77" y="860"/>
                  </a:lnTo>
                  <a:lnTo>
                    <a:pt x="64" y="848"/>
                  </a:lnTo>
                  <a:lnTo>
                    <a:pt x="51" y="837"/>
                  </a:lnTo>
                  <a:lnTo>
                    <a:pt x="48" y="827"/>
                  </a:lnTo>
                  <a:lnTo>
                    <a:pt x="44" y="817"/>
                  </a:lnTo>
                  <a:lnTo>
                    <a:pt x="37" y="810"/>
                  </a:lnTo>
                  <a:lnTo>
                    <a:pt x="25" y="801"/>
                  </a:lnTo>
                  <a:lnTo>
                    <a:pt x="14" y="793"/>
                  </a:lnTo>
                  <a:lnTo>
                    <a:pt x="8" y="784"/>
                  </a:lnTo>
                  <a:lnTo>
                    <a:pt x="8" y="774"/>
                  </a:lnTo>
                  <a:lnTo>
                    <a:pt x="10" y="763"/>
                  </a:lnTo>
                  <a:lnTo>
                    <a:pt x="5" y="759"/>
                  </a:lnTo>
                  <a:lnTo>
                    <a:pt x="1" y="756"/>
                  </a:lnTo>
                  <a:lnTo>
                    <a:pt x="0" y="750"/>
                  </a:lnTo>
                  <a:lnTo>
                    <a:pt x="1" y="744"/>
                  </a:lnTo>
                  <a:lnTo>
                    <a:pt x="2" y="740"/>
                  </a:lnTo>
                  <a:lnTo>
                    <a:pt x="5" y="734"/>
                  </a:lnTo>
                  <a:lnTo>
                    <a:pt x="11" y="726"/>
                  </a:lnTo>
                  <a:lnTo>
                    <a:pt x="15" y="717"/>
                  </a:lnTo>
                  <a:lnTo>
                    <a:pt x="17" y="709"/>
                  </a:lnTo>
                  <a:lnTo>
                    <a:pt x="17" y="700"/>
                  </a:lnTo>
                  <a:lnTo>
                    <a:pt x="15" y="693"/>
                  </a:lnTo>
                  <a:lnTo>
                    <a:pt x="14" y="687"/>
                  </a:lnTo>
                  <a:lnTo>
                    <a:pt x="8" y="676"/>
                  </a:lnTo>
                  <a:lnTo>
                    <a:pt x="5" y="663"/>
                  </a:lnTo>
                  <a:lnTo>
                    <a:pt x="14" y="644"/>
                  </a:lnTo>
                  <a:lnTo>
                    <a:pt x="24" y="624"/>
                  </a:lnTo>
                  <a:lnTo>
                    <a:pt x="30" y="614"/>
                  </a:lnTo>
                  <a:lnTo>
                    <a:pt x="35" y="606"/>
                  </a:lnTo>
                  <a:lnTo>
                    <a:pt x="42" y="597"/>
                  </a:lnTo>
                  <a:lnTo>
                    <a:pt x="51" y="591"/>
                  </a:lnTo>
                  <a:lnTo>
                    <a:pt x="60" y="584"/>
                  </a:lnTo>
                  <a:lnTo>
                    <a:pt x="70" y="579"/>
                  </a:lnTo>
                  <a:lnTo>
                    <a:pt x="80" y="573"/>
                  </a:lnTo>
                  <a:lnTo>
                    <a:pt x="87" y="564"/>
                  </a:lnTo>
                  <a:lnTo>
                    <a:pt x="88" y="549"/>
                  </a:lnTo>
                  <a:lnTo>
                    <a:pt x="90" y="534"/>
                  </a:lnTo>
                  <a:lnTo>
                    <a:pt x="92" y="529"/>
                  </a:lnTo>
                  <a:lnTo>
                    <a:pt x="97" y="524"/>
                  </a:lnTo>
                  <a:lnTo>
                    <a:pt x="100" y="520"/>
                  </a:lnTo>
                  <a:lnTo>
                    <a:pt x="104" y="517"/>
                  </a:lnTo>
                  <a:lnTo>
                    <a:pt x="112" y="513"/>
                  </a:lnTo>
                  <a:lnTo>
                    <a:pt x="121" y="509"/>
                  </a:lnTo>
                  <a:lnTo>
                    <a:pt x="124" y="506"/>
                  </a:lnTo>
                  <a:lnTo>
                    <a:pt x="128" y="503"/>
                  </a:lnTo>
                  <a:lnTo>
                    <a:pt x="131" y="499"/>
                  </a:lnTo>
                  <a:lnTo>
                    <a:pt x="132" y="494"/>
                  </a:lnTo>
                  <a:lnTo>
                    <a:pt x="134" y="489"/>
                  </a:lnTo>
                  <a:lnTo>
                    <a:pt x="135" y="483"/>
                  </a:lnTo>
                  <a:lnTo>
                    <a:pt x="134" y="474"/>
                  </a:lnTo>
                  <a:lnTo>
                    <a:pt x="132" y="464"/>
                  </a:lnTo>
                  <a:lnTo>
                    <a:pt x="118" y="466"/>
                  </a:lnTo>
                  <a:lnTo>
                    <a:pt x="104" y="466"/>
                  </a:lnTo>
                  <a:lnTo>
                    <a:pt x="102" y="449"/>
                  </a:lnTo>
                  <a:lnTo>
                    <a:pt x="105" y="432"/>
                  </a:lnTo>
                  <a:lnTo>
                    <a:pt x="107" y="423"/>
                  </a:lnTo>
                  <a:lnTo>
                    <a:pt x="110" y="416"/>
                  </a:lnTo>
                  <a:lnTo>
                    <a:pt x="114" y="410"/>
                  </a:lnTo>
                  <a:lnTo>
                    <a:pt x="118" y="404"/>
                  </a:lnTo>
                  <a:lnTo>
                    <a:pt x="115" y="402"/>
                  </a:lnTo>
                  <a:lnTo>
                    <a:pt x="112" y="399"/>
                  </a:lnTo>
                  <a:lnTo>
                    <a:pt x="111" y="394"/>
                  </a:lnTo>
                  <a:lnTo>
                    <a:pt x="110" y="389"/>
                  </a:lnTo>
                  <a:lnTo>
                    <a:pt x="128" y="386"/>
                  </a:lnTo>
                  <a:lnTo>
                    <a:pt x="151" y="384"/>
                  </a:lnTo>
                  <a:lnTo>
                    <a:pt x="161" y="384"/>
                  </a:lnTo>
                  <a:lnTo>
                    <a:pt x="172" y="383"/>
                  </a:lnTo>
                  <a:lnTo>
                    <a:pt x="181" y="382"/>
                  </a:lnTo>
                  <a:lnTo>
                    <a:pt x="190" y="379"/>
                  </a:lnTo>
                  <a:lnTo>
                    <a:pt x="191" y="369"/>
                  </a:lnTo>
                  <a:lnTo>
                    <a:pt x="190" y="359"/>
                  </a:lnTo>
                  <a:lnTo>
                    <a:pt x="188" y="352"/>
                  </a:lnTo>
                  <a:lnTo>
                    <a:pt x="184" y="344"/>
                  </a:lnTo>
                  <a:lnTo>
                    <a:pt x="180" y="339"/>
                  </a:lnTo>
                  <a:lnTo>
                    <a:pt x="172" y="334"/>
                  </a:lnTo>
                  <a:lnTo>
                    <a:pt x="165" y="330"/>
                  </a:lnTo>
                  <a:lnTo>
                    <a:pt x="158" y="329"/>
                  </a:lnTo>
                  <a:lnTo>
                    <a:pt x="158" y="324"/>
                  </a:lnTo>
                  <a:lnTo>
                    <a:pt x="158" y="322"/>
                  </a:lnTo>
                  <a:lnTo>
                    <a:pt x="160" y="322"/>
                  </a:lnTo>
                  <a:lnTo>
                    <a:pt x="161" y="322"/>
                  </a:lnTo>
                  <a:lnTo>
                    <a:pt x="167" y="320"/>
                  </a:lnTo>
                  <a:lnTo>
                    <a:pt x="172" y="320"/>
                  </a:lnTo>
                  <a:lnTo>
                    <a:pt x="178" y="322"/>
                  </a:lnTo>
                  <a:lnTo>
                    <a:pt x="184" y="323"/>
                  </a:lnTo>
                  <a:lnTo>
                    <a:pt x="184" y="316"/>
                  </a:lnTo>
                  <a:lnTo>
                    <a:pt x="184" y="310"/>
                  </a:lnTo>
                  <a:lnTo>
                    <a:pt x="197" y="312"/>
                  </a:lnTo>
                  <a:lnTo>
                    <a:pt x="204" y="310"/>
                  </a:lnTo>
                  <a:lnTo>
                    <a:pt x="210" y="309"/>
                  </a:lnTo>
                  <a:lnTo>
                    <a:pt x="214" y="306"/>
                  </a:lnTo>
                  <a:lnTo>
                    <a:pt x="221" y="297"/>
                  </a:lnTo>
                  <a:lnTo>
                    <a:pt x="232" y="287"/>
                  </a:lnTo>
                  <a:lnTo>
                    <a:pt x="244" y="285"/>
                  </a:lnTo>
                  <a:lnTo>
                    <a:pt x="255" y="280"/>
                  </a:lnTo>
                  <a:lnTo>
                    <a:pt x="264" y="269"/>
                  </a:lnTo>
                  <a:lnTo>
                    <a:pt x="272" y="257"/>
                  </a:lnTo>
                  <a:lnTo>
                    <a:pt x="282" y="256"/>
                  </a:lnTo>
                  <a:lnTo>
                    <a:pt x="292" y="255"/>
                  </a:lnTo>
                  <a:lnTo>
                    <a:pt x="289" y="247"/>
                  </a:lnTo>
                  <a:lnTo>
                    <a:pt x="287" y="240"/>
                  </a:lnTo>
                  <a:lnTo>
                    <a:pt x="285" y="232"/>
                  </a:lnTo>
                  <a:lnTo>
                    <a:pt x="287" y="223"/>
                  </a:lnTo>
                  <a:lnTo>
                    <a:pt x="298" y="223"/>
                  </a:lnTo>
                  <a:lnTo>
                    <a:pt x="308" y="225"/>
                  </a:lnTo>
                  <a:lnTo>
                    <a:pt x="311" y="226"/>
                  </a:lnTo>
                  <a:lnTo>
                    <a:pt x="312" y="227"/>
                  </a:lnTo>
                  <a:lnTo>
                    <a:pt x="312" y="229"/>
                  </a:lnTo>
                  <a:lnTo>
                    <a:pt x="312" y="230"/>
                  </a:lnTo>
                  <a:lnTo>
                    <a:pt x="307" y="233"/>
                  </a:lnTo>
                  <a:lnTo>
                    <a:pt x="301" y="237"/>
                  </a:lnTo>
                  <a:lnTo>
                    <a:pt x="302" y="243"/>
                  </a:lnTo>
                  <a:lnTo>
                    <a:pt x="302" y="249"/>
                  </a:lnTo>
                  <a:lnTo>
                    <a:pt x="305" y="253"/>
                  </a:lnTo>
                  <a:lnTo>
                    <a:pt x="307" y="256"/>
                  </a:lnTo>
                  <a:lnTo>
                    <a:pt x="308" y="256"/>
                  </a:lnTo>
                  <a:lnTo>
                    <a:pt x="308" y="256"/>
                  </a:lnTo>
                  <a:lnTo>
                    <a:pt x="318" y="253"/>
                  </a:lnTo>
                  <a:lnTo>
                    <a:pt x="328" y="250"/>
                  </a:lnTo>
                  <a:lnTo>
                    <a:pt x="334" y="256"/>
                  </a:lnTo>
                  <a:lnTo>
                    <a:pt x="339" y="260"/>
                  </a:lnTo>
                  <a:lnTo>
                    <a:pt x="354" y="253"/>
                  </a:lnTo>
                  <a:lnTo>
                    <a:pt x="367" y="247"/>
                  </a:lnTo>
                  <a:lnTo>
                    <a:pt x="382" y="247"/>
                  </a:lnTo>
                  <a:lnTo>
                    <a:pt x="399" y="245"/>
                  </a:lnTo>
                  <a:lnTo>
                    <a:pt x="405" y="230"/>
                  </a:lnTo>
                  <a:lnTo>
                    <a:pt x="412" y="216"/>
                  </a:lnTo>
                  <a:lnTo>
                    <a:pt x="419" y="215"/>
                  </a:lnTo>
                  <a:lnTo>
                    <a:pt x="425" y="216"/>
                  </a:lnTo>
                  <a:lnTo>
                    <a:pt x="431" y="219"/>
                  </a:lnTo>
                  <a:lnTo>
                    <a:pt x="435" y="220"/>
                  </a:lnTo>
                  <a:lnTo>
                    <a:pt x="437" y="217"/>
                  </a:lnTo>
                  <a:lnTo>
                    <a:pt x="439" y="215"/>
                  </a:lnTo>
                  <a:lnTo>
                    <a:pt x="434" y="207"/>
                  </a:lnTo>
                  <a:lnTo>
                    <a:pt x="429" y="202"/>
                  </a:lnTo>
                  <a:lnTo>
                    <a:pt x="429" y="197"/>
                  </a:lnTo>
                  <a:lnTo>
                    <a:pt x="429" y="192"/>
                  </a:lnTo>
                  <a:lnTo>
                    <a:pt x="444" y="195"/>
                  </a:lnTo>
                  <a:lnTo>
                    <a:pt x="458" y="195"/>
                  </a:lnTo>
                  <a:lnTo>
                    <a:pt x="465" y="195"/>
                  </a:lnTo>
                  <a:lnTo>
                    <a:pt x="471" y="192"/>
                  </a:lnTo>
                  <a:lnTo>
                    <a:pt x="475" y="189"/>
                  </a:lnTo>
                  <a:lnTo>
                    <a:pt x="479" y="183"/>
                  </a:lnTo>
                  <a:lnTo>
                    <a:pt x="471" y="182"/>
                  </a:lnTo>
                  <a:lnTo>
                    <a:pt x="462" y="180"/>
                  </a:lnTo>
                  <a:lnTo>
                    <a:pt x="452" y="182"/>
                  </a:lnTo>
                  <a:lnTo>
                    <a:pt x="444" y="182"/>
                  </a:lnTo>
                  <a:lnTo>
                    <a:pt x="434" y="182"/>
                  </a:lnTo>
                  <a:lnTo>
                    <a:pt x="424" y="182"/>
                  </a:lnTo>
                  <a:lnTo>
                    <a:pt x="415" y="180"/>
                  </a:lnTo>
                  <a:lnTo>
                    <a:pt x="407" y="176"/>
                  </a:lnTo>
                  <a:lnTo>
                    <a:pt x="407" y="175"/>
                  </a:lnTo>
                  <a:lnTo>
                    <a:pt x="407" y="173"/>
                  </a:lnTo>
                  <a:lnTo>
                    <a:pt x="407" y="165"/>
                  </a:lnTo>
                  <a:lnTo>
                    <a:pt x="405" y="155"/>
                  </a:lnTo>
                  <a:lnTo>
                    <a:pt x="421" y="145"/>
                  </a:lnTo>
                  <a:lnTo>
                    <a:pt x="435" y="133"/>
                  </a:lnTo>
                  <a:lnTo>
                    <a:pt x="434" y="127"/>
                  </a:lnTo>
                  <a:lnTo>
                    <a:pt x="434" y="125"/>
                  </a:lnTo>
                  <a:lnTo>
                    <a:pt x="431" y="122"/>
                  </a:lnTo>
                  <a:lnTo>
                    <a:pt x="429" y="119"/>
                  </a:lnTo>
                  <a:lnTo>
                    <a:pt x="428" y="119"/>
                  </a:lnTo>
                  <a:lnTo>
                    <a:pt x="428" y="119"/>
                  </a:lnTo>
                  <a:lnTo>
                    <a:pt x="419" y="120"/>
                  </a:lnTo>
                  <a:lnTo>
                    <a:pt x="411" y="123"/>
                  </a:lnTo>
                  <a:lnTo>
                    <a:pt x="402" y="127"/>
                  </a:lnTo>
                  <a:lnTo>
                    <a:pt x="395" y="133"/>
                  </a:lnTo>
                  <a:lnTo>
                    <a:pt x="381" y="146"/>
                  </a:lnTo>
                  <a:lnTo>
                    <a:pt x="369" y="156"/>
                  </a:lnTo>
                  <a:lnTo>
                    <a:pt x="369" y="166"/>
                  </a:lnTo>
                  <a:lnTo>
                    <a:pt x="371" y="175"/>
                  </a:lnTo>
                  <a:lnTo>
                    <a:pt x="372" y="179"/>
                  </a:lnTo>
                  <a:lnTo>
                    <a:pt x="377" y="182"/>
                  </a:lnTo>
                  <a:lnTo>
                    <a:pt x="381" y="185"/>
                  </a:lnTo>
                  <a:lnTo>
                    <a:pt x="385" y="186"/>
                  </a:lnTo>
                  <a:lnTo>
                    <a:pt x="384" y="189"/>
                  </a:lnTo>
                  <a:lnTo>
                    <a:pt x="384" y="192"/>
                  </a:lnTo>
                  <a:lnTo>
                    <a:pt x="372" y="196"/>
                  </a:lnTo>
                  <a:lnTo>
                    <a:pt x="362" y="202"/>
                  </a:lnTo>
                  <a:lnTo>
                    <a:pt x="365" y="209"/>
                  </a:lnTo>
                  <a:lnTo>
                    <a:pt x="364" y="216"/>
                  </a:lnTo>
                  <a:lnTo>
                    <a:pt x="361" y="223"/>
                  </a:lnTo>
                  <a:lnTo>
                    <a:pt x="357" y="229"/>
                  </a:lnTo>
                  <a:lnTo>
                    <a:pt x="349" y="230"/>
                  </a:lnTo>
                  <a:lnTo>
                    <a:pt x="342" y="232"/>
                  </a:lnTo>
                  <a:lnTo>
                    <a:pt x="342" y="236"/>
                  </a:lnTo>
                  <a:lnTo>
                    <a:pt x="341" y="237"/>
                  </a:lnTo>
                  <a:lnTo>
                    <a:pt x="341" y="240"/>
                  </a:lnTo>
                  <a:lnTo>
                    <a:pt x="338" y="242"/>
                  </a:lnTo>
                  <a:lnTo>
                    <a:pt x="334" y="237"/>
                  </a:lnTo>
                  <a:lnTo>
                    <a:pt x="331" y="233"/>
                  </a:lnTo>
                  <a:lnTo>
                    <a:pt x="327" y="227"/>
                  </a:lnTo>
                  <a:lnTo>
                    <a:pt x="324" y="220"/>
                  </a:lnTo>
                  <a:lnTo>
                    <a:pt x="321" y="206"/>
                  </a:lnTo>
                  <a:lnTo>
                    <a:pt x="319" y="192"/>
                  </a:lnTo>
                  <a:lnTo>
                    <a:pt x="311" y="193"/>
                  </a:lnTo>
                  <a:lnTo>
                    <a:pt x="304" y="195"/>
                  </a:lnTo>
                  <a:lnTo>
                    <a:pt x="299" y="197"/>
                  </a:lnTo>
                  <a:lnTo>
                    <a:pt x="294" y="200"/>
                  </a:lnTo>
                  <a:lnTo>
                    <a:pt x="289" y="203"/>
                  </a:lnTo>
                  <a:lnTo>
                    <a:pt x="285" y="205"/>
                  </a:lnTo>
                  <a:lnTo>
                    <a:pt x="278" y="207"/>
                  </a:lnTo>
                  <a:lnTo>
                    <a:pt x="271" y="207"/>
                  </a:lnTo>
                  <a:lnTo>
                    <a:pt x="271" y="206"/>
                  </a:lnTo>
                  <a:lnTo>
                    <a:pt x="271" y="205"/>
                  </a:lnTo>
                  <a:lnTo>
                    <a:pt x="267" y="197"/>
                  </a:lnTo>
                  <a:lnTo>
                    <a:pt x="262" y="186"/>
                  </a:lnTo>
                  <a:lnTo>
                    <a:pt x="259" y="175"/>
                  </a:lnTo>
                  <a:lnTo>
                    <a:pt x="258" y="166"/>
                  </a:lnTo>
                  <a:lnTo>
                    <a:pt x="271" y="160"/>
                  </a:lnTo>
                  <a:lnTo>
                    <a:pt x="287" y="153"/>
                  </a:lnTo>
                  <a:lnTo>
                    <a:pt x="301" y="147"/>
                  </a:lnTo>
                  <a:lnTo>
                    <a:pt x="314" y="139"/>
                  </a:lnTo>
                  <a:lnTo>
                    <a:pt x="325" y="123"/>
                  </a:lnTo>
                  <a:lnTo>
                    <a:pt x="344" y="97"/>
                  </a:lnTo>
                  <a:lnTo>
                    <a:pt x="354" y="87"/>
                  </a:lnTo>
                  <a:lnTo>
                    <a:pt x="364" y="79"/>
                  </a:lnTo>
                  <a:lnTo>
                    <a:pt x="368" y="77"/>
                  </a:lnTo>
                  <a:lnTo>
                    <a:pt x="371" y="77"/>
                  </a:lnTo>
                  <a:lnTo>
                    <a:pt x="374" y="79"/>
                  </a:lnTo>
                  <a:lnTo>
                    <a:pt x="377" y="83"/>
                  </a:lnTo>
                  <a:lnTo>
                    <a:pt x="387" y="76"/>
                  </a:lnTo>
                  <a:lnTo>
                    <a:pt x="398" y="72"/>
                  </a:lnTo>
                  <a:lnTo>
                    <a:pt x="409" y="69"/>
                  </a:lnTo>
                  <a:lnTo>
                    <a:pt x="419" y="67"/>
                  </a:lnTo>
                  <a:lnTo>
                    <a:pt x="442" y="67"/>
                  </a:lnTo>
                  <a:lnTo>
                    <a:pt x="467" y="70"/>
                  </a:lnTo>
                  <a:lnTo>
                    <a:pt x="467" y="75"/>
                  </a:lnTo>
                  <a:lnTo>
                    <a:pt x="465" y="79"/>
                  </a:lnTo>
                  <a:lnTo>
                    <a:pt x="481" y="79"/>
                  </a:lnTo>
                  <a:lnTo>
                    <a:pt x="495" y="80"/>
                  </a:lnTo>
                  <a:lnTo>
                    <a:pt x="509" y="82"/>
                  </a:lnTo>
                  <a:lnTo>
                    <a:pt x="524" y="86"/>
                  </a:lnTo>
                  <a:lnTo>
                    <a:pt x="536" y="90"/>
                  </a:lnTo>
                  <a:lnTo>
                    <a:pt x="549" y="96"/>
                  </a:lnTo>
                  <a:lnTo>
                    <a:pt x="559" y="103"/>
                  </a:lnTo>
                  <a:lnTo>
                    <a:pt x="566" y="113"/>
                  </a:lnTo>
                  <a:lnTo>
                    <a:pt x="565" y="115"/>
                  </a:lnTo>
                  <a:lnTo>
                    <a:pt x="562" y="116"/>
                  </a:lnTo>
                  <a:lnTo>
                    <a:pt x="554" y="117"/>
                  </a:lnTo>
                  <a:lnTo>
                    <a:pt x="545" y="117"/>
                  </a:lnTo>
                  <a:lnTo>
                    <a:pt x="536" y="117"/>
                  </a:lnTo>
                  <a:lnTo>
                    <a:pt x="528" y="115"/>
                  </a:lnTo>
                  <a:lnTo>
                    <a:pt x="509" y="109"/>
                  </a:lnTo>
                  <a:lnTo>
                    <a:pt x="494" y="106"/>
                  </a:lnTo>
                  <a:lnTo>
                    <a:pt x="494" y="106"/>
                  </a:lnTo>
                  <a:lnTo>
                    <a:pt x="494" y="107"/>
                  </a:lnTo>
                  <a:lnTo>
                    <a:pt x="504" y="119"/>
                  </a:lnTo>
                  <a:lnTo>
                    <a:pt x="514" y="130"/>
                  </a:lnTo>
                  <a:lnTo>
                    <a:pt x="519" y="135"/>
                  </a:lnTo>
                  <a:lnTo>
                    <a:pt x="525" y="139"/>
                  </a:lnTo>
                  <a:lnTo>
                    <a:pt x="534" y="143"/>
                  </a:lnTo>
                  <a:lnTo>
                    <a:pt x="542" y="145"/>
                  </a:lnTo>
                  <a:lnTo>
                    <a:pt x="538" y="137"/>
                  </a:lnTo>
                  <a:lnTo>
                    <a:pt x="535" y="129"/>
                  </a:lnTo>
                  <a:lnTo>
                    <a:pt x="536" y="127"/>
                  </a:lnTo>
                  <a:lnTo>
                    <a:pt x="538" y="126"/>
                  </a:lnTo>
                  <a:lnTo>
                    <a:pt x="549" y="132"/>
                  </a:lnTo>
                  <a:lnTo>
                    <a:pt x="562" y="135"/>
                  </a:lnTo>
                  <a:lnTo>
                    <a:pt x="562" y="133"/>
                  </a:lnTo>
                  <a:lnTo>
                    <a:pt x="562" y="130"/>
                  </a:lnTo>
                  <a:lnTo>
                    <a:pt x="559" y="129"/>
                  </a:lnTo>
                  <a:lnTo>
                    <a:pt x="558" y="125"/>
                  </a:lnTo>
                  <a:lnTo>
                    <a:pt x="571" y="117"/>
                  </a:lnTo>
                  <a:lnTo>
                    <a:pt x="586" y="112"/>
                  </a:lnTo>
                  <a:lnTo>
                    <a:pt x="585" y="99"/>
                  </a:lnTo>
                  <a:lnTo>
                    <a:pt x="584" y="87"/>
                  </a:lnTo>
                  <a:lnTo>
                    <a:pt x="596" y="90"/>
                  </a:lnTo>
                  <a:lnTo>
                    <a:pt x="606" y="93"/>
                  </a:lnTo>
                  <a:lnTo>
                    <a:pt x="608" y="95"/>
                  </a:lnTo>
                  <a:lnTo>
                    <a:pt x="608" y="96"/>
                  </a:lnTo>
                  <a:lnTo>
                    <a:pt x="608" y="97"/>
                  </a:lnTo>
                  <a:lnTo>
                    <a:pt x="606" y="99"/>
                  </a:lnTo>
                  <a:lnTo>
                    <a:pt x="604" y="100"/>
                  </a:lnTo>
                  <a:lnTo>
                    <a:pt x="599" y="100"/>
                  </a:lnTo>
                  <a:lnTo>
                    <a:pt x="599" y="106"/>
                  </a:lnTo>
                  <a:lnTo>
                    <a:pt x="599" y="110"/>
                  </a:lnTo>
                  <a:lnTo>
                    <a:pt x="608" y="109"/>
                  </a:lnTo>
                  <a:lnTo>
                    <a:pt x="616" y="106"/>
                  </a:lnTo>
                  <a:lnTo>
                    <a:pt x="624" y="103"/>
                  </a:lnTo>
                  <a:lnTo>
                    <a:pt x="629" y="99"/>
                  </a:lnTo>
                  <a:lnTo>
                    <a:pt x="636" y="95"/>
                  </a:lnTo>
                  <a:lnTo>
                    <a:pt x="645" y="92"/>
                  </a:lnTo>
                  <a:lnTo>
                    <a:pt x="654" y="89"/>
                  </a:lnTo>
                  <a:lnTo>
                    <a:pt x="665" y="87"/>
                  </a:lnTo>
                  <a:lnTo>
                    <a:pt x="665" y="92"/>
                  </a:lnTo>
                  <a:lnTo>
                    <a:pt x="665" y="95"/>
                  </a:lnTo>
                  <a:lnTo>
                    <a:pt x="679" y="95"/>
                  </a:lnTo>
                  <a:lnTo>
                    <a:pt x="694" y="92"/>
                  </a:lnTo>
                  <a:lnTo>
                    <a:pt x="708" y="89"/>
                  </a:lnTo>
                  <a:lnTo>
                    <a:pt x="719" y="85"/>
                  </a:lnTo>
                  <a:lnTo>
                    <a:pt x="718" y="83"/>
                  </a:lnTo>
                  <a:lnTo>
                    <a:pt x="716" y="80"/>
                  </a:lnTo>
                  <a:lnTo>
                    <a:pt x="706" y="79"/>
                  </a:lnTo>
                  <a:lnTo>
                    <a:pt x="698" y="76"/>
                  </a:lnTo>
                  <a:lnTo>
                    <a:pt x="696" y="70"/>
                  </a:lnTo>
                  <a:lnTo>
                    <a:pt x="696" y="66"/>
                  </a:lnTo>
                  <a:lnTo>
                    <a:pt x="718" y="72"/>
                  </a:lnTo>
                  <a:lnTo>
                    <a:pt x="741" y="79"/>
                  </a:lnTo>
                  <a:lnTo>
                    <a:pt x="763" y="87"/>
                  </a:lnTo>
                  <a:lnTo>
                    <a:pt x="786" y="93"/>
                  </a:lnTo>
                  <a:lnTo>
                    <a:pt x="789" y="92"/>
                  </a:lnTo>
                  <a:lnTo>
                    <a:pt x="791" y="89"/>
                  </a:lnTo>
                  <a:lnTo>
                    <a:pt x="773" y="79"/>
                  </a:lnTo>
                  <a:lnTo>
                    <a:pt x="759" y="70"/>
                  </a:lnTo>
                  <a:lnTo>
                    <a:pt x="759" y="62"/>
                  </a:lnTo>
                  <a:lnTo>
                    <a:pt x="761" y="55"/>
                  </a:lnTo>
                  <a:lnTo>
                    <a:pt x="763" y="49"/>
                  </a:lnTo>
                  <a:lnTo>
                    <a:pt x="765" y="45"/>
                  </a:lnTo>
                  <a:lnTo>
                    <a:pt x="768" y="43"/>
                  </a:lnTo>
                  <a:lnTo>
                    <a:pt x="771" y="40"/>
                  </a:lnTo>
                  <a:lnTo>
                    <a:pt x="782" y="45"/>
                  </a:lnTo>
                  <a:lnTo>
                    <a:pt x="795" y="48"/>
                  </a:lnTo>
                  <a:lnTo>
                    <a:pt x="796" y="56"/>
                  </a:lnTo>
                  <a:lnTo>
                    <a:pt x="799" y="63"/>
                  </a:lnTo>
                  <a:lnTo>
                    <a:pt x="803" y="69"/>
                  </a:lnTo>
                  <a:lnTo>
                    <a:pt x="809" y="75"/>
                  </a:lnTo>
                  <a:lnTo>
                    <a:pt x="815" y="80"/>
                  </a:lnTo>
                  <a:lnTo>
                    <a:pt x="819" y="86"/>
                  </a:lnTo>
                  <a:lnTo>
                    <a:pt x="823" y="92"/>
                  </a:lnTo>
                  <a:lnTo>
                    <a:pt x="826" y="97"/>
                  </a:lnTo>
                  <a:lnTo>
                    <a:pt x="821" y="103"/>
                  </a:lnTo>
                  <a:lnTo>
                    <a:pt x="815" y="110"/>
                  </a:lnTo>
                  <a:lnTo>
                    <a:pt x="818" y="113"/>
                  </a:lnTo>
                  <a:lnTo>
                    <a:pt x="821" y="117"/>
                  </a:lnTo>
                  <a:lnTo>
                    <a:pt x="825" y="117"/>
                  </a:lnTo>
                  <a:lnTo>
                    <a:pt x="829" y="117"/>
                  </a:lnTo>
                  <a:lnTo>
                    <a:pt x="835" y="112"/>
                  </a:lnTo>
                  <a:lnTo>
                    <a:pt x="839" y="107"/>
                  </a:lnTo>
                  <a:lnTo>
                    <a:pt x="839" y="97"/>
                  </a:lnTo>
                  <a:lnTo>
                    <a:pt x="835" y="90"/>
                  </a:lnTo>
                  <a:lnTo>
                    <a:pt x="835" y="90"/>
                  </a:lnTo>
                  <a:lnTo>
                    <a:pt x="835" y="89"/>
                  </a:lnTo>
                  <a:lnTo>
                    <a:pt x="846" y="90"/>
                  </a:lnTo>
                  <a:lnTo>
                    <a:pt x="855" y="92"/>
                  </a:lnTo>
                  <a:lnTo>
                    <a:pt x="856" y="96"/>
                  </a:lnTo>
                  <a:lnTo>
                    <a:pt x="856" y="97"/>
                  </a:lnTo>
                  <a:lnTo>
                    <a:pt x="859" y="97"/>
                  </a:lnTo>
                  <a:lnTo>
                    <a:pt x="863" y="97"/>
                  </a:lnTo>
                  <a:lnTo>
                    <a:pt x="862" y="96"/>
                  </a:lnTo>
                  <a:lnTo>
                    <a:pt x="861" y="95"/>
                  </a:lnTo>
                  <a:lnTo>
                    <a:pt x="858" y="90"/>
                  </a:lnTo>
                  <a:lnTo>
                    <a:pt x="855" y="86"/>
                  </a:lnTo>
                  <a:lnTo>
                    <a:pt x="842" y="86"/>
                  </a:lnTo>
                  <a:lnTo>
                    <a:pt x="829" y="86"/>
                  </a:lnTo>
                  <a:lnTo>
                    <a:pt x="819" y="72"/>
                  </a:lnTo>
                  <a:lnTo>
                    <a:pt x="809" y="59"/>
                  </a:lnTo>
                  <a:lnTo>
                    <a:pt x="811" y="53"/>
                  </a:lnTo>
                  <a:lnTo>
                    <a:pt x="812" y="50"/>
                  </a:lnTo>
                  <a:lnTo>
                    <a:pt x="819" y="56"/>
                  </a:lnTo>
                  <a:lnTo>
                    <a:pt x="826" y="62"/>
                  </a:lnTo>
                  <a:lnTo>
                    <a:pt x="831" y="63"/>
                  </a:lnTo>
                  <a:lnTo>
                    <a:pt x="836" y="65"/>
                  </a:lnTo>
                  <a:lnTo>
                    <a:pt x="842" y="65"/>
                  </a:lnTo>
                  <a:lnTo>
                    <a:pt x="848" y="63"/>
                  </a:lnTo>
                  <a:lnTo>
                    <a:pt x="839" y="60"/>
                  </a:lnTo>
                  <a:lnTo>
                    <a:pt x="832" y="58"/>
                  </a:lnTo>
                  <a:lnTo>
                    <a:pt x="832" y="52"/>
                  </a:lnTo>
                  <a:lnTo>
                    <a:pt x="832" y="46"/>
                  </a:lnTo>
                  <a:lnTo>
                    <a:pt x="845" y="50"/>
                  </a:lnTo>
                  <a:lnTo>
                    <a:pt x="856" y="56"/>
                  </a:lnTo>
                  <a:lnTo>
                    <a:pt x="861" y="58"/>
                  </a:lnTo>
                  <a:lnTo>
                    <a:pt x="866" y="59"/>
                  </a:lnTo>
                  <a:lnTo>
                    <a:pt x="872" y="60"/>
                  </a:lnTo>
                  <a:lnTo>
                    <a:pt x="878" y="60"/>
                  </a:lnTo>
                  <a:lnTo>
                    <a:pt x="876" y="58"/>
                  </a:lnTo>
                  <a:lnTo>
                    <a:pt x="875" y="56"/>
                  </a:lnTo>
                  <a:lnTo>
                    <a:pt x="861" y="49"/>
                  </a:lnTo>
                  <a:lnTo>
                    <a:pt x="848" y="43"/>
                  </a:lnTo>
                  <a:lnTo>
                    <a:pt x="848" y="40"/>
                  </a:lnTo>
                  <a:lnTo>
                    <a:pt x="848" y="38"/>
                  </a:lnTo>
                  <a:lnTo>
                    <a:pt x="849" y="36"/>
                  </a:lnTo>
                  <a:lnTo>
                    <a:pt x="851" y="35"/>
                  </a:lnTo>
                  <a:lnTo>
                    <a:pt x="863" y="35"/>
                  </a:lnTo>
                  <a:lnTo>
                    <a:pt x="875" y="36"/>
                  </a:lnTo>
                  <a:lnTo>
                    <a:pt x="885" y="38"/>
                  </a:lnTo>
                  <a:lnTo>
                    <a:pt x="896" y="39"/>
                  </a:lnTo>
                  <a:lnTo>
                    <a:pt x="896" y="39"/>
                  </a:lnTo>
                  <a:lnTo>
                    <a:pt x="896" y="38"/>
                  </a:lnTo>
                  <a:lnTo>
                    <a:pt x="892" y="35"/>
                  </a:lnTo>
                  <a:lnTo>
                    <a:pt x="889" y="32"/>
                  </a:lnTo>
                  <a:lnTo>
                    <a:pt x="888" y="28"/>
                  </a:lnTo>
                  <a:lnTo>
                    <a:pt x="888" y="22"/>
                  </a:lnTo>
                  <a:lnTo>
                    <a:pt x="901" y="22"/>
                  </a:lnTo>
                  <a:lnTo>
                    <a:pt x="915" y="22"/>
                  </a:lnTo>
                  <a:lnTo>
                    <a:pt x="928" y="20"/>
                  </a:lnTo>
                  <a:lnTo>
                    <a:pt x="939" y="18"/>
                  </a:lnTo>
                  <a:lnTo>
                    <a:pt x="952" y="15"/>
                  </a:lnTo>
                  <a:lnTo>
                    <a:pt x="962" y="10"/>
                  </a:lnTo>
                  <a:lnTo>
                    <a:pt x="971" y="6"/>
                  </a:lnTo>
                  <a:lnTo>
                    <a:pt x="978" y="0"/>
                  </a:lnTo>
                  <a:lnTo>
                    <a:pt x="992" y="0"/>
                  </a:lnTo>
                  <a:lnTo>
                    <a:pt x="1002" y="2"/>
                  </a:lnTo>
                  <a:lnTo>
                    <a:pt x="1010" y="6"/>
                  </a:lnTo>
                  <a:lnTo>
                    <a:pt x="1019" y="10"/>
                  </a:lnTo>
                  <a:lnTo>
                    <a:pt x="1040" y="10"/>
                  </a:lnTo>
                  <a:lnTo>
                    <a:pt x="1062" y="10"/>
                  </a:lnTo>
                  <a:lnTo>
                    <a:pt x="1066" y="16"/>
                  </a:lnTo>
                  <a:lnTo>
                    <a:pt x="1072" y="22"/>
                  </a:lnTo>
                  <a:lnTo>
                    <a:pt x="1073" y="25"/>
                  </a:lnTo>
                  <a:lnTo>
                    <a:pt x="1075" y="29"/>
                  </a:lnTo>
                  <a:lnTo>
                    <a:pt x="1073" y="29"/>
                  </a:lnTo>
                  <a:lnTo>
                    <a:pt x="1072" y="29"/>
                  </a:lnTo>
                  <a:lnTo>
                    <a:pt x="1065" y="32"/>
                  </a:lnTo>
                  <a:lnTo>
                    <a:pt x="1059" y="33"/>
                  </a:lnTo>
                  <a:lnTo>
                    <a:pt x="1055" y="36"/>
                  </a:lnTo>
                  <a:lnTo>
                    <a:pt x="1050" y="42"/>
                  </a:lnTo>
                  <a:lnTo>
                    <a:pt x="1050" y="43"/>
                  </a:lnTo>
                  <a:lnTo>
                    <a:pt x="1050" y="43"/>
                  </a:lnTo>
                  <a:lnTo>
                    <a:pt x="1052" y="43"/>
                  </a:lnTo>
                  <a:lnTo>
                    <a:pt x="1055" y="43"/>
                  </a:lnTo>
                  <a:lnTo>
                    <a:pt x="1059" y="43"/>
                  </a:lnTo>
                  <a:lnTo>
                    <a:pt x="1063" y="42"/>
                  </a:lnTo>
                  <a:lnTo>
                    <a:pt x="1068" y="39"/>
                  </a:lnTo>
                  <a:lnTo>
                    <a:pt x="1073" y="36"/>
                  </a:lnTo>
                  <a:lnTo>
                    <a:pt x="1080" y="33"/>
                  </a:lnTo>
                  <a:lnTo>
                    <a:pt x="1086" y="32"/>
                  </a:lnTo>
                  <a:lnTo>
                    <a:pt x="1093" y="32"/>
                  </a:lnTo>
                  <a:lnTo>
                    <a:pt x="1099" y="33"/>
                  </a:lnTo>
                  <a:lnTo>
                    <a:pt x="1118" y="39"/>
                  </a:lnTo>
                  <a:lnTo>
                    <a:pt x="1139" y="43"/>
                  </a:lnTo>
                  <a:lnTo>
                    <a:pt x="1160" y="46"/>
                  </a:lnTo>
                  <a:lnTo>
                    <a:pt x="1182" y="46"/>
                  </a:lnTo>
                  <a:lnTo>
                    <a:pt x="1183" y="43"/>
                  </a:lnTo>
                  <a:lnTo>
                    <a:pt x="1186" y="39"/>
                  </a:lnTo>
                  <a:lnTo>
                    <a:pt x="1202" y="40"/>
                  </a:lnTo>
                  <a:lnTo>
                    <a:pt x="1220" y="42"/>
                  </a:lnTo>
                  <a:lnTo>
                    <a:pt x="1232" y="49"/>
                  </a:lnTo>
                  <a:lnTo>
                    <a:pt x="1242" y="56"/>
                  </a:lnTo>
                  <a:lnTo>
                    <a:pt x="1247" y="60"/>
                  </a:lnTo>
                  <a:lnTo>
                    <a:pt x="1255" y="63"/>
                  </a:lnTo>
                  <a:lnTo>
                    <a:pt x="1262" y="65"/>
                  </a:lnTo>
                  <a:lnTo>
                    <a:pt x="1272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16" name="Freeform 447"/>
            <p:cNvSpPr>
              <a:spLocks/>
            </p:cNvSpPr>
            <p:nvPr/>
          </p:nvSpPr>
          <p:spPr bwMode="auto">
            <a:xfrm>
              <a:off x="4328" y="2368"/>
              <a:ext cx="101" cy="64"/>
            </a:xfrm>
            <a:custGeom>
              <a:avLst/>
              <a:gdLst>
                <a:gd name="T0" fmla="*/ 101 w 101"/>
                <a:gd name="T1" fmla="*/ 13 h 64"/>
                <a:gd name="T2" fmla="*/ 89 w 101"/>
                <a:gd name="T3" fmla="*/ 13 h 64"/>
                <a:gd name="T4" fmla="*/ 77 w 101"/>
                <a:gd name="T5" fmla="*/ 13 h 64"/>
                <a:gd name="T6" fmla="*/ 67 w 101"/>
                <a:gd name="T7" fmla="*/ 15 h 64"/>
                <a:gd name="T8" fmla="*/ 57 w 101"/>
                <a:gd name="T9" fmla="*/ 17 h 64"/>
                <a:gd name="T10" fmla="*/ 47 w 101"/>
                <a:gd name="T11" fmla="*/ 20 h 64"/>
                <a:gd name="T12" fmla="*/ 40 w 101"/>
                <a:gd name="T13" fmla="*/ 25 h 64"/>
                <a:gd name="T14" fmla="*/ 33 w 101"/>
                <a:gd name="T15" fmla="*/ 30 h 64"/>
                <a:gd name="T16" fmla="*/ 29 w 101"/>
                <a:gd name="T17" fmla="*/ 37 h 64"/>
                <a:gd name="T18" fmla="*/ 29 w 101"/>
                <a:gd name="T19" fmla="*/ 45 h 64"/>
                <a:gd name="T20" fmla="*/ 27 w 101"/>
                <a:gd name="T21" fmla="*/ 53 h 64"/>
                <a:gd name="T22" fmla="*/ 33 w 101"/>
                <a:gd name="T23" fmla="*/ 55 h 64"/>
                <a:gd name="T24" fmla="*/ 40 w 101"/>
                <a:gd name="T25" fmla="*/ 57 h 64"/>
                <a:gd name="T26" fmla="*/ 47 w 101"/>
                <a:gd name="T27" fmla="*/ 60 h 64"/>
                <a:gd name="T28" fmla="*/ 51 w 101"/>
                <a:gd name="T29" fmla="*/ 64 h 64"/>
                <a:gd name="T30" fmla="*/ 33 w 101"/>
                <a:gd name="T31" fmla="*/ 64 h 64"/>
                <a:gd name="T32" fmla="*/ 16 w 101"/>
                <a:gd name="T33" fmla="*/ 64 h 64"/>
                <a:gd name="T34" fmla="*/ 13 w 101"/>
                <a:gd name="T35" fmla="*/ 60 h 64"/>
                <a:gd name="T36" fmla="*/ 10 w 101"/>
                <a:gd name="T37" fmla="*/ 57 h 64"/>
                <a:gd name="T38" fmla="*/ 6 w 101"/>
                <a:gd name="T39" fmla="*/ 56 h 64"/>
                <a:gd name="T40" fmla="*/ 0 w 101"/>
                <a:gd name="T41" fmla="*/ 56 h 64"/>
                <a:gd name="T42" fmla="*/ 0 w 101"/>
                <a:gd name="T43" fmla="*/ 46 h 64"/>
                <a:gd name="T44" fmla="*/ 3 w 101"/>
                <a:gd name="T45" fmla="*/ 39 h 64"/>
                <a:gd name="T46" fmla="*/ 11 w 101"/>
                <a:gd name="T47" fmla="*/ 36 h 64"/>
                <a:gd name="T48" fmla="*/ 20 w 101"/>
                <a:gd name="T49" fmla="*/ 33 h 64"/>
                <a:gd name="T50" fmla="*/ 17 w 101"/>
                <a:gd name="T51" fmla="*/ 30 h 64"/>
                <a:gd name="T52" fmla="*/ 14 w 101"/>
                <a:gd name="T53" fmla="*/ 27 h 64"/>
                <a:gd name="T54" fmla="*/ 33 w 101"/>
                <a:gd name="T55" fmla="*/ 19 h 64"/>
                <a:gd name="T56" fmla="*/ 54 w 101"/>
                <a:gd name="T57" fmla="*/ 9 h 64"/>
                <a:gd name="T58" fmla="*/ 66 w 101"/>
                <a:gd name="T59" fmla="*/ 5 h 64"/>
                <a:gd name="T60" fmla="*/ 77 w 101"/>
                <a:gd name="T61" fmla="*/ 2 h 64"/>
                <a:gd name="T62" fmla="*/ 90 w 101"/>
                <a:gd name="T63" fmla="*/ 0 h 64"/>
                <a:gd name="T64" fmla="*/ 101 w 101"/>
                <a:gd name="T65" fmla="*/ 2 h 64"/>
                <a:gd name="T66" fmla="*/ 101 w 101"/>
                <a:gd name="T67" fmla="*/ 7 h 64"/>
                <a:gd name="T68" fmla="*/ 101 w 101"/>
                <a:gd name="T69" fmla="*/ 1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1" h="64">
                  <a:moveTo>
                    <a:pt x="101" y="13"/>
                  </a:moveTo>
                  <a:lnTo>
                    <a:pt x="89" y="13"/>
                  </a:lnTo>
                  <a:lnTo>
                    <a:pt x="77" y="13"/>
                  </a:lnTo>
                  <a:lnTo>
                    <a:pt x="67" y="15"/>
                  </a:lnTo>
                  <a:lnTo>
                    <a:pt x="57" y="17"/>
                  </a:lnTo>
                  <a:lnTo>
                    <a:pt x="47" y="20"/>
                  </a:lnTo>
                  <a:lnTo>
                    <a:pt x="40" y="25"/>
                  </a:lnTo>
                  <a:lnTo>
                    <a:pt x="33" y="30"/>
                  </a:lnTo>
                  <a:lnTo>
                    <a:pt x="29" y="37"/>
                  </a:lnTo>
                  <a:lnTo>
                    <a:pt x="29" y="45"/>
                  </a:lnTo>
                  <a:lnTo>
                    <a:pt x="27" y="53"/>
                  </a:lnTo>
                  <a:lnTo>
                    <a:pt x="33" y="55"/>
                  </a:lnTo>
                  <a:lnTo>
                    <a:pt x="40" y="57"/>
                  </a:lnTo>
                  <a:lnTo>
                    <a:pt x="47" y="60"/>
                  </a:lnTo>
                  <a:lnTo>
                    <a:pt x="51" y="64"/>
                  </a:lnTo>
                  <a:lnTo>
                    <a:pt x="33" y="64"/>
                  </a:lnTo>
                  <a:lnTo>
                    <a:pt x="16" y="64"/>
                  </a:lnTo>
                  <a:lnTo>
                    <a:pt x="13" y="60"/>
                  </a:lnTo>
                  <a:lnTo>
                    <a:pt x="10" y="57"/>
                  </a:lnTo>
                  <a:lnTo>
                    <a:pt x="6" y="56"/>
                  </a:lnTo>
                  <a:lnTo>
                    <a:pt x="0" y="56"/>
                  </a:lnTo>
                  <a:lnTo>
                    <a:pt x="0" y="46"/>
                  </a:lnTo>
                  <a:lnTo>
                    <a:pt x="3" y="39"/>
                  </a:lnTo>
                  <a:lnTo>
                    <a:pt x="11" y="36"/>
                  </a:lnTo>
                  <a:lnTo>
                    <a:pt x="20" y="33"/>
                  </a:lnTo>
                  <a:lnTo>
                    <a:pt x="17" y="30"/>
                  </a:lnTo>
                  <a:lnTo>
                    <a:pt x="14" y="27"/>
                  </a:lnTo>
                  <a:lnTo>
                    <a:pt x="33" y="19"/>
                  </a:lnTo>
                  <a:lnTo>
                    <a:pt x="54" y="9"/>
                  </a:lnTo>
                  <a:lnTo>
                    <a:pt x="66" y="5"/>
                  </a:lnTo>
                  <a:lnTo>
                    <a:pt x="77" y="2"/>
                  </a:lnTo>
                  <a:lnTo>
                    <a:pt x="90" y="0"/>
                  </a:lnTo>
                  <a:lnTo>
                    <a:pt x="101" y="2"/>
                  </a:lnTo>
                  <a:lnTo>
                    <a:pt x="101" y="7"/>
                  </a:lnTo>
                  <a:lnTo>
                    <a:pt x="101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17" name="Freeform 448"/>
            <p:cNvSpPr>
              <a:spLocks/>
            </p:cNvSpPr>
            <p:nvPr/>
          </p:nvSpPr>
          <p:spPr bwMode="auto">
            <a:xfrm>
              <a:off x="3150" y="2371"/>
              <a:ext cx="66" cy="16"/>
            </a:xfrm>
            <a:custGeom>
              <a:avLst/>
              <a:gdLst>
                <a:gd name="T0" fmla="*/ 32 w 66"/>
                <a:gd name="T1" fmla="*/ 0 h 16"/>
                <a:gd name="T2" fmla="*/ 37 w 66"/>
                <a:gd name="T3" fmla="*/ 0 h 16"/>
                <a:gd name="T4" fmla="*/ 42 w 66"/>
                <a:gd name="T5" fmla="*/ 0 h 16"/>
                <a:gd name="T6" fmla="*/ 44 w 66"/>
                <a:gd name="T7" fmla="*/ 0 h 16"/>
                <a:gd name="T8" fmla="*/ 47 w 66"/>
                <a:gd name="T9" fmla="*/ 3 h 16"/>
                <a:gd name="T10" fmla="*/ 46 w 66"/>
                <a:gd name="T11" fmla="*/ 6 h 16"/>
                <a:gd name="T12" fmla="*/ 44 w 66"/>
                <a:gd name="T13" fmla="*/ 9 h 16"/>
                <a:gd name="T14" fmla="*/ 54 w 66"/>
                <a:gd name="T15" fmla="*/ 10 h 16"/>
                <a:gd name="T16" fmla="*/ 66 w 66"/>
                <a:gd name="T17" fmla="*/ 12 h 16"/>
                <a:gd name="T18" fmla="*/ 64 w 66"/>
                <a:gd name="T19" fmla="*/ 13 h 16"/>
                <a:gd name="T20" fmla="*/ 63 w 66"/>
                <a:gd name="T21" fmla="*/ 16 h 16"/>
                <a:gd name="T22" fmla="*/ 46 w 66"/>
                <a:gd name="T23" fmla="*/ 16 h 16"/>
                <a:gd name="T24" fmla="*/ 30 w 66"/>
                <a:gd name="T25" fmla="*/ 14 h 16"/>
                <a:gd name="T26" fmla="*/ 14 w 66"/>
                <a:gd name="T27" fmla="*/ 12 h 16"/>
                <a:gd name="T28" fmla="*/ 0 w 66"/>
                <a:gd name="T29" fmla="*/ 9 h 16"/>
                <a:gd name="T30" fmla="*/ 0 w 66"/>
                <a:gd name="T31" fmla="*/ 7 h 16"/>
                <a:gd name="T32" fmla="*/ 0 w 66"/>
                <a:gd name="T33" fmla="*/ 6 h 16"/>
                <a:gd name="T34" fmla="*/ 2 w 66"/>
                <a:gd name="T35" fmla="*/ 4 h 16"/>
                <a:gd name="T36" fmla="*/ 2 w 66"/>
                <a:gd name="T37" fmla="*/ 3 h 16"/>
                <a:gd name="T38" fmla="*/ 12 w 66"/>
                <a:gd name="T39" fmla="*/ 3 h 16"/>
                <a:gd name="T40" fmla="*/ 19 w 66"/>
                <a:gd name="T41" fmla="*/ 4 h 16"/>
                <a:gd name="T42" fmla="*/ 23 w 66"/>
                <a:gd name="T43" fmla="*/ 4 h 16"/>
                <a:gd name="T44" fmla="*/ 26 w 66"/>
                <a:gd name="T45" fmla="*/ 4 h 16"/>
                <a:gd name="T46" fmla="*/ 29 w 66"/>
                <a:gd name="T47" fmla="*/ 3 h 16"/>
                <a:gd name="T48" fmla="*/ 32 w 66"/>
                <a:gd name="T4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6" h="16">
                  <a:moveTo>
                    <a:pt x="32" y="0"/>
                  </a:moveTo>
                  <a:lnTo>
                    <a:pt x="37" y="0"/>
                  </a:lnTo>
                  <a:lnTo>
                    <a:pt x="42" y="0"/>
                  </a:lnTo>
                  <a:lnTo>
                    <a:pt x="44" y="0"/>
                  </a:lnTo>
                  <a:lnTo>
                    <a:pt x="47" y="3"/>
                  </a:lnTo>
                  <a:lnTo>
                    <a:pt x="46" y="6"/>
                  </a:lnTo>
                  <a:lnTo>
                    <a:pt x="44" y="9"/>
                  </a:lnTo>
                  <a:lnTo>
                    <a:pt x="54" y="10"/>
                  </a:lnTo>
                  <a:lnTo>
                    <a:pt x="66" y="12"/>
                  </a:lnTo>
                  <a:lnTo>
                    <a:pt x="64" y="13"/>
                  </a:lnTo>
                  <a:lnTo>
                    <a:pt x="63" y="16"/>
                  </a:lnTo>
                  <a:lnTo>
                    <a:pt x="46" y="16"/>
                  </a:lnTo>
                  <a:lnTo>
                    <a:pt x="30" y="14"/>
                  </a:lnTo>
                  <a:lnTo>
                    <a:pt x="14" y="12"/>
                  </a:lnTo>
                  <a:lnTo>
                    <a:pt x="0" y="9"/>
                  </a:lnTo>
                  <a:lnTo>
                    <a:pt x="0" y="7"/>
                  </a:lnTo>
                  <a:lnTo>
                    <a:pt x="0" y="6"/>
                  </a:lnTo>
                  <a:lnTo>
                    <a:pt x="2" y="4"/>
                  </a:lnTo>
                  <a:lnTo>
                    <a:pt x="2" y="3"/>
                  </a:lnTo>
                  <a:lnTo>
                    <a:pt x="12" y="3"/>
                  </a:lnTo>
                  <a:lnTo>
                    <a:pt x="19" y="4"/>
                  </a:lnTo>
                  <a:lnTo>
                    <a:pt x="23" y="4"/>
                  </a:lnTo>
                  <a:lnTo>
                    <a:pt x="26" y="4"/>
                  </a:lnTo>
                  <a:lnTo>
                    <a:pt x="29" y="3"/>
                  </a:lnTo>
                  <a:lnTo>
                    <a:pt x="3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18" name="Freeform 449"/>
            <p:cNvSpPr>
              <a:spLocks/>
            </p:cNvSpPr>
            <p:nvPr/>
          </p:nvSpPr>
          <p:spPr bwMode="auto">
            <a:xfrm>
              <a:off x="3229" y="2373"/>
              <a:ext cx="90" cy="18"/>
            </a:xfrm>
            <a:custGeom>
              <a:avLst/>
              <a:gdLst>
                <a:gd name="T0" fmla="*/ 7 w 90"/>
                <a:gd name="T1" fmla="*/ 0 h 18"/>
                <a:gd name="T2" fmla="*/ 11 w 90"/>
                <a:gd name="T3" fmla="*/ 0 h 18"/>
                <a:gd name="T4" fmla="*/ 14 w 90"/>
                <a:gd name="T5" fmla="*/ 0 h 18"/>
                <a:gd name="T6" fmla="*/ 18 w 90"/>
                <a:gd name="T7" fmla="*/ 0 h 18"/>
                <a:gd name="T8" fmla="*/ 21 w 90"/>
                <a:gd name="T9" fmla="*/ 1 h 18"/>
                <a:gd name="T10" fmla="*/ 37 w 90"/>
                <a:gd name="T11" fmla="*/ 5 h 18"/>
                <a:gd name="T12" fmla="*/ 58 w 90"/>
                <a:gd name="T13" fmla="*/ 8 h 18"/>
                <a:gd name="T14" fmla="*/ 80 w 90"/>
                <a:gd name="T15" fmla="*/ 11 h 18"/>
                <a:gd name="T16" fmla="*/ 90 w 90"/>
                <a:gd name="T17" fmla="*/ 14 h 18"/>
                <a:gd name="T18" fmla="*/ 88 w 90"/>
                <a:gd name="T19" fmla="*/ 15 h 18"/>
                <a:gd name="T20" fmla="*/ 88 w 90"/>
                <a:gd name="T21" fmla="*/ 17 h 18"/>
                <a:gd name="T22" fmla="*/ 64 w 90"/>
                <a:gd name="T23" fmla="*/ 18 h 18"/>
                <a:gd name="T24" fmla="*/ 42 w 90"/>
                <a:gd name="T25" fmla="*/ 18 h 18"/>
                <a:gd name="T26" fmla="*/ 21 w 90"/>
                <a:gd name="T27" fmla="*/ 17 h 18"/>
                <a:gd name="T28" fmla="*/ 0 w 90"/>
                <a:gd name="T29" fmla="*/ 14 h 18"/>
                <a:gd name="T30" fmla="*/ 2 w 90"/>
                <a:gd name="T31" fmla="*/ 5 h 18"/>
                <a:gd name="T32" fmla="*/ 7 w 90"/>
                <a:gd name="T3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0" h="18">
                  <a:moveTo>
                    <a:pt x="7" y="0"/>
                  </a:moveTo>
                  <a:lnTo>
                    <a:pt x="11" y="0"/>
                  </a:lnTo>
                  <a:lnTo>
                    <a:pt x="14" y="0"/>
                  </a:lnTo>
                  <a:lnTo>
                    <a:pt x="18" y="0"/>
                  </a:lnTo>
                  <a:lnTo>
                    <a:pt x="21" y="1"/>
                  </a:lnTo>
                  <a:lnTo>
                    <a:pt x="37" y="5"/>
                  </a:lnTo>
                  <a:lnTo>
                    <a:pt x="58" y="8"/>
                  </a:lnTo>
                  <a:lnTo>
                    <a:pt x="80" y="11"/>
                  </a:lnTo>
                  <a:lnTo>
                    <a:pt x="90" y="14"/>
                  </a:lnTo>
                  <a:lnTo>
                    <a:pt x="88" y="15"/>
                  </a:lnTo>
                  <a:lnTo>
                    <a:pt x="88" y="17"/>
                  </a:lnTo>
                  <a:lnTo>
                    <a:pt x="64" y="18"/>
                  </a:lnTo>
                  <a:lnTo>
                    <a:pt x="42" y="18"/>
                  </a:lnTo>
                  <a:lnTo>
                    <a:pt x="21" y="17"/>
                  </a:lnTo>
                  <a:lnTo>
                    <a:pt x="0" y="14"/>
                  </a:lnTo>
                  <a:lnTo>
                    <a:pt x="2" y="5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19" name="Freeform 450"/>
            <p:cNvSpPr>
              <a:spLocks/>
            </p:cNvSpPr>
            <p:nvPr/>
          </p:nvSpPr>
          <p:spPr bwMode="auto">
            <a:xfrm>
              <a:off x="4669" y="2375"/>
              <a:ext cx="2" cy="3"/>
            </a:xfrm>
            <a:custGeom>
              <a:avLst/>
              <a:gdLst>
                <a:gd name="T0" fmla="*/ 0 w 2"/>
                <a:gd name="T1" fmla="*/ 0 h 3"/>
                <a:gd name="T2" fmla="*/ 2 w 2"/>
                <a:gd name="T3" fmla="*/ 2 h 3"/>
                <a:gd name="T4" fmla="*/ 2 w 2"/>
                <a:gd name="T5" fmla="*/ 3 h 3"/>
                <a:gd name="T6" fmla="*/ 2 w 2"/>
                <a:gd name="T7" fmla="*/ 2 h 3"/>
                <a:gd name="T8" fmla="*/ 0 w 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lnTo>
                    <a:pt x="2" y="2"/>
                  </a:lnTo>
                  <a:lnTo>
                    <a:pt x="2" y="3"/>
                  </a:lnTo>
                  <a:lnTo>
                    <a:pt x="2" y="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20" name="Freeform 451"/>
            <p:cNvSpPr>
              <a:spLocks/>
            </p:cNvSpPr>
            <p:nvPr/>
          </p:nvSpPr>
          <p:spPr bwMode="auto">
            <a:xfrm>
              <a:off x="4946" y="2380"/>
              <a:ext cx="63" cy="14"/>
            </a:xfrm>
            <a:custGeom>
              <a:avLst/>
              <a:gdLst>
                <a:gd name="T0" fmla="*/ 0 w 63"/>
                <a:gd name="T1" fmla="*/ 0 h 14"/>
                <a:gd name="T2" fmla="*/ 16 w 63"/>
                <a:gd name="T3" fmla="*/ 1 h 14"/>
                <a:gd name="T4" fmla="*/ 32 w 63"/>
                <a:gd name="T5" fmla="*/ 1 h 14"/>
                <a:gd name="T6" fmla="*/ 47 w 63"/>
                <a:gd name="T7" fmla="*/ 3 h 14"/>
                <a:gd name="T8" fmla="*/ 63 w 63"/>
                <a:gd name="T9" fmla="*/ 4 h 14"/>
                <a:gd name="T10" fmla="*/ 63 w 63"/>
                <a:gd name="T11" fmla="*/ 7 h 14"/>
                <a:gd name="T12" fmla="*/ 63 w 63"/>
                <a:gd name="T13" fmla="*/ 10 h 14"/>
                <a:gd name="T14" fmla="*/ 56 w 63"/>
                <a:gd name="T15" fmla="*/ 13 h 14"/>
                <a:gd name="T16" fmla="*/ 47 w 63"/>
                <a:gd name="T17" fmla="*/ 13 h 14"/>
                <a:gd name="T18" fmla="*/ 39 w 63"/>
                <a:gd name="T19" fmla="*/ 14 h 14"/>
                <a:gd name="T20" fmla="*/ 30 w 63"/>
                <a:gd name="T21" fmla="*/ 13 h 14"/>
                <a:gd name="T22" fmla="*/ 14 w 63"/>
                <a:gd name="T23" fmla="*/ 10 h 14"/>
                <a:gd name="T24" fmla="*/ 0 w 63"/>
                <a:gd name="T25" fmla="*/ 4 h 14"/>
                <a:gd name="T26" fmla="*/ 0 w 63"/>
                <a:gd name="T27" fmla="*/ 1 h 14"/>
                <a:gd name="T28" fmla="*/ 0 w 63"/>
                <a:gd name="T2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" h="14">
                  <a:moveTo>
                    <a:pt x="0" y="0"/>
                  </a:moveTo>
                  <a:lnTo>
                    <a:pt x="16" y="1"/>
                  </a:lnTo>
                  <a:lnTo>
                    <a:pt x="32" y="1"/>
                  </a:lnTo>
                  <a:lnTo>
                    <a:pt x="47" y="3"/>
                  </a:lnTo>
                  <a:lnTo>
                    <a:pt x="63" y="4"/>
                  </a:lnTo>
                  <a:lnTo>
                    <a:pt x="63" y="7"/>
                  </a:lnTo>
                  <a:lnTo>
                    <a:pt x="63" y="10"/>
                  </a:lnTo>
                  <a:lnTo>
                    <a:pt x="56" y="13"/>
                  </a:lnTo>
                  <a:lnTo>
                    <a:pt x="47" y="13"/>
                  </a:lnTo>
                  <a:lnTo>
                    <a:pt x="39" y="14"/>
                  </a:lnTo>
                  <a:lnTo>
                    <a:pt x="30" y="13"/>
                  </a:lnTo>
                  <a:lnTo>
                    <a:pt x="14" y="10"/>
                  </a:lnTo>
                  <a:lnTo>
                    <a:pt x="0" y="4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21" name="Freeform 452"/>
            <p:cNvSpPr>
              <a:spLocks/>
            </p:cNvSpPr>
            <p:nvPr/>
          </p:nvSpPr>
          <p:spPr bwMode="auto">
            <a:xfrm>
              <a:off x="2936" y="2390"/>
              <a:ext cx="168" cy="60"/>
            </a:xfrm>
            <a:custGeom>
              <a:avLst/>
              <a:gdLst>
                <a:gd name="T0" fmla="*/ 58 w 168"/>
                <a:gd name="T1" fmla="*/ 1 h 60"/>
                <a:gd name="T2" fmla="*/ 84 w 168"/>
                <a:gd name="T3" fmla="*/ 5 h 60"/>
                <a:gd name="T4" fmla="*/ 91 w 168"/>
                <a:gd name="T5" fmla="*/ 10 h 60"/>
                <a:gd name="T6" fmla="*/ 94 w 168"/>
                <a:gd name="T7" fmla="*/ 14 h 60"/>
                <a:gd name="T8" fmla="*/ 98 w 168"/>
                <a:gd name="T9" fmla="*/ 15 h 60"/>
                <a:gd name="T10" fmla="*/ 104 w 168"/>
                <a:gd name="T11" fmla="*/ 15 h 60"/>
                <a:gd name="T12" fmla="*/ 110 w 168"/>
                <a:gd name="T13" fmla="*/ 14 h 60"/>
                <a:gd name="T14" fmla="*/ 116 w 168"/>
                <a:gd name="T15" fmla="*/ 18 h 60"/>
                <a:gd name="T16" fmla="*/ 120 w 168"/>
                <a:gd name="T17" fmla="*/ 23 h 60"/>
                <a:gd name="T18" fmla="*/ 124 w 168"/>
                <a:gd name="T19" fmla="*/ 20 h 60"/>
                <a:gd name="T20" fmla="*/ 128 w 168"/>
                <a:gd name="T21" fmla="*/ 17 h 60"/>
                <a:gd name="T22" fmla="*/ 133 w 168"/>
                <a:gd name="T23" fmla="*/ 21 h 60"/>
                <a:gd name="T24" fmla="*/ 146 w 168"/>
                <a:gd name="T25" fmla="*/ 20 h 60"/>
                <a:gd name="T26" fmla="*/ 160 w 168"/>
                <a:gd name="T27" fmla="*/ 14 h 60"/>
                <a:gd name="T28" fmla="*/ 164 w 168"/>
                <a:gd name="T29" fmla="*/ 20 h 60"/>
                <a:gd name="T30" fmla="*/ 158 w 168"/>
                <a:gd name="T31" fmla="*/ 31 h 60"/>
                <a:gd name="T32" fmla="*/ 153 w 168"/>
                <a:gd name="T33" fmla="*/ 40 h 60"/>
                <a:gd name="T34" fmla="*/ 160 w 168"/>
                <a:gd name="T35" fmla="*/ 41 h 60"/>
                <a:gd name="T36" fmla="*/ 164 w 168"/>
                <a:gd name="T37" fmla="*/ 48 h 60"/>
                <a:gd name="T38" fmla="*/ 151 w 168"/>
                <a:gd name="T39" fmla="*/ 57 h 60"/>
                <a:gd name="T40" fmla="*/ 128 w 168"/>
                <a:gd name="T41" fmla="*/ 55 h 60"/>
                <a:gd name="T42" fmla="*/ 91 w 168"/>
                <a:gd name="T43" fmla="*/ 58 h 60"/>
                <a:gd name="T44" fmla="*/ 57 w 168"/>
                <a:gd name="T45" fmla="*/ 58 h 60"/>
                <a:gd name="T46" fmla="*/ 37 w 168"/>
                <a:gd name="T47" fmla="*/ 50 h 60"/>
                <a:gd name="T48" fmla="*/ 51 w 168"/>
                <a:gd name="T49" fmla="*/ 44 h 60"/>
                <a:gd name="T50" fmla="*/ 53 w 168"/>
                <a:gd name="T51" fmla="*/ 41 h 60"/>
                <a:gd name="T52" fmla="*/ 40 w 168"/>
                <a:gd name="T53" fmla="*/ 38 h 60"/>
                <a:gd name="T54" fmla="*/ 43 w 168"/>
                <a:gd name="T55" fmla="*/ 34 h 60"/>
                <a:gd name="T56" fmla="*/ 51 w 168"/>
                <a:gd name="T57" fmla="*/ 35 h 60"/>
                <a:gd name="T58" fmla="*/ 61 w 168"/>
                <a:gd name="T59" fmla="*/ 37 h 60"/>
                <a:gd name="T60" fmla="*/ 57 w 168"/>
                <a:gd name="T61" fmla="*/ 33 h 60"/>
                <a:gd name="T62" fmla="*/ 48 w 168"/>
                <a:gd name="T63" fmla="*/ 28 h 60"/>
                <a:gd name="T64" fmla="*/ 53 w 168"/>
                <a:gd name="T65" fmla="*/ 23 h 60"/>
                <a:gd name="T66" fmla="*/ 57 w 168"/>
                <a:gd name="T67" fmla="*/ 20 h 60"/>
                <a:gd name="T68" fmla="*/ 43 w 168"/>
                <a:gd name="T69" fmla="*/ 23 h 60"/>
                <a:gd name="T70" fmla="*/ 24 w 168"/>
                <a:gd name="T71" fmla="*/ 31 h 60"/>
                <a:gd name="T72" fmla="*/ 10 w 168"/>
                <a:gd name="T73" fmla="*/ 34 h 60"/>
                <a:gd name="T74" fmla="*/ 1 w 168"/>
                <a:gd name="T75" fmla="*/ 27 h 60"/>
                <a:gd name="T76" fmla="*/ 14 w 168"/>
                <a:gd name="T77" fmla="*/ 18 h 60"/>
                <a:gd name="T78" fmla="*/ 36 w 168"/>
                <a:gd name="T79" fmla="*/ 7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68" h="60">
                  <a:moveTo>
                    <a:pt x="43" y="0"/>
                  </a:moveTo>
                  <a:lnTo>
                    <a:pt x="58" y="1"/>
                  </a:lnTo>
                  <a:lnTo>
                    <a:pt x="73" y="4"/>
                  </a:lnTo>
                  <a:lnTo>
                    <a:pt x="84" y="5"/>
                  </a:lnTo>
                  <a:lnTo>
                    <a:pt x="93" y="4"/>
                  </a:lnTo>
                  <a:lnTo>
                    <a:pt x="91" y="10"/>
                  </a:lnTo>
                  <a:lnTo>
                    <a:pt x="90" y="14"/>
                  </a:lnTo>
                  <a:lnTo>
                    <a:pt x="94" y="14"/>
                  </a:lnTo>
                  <a:lnTo>
                    <a:pt x="97" y="14"/>
                  </a:lnTo>
                  <a:lnTo>
                    <a:pt x="98" y="15"/>
                  </a:lnTo>
                  <a:lnTo>
                    <a:pt x="100" y="18"/>
                  </a:lnTo>
                  <a:lnTo>
                    <a:pt x="104" y="15"/>
                  </a:lnTo>
                  <a:lnTo>
                    <a:pt x="106" y="14"/>
                  </a:lnTo>
                  <a:lnTo>
                    <a:pt x="110" y="14"/>
                  </a:lnTo>
                  <a:lnTo>
                    <a:pt x="116" y="14"/>
                  </a:lnTo>
                  <a:lnTo>
                    <a:pt x="116" y="18"/>
                  </a:lnTo>
                  <a:lnTo>
                    <a:pt x="117" y="23"/>
                  </a:lnTo>
                  <a:lnTo>
                    <a:pt x="120" y="23"/>
                  </a:lnTo>
                  <a:lnTo>
                    <a:pt x="123" y="23"/>
                  </a:lnTo>
                  <a:lnTo>
                    <a:pt x="124" y="20"/>
                  </a:lnTo>
                  <a:lnTo>
                    <a:pt x="126" y="17"/>
                  </a:lnTo>
                  <a:lnTo>
                    <a:pt x="128" y="17"/>
                  </a:lnTo>
                  <a:lnTo>
                    <a:pt x="134" y="15"/>
                  </a:lnTo>
                  <a:lnTo>
                    <a:pt x="133" y="21"/>
                  </a:lnTo>
                  <a:lnTo>
                    <a:pt x="133" y="25"/>
                  </a:lnTo>
                  <a:lnTo>
                    <a:pt x="146" y="20"/>
                  </a:lnTo>
                  <a:lnTo>
                    <a:pt x="156" y="11"/>
                  </a:lnTo>
                  <a:lnTo>
                    <a:pt x="160" y="14"/>
                  </a:lnTo>
                  <a:lnTo>
                    <a:pt x="164" y="15"/>
                  </a:lnTo>
                  <a:lnTo>
                    <a:pt x="164" y="20"/>
                  </a:lnTo>
                  <a:lnTo>
                    <a:pt x="164" y="23"/>
                  </a:lnTo>
                  <a:lnTo>
                    <a:pt x="158" y="31"/>
                  </a:lnTo>
                  <a:lnTo>
                    <a:pt x="153" y="40"/>
                  </a:lnTo>
                  <a:lnTo>
                    <a:pt x="153" y="40"/>
                  </a:lnTo>
                  <a:lnTo>
                    <a:pt x="153" y="41"/>
                  </a:lnTo>
                  <a:lnTo>
                    <a:pt x="160" y="41"/>
                  </a:lnTo>
                  <a:lnTo>
                    <a:pt x="168" y="42"/>
                  </a:lnTo>
                  <a:lnTo>
                    <a:pt x="164" y="48"/>
                  </a:lnTo>
                  <a:lnTo>
                    <a:pt x="158" y="52"/>
                  </a:lnTo>
                  <a:lnTo>
                    <a:pt x="151" y="57"/>
                  </a:lnTo>
                  <a:lnTo>
                    <a:pt x="147" y="60"/>
                  </a:lnTo>
                  <a:lnTo>
                    <a:pt x="128" y="55"/>
                  </a:lnTo>
                  <a:lnTo>
                    <a:pt x="113" y="54"/>
                  </a:lnTo>
                  <a:lnTo>
                    <a:pt x="91" y="58"/>
                  </a:lnTo>
                  <a:lnTo>
                    <a:pt x="74" y="60"/>
                  </a:lnTo>
                  <a:lnTo>
                    <a:pt x="57" y="58"/>
                  </a:lnTo>
                  <a:lnTo>
                    <a:pt x="36" y="54"/>
                  </a:lnTo>
                  <a:lnTo>
                    <a:pt x="37" y="50"/>
                  </a:lnTo>
                  <a:lnTo>
                    <a:pt x="37" y="47"/>
                  </a:lnTo>
                  <a:lnTo>
                    <a:pt x="51" y="44"/>
                  </a:lnTo>
                  <a:lnTo>
                    <a:pt x="66" y="41"/>
                  </a:lnTo>
                  <a:lnTo>
                    <a:pt x="53" y="41"/>
                  </a:lnTo>
                  <a:lnTo>
                    <a:pt x="40" y="41"/>
                  </a:lnTo>
                  <a:lnTo>
                    <a:pt x="40" y="38"/>
                  </a:lnTo>
                  <a:lnTo>
                    <a:pt x="40" y="35"/>
                  </a:lnTo>
                  <a:lnTo>
                    <a:pt x="43" y="34"/>
                  </a:lnTo>
                  <a:lnTo>
                    <a:pt x="46" y="34"/>
                  </a:lnTo>
                  <a:lnTo>
                    <a:pt x="51" y="35"/>
                  </a:lnTo>
                  <a:lnTo>
                    <a:pt x="56" y="35"/>
                  </a:lnTo>
                  <a:lnTo>
                    <a:pt x="61" y="37"/>
                  </a:lnTo>
                  <a:lnTo>
                    <a:pt x="67" y="35"/>
                  </a:lnTo>
                  <a:lnTo>
                    <a:pt x="57" y="33"/>
                  </a:lnTo>
                  <a:lnTo>
                    <a:pt x="47" y="31"/>
                  </a:lnTo>
                  <a:lnTo>
                    <a:pt x="48" y="28"/>
                  </a:lnTo>
                  <a:lnTo>
                    <a:pt x="48" y="25"/>
                  </a:lnTo>
                  <a:lnTo>
                    <a:pt x="53" y="23"/>
                  </a:lnTo>
                  <a:lnTo>
                    <a:pt x="57" y="20"/>
                  </a:lnTo>
                  <a:lnTo>
                    <a:pt x="57" y="20"/>
                  </a:lnTo>
                  <a:lnTo>
                    <a:pt x="57" y="18"/>
                  </a:lnTo>
                  <a:lnTo>
                    <a:pt x="43" y="23"/>
                  </a:lnTo>
                  <a:lnTo>
                    <a:pt x="30" y="28"/>
                  </a:lnTo>
                  <a:lnTo>
                    <a:pt x="24" y="31"/>
                  </a:lnTo>
                  <a:lnTo>
                    <a:pt x="17" y="33"/>
                  </a:lnTo>
                  <a:lnTo>
                    <a:pt x="10" y="34"/>
                  </a:lnTo>
                  <a:lnTo>
                    <a:pt x="0" y="33"/>
                  </a:lnTo>
                  <a:lnTo>
                    <a:pt x="1" y="27"/>
                  </a:lnTo>
                  <a:lnTo>
                    <a:pt x="1" y="21"/>
                  </a:lnTo>
                  <a:lnTo>
                    <a:pt x="14" y="18"/>
                  </a:lnTo>
                  <a:lnTo>
                    <a:pt x="26" y="14"/>
                  </a:lnTo>
                  <a:lnTo>
                    <a:pt x="36" y="7"/>
                  </a:lnTo>
                  <a:lnTo>
                    <a:pt x="4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22" name="Freeform 453"/>
            <p:cNvSpPr>
              <a:spLocks/>
            </p:cNvSpPr>
            <p:nvPr/>
          </p:nvSpPr>
          <p:spPr bwMode="auto">
            <a:xfrm>
              <a:off x="3123" y="2397"/>
              <a:ext cx="51" cy="30"/>
            </a:xfrm>
            <a:custGeom>
              <a:avLst/>
              <a:gdLst>
                <a:gd name="T0" fmla="*/ 23 w 51"/>
                <a:gd name="T1" fmla="*/ 0 h 30"/>
                <a:gd name="T2" fmla="*/ 37 w 51"/>
                <a:gd name="T3" fmla="*/ 0 h 30"/>
                <a:gd name="T4" fmla="*/ 51 w 51"/>
                <a:gd name="T5" fmla="*/ 0 h 30"/>
                <a:gd name="T6" fmla="*/ 44 w 51"/>
                <a:gd name="T7" fmla="*/ 8 h 30"/>
                <a:gd name="T8" fmla="*/ 37 w 51"/>
                <a:gd name="T9" fmla="*/ 14 h 30"/>
                <a:gd name="T10" fmla="*/ 40 w 51"/>
                <a:gd name="T11" fmla="*/ 17 h 30"/>
                <a:gd name="T12" fmla="*/ 40 w 51"/>
                <a:gd name="T13" fmla="*/ 20 h 30"/>
                <a:gd name="T14" fmla="*/ 37 w 51"/>
                <a:gd name="T15" fmla="*/ 23 h 30"/>
                <a:gd name="T16" fmla="*/ 34 w 51"/>
                <a:gd name="T17" fmla="*/ 26 h 30"/>
                <a:gd name="T18" fmla="*/ 26 w 51"/>
                <a:gd name="T19" fmla="*/ 24 h 30"/>
                <a:gd name="T20" fmla="*/ 20 w 51"/>
                <a:gd name="T21" fmla="*/ 26 h 30"/>
                <a:gd name="T22" fmla="*/ 13 w 51"/>
                <a:gd name="T23" fmla="*/ 27 h 30"/>
                <a:gd name="T24" fmla="*/ 7 w 51"/>
                <a:gd name="T25" fmla="*/ 30 h 30"/>
                <a:gd name="T26" fmla="*/ 7 w 51"/>
                <a:gd name="T27" fmla="*/ 23 h 30"/>
                <a:gd name="T28" fmla="*/ 6 w 51"/>
                <a:gd name="T29" fmla="*/ 18 h 30"/>
                <a:gd name="T30" fmla="*/ 3 w 51"/>
                <a:gd name="T31" fmla="*/ 16 h 30"/>
                <a:gd name="T32" fmla="*/ 0 w 51"/>
                <a:gd name="T33" fmla="*/ 10 h 30"/>
                <a:gd name="T34" fmla="*/ 7 w 51"/>
                <a:gd name="T35" fmla="*/ 13 h 30"/>
                <a:gd name="T36" fmla="*/ 14 w 51"/>
                <a:gd name="T37" fmla="*/ 14 h 30"/>
                <a:gd name="T38" fmla="*/ 19 w 51"/>
                <a:gd name="T39" fmla="*/ 7 h 30"/>
                <a:gd name="T40" fmla="*/ 23 w 51"/>
                <a:gd name="T4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1" h="30">
                  <a:moveTo>
                    <a:pt x="23" y="0"/>
                  </a:moveTo>
                  <a:lnTo>
                    <a:pt x="37" y="0"/>
                  </a:lnTo>
                  <a:lnTo>
                    <a:pt x="51" y="0"/>
                  </a:lnTo>
                  <a:lnTo>
                    <a:pt x="44" y="8"/>
                  </a:lnTo>
                  <a:lnTo>
                    <a:pt x="37" y="14"/>
                  </a:lnTo>
                  <a:lnTo>
                    <a:pt x="40" y="17"/>
                  </a:lnTo>
                  <a:lnTo>
                    <a:pt x="40" y="20"/>
                  </a:lnTo>
                  <a:lnTo>
                    <a:pt x="37" y="23"/>
                  </a:lnTo>
                  <a:lnTo>
                    <a:pt x="34" y="26"/>
                  </a:lnTo>
                  <a:lnTo>
                    <a:pt x="26" y="24"/>
                  </a:lnTo>
                  <a:lnTo>
                    <a:pt x="20" y="26"/>
                  </a:lnTo>
                  <a:lnTo>
                    <a:pt x="13" y="27"/>
                  </a:lnTo>
                  <a:lnTo>
                    <a:pt x="7" y="30"/>
                  </a:lnTo>
                  <a:lnTo>
                    <a:pt x="7" y="23"/>
                  </a:lnTo>
                  <a:lnTo>
                    <a:pt x="6" y="18"/>
                  </a:lnTo>
                  <a:lnTo>
                    <a:pt x="3" y="16"/>
                  </a:lnTo>
                  <a:lnTo>
                    <a:pt x="0" y="10"/>
                  </a:lnTo>
                  <a:lnTo>
                    <a:pt x="7" y="13"/>
                  </a:lnTo>
                  <a:lnTo>
                    <a:pt x="14" y="14"/>
                  </a:lnTo>
                  <a:lnTo>
                    <a:pt x="19" y="7"/>
                  </a:lnTo>
                  <a:lnTo>
                    <a:pt x="2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23" name="Freeform 454"/>
            <p:cNvSpPr>
              <a:spLocks/>
            </p:cNvSpPr>
            <p:nvPr/>
          </p:nvSpPr>
          <p:spPr bwMode="auto">
            <a:xfrm>
              <a:off x="3177" y="2397"/>
              <a:ext cx="37" cy="23"/>
            </a:xfrm>
            <a:custGeom>
              <a:avLst/>
              <a:gdLst>
                <a:gd name="T0" fmla="*/ 13 w 37"/>
                <a:gd name="T1" fmla="*/ 0 h 23"/>
                <a:gd name="T2" fmla="*/ 25 w 37"/>
                <a:gd name="T3" fmla="*/ 0 h 23"/>
                <a:gd name="T4" fmla="*/ 36 w 37"/>
                <a:gd name="T5" fmla="*/ 0 h 23"/>
                <a:gd name="T6" fmla="*/ 36 w 37"/>
                <a:gd name="T7" fmla="*/ 1 h 23"/>
                <a:gd name="T8" fmla="*/ 36 w 37"/>
                <a:gd name="T9" fmla="*/ 3 h 23"/>
                <a:gd name="T10" fmla="*/ 36 w 37"/>
                <a:gd name="T11" fmla="*/ 6 h 23"/>
                <a:gd name="T12" fmla="*/ 37 w 37"/>
                <a:gd name="T13" fmla="*/ 8 h 23"/>
                <a:gd name="T14" fmla="*/ 36 w 37"/>
                <a:gd name="T15" fmla="*/ 10 h 23"/>
                <a:gd name="T16" fmla="*/ 36 w 37"/>
                <a:gd name="T17" fmla="*/ 10 h 23"/>
                <a:gd name="T18" fmla="*/ 25 w 37"/>
                <a:gd name="T19" fmla="*/ 11 h 23"/>
                <a:gd name="T20" fmla="*/ 16 w 37"/>
                <a:gd name="T21" fmla="*/ 13 h 23"/>
                <a:gd name="T22" fmla="*/ 9 w 37"/>
                <a:gd name="T23" fmla="*/ 17 h 23"/>
                <a:gd name="T24" fmla="*/ 3 w 37"/>
                <a:gd name="T25" fmla="*/ 23 h 23"/>
                <a:gd name="T26" fmla="*/ 2 w 37"/>
                <a:gd name="T27" fmla="*/ 21 h 23"/>
                <a:gd name="T28" fmla="*/ 0 w 37"/>
                <a:gd name="T29" fmla="*/ 21 h 23"/>
                <a:gd name="T30" fmla="*/ 0 w 37"/>
                <a:gd name="T31" fmla="*/ 20 h 23"/>
                <a:gd name="T32" fmla="*/ 0 w 37"/>
                <a:gd name="T33" fmla="*/ 18 h 23"/>
                <a:gd name="T34" fmla="*/ 2 w 37"/>
                <a:gd name="T35" fmla="*/ 13 h 23"/>
                <a:gd name="T36" fmla="*/ 5 w 37"/>
                <a:gd name="T37" fmla="*/ 7 h 23"/>
                <a:gd name="T38" fmla="*/ 9 w 37"/>
                <a:gd name="T39" fmla="*/ 4 h 23"/>
                <a:gd name="T40" fmla="*/ 13 w 37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" h="23">
                  <a:moveTo>
                    <a:pt x="13" y="0"/>
                  </a:moveTo>
                  <a:lnTo>
                    <a:pt x="25" y="0"/>
                  </a:lnTo>
                  <a:lnTo>
                    <a:pt x="36" y="0"/>
                  </a:lnTo>
                  <a:lnTo>
                    <a:pt x="36" y="1"/>
                  </a:lnTo>
                  <a:lnTo>
                    <a:pt x="36" y="3"/>
                  </a:lnTo>
                  <a:lnTo>
                    <a:pt x="36" y="6"/>
                  </a:lnTo>
                  <a:lnTo>
                    <a:pt x="37" y="8"/>
                  </a:lnTo>
                  <a:lnTo>
                    <a:pt x="36" y="10"/>
                  </a:lnTo>
                  <a:lnTo>
                    <a:pt x="36" y="10"/>
                  </a:lnTo>
                  <a:lnTo>
                    <a:pt x="25" y="11"/>
                  </a:lnTo>
                  <a:lnTo>
                    <a:pt x="16" y="13"/>
                  </a:lnTo>
                  <a:lnTo>
                    <a:pt x="9" y="17"/>
                  </a:lnTo>
                  <a:lnTo>
                    <a:pt x="3" y="23"/>
                  </a:lnTo>
                  <a:lnTo>
                    <a:pt x="2" y="21"/>
                  </a:lnTo>
                  <a:lnTo>
                    <a:pt x="0" y="21"/>
                  </a:lnTo>
                  <a:lnTo>
                    <a:pt x="0" y="20"/>
                  </a:lnTo>
                  <a:lnTo>
                    <a:pt x="0" y="18"/>
                  </a:lnTo>
                  <a:lnTo>
                    <a:pt x="2" y="13"/>
                  </a:lnTo>
                  <a:lnTo>
                    <a:pt x="5" y="7"/>
                  </a:lnTo>
                  <a:lnTo>
                    <a:pt x="9" y="4"/>
                  </a:lnTo>
                  <a:lnTo>
                    <a:pt x="1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24" name="Freeform 455"/>
            <p:cNvSpPr>
              <a:spLocks/>
            </p:cNvSpPr>
            <p:nvPr/>
          </p:nvSpPr>
          <p:spPr bwMode="auto">
            <a:xfrm>
              <a:off x="2371" y="2397"/>
              <a:ext cx="1120" cy="1599"/>
            </a:xfrm>
            <a:custGeom>
              <a:avLst/>
              <a:gdLst>
                <a:gd name="T0" fmla="*/ 1020 w 1120"/>
                <a:gd name="T1" fmla="*/ 74 h 1599"/>
                <a:gd name="T2" fmla="*/ 972 w 1120"/>
                <a:gd name="T3" fmla="*/ 117 h 1599"/>
                <a:gd name="T4" fmla="*/ 909 w 1120"/>
                <a:gd name="T5" fmla="*/ 103 h 1599"/>
                <a:gd name="T6" fmla="*/ 950 w 1120"/>
                <a:gd name="T7" fmla="*/ 75 h 1599"/>
                <a:gd name="T8" fmla="*/ 866 w 1120"/>
                <a:gd name="T9" fmla="*/ 71 h 1599"/>
                <a:gd name="T10" fmla="*/ 782 w 1120"/>
                <a:gd name="T11" fmla="*/ 88 h 1599"/>
                <a:gd name="T12" fmla="*/ 738 w 1120"/>
                <a:gd name="T13" fmla="*/ 108 h 1599"/>
                <a:gd name="T14" fmla="*/ 682 w 1120"/>
                <a:gd name="T15" fmla="*/ 184 h 1599"/>
                <a:gd name="T16" fmla="*/ 761 w 1120"/>
                <a:gd name="T17" fmla="*/ 257 h 1599"/>
                <a:gd name="T18" fmla="*/ 859 w 1120"/>
                <a:gd name="T19" fmla="*/ 124 h 1599"/>
                <a:gd name="T20" fmla="*/ 943 w 1120"/>
                <a:gd name="T21" fmla="*/ 163 h 1599"/>
                <a:gd name="T22" fmla="*/ 1000 w 1120"/>
                <a:gd name="T23" fmla="*/ 234 h 1599"/>
                <a:gd name="T24" fmla="*/ 852 w 1120"/>
                <a:gd name="T25" fmla="*/ 287 h 1599"/>
                <a:gd name="T26" fmla="*/ 886 w 1120"/>
                <a:gd name="T27" fmla="*/ 294 h 1599"/>
                <a:gd name="T28" fmla="*/ 918 w 1120"/>
                <a:gd name="T29" fmla="*/ 327 h 1599"/>
                <a:gd name="T30" fmla="*/ 883 w 1120"/>
                <a:gd name="T31" fmla="*/ 328 h 1599"/>
                <a:gd name="T32" fmla="*/ 728 w 1120"/>
                <a:gd name="T33" fmla="*/ 425 h 1599"/>
                <a:gd name="T34" fmla="*/ 645 w 1120"/>
                <a:gd name="T35" fmla="*/ 574 h 1599"/>
                <a:gd name="T36" fmla="*/ 512 w 1120"/>
                <a:gd name="T37" fmla="*/ 528 h 1599"/>
                <a:gd name="T38" fmla="*/ 455 w 1120"/>
                <a:gd name="T39" fmla="*/ 662 h 1599"/>
                <a:gd name="T40" fmla="*/ 565 w 1120"/>
                <a:gd name="T41" fmla="*/ 639 h 1599"/>
                <a:gd name="T42" fmla="*/ 588 w 1120"/>
                <a:gd name="T43" fmla="*/ 734 h 1599"/>
                <a:gd name="T44" fmla="*/ 668 w 1120"/>
                <a:gd name="T45" fmla="*/ 776 h 1599"/>
                <a:gd name="T46" fmla="*/ 746 w 1120"/>
                <a:gd name="T47" fmla="*/ 762 h 1599"/>
                <a:gd name="T48" fmla="*/ 868 w 1120"/>
                <a:gd name="T49" fmla="*/ 826 h 1599"/>
                <a:gd name="T50" fmla="*/ 952 w 1120"/>
                <a:gd name="T51" fmla="*/ 928 h 1599"/>
                <a:gd name="T52" fmla="*/ 1073 w 1120"/>
                <a:gd name="T53" fmla="*/ 951 h 1599"/>
                <a:gd name="T54" fmla="*/ 1077 w 1120"/>
                <a:gd name="T55" fmla="*/ 1105 h 1599"/>
                <a:gd name="T56" fmla="*/ 996 w 1120"/>
                <a:gd name="T57" fmla="*/ 1223 h 1599"/>
                <a:gd name="T58" fmla="*/ 925 w 1120"/>
                <a:gd name="T59" fmla="*/ 1379 h 1599"/>
                <a:gd name="T60" fmla="*/ 859 w 1120"/>
                <a:gd name="T61" fmla="*/ 1436 h 1599"/>
                <a:gd name="T62" fmla="*/ 859 w 1120"/>
                <a:gd name="T63" fmla="*/ 1543 h 1599"/>
                <a:gd name="T64" fmla="*/ 792 w 1120"/>
                <a:gd name="T65" fmla="*/ 1526 h 1599"/>
                <a:gd name="T66" fmla="*/ 786 w 1120"/>
                <a:gd name="T67" fmla="*/ 1468 h 1599"/>
                <a:gd name="T68" fmla="*/ 751 w 1120"/>
                <a:gd name="T69" fmla="*/ 1358 h 1599"/>
                <a:gd name="T70" fmla="*/ 668 w 1120"/>
                <a:gd name="T71" fmla="*/ 1086 h 1599"/>
                <a:gd name="T72" fmla="*/ 601 w 1120"/>
                <a:gd name="T73" fmla="*/ 929 h 1599"/>
                <a:gd name="T74" fmla="*/ 635 w 1120"/>
                <a:gd name="T75" fmla="*/ 795 h 1599"/>
                <a:gd name="T76" fmla="*/ 551 w 1120"/>
                <a:gd name="T77" fmla="*/ 752 h 1599"/>
                <a:gd name="T78" fmla="*/ 454 w 1120"/>
                <a:gd name="T79" fmla="*/ 702 h 1599"/>
                <a:gd name="T80" fmla="*/ 325 w 1120"/>
                <a:gd name="T81" fmla="*/ 562 h 1599"/>
                <a:gd name="T82" fmla="*/ 317 w 1120"/>
                <a:gd name="T83" fmla="*/ 611 h 1599"/>
                <a:gd name="T84" fmla="*/ 244 w 1120"/>
                <a:gd name="T85" fmla="*/ 462 h 1599"/>
                <a:gd name="T86" fmla="*/ 307 w 1120"/>
                <a:gd name="T87" fmla="*/ 292 h 1599"/>
                <a:gd name="T88" fmla="*/ 328 w 1120"/>
                <a:gd name="T89" fmla="*/ 281 h 1599"/>
                <a:gd name="T90" fmla="*/ 317 w 1120"/>
                <a:gd name="T91" fmla="*/ 174 h 1599"/>
                <a:gd name="T92" fmla="*/ 225 w 1120"/>
                <a:gd name="T93" fmla="*/ 140 h 1599"/>
                <a:gd name="T94" fmla="*/ 124 w 1120"/>
                <a:gd name="T95" fmla="*/ 177 h 1599"/>
                <a:gd name="T96" fmla="*/ 65 w 1120"/>
                <a:gd name="T97" fmla="*/ 191 h 1599"/>
                <a:gd name="T98" fmla="*/ 71 w 1120"/>
                <a:gd name="T99" fmla="*/ 138 h 1599"/>
                <a:gd name="T100" fmla="*/ 121 w 1120"/>
                <a:gd name="T101" fmla="*/ 97 h 1599"/>
                <a:gd name="T102" fmla="*/ 177 w 1120"/>
                <a:gd name="T103" fmla="*/ 55 h 1599"/>
                <a:gd name="T104" fmla="*/ 469 w 1120"/>
                <a:gd name="T105" fmla="*/ 50 h 1599"/>
                <a:gd name="T106" fmla="*/ 591 w 1120"/>
                <a:gd name="T107" fmla="*/ 54 h 1599"/>
                <a:gd name="T108" fmla="*/ 666 w 1120"/>
                <a:gd name="T109" fmla="*/ 57 h 1599"/>
                <a:gd name="T110" fmla="*/ 743 w 1120"/>
                <a:gd name="T111" fmla="*/ 55 h 1599"/>
                <a:gd name="T112" fmla="*/ 793 w 1120"/>
                <a:gd name="T113" fmla="*/ 26 h 1599"/>
                <a:gd name="T114" fmla="*/ 812 w 1120"/>
                <a:gd name="T115" fmla="*/ 71 h 1599"/>
                <a:gd name="T116" fmla="*/ 863 w 1120"/>
                <a:gd name="T117" fmla="*/ 7 h 1599"/>
                <a:gd name="T118" fmla="*/ 910 w 1120"/>
                <a:gd name="T119" fmla="*/ 6 h 1599"/>
                <a:gd name="T120" fmla="*/ 928 w 1120"/>
                <a:gd name="T121" fmla="*/ 10 h 1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20" h="1599">
                  <a:moveTo>
                    <a:pt x="928" y="0"/>
                  </a:moveTo>
                  <a:lnTo>
                    <a:pt x="940" y="1"/>
                  </a:lnTo>
                  <a:lnTo>
                    <a:pt x="953" y="3"/>
                  </a:lnTo>
                  <a:lnTo>
                    <a:pt x="958" y="14"/>
                  </a:lnTo>
                  <a:lnTo>
                    <a:pt x="962" y="27"/>
                  </a:lnTo>
                  <a:lnTo>
                    <a:pt x="969" y="26"/>
                  </a:lnTo>
                  <a:lnTo>
                    <a:pt x="976" y="26"/>
                  </a:lnTo>
                  <a:lnTo>
                    <a:pt x="978" y="30"/>
                  </a:lnTo>
                  <a:lnTo>
                    <a:pt x="978" y="34"/>
                  </a:lnTo>
                  <a:lnTo>
                    <a:pt x="982" y="34"/>
                  </a:lnTo>
                  <a:lnTo>
                    <a:pt x="985" y="34"/>
                  </a:lnTo>
                  <a:lnTo>
                    <a:pt x="985" y="43"/>
                  </a:lnTo>
                  <a:lnTo>
                    <a:pt x="985" y="50"/>
                  </a:lnTo>
                  <a:lnTo>
                    <a:pt x="988" y="55"/>
                  </a:lnTo>
                  <a:lnTo>
                    <a:pt x="990" y="63"/>
                  </a:lnTo>
                  <a:lnTo>
                    <a:pt x="1000" y="65"/>
                  </a:lnTo>
                  <a:lnTo>
                    <a:pt x="1012" y="70"/>
                  </a:lnTo>
                  <a:lnTo>
                    <a:pt x="1020" y="74"/>
                  </a:lnTo>
                  <a:lnTo>
                    <a:pt x="1026" y="81"/>
                  </a:lnTo>
                  <a:lnTo>
                    <a:pt x="1018" y="83"/>
                  </a:lnTo>
                  <a:lnTo>
                    <a:pt x="1010" y="85"/>
                  </a:lnTo>
                  <a:lnTo>
                    <a:pt x="1005" y="90"/>
                  </a:lnTo>
                  <a:lnTo>
                    <a:pt x="999" y="95"/>
                  </a:lnTo>
                  <a:lnTo>
                    <a:pt x="996" y="95"/>
                  </a:lnTo>
                  <a:lnTo>
                    <a:pt x="993" y="95"/>
                  </a:lnTo>
                  <a:lnTo>
                    <a:pt x="993" y="93"/>
                  </a:lnTo>
                  <a:lnTo>
                    <a:pt x="990" y="88"/>
                  </a:lnTo>
                  <a:lnTo>
                    <a:pt x="988" y="85"/>
                  </a:lnTo>
                  <a:lnTo>
                    <a:pt x="983" y="83"/>
                  </a:lnTo>
                  <a:lnTo>
                    <a:pt x="980" y="81"/>
                  </a:lnTo>
                  <a:lnTo>
                    <a:pt x="976" y="80"/>
                  </a:lnTo>
                  <a:lnTo>
                    <a:pt x="973" y="81"/>
                  </a:lnTo>
                  <a:lnTo>
                    <a:pt x="970" y="85"/>
                  </a:lnTo>
                  <a:lnTo>
                    <a:pt x="973" y="98"/>
                  </a:lnTo>
                  <a:lnTo>
                    <a:pt x="978" y="114"/>
                  </a:lnTo>
                  <a:lnTo>
                    <a:pt x="972" y="117"/>
                  </a:lnTo>
                  <a:lnTo>
                    <a:pt x="965" y="120"/>
                  </a:lnTo>
                  <a:lnTo>
                    <a:pt x="959" y="115"/>
                  </a:lnTo>
                  <a:lnTo>
                    <a:pt x="953" y="110"/>
                  </a:lnTo>
                  <a:lnTo>
                    <a:pt x="952" y="110"/>
                  </a:lnTo>
                  <a:lnTo>
                    <a:pt x="950" y="110"/>
                  </a:lnTo>
                  <a:lnTo>
                    <a:pt x="949" y="113"/>
                  </a:lnTo>
                  <a:lnTo>
                    <a:pt x="948" y="114"/>
                  </a:lnTo>
                  <a:lnTo>
                    <a:pt x="953" y="120"/>
                  </a:lnTo>
                  <a:lnTo>
                    <a:pt x="959" y="124"/>
                  </a:lnTo>
                  <a:lnTo>
                    <a:pt x="959" y="128"/>
                  </a:lnTo>
                  <a:lnTo>
                    <a:pt x="959" y="131"/>
                  </a:lnTo>
                  <a:lnTo>
                    <a:pt x="956" y="131"/>
                  </a:lnTo>
                  <a:lnTo>
                    <a:pt x="953" y="131"/>
                  </a:lnTo>
                  <a:lnTo>
                    <a:pt x="938" y="125"/>
                  </a:lnTo>
                  <a:lnTo>
                    <a:pt x="923" y="118"/>
                  </a:lnTo>
                  <a:lnTo>
                    <a:pt x="918" y="114"/>
                  </a:lnTo>
                  <a:lnTo>
                    <a:pt x="912" y="108"/>
                  </a:lnTo>
                  <a:lnTo>
                    <a:pt x="909" y="103"/>
                  </a:lnTo>
                  <a:lnTo>
                    <a:pt x="906" y="95"/>
                  </a:lnTo>
                  <a:lnTo>
                    <a:pt x="915" y="90"/>
                  </a:lnTo>
                  <a:lnTo>
                    <a:pt x="920" y="85"/>
                  </a:lnTo>
                  <a:lnTo>
                    <a:pt x="925" y="83"/>
                  </a:lnTo>
                  <a:lnTo>
                    <a:pt x="929" y="81"/>
                  </a:lnTo>
                  <a:lnTo>
                    <a:pt x="935" y="80"/>
                  </a:lnTo>
                  <a:lnTo>
                    <a:pt x="943" y="80"/>
                  </a:lnTo>
                  <a:lnTo>
                    <a:pt x="945" y="81"/>
                  </a:lnTo>
                  <a:lnTo>
                    <a:pt x="946" y="84"/>
                  </a:lnTo>
                  <a:lnTo>
                    <a:pt x="948" y="84"/>
                  </a:lnTo>
                  <a:lnTo>
                    <a:pt x="950" y="85"/>
                  </a:lnTo>
                  <a:lnTo>
                    <a:pt x="955" y="84"/>
                  </a:lnTo>
                  <a:lnTo>
                    <a:pt x="960" y="83"/>
                  </a:lnTo>
                  <a:lnTo>
                    <a:pt x="960" y="81"/>
                  </a:lnTo>
                  <a:lnTo>
                    <a:pt x="960" y="81"/>
                  </a:lnTo>
                  <a:lnTo>
                    <a:pt x="959" y="78"/>
                  </a:lnTo>
                  <a:lnTo>
                    <a:pt x="956" y="77"/>
                  </a:lnTo>
                  <a:lnTo>
                    <a:pt x="950" y="75"/>
                  </a:lnTo>
                  <a:lnTo>
                    <a:pt x="945" y="75"/>
                  </a:lnTo>
                  <a:lnTo>
                    <a:pt x="945" y="68"/>
                  </a:lnTo>
                  <a:lnTo>
                    <a:pt x="946" y="61"/>
                  </a:lnTo>
                  <a:lnTo>
                    <a:pt x="940" y="60"/>
                  </a:lnTo>
                  <a:lnTo>
                    <a:pt x="938" y="57"/>
                  </a:lnTo>
                  <a:lnTo>
                    <a:pt x="933" y="54"/>
                  </a:lnTo>
                  <a:lnTo>
                    <a:pt x="930" y="50"/>
                  </a:lnTo>
                  <a:lnTo>
                    <a:pt x="925" y="43"/>
                  </a:lnTo>
                  <a:lnTo>
                    <a:pt x="918" y="35"/>
                  </a:lnTo>
                  <a:lnTo>
                    <a:pt x="900" y="40"/>
                  </a:lnTo>
                  <a:lnTo>
                    <a:pt x="879" y="43"/>
                  </a:lnTo>
                  <a:lnTo>
                    <a:pt x="879" y="48"/>
                  </a:lnTo>
                  <a:lnTo>
                    <a:pt x="879" y="53"/>
                  </a:lnTo>
                  <a:lnTo>
                    <a:pt x="873" y="57"/>
                  </a:lnTo>
                  <a:lnTo>
                    <a:pt x="868" y="61"/>
                  </a:lnTo>
                  <a:lnTo>
                    <a:pt x="868" y="65"/>
                  </a:lnTo>
                  <a:lnTo>
                    <a:pt x="868" y="68"/>
                  </a:lnTo>
                  <a:lnTo>
                    <a:pt x="866" y="71"/>
                  </a:lnTo>
                  <a:lnTo>
                    <a:pt x="863" y="75"/>
                  </a:lnTo>
                  <a:lnTo>
                    <a:pt x="852" y="75"/>
                  </a:lnTo>
                  <a:lnTo>
                    <a:pt x="840" y="77"/>
                  </a:lnTo>
                  <a:lnTo>
                    <a:pt x="840" y="80"/>
                  </a:lnTo>
                  <a:lnTo>
                    <a:pt x="842" y="83"/>
                  </a:lnTo>
                  <a:lnTo>
                    <a:pt x="835" y="81"/>
                  </a:lnTo>
                  <a:lnTo>
                    <a:pt x="829" y="83"/>
                  </a:lnTo>
                  <a:lnTo>
                    <a:pt x="825" y="83"/>
                  </a:lnTo>
                  <a:lnTo>
                    <a:pt x="819" y="84"/>
                  </a:lnTo>
                  <a:lnTo>
                    <a:pt x="809" y="88"/>
                  </a:lnTo>
                  <a:lnTo>
                    <a:pt x="798" y="91"/>
                  </a:lnTo>
                  <a:lnTo>
                    <a:pt x="793" y="88"/>
                  </a:lnTo>
                  <a:lnTo>
                    <a:pt x="791" y="85"/>
                  </a:lnTo>
                  <a:lnTo>
                    <a:pt x="786" y="84"/>
                  </a:lnTo>
                  <a:lnTo>
                    <a:pt x="779" y="83"/>
                  </a:lnTo>
                  <a:lnTo>
                    <a:pt x="778" y="85"/>
                  </a:lnTo>
                  <a:lnTo>
                    <a:pt x="776" y="88"/>
                  </a:lnTo>
                  <a:lnTo>
                    <a:pt x="782" y="88"/>
                  </a:lnTo>
                  <a:lnTo>
                    <a:pt x="785" y="90"/>
                  </a:lnTo>
                  <a:lnTo>
                    <a:pt x="788" y="93"/>
                  </a:lnTo>
                  <a:lnTo>
                    <a:pt x="791" y="95"/>
                  </a:lnTo>
                  <a:lnTo>
                    <a:pt x="789" y="101"/>
                  </a:lnTo>
                  <a:lnTo>
                    <a:pt x="789" y="105"/>
                  </a:lnTo>
                  <a:lnTo>
                    <a:pt x="775" y="107"/>
                  </a:lnTo>
                  <a:lnTo>
                    <a:pt x="761" y="107"/>
                  </a:lnTo>
                  <a:lnTo>
                    <a:pt x="761" y="111"/>
                  </a:lnTo>
                  <a:lnTo>
                    <a:pt x="761" y="113"/>
                  </a:lnTo>
                  <a:lnTo>
                    <a:pt x="759" y="113"/>
                  </a:lnTo>
                  <a:lnTo>
                    <a:pt x="755" y="113"/>
                  </a:lnTo>
                  <a:lnTo>
                    <a:pt x="751" y="110"/>
                  </a:lnTo>
                  <a:lnTo>
                    <a:pt x="746" y="108"/>
                  </a:lnTo>
                  <a:lnTo>
                    <a:pt x="742" y="107"/>
                  </a:lnTo>
                  <a:lnTo>
                    <a:pt x="736" y="105"/>
                  </a:lnTo>
                  <a:lnTo>
                    <a:pt x="736" y="107"/>
                  </a:lnTo>
                  <a:lnTo>
                    <a:pt x="736" y="107"/>
                  </a:lnTo>
                  <a:lnTo>
                    <a:pt x="738" y="108"/>
                  </a:lnTo>
                  <a:lnTo>
                    <a:pt x="739" y="108"/>
                  </a:lnTo>
                  <a:lnTo>
                    <a:pt x="745" y="113"/>
                  </a:lnTo>
                  <a:lnTo>
                    <a:pt x="752" y="117"/>
                  </a:lnTo>
                  <a:lnTo>
                    <a:pt x="741" y="120"/>
                  </a:lnTo>
                  <a:lnTo>
                    <a:pt x="731" y="123"/>
                  </a:lnTo>
                  <a:lnTo>
                    <a:pt x="721" y="127"/>
                  </a:lnTo>
                  <a:lnTo>
                    <a:pt x="712" y="133"/>
                  </a:lnTo>
                  <a:lnTo>
                    <a:pt x="696" y="143"/>
                  </a:lnTo>
                  <a:lnTo>
                    <a:pt x="679" y="153"/>
                  </a:lnTo>
                  <a:lnTo>
                    <a:pt x="679" y="160"/>
                  </a:lnTo>
                  <a:lnTo>
                    <a:pt x="681" y="167"/>
                  </a:lnTo>
                  <a:lnTo>
                    <a:pt x="685" y="170"/>
                  </a:lnTo>
                  <a:lnTo>
                    <a:pt x="691" y="173"/>
                  </a:lnTo>
                  <a:lnTo>
                    <a:pt x="691" y="175"/>
                  </a:lnTo>
                  <a:lnTo>
                    <a:pt x="691" y="180"/>
                  </a:lnTo>
                  <a:lnTo>
                    <a:pt x="686" y="181"/>
                  </a:lnTo>
                  <a:lnTo>
                    <a:pt x="682" y="184"/>
                  </a:lnTo>
                  <a:lnTo>
                    <a:pt x="682" y="184"/>
                  </a:lnTo>
                  <a:lnTo>
                    <a:pt x="682" y="185"/>
                  </a:lnTo>
                  <a:lnTo>
                    <a:pt x="693" y="185"/>
                  </a:lnTo>
                  <a:lnTo>
                    <a:pt x="703" y="187"/>
                  </a:lnTo>
                  <a:lnTo>
                    <a:pt x="711" y="190"/>
                  </a:lnTo>
                  <a:lnTo>
                    <a:pt x="715" y="193"/>
                  </a:lnTo>
                  <a:lnTo>
                    <a:pt x="723" y="201"/>
                  </a:lnTo>
                  <a:lnTo>
                    <a:pt x="735" y="210"/>
                  </a:lnTo>
                  <a:lnTo>
                    <a:pt x="746" y="210"/>
                  </a:lnTo>
                  <a:lnTo>
                    <a:pt x="755" y="213"/>
                  </a:lnTo>
                  <a:lnTo>
                    <a:pt x="756" y="218"/>
                  </a:lnTo>
                  <a:lnTo>
                    <a:pt x="755" y="224"/>
                  </a:lnTo>
                  <a:lnTo>
                    <a:pt x="753" y="228"/>
                  </a:lnTo>
                  <a:lnTo>
                    <a:pt x="752" y="234"/>
                  </a:lnTo>
                  <a:lnTo>
                    <a:pt x="751" y="240"/>
                  </a:lnTo>
                  <a:lnTo>
                    <a:pt x="749" y="245"/>
                  </a:lnTo>
                  <a:lnTo>
                    <a:pt x="749" y="251"/>
                  </a:lnTo>
                  <a:lnTo>
                    <a:pt x="752" y="258"/>
                  </a:lnTo>
                  <a:lnTo>
                    <a:pt x="761" y="257"/>
                  </a:lnTo>
                  <a:lnTo>
                    <a:pt x="768" y="257"/>
                  </a:lnTo>
                  <a:lnTo>
                    <a:pt x="775" y="247"/>
                  </a:lnTo>
                  <a:lnTo>
                    <a:pt x="781" y="235"/>
                  </a:lnTo>
                  <a:lnTo>
                    <a:pt x="786" y="223"/>
                  </a:lnTo>
                  <a:lnTo>
                    <a:pt x="791" y="211"/>
                  </a:lnTo>
                  <a:lnTo>
                    <a:pt x="802" y="210"/>
                  </a:lnTo>
                  <a:lnTo>
                    <a:pt x="811" y="205"/>
                  </a:lnTo>
                  <a:lnTo>
                    <a:pt x="819" y="201"/>
                  </a:lnTo>
                  <a:lnTo>
                    <a:pt x="828" y="197"/>
                  </a:lnTo>
                  <a:lnTo>
                    <a:pt x="828" y="181"/>
                  </a:lnTo>
                  <a:lnTo>
                    <a:pt x="828" y="164"/>
                  </a:lnTo>
                  <a:lnTo>
                    <a:pt x="835" y="160"/>
                  </a:lnTo>
                  <a:lnTo>
                    <a:pt x="839" y="154"/>
                  </a:lnTo>
                  <a:lnTo>
                    <a:pt x="842" y="147"/>
                  </a:lnTo>
                  <a:lnTo>
                    <a:pt x="846" y="141"/>
                  </a:lnTo>
                  <a:lnTo>
                    <a:pt x="849" y="134"/>
                  </a:lnTo>
                  <a:lnTo>
                    <a:pt x="853" y="128"/>
                  </a:lnTo>
                  <a:lnTo>
                    <a:pt x="859" y="124"/>
                  </a:lnTo>
                  <a:lnTo>
                    <a:pt x="866" y="121"/>
                  </a:lnTo>
                  <a:lnTo>
                    <a:pt x="870" y="124"/>
                  </a:lnTo>
                  <a:lnTo>
                    <a:pt x="873" y="125"/>
                  </a:lnTo>
                  <a:lnTo>
                    <a:pt x="876" y="127"/>
                  </a:lnTo>
                  <a:lnTo>
                    <a:pt x="879" y="125"/>
                  </a:lnTo>
                  <a:lnTo>
                    <a:pt x="886" y="124"/>
                  </a:lnTo>
                  <a:lnTo>
                    <a:pt x="895" y="121"/>
                  </a:lnTo>
                  <a:lnTo>
                    <a:pt x="898" y="128"/>
                  </a:lnTo>
                  <a:lnTo>
                    <a:pt x="902" y="134"/>
                  </a:lnTo>
                  <a:lnTo>
                    <a:pt x="909" y="138"/>
                  </a:lnTo>
                  <a:lnTo>
                    <a:pt x="915" y="143"/>
                  </a:lnTo>
                  <a:lnTo>
                    <a:pt x="910" y="154"/>
                  </a:lnTo>
                  <a:lnTo>
                    <a:pt x="908" y="165"/>
                  </a:lnTo>
                  <a:lnTo>
                    <a:pt x="913" y="171"/>
                  </a:lnTo>
                  <a:lnTo>
                    <a:pt x="919" y="174"/>
                  </a:lnTo>
                  <a:lnTo>
                    <a:pt x="926" y="173"/>
                  </a:lnTo>
                  <a:lnTo>
                    <a:pt x="932" y="171"/>
                  </a:lnTo>
                  <a:lnTo>
                    <a:pt x="943" y="163"/>
                  </a:lnTo>
                  <a:lnTo>
                    <a:pt x="955" y="153"/>
                  </a:lnTo>
                  <a:lnTo>
                    <a:pt x="958" y="154"/>
                  </a:lnTo>
                  <a:lnTo>
                    <a:pt x="960" y="157"/>
                  </a:lnTo>
                  <a:lnTo>
                    <a:pt x="965" y="171"/>
                  </a:lnTo>
                  <a:lnTo>
                    <a:pt x="968" y="187"/>
                  </a:lnTo>
                  <a:lnTo>
                    <a:pt x="963" y="190"/>
                  </a:lnTo>
                  <a:lnTo>
                    <a:pt x="959" y="193"/>
                  </a:lnTo>
                  <a:lnTo>
                    <a:pt x="962" y="197"/>
                  </a:lnTo>
                  <a:lnTo>
                    <a:pt x="965" y="200"/>
                  </a:lnTo>
                  <a:lnTo>
                    <a:pt x="966" y="204"/>
                  </a:lnTo>
                  <a:lnTo>
                    <a:pt x="966" y="210"/>
                  </a:lnTo>
                  <a:lnTo>
                    <a:pt x="976" y="211"/>
                  </a:lnTo>
                  <a:lnTo>
                    <a:pt x="985" y="211"/>
                  </a:lnTo>
                  <a:lnTo>
                    <a:pt x="988" y="220"/>
                  </a:lnTo>
                  <a:lnTo>
                    <a:pt x="989" y="228"/>
                  </a:lnTo>
                  <a:lnTo>
                    <a:pt x="996" y="228"/>
                  </a:lnTo>
                  <a:lnTo>
                    <a:pt x="1002" y="227"/>
                  </a:lnTo>
                  <a:lnTo>
                    <a:pt x="1000" y="234"/>
                  </a:lnTo>
                  <a:lnTo>
                    <a:pt x="1000" y="241"/>
                  </a:lnTo>
                  <a:lnTo>
                    <a:pt x="995" y="245"/>
                  </a:lnTo>
                  <a:lnTo>
                    <a:pt x="989" y="250"/>
                  </a:lnTo>
                  <a:lnTo>
                    <a:pt x="980" y="255"/>
                  </a:lnTo>
                  <a:lnTo>
                    <a:pt x="972" y="261"/>
                  </a:lnTo>
                  <a:lnTo>
                    <a:pt x="962" y="265"/>
                  </a:lnTo>
                  <a:lnTo>
                    <a:pt x="952" y="270"/>
                  </a:lnTo>
                  <a:lnTo>
                    <a:pt x="943" y="272"/>
                  </a:lnTo>
                  <a:lnTo>
                    <a:pt x="936" y="272"/>
                  </a:lnTo>
                  <a:lnTo>
                    <a:pt x="925" y="271"/>
                  </a:lnTo>
                  <a:lnTo>
                    <a:pt x="910" y="268"/>
                  </a:lnTo>
                  <a:lnTo>
                    <a:pt x="903" y="267"/>
                  </a:lnTo>
                  <a:lnTo>
                    <a:pt x="896" y="265"/>
                  </a:lnTo>
                  <a:lnTo>
                    <a:pt x="888" y="267"/>
                  </a:lnTo>
                  <a:lnTo>
                    <a:pt x="880" y="268"/>
                  </a:lnTo>
                  <a:lnTo>
                    <a:pt x="869" y="275"/>
                  </a:lnTo>
                  <a:lnTo>
                    <a:pt x="858" y="282"/>
                  </a:lnTo>
                  <a:lnTo>
                    <a:pt x="852" y="287"/>
                  </a:lnTo>
                  <a:lnTo>
                    <a:pt x="846" y="290"/>
                  </a:lnTo>
                  <a:lnTo>
                    <a:pt x="840" y="292"/>
                  </a:lnTo>
                  <a:lnTo>
                    <a:pt x="832" y="295"/>
                  </a:lnTo>
                  <a:lnTo>
                    <a:pt x="829" y="301"/>
                  </a:lnTo>
                  <a:lnTo>
                    <a:pt x="826" y="307"/>
                  </a:lnTo>
                  <a:lnTo>
                    <a:pt x="828" y="307"/>
                  </a:lnTo>
                  <a:lnTo>
                    <a:pt x="828" y="307"/>
                  </a:lnTo>
                  <a:lnTo>
                    <a:pt x="843" y="297"/>
                  </a:lnTo>
                  <a:lnTo>
                    <a:pt x="859" y="287"/>
                  </a:lnTo>
                  <a:lnTo>
                    <a:pt x="869" y="284"/>
                  </a:lnTo>
                  <a:lnTo>
                    <a:pt x="879" y="281"/>
                  </a:lnTo>
                  <a:lnTo>
                    <a:pt x="889" y="280"/>
                  </a:lnTo>
                  <a:lnTo>
                    <a:pt x="900" y="281"/>
                  </a:lnTo>
                  <a:lnTo>
                    <a:pt x="899" y="287"/>
                  </a:lnTo>
                  <a:lnTo>
                    <a:pt x="899" y="292"/>
                  </a:lnTo>
                  <a:lnTo>
                    <a:pt x="893" y="292"/>
                  </a:lnTo>
                  <a:lnTo>
                    <a:pt x="889" y="292"/>
                  </a:lnTo>
                  <a:lnTo>
                    <a:pt x="886" y="294"/>
                  </a:lnTo>
                  <a:lnTo>
                    <a:pt x="882" y="297"/>
                  </a:lnTo>
                  <a:lnTo>
                    <a:pt x="882" y="297"/>
                  </a:lnTo>
                  <a:lnTo>
                    <a:pt x="882" y="298"/>
                  </a:lnTo>
                  <a:lnTo>
                    <a:pt x="886" y="301"/>
                  </a:lnTo>
                  <a:lnTo>
                    <a:pt x="890" y="304"/>
                  </a:lnTo>
                  <a:lnTo>
                    <a:pt x="886" y="307"/>
                  </a:lnTo>
                  <a:lnTo>
                    <a:pt x="882" y="310"/>
                  </a:lnTo>
                  <a:lnTo>
                    <a:pt x="886" y="312"/>
                  </a:lnTo>
                  <a:lnTo>
                    <a:pt x="886" y="314"/>
                  </a:lnTo>
                  <a:lnTo>
                    <a:pt x="888" y="317"/>
                  </a:lnTo>
                  <a:lnTo>
                    <a:pt x="886" y="322"/>
                  </a:lnTo>
                  <a:lnTo>
                    <a:pt x="896" y="325"/>
                  </a:lnTo>
                  <a:lnTo>
                    <a:pt x="903" y="327"/>
                  </a:lnTo>
                  <a:lnTo>
                    <a:pt x="906" y="327"/>
                  </a:lnTo>
                  <a:lnTo>
                    <a:pt x="909" y="327"/>
                  </a:lnTo>
                  <a:lnTo>
                    <a:pt x="913" y="325"/>
                  </a:lnTo>
                  <a:lnTo>
                    <a:pt x="918" y="322"/>
                  </a:lnTo>
                  <a:lnTo>
                    <a:pt x="918" y="327"/>
                  </a:lnTo>
                  <a:lnTo>
                    <a:pt x="918" y="330"/>
                  </a:lnTo>
                  <a:lnTo>
                    <a:pt x="916" y="330"/>
                  </a:lnTo>
                  <a:lnTo>
                    <a:pt x="915" y="330"/>
                  </a:lnTo>
                  <a:lnTo>
                    <a:pt x="902" y="335"/>
                  </a:lnTo>
                  <a:lnTo>
                    <a:pt x="889" y="341"/>
                  </a:lnTo>
                  <a:lnTo>
                    <a:pt x="878" y="347"/>
                  </a:lnTo>
                  <a:lnTo>
                    <a:pt x="865" y="354"/>
                  </a:lnTo>
                  <a:lnTo>
                    <a:pt x="860" y="352"/>
                  </a:lnTo>
                  <a:lnTo>
                    <a:pt x="856" y="351"/>
                  </a:lnTo>
                  <a:lnTo>
                    <a:pt x="855" y="348"/>
                  </a:lnTo>
                  <a:lnTo>
                    <a:pt x="855" y="347"/>
                  </a:lnTo>
                  <a:lnTo>
                    <a:pt x="855" y="344"/>
                  </a:lnTo>
                  <a:lnTo>
                    <a:pt x="856" y="342"/>
                  </a:lnTo>
                  <a:lnTo>
                    <a:pt x="869" y="337"/>
                  </a:lnTo>
                  <a:lnTo>
                    <a:pt x="882" y="332"/>
                  </a:lnTo>
                  <a:lnTo>
                    <a:pt x="883" y="331"/>
                  </a:lnTo>
                  <a:lnTo>
                    <a:pt x="883" y="330"/>
                  </a:lnTo>
                  <a:lnTo>
                    <a:pt x="883" y="328"/>
                  </a:lnTo>
                  <a:lnTo>
                    <a:pt x="882" y="327"/>
                  </a:lnTo>
                  <a:lnTo>
                    <a:pt x="876" y="327"/>
                  </a:lnTo>
                  <a:lnTo>
                    <a:pt x="869" y="325"/>
                  </a:lnTo>
                  <a:lnTo>
                    <a:pt x="862" y="331"/>
                  </a:lnTo>
                  <a:lnTo>
                    <a:pt x="855" y="337"/>
                  </a:lnTo>
                  <a:lnTo>
                    <a:pt x="846" y="341"/>
                  </a:lnTo>
                  <a:lnTo>
                    <a:pt x="836" y="345"/>
                  </a:lnTo>
                  <a:lnTo>
                    <a:pt x="818" y="354"/>
                  </a:lnTo>
                  <a:lnTo>
                    <a:pt x="802" y="362"/>
                  </a:lnTo>
                  <a:lnTo>
                    <a:pt x="801" y="370"/>
                  </a:lnTo>
                  <a:lnTo>
                    <a:pt x="801" y="377"/>
                  </a:lnTo>
                  <a:lnTo>
                    <a:pt x="789" y="381"/>
                  </a:lnTo>
                  <a:lnTo>
                    <a:pt x="776" y="387"/>
                  </a:lnTo>
                  <a:lnTo>
                    <a:pt x="766" y="392"/>
                  </a:lnTo>
                  <a:lnTo>
                    <a:pt x="755" y="400"/>
                  </a:lnTo>
                  <a:lnTo>
                    <a:pt x="745" y="407"/>
                  </a:lnTo>
                  <a:lnTo>
                    <a:pt x="736" y="415"/>
                  </a:lnTo>
                  <a:lnTo>
                    <a:pt x="728" y="425"/>
                  </a:lnTo>
                  <a:lnTo>
                    <a:pt x="722" y="434"/>
                  </a:lnTo>
                  <a:lnTo>
                    <a:pt x="719" y="442"/>
                  </a:lnTo>
                  <a:lnTo>
                    <a:pt x="718" y="450"/>
                  </a:lnTo>
                  <a:lnTo>
                    <a:pt x="715" y="455"/>
                  </a:lnTo>
                  <a:lnTo>
                    <a:pt x="709" y="461"/>
                  </a:lnTo>
                  <a:lnTo>
                    <a:pt x="692" y="471"/>
                  </a:lnTo>
                  <a:lnTo>
                    <a:pt x="672" y="482"/>
                  </a:lnTo>
                  <a:lnTo>
                    <a:pt x="662" y="490"/>
                  </a:lnTo>
                  <a:lnTo>
                    <a:pt x="653" y="497"/>
                  </a:lnTo>
                  <a:lnTo>
                    <a:pt x="646" y="504"/>
                  </a:lnTo>
                  <a:lnTo>
                    <a:pt x="642" y="512"/>
                  </a:lnTo>
                  <a:lnTo>
                    <a:pt x="641" y="519"/>
                  </a:lnTo>
                  <a:lnTo>
                    <a:pt x="641" y="528"/>
                  </a:lnTo>
                  <a:lnTo>
                    <a:pt x="641" y="537"/>
                  </a:lnTo>
                  <a:lnTo>
                    <a:pt x="642" y="545"/>
                  </a:lnTo>
                  <a:lnTo>
                    <a:pt x="643" y="555"/>
                  </a:lnTo>
                  <a:lnTo>
                    <a:pt x="645" y="564"/>
                  </a:lnTo>
                  <a:lnTo>
                    <a:pt x="645" y="574"/>
                  </a:lnTo>
                  <a:lnTo>
                    <a:pt x="643" y="582"/>
                  </a:lnTo>
                  <a:lnTo>
                    <a:pt x="636" y="582"/>
                  </a:lnTo>
                  <a:lnTo>
                    <a:pt x="631" y="581"/>
                  </a:lnTo>
                  <a:lnTo>
                    <a:pt x="626" y="569"/>
                  </a:lnTo>
                  <a:lnTo>
                    <a:pt x="621" y="562"/>
                  </a:lnTo>
                  <a:lnTo>
                    <a:pt x="622" y="548"/>
                  </a:lnTo>
                  <a:lnTo>
                    <a:pt x="622" y="535"/>
                  </a:lnTo>
                  <a:lnTo>
                    <a:pt x="619" y="531"/>
                  </a:lnTo>
                  <a:lnTo>
                    <a:pt x="615" y="527"/>
                  </a:lnTo>
                  <a:lnTo>
                    <a:pt x="609" y="524"/>
                  </a:lnTo>
                  <a:lnTo>
                    <a:pt x="602" y="522"/>
                  </a:lnTo>
                  <a:lnTo>
                    <a:pt x="586" y="519"/>
                  </a:lnTo>
                  <a:lnTo>
                    <a:pt x="574" y="515"/>
                  </a:lnTo>
                  <a:lnTo>
                    <a:pt x="562" y="525"/>
                  </a:lnTo>
                  <a:lnTo>
                    <a:pt x="552" y="534"/>
                  </a:lnTo>
                  <a:lnTo>
                    <a:pt x="539" y="529"/>
                  </a:lnTo>
                  <a:lnTo>
                    <a:pt x="526" y="528"/>
                  </a:lnTo>
                  <a:lnTo>
                    <a:pt x="512" y="528"/>
                  </a:lnTo>
                  <a:lnTo>
                    <a:pt x="499" y="529"/>
                  </a:lnTo>
                  <a:lnTo>
                    <a:pt x="486" y="534"/>
                  </a:lnTo>
                  <a:lnTo>
                    <a:pt x="475" y="541"/>
                  </a:lnTo>
                  <a:lnTo>
                    <a:pt x="469" y="544"/>
                  </a:lnTo>
                  <a:lnTo>
                    <a:pt x="465" y="548"/>
                  </a:lnTo>
                  <a:lnTo>
                    <a:pt x="462" y="554"/>
                  </a:lnTo>
                  <a:lnTo>
                    <a:pt x="458" y="559"/>
                  </a:lnTo>
                  <a:lnTo>
                    <a:pt x="456" y="568"/>
                  </a:lnTo>
                  <a:lnTo>
                    <a:pt x="455" y="578"/>
                  </a:lnTo>
                  <a:lnTo>
                    <a:pt x="451" y="587"/>
                  </a:lnTo>
                  <a:lnTo>
                    <a:pt x="445" y="598"/>
                  </a:lnTo>
                  <a:lnTo>
                    <a:pt x="442" y="604"/>
                  </a:lnTo>
                  <a:lnTo>
                    <a:pt x="441" y="611"/>
                  </a:lnTo>
                  <a:lnTo>
                    <a:pt x="441" y="617"/>
                  </a:lnTo>
                  <a:lnTo>
                    <a:pt x="441" y="624"/>
                  </a:lnTo>
                  <a:lnTo>
                    <a:pt x="444" y="638"/>
                  </a:lnTo>
                  <a:lnTo>
                    <a:pt x="449" y="651"/>
                  </a:lnTo>
                  <a:lnTo>
                    <a:pt x="455" y="662"/>
                  </a:lnTo>
                  <a:lnTo>
                    <a:pt x="461" y="674"/>
                  </a:lnTo>
                  <a:lnTo>
                    <a:pt x="472" y="674"/>
                  </a:lnTo>
                  <a:lnTo>
                    <a:pt x="484" y="672"/>
                  </a:lnTo>
                  <a:lnTo>
                    <a:pt x="494" y="671"/>
                  </a:lnTo>
                  <a:lnTo>
                    <a:pt x="505" y="671"/>
                  </a:lnTo>
                  <a:lnTo>
                    <a:pt x="509" y="662"/>
                  </a:lnTo>
                  <a:lnTo>
                    <a:pt x="514" y="655"/>
                  </a:lnTo>
                  <a:lnTo>
                    <a:pt x="519" y="647"/>
                  </a:lnTo>
                  <a:lnTo>
                    <a:pt x="526" y="639"/>
                  </a:lnTo>
                  <a:lnTo>
                    <a:pt x="534" y="634"/>
                  </a:lnTo>
                  <a:lnTo>
                    <a:pt x="544" y="629"/>
                  </a:lnTo>
                  <a:lnTo>
                    <a:pt x="548" y="629"/>
                  </a:lnTo>
                  <a:lnTo>
                    <a:pt x="554" y="629"/>
                  </a:lnTo>
                  <a:lnTo>
                    <a:pt x="559" y="631"/>
                  </a:lnTo>
                  <a:lnTo>
                    <a:pt x="565" y="634"/>
                  </a:lnTo>
                  <a:lnTo>
                    <a:pt x="565" y="635"/>
                  </a:lnTo>
                  <a:lnTo>
                    <a:pt x="565" y="635"/>
                  </a:lnTo>
                  <a:lnTo>
                    <a:pt x="565" y="639"/>
                  </a:lnTo>
                  <a:lnTo>
                    <a:pt x="564" y="642"/>
                  </a:lnTo>
                  <a:lnTo>
                    <a:pt x="558" y="645"/>
                  </a:lnTo>
                  <a:lnTo>
                    <a:pt x="552" y="651"/>
                  </a:lnTo>
                  <a:lnTo>
                    <a:pt x="548" y="658"/>
                  </a:lnTo>
                  <a:lnTo>
                    <a:pt x="544" y="667"/>
                  </a:lnTo>
                  <a:lnTo>
                    <a:pt x="539" y="675"/>
                  </a:lnTo>
                  <a:lnTo>
                    <a:pt x="538" y="684"/>
                  </a:lnTo>
                  <a:lnTo>
                    <a:pt x="536" y="692"/>
                  </a:lnTo>
                  <a:lnTo>
                    <a:pt x="538" y="698"/>
                  </a:lnTo>
                  <a:lnTo>
                    <a:pt x="552" y="701"/>
                  </a:lnTo>
                  <a:lnTo>
                    <a:pt x="565" y="701"/>
                  </a:lnTo>
                  <a:lnTo>
                    <a:pt x="571" y="702"/>
                  </a:lnTo>
                  <a:lnTo>
                    <a:pt x="576" y="702"/>
                  </a:lnTo>
                  <a:lnTo>
                    <a:pt x="584" y="705"/>
                  </a:lnTo>
                  <a:lnTo>
                    <a:pt x="589" y="708"/>
                  </a:lnTo>
                  <a:lnTo>
                    <a:pt x="589" y="711"/>
                  </a:lnTo>
                  <a:lnTo>
                    <a:pt x="591" y="712"/>
                  </a:lnTo>
                  <a:lnTo>
                    <a:pt x="588" y="734"/>
                  </a:lnTo>
                  <a:lnTo>
                    <a:pt x="584" y="752"/>
                  </a:lnTo>
                  <a:lnTo>
                    <a:pt x="584" y="759"/>
                  </a:lnTo>
                  <a:lnTo>
                    <a:pt x="585" y="769"/>
                  </a:lnTo>
                  <a:lnTo>
                    <a:pt x="586" y="779"/>
                  </a:lnTo>
                  <a:lnTo>
                    <a:pt x="591" y="791"/>
                  </a:lnTo>
                  <a:lnTo>
                    <a:pt x="615" y="785"/>
                  </a:lnTo>
                  <a:lnTo>
                    <a:pt x="632" y="784"/>
                  </a:lnTo>
                  <a:lnTo>
                    <a:pt x="638" y="786"/>
                  </a:lnTo>
                  <a:lnTo>
                    <a:pt x="642" y="792"/>
                  </a:lnTo>
                  <a:lnTo>
                    <a:pt x="645" y="798"/>
                  </a:lnTo>
                  <a:lnTo>
                    <a:pt x="648" y="804"/>
                  </a:lnTo>
                  <a:lnTo>
                    <a:pt x="649" y="802"/>
                  </a:lnTo>
                  <a:lnTo>
                    <a:pt x="652" y="801"/>
                  </a:lnTo>
                  <a:lnTo>
                    <a:pt x="656" y="794"/>
                  </a:lnTo>
                  <a:lnTo>
                    <a:pt x="662" y="788"/>
                  </a:lnTo>
                  <a:lnTo>
                    <a:pt x="665" y="785"/>
                  </a:lnTo>
                  <a:lnTo>
                    <a:pt x="666" y="782"/>
                  </a:lnTo>
                  <a:lnTo>
                    <a:pt x="668" y="776"/>
                  </a:lnTo>
                  <a:lnTo>
                    <a:pt x="668" y="771"/>
                  </a:lnTo>
                  <a:lnTo>
                    <a:pt x="679" y="766"/>
                  </a:lnTo>
                  <a:lnTo>
                    <a:pt x="691" y="762"/>
                  </a:lnTo>
                  <a:lnTo>
                    <a:pt x="701" y="758"/>
                  </a:lnTo>
                  <a:lnTo>
                    <a:pt x="712" y="754"/>
                  </a:lnTo>
                  <a:lnTo>
                    <a:pt x="713" y="755"/>
                  </a:lnTo>
                  <a:lnTo>
                    <a:pt x="715" y="755"/>
                  </a:lnTo>
                  <a:lnTo>
                    <a:pt x="712" y="764"/>
                  </a:lnTo>
                  <a:lnTo>
                    <a:pt x="711" y="775"/>
                  </a:lnTo>
                  <a:lnTo>
                    <a:pt x="711" y="781"/>
                  </a:lnTo>
                  <a:lnTo>
                    <a:pt x="712" y="785"/>
                  </a:lnTo>
                  <a:lnTo>
                    <a:pt x="715" y="789"/>
                  </a:lnTo>
                  <a:lnTo>
                    <a:pt x="718" y="792"/>
                  </a:lnTo>
                  <a:lnTo>
                    <a:pt x="718" y="781"/>
                  </a:lnTo>
                  <a:lnTo>
                    <a:pt x="716" y="771"/>
                  </a:lnTo>
                  <a:lnTo>
                    <a:pt x="725" y="765"/>
                  </a:lnTo>
                  <a:lnTo>
                    <a:pt x="735" y="758"/>
                  </a:lnTo>
                  <a:lnTo>
                    <a:pt x="746" y="762"/>
                  </a:lnTo>
                  <a:lnTo>
                    <a:pt x="756" y="768"/>
                  </a:lnTo>
                  <a:lnTo>
                    <a:pt x="768" y="772"/>
                  </a:lnTo>
                  <a:lnTo>
                    <a:pt x="781" y="776"/>
                  </a:lnTo>
                  <a:lnTo>
                    <a:pt x="796" y="774"/>
                  </a:lnTo>
                  <a:lnTo>
                    <a:pt x="811" y="772"/>
                  </a:lnTo>
                  <a:lnTo>
                    <a:pt x="812" y="775"/>
                  </a:lnTo>
                  <a:lnTo>
                    <a:pt x="813" y="778"/>
                  </a:lnTo>
                  <a:lnTo>
                    <a:pt x="815" y="781"/>
                  </a:lnTo>
                  <a:lnTo>
                    <a:pt x="818" y="782"/>
                  </a:lnTo>
                  <a:lnTo>
                    <a:pt x="823" y="785"/>
                  </a:lnTo>
                  <a:lnTo>
                    <a:pt x="829" y="786"/>
                  </a:lnTo>
                  <a:lnTo>
                    <a:pt x="829" y="791"/>
                  </a:lnTo>
                  <a:lnTo>
                    <a:pt x="829" y="795"/>
                  </a:lnTo>
                  <a:lnTo>
                    <a:pt x="840" y="798"/>
                  </a:lnTo>
                  <a:lnTo>
                    <a:pt x="850" y="801"/>
                  </a:lnTo>
                  <a:lnTo>
                    <a:pt x="855" y="811"/>
                  </a:lnTo>
                  <a:lnTo>
                    <a:pt x="860" y="819"/>
                  </a:lnTo>
                  <a:lnTo>
                    <a:pt x="868" y="826"/>
                  </a:lnTo>
                  <a:lnTo>
                    <a:pt x="875" y="834"/>
                  </a:lnTo>
                  <a:lnTo>
                    <a:pt x="892" y="834"/>
                  </a:lnTo>
                  <a:lnTo>
                    <a:pt x="906" y="836"/>
                  </a:lnTo>
                  <a:lnTo>
                    <a:pt x="919" y="841"/>
                  </a:lnTo>
                  <a:lnTo>
                    <a:pt x="929" y="846"/>
                  </a:lnTo>
                  <a:lnTo>
                    <a:pt x="933" y="851"/>
                  </a:lnTo>
                  <a:lnTo>
                    <a:pt x="938" y="856"/>
                  </a:lnTo>
                  <a:lnTo>
                    <a:pt x="942" y="861"/>
                  </a:lnTo>
                  <a:lnTo>
                    <a:pt x="945" y="866"/>
                  </a:lnTo>
                  <a:lnTo>
                    <a:pt x="949" y="879"/>
                  </a:lnTo>
                  <a:lnTo>
                    <a:pt x="950" y="895"/>
                  </a:lnTo>
                  <a:lnTo>
                    <a:pt x="943" y="901"/>
                  </a:lnTo>
                  <a:lnTo>
                    <a:pt x="939" y="908"/>
                  </a:lnTo>
                  <a:lnTo>
                    <a:pt x="935" y="915"/>
                  </a:lnTo>
                  <a:lnTo>
                    <a:pt x="930" y="924"/>
                  </a:lnTo>
                  <a:lnTo>
                    <a:pt x="939" y="922"/>
                  </a:lnTo>
                  <a:lnTo>
                    <a:pt x="946" y="924"/>
                  </a:lnTo>
                  <a:lnTo>
                    <a:pt x="952" y="928"/>
                  </a:lnTo>
                  <a:lnTo>
                    <a:pt x="958" y="934"/>
                  </a:lnTo>
                  <a:lnTo>
                    <a:pt x="965" y="928"/>
                  </a:lnTo>
                  <a:lnTo>
                    <a:pt x="969" y="922"/>
                  </a:lnTo>
                  <a:lnTo>
                    <a:pt x="972" y="919"/>
                  </a:lnTo>
                  <a:lnTo>
                    <a:pt x="975" y="918"/>
                  </a:lnTo>
                  <a:lnTo>
                    <a:pt x="979" y="915"/>
                  </a:lnTo>
                  <a:lnTo>
                    <a:pt x="985" y="914"/>
                  </a:lnTo>
                  <a:lnTo>
                    <a:pt x="995" y="921"/>
                  </a:lnTo>
                  <a:lnTo>
                    <a:pt x="1000" y="926"/>
                  </a:lnTo>
                  <a:lnTo>
                    <a:pt x="1006" y="934"/>
                  </a:lnTo>
                  <a:lnTo>
                    <a:pt x="1012" y="945"/>
                  </a:lnTo>
                  <a:lnTo>
                    <a:pt x="1019" y="942"/>
                  </a:lnTo>
                  <a:lnTo>
                    <a:pt x="1026" y="942"/>
                  </a:lnTo>
                  <a:lnTo>
                    <a:pt x="1035" y="942"/>
                  </a:lnTo>
                  <a:lnTo>
                    <a:pt x="1045" y="942"/>
                  </a:lnTo>
                  <a:lnTo>
                    <a:pt x="1053" y="944"/>
                  </a:lnTo>
                  <a:lnTo>
                    <a:pt x="1063" y="946"/>
                  </a:lnTo>
                  <a:lnTo>
                    <a:pt x="1073" y="951"/>
                  </a:lnTo>
                  <a:lnTo>
                    <a:pt x="1082" y="955"/>
                  </a:lnTo>
                  <a:lnTo>
                    <a:pt x="1090" y="961"/>
                  </a:lnTo>
                  <a:lnTo>
                    <a:pt x="1099" y="966"/>
                  </a:lnTo>
                  <a:lnTo>
                    <a:pt x="1106" y="972"/>
                  </a:lnTo>
                  <a:lnTo>
                    <a:pt x="1112" y="979"/>
                  </a:lnTo>
                  <a:lnTo>
                    <a:pt x="1116" y="986"/>
                  </a:lnTo>
                  <a:lnTo>
                    <a:pt x="1119" y="995"/>
                  </a:lnTo>
                  <a:lnTo>
                    <a:pt x="1120" y="1002"/>
                  </a:lnTo>
                  <a:lnTo>
                    <a:pt x="1120" y="1011"/>
                  </a:lnTo>
                  <a:lnTo>
                    <a:pt x="1117" y="1019"/>
                  </a:lnTo>
                  <a:lnTo>
                    <a:pt x="1113" y="1028"/>
                  </a:lnTo>
                  <a:lnTo>
                    <a:pt x="1109" y="1036"/>
                  </a:lnTo>
                  <a:lnTo>
                    <a:pt x="1103" y="1043"/>
                  </a:lnTo>
                  <a:lnTo>
                    <a:pt x="1090" y="1058"/>
                  </a:lnTo>
                  <a:lnTo>
                    <a:pt x="1079" y="1071"/>
                  </a:lnTo>
                  <a:lnTo>
                    <a:pt x="1079" y="1082"/>
                  </a:lnTo>
                  <a:lnTo>
                    <a:pt x="1079" y="1093"/>
                  </a:lnTo>
                  <a:lnTo>
                    <a:pt x="1077" y="1105"/>
                  </a:lnTo>
                  <a:lnTo>
                    <a:pt x="1077" y="1116"/>
                  </a:lnTo>
                  <a:lnTo>
                    <a:pt x="1077" y="1131"/>
                  </a:lnTo>
                  <a:lnTo>
                    <a:pt x="1076" y="1142"/>
                  </a:lnTo>
                  <a:lnTo>
                    <a:pt x="1075" y="1153"/>
                  </a:lnTo>
                  <a:lnTo>
                    <a:pt x="1072" y="1165"/>
                  </a:lnTo>
                  <a:lnTo>
                    <a:pt x="1068" y="1175"/>
                  </a:lnTo>
                  <a:lnTo>
                    <a:pt x="1063" y="1183"/>
                  </a:lnTo>
                  <a:lnTo>
                    <a:pt x="1058" y="1192"/>
                  </a:lnTo>
                  <a:lnTo>
                    <a:pt x="1052" y="1201"/>
                  </a:lnTo>
                  <a:lnTo>
                    <a:pt x="1042" y="1201"/>
                  </a:lnTo>
                  <a:lnTo>
                    <a:pt x="1033" y="1201"/>
                  </a:lnTo>
                  <a:lnTo>
                    <a:pt x="1026" y="1202"/>
                  </a:lnTo>
                  <a:lnTo>
                    <a:pt x="1019" y="1203"/>
                  </a:lnTo>
                  <a:lnTo>
                    <a:pt x="1013" y="1206"/>
                  </a:lnTo>
                  <a:lnTo>
                    <a:pt x="1008" y="1209"/>
                  </a:lnTo>
                  <a:lnTo>
                    <a:pt x="1003" y="1213"/>
                  </a:lnTo>
                  <a:lnTo>
                    <a:pt x="999" y="1218"/>
                  </a:lnTo>
                  <a:lnTo>
                    <a:pt x="996" y="1223"/>
                  </a:lnTo>
                  <a:lnTo>
                    <a:pt x="993" y="1228"/>
                  </a:lnTo>
                  <a:lnTo>
                    <a:pt x="990" y="1235"/>
                  </a:lnTo>
                  <a:lnTo>
                    <a:pt x="989" y="1241"/>
                  </a:lnTo>
                  <a:lnTo>
                    <a:pt x="986" y="1256"/>
                  </a:lnTo>
                  <a:lnTo>
                    <a:pt x="986" y="1273"/>
                  </a:lnTo>
                  <a:lnTo>
                    <a:pt x="978" y="1280"/>
                  </a:lnTo>
                  <a:lnTo>
                    <a:pt x="970" y="1288"/>
                  </a:lnTo>
                  <a:lnTo>
                    <a:pt x="965" y="1296"/>
                  </a:lnTo>
                  <a:lnTo>
                    <a:pt x="960" y="1305"/>
                  </a:lnTo>
                  <a:lnTo>
                    <a:pt x="953" y="1326"/>
                  </a:lnTo>
                  <a:lnTo>
                    <a:pt x="945" y="1348"/>
                  </a:lnTo>
                  <a:lnTo>
                    <a:pt x="925" y="1346"/>
                  </a:lnTo>
                  <a:lnTo>
                    <a:pt x="906" y="1345"/>
                  </a:lnTo>
                  <a:lnTo>
                    <a:pt x="912" y="1353"/>
                  </a:lnTo>
                  <a:lnTo>
                    <a:pt x="919" y="1363"/>
                  </a:lnTo>
                  <a:lnTo>
                    <a:pt x="922" y="1369"/>
                  </a:lnTo>
                  <a:lnTo>
                    <a:pt x="925" y="1375"/>
                  </a:lnTo>
                  <a:lnTo>
                    <a:pt x="925" y="1379"/>
                  </a:lnTo>
                  <a:lnTo>
                    <a:pt x="923" y="1383"/>
                  </a:lnTo>
                  <a:lnTo>
                    <a:pt x="919" y="1389"/>
                  </a:lnTo>
                  <a:lnTo>
                    <a:pt x="912" y="1393"/>
                  </a:lnTo>
                  <a:lnTo>
                    <a:pt x="905" y="1396"/>
                  </a:lnTo>
                  <a:lnTo>
                    <a:pt x="898" y="1398"/>
                  </a:lnTo>
                  <a:lnTo>
                    <a:pt x="882" y="1399"/>
                  </a:lnTo>
                  <a:lnTo>
                    <a:pt x="869" y="1405"/>
                  </a:lnTo>
                  <a:lnTo>
                    <a:pt x="873" y="1409"/>
                  </a:lnTo>
                  <a:lnTo>
                    <a:pt x="875" y="1415"/>
                  </a:lnTo>
                  <a:lnTo>
                    <a:pt x="876" y="1420"/>
                  </a:lnTo>
                  <a:lnTo>
                    <a:pt x="873" y="1428"/>
                  </a:lnTo>
                  <a:lnTo>
                    <a:pt x="873" y="1428"/>
                  </a:lnTo>
                  <a:lnTo>
                    <a:pt x="872" y="1428"/>
                  </a:lnTo>
                  <a:lnTo>
                    <a:pt x="862" y="1426"/>
                  </a:lnTo>
                  <a:lnTo>
                    <a:pt x="853" y="1426"/>
                  </a:lnTo>
                  <a:lnTo>
                    <a:pt x="853" y="1428"/>
                  </a:lnTo>
                  <a:lnTo>
                    <a:pt x="853" y="1428"/>
                  </a:lnTo>
                  <a:lnTo>
                    <a:pt x="859" y="1436"/>
                  </a:lnTo>
                  <a:lnTo>
                    <a:pt x="865" y="1445"/>
                  </a:lnTo>
                  <a:lnTo>
                    <a:pt x="863" y="1462"/>
                  </a:lnTo>
                  <a:lnTo>
                    <a:pt x="859" y="1475"/>
                  </a:lnTo>
                  <a:lnTo>
                    <a:pt x="853" y="1478"/>
                  </a:lnTo>
                  <a:lnTo>
                    <a:pt x="849" y="1480"/>
                  </a:lnTo>
                  <a:lnTo>
                    <a:pt x="849" y="1486"/>
                  </a:lnTo>
                  <a:lnTo>
                    <a:pt x="850" y="1490"/>
                  </a:lnTo>
                  <a:lnTo>
                    <a:pt x="852" y="1493"/>
                  </a:lnTo>
                  <a:lnTo>
                    <a:pt x="855" y="1496"/>
                  </a:lnTo>
                  <a:lnTo>
                    <a:pt x="860" y="1497"/>
                  </a:lnTo>
                  <a:lnTo>
                    <a:pt x="863" y="1499"/>
                  </a:lnTo>
                  <a:lnTo>
                    <a:pt x="868" y="1502"/>
                  </a:lnTo>
                  <a:lnTo>
                    <a:pt x="870" y="1503"/>
                  </a:lnTo>
                  <a:lnTo>
                    <a:pt x="870" y="1512"/>
                  </a:lnTo>
                  <a:lnTo>
                    <a:pt x="869" y="1519"/>
                  </a:lnTo>
                  <a:lnTo>
                    <a:pt x="866" y="1525"/>
                  </a:lnTo>
                  <a:lnTo>
                    <a:pt x="863" y="1530"/>
                  </a:lnTo>
                  <a:lnTo>
                    <a:pt x="859" y="1543"/>
                  </a:lnTo>
                  <a:lnTo>
                    <a:pt x="856" y="1556"/>
                  </a:lnTo>
                  <a:lnTo>
                    <a:pt x="868" y="1565"/>
                  </a:lnTo>
                  <a:lnTo>
                    <a:pt x="886" y="1577"/>
                  </a:lnTo>
                  <a:lnTo>
                    <a:pt x="905" y="1592"/>
                  </a:lnTo>
                  <a:lnTo>
                    <a:pt x="913" y="1599"/>
                  </a:lnTo>
                  <a:lnTo>
                    <a:pt x="892" y="1599"/>
                  </a:lnTo>
                  <a:lnTo>
                    <a:pt x="876" y="1597"/>
                  </a:lnTo>
                  <a:lnTo>
                    <a:pt x="863" y="1593"/>
                  </a:lnTo>
                  <a:lnTo>
                    <a:pt x="852" y="1587"/>
                  </a:lnTo>
                  <a:lnTo>
                    <a:pt x="833" y="1573"/>
                  </a:lnTo>
                  <a:lnTo>
                    <a:pt x="808" y="1555"/>
                  </a:lnTo>
                  <a:lnTo>
                    <a:pt x="809" y="1550"/>
                  </a:lnTo>
                  <a:lnTo>
                    <a:pt x="809" y="1545"/>
                  </a:lnTo>
                  <a:lnTo>
                    <a:pt x="809" y="1543"/>
                  </a:lnTo>
                  <a:lnTo>
                    <a:pt x="809" y="1540"/>
                  </a:lnTo>
                  <a:lnTo>
                    <a:pt x="808" y="1539"/>
                  </a:lnTo>
                  <a:lnTo>
                    <a:pt x="806" y="1537"/>
                  </a:lnTo>
                  <a:lnTo>
                    <a:pt x="792" y="1526"/>
                  </a:lnTo>
                  <a:lnTo>
                    <a:pt x="779" y="1513"/>
                  </a:lnTo>
                  <a:lnTo>
                    <a:pt x="788" y="1513"/>
                  </a:lnTo>
                  <a:lnTo>
                    <a:pt x="796" y="1515"/>
                  </a:lnTo>
                  <a:lnTo>
                    <a:pt x="795" y="1512"/>
                  </a:lnTo>
                  <a:lnTo>
                    <a:pt x="795" y="1510"/>
                  </a:lnTo>
                  <a:lnTo>
                    <a:pt x="788" y="1506"/>
                  </a:lnTo>
                  <a:lnTo>
                    <a:pt x="779" y="1502"/>
                  </a:lnTo>
                  <a:lnTo>
                    <a:pt x="772" y="1496"/>
                  </a:lnTo>
                  <a:lnTo>
                    <a:pt x="768" y="1490"/>
                  </a:lnTo>
                  <a:lnTo>
                    <a:pt x="772" y="1490"/>
                  </a:lnTo>
                  <a:lnTo>
                    <a:pt x="776" y="1489"/>
                  </a:lnTo>
                  <a:lnTo>
                    <a:pt x="776" y="1485"/>
                  </a:lnTo>
                  <a:lnTo>
                    <a:pt x="776" y="1480"/>
                  </a:lnTo>
                  <a:lnTo>
                    <a:pt x="783" y="1480"/>
                  </a:lnTo>
                  <a:lnTo>
                    <a:pt x="791" y="1480"/>
                  </a:lnTo>
                  <a:lnTo>
                    <a:pt x="791" y="1475"/>
                  </a:lnTo>
                  <a:lnTo>
                    <a:pt x="791" y="1470"/>
                  </a:lnTo>
                  <a:lnTo>
                    <a:pt x="786" y="1468"/>
                  </a:lnTo>
                  <a:lnTo>
                    <a:pt x="783" y="1465"/>
                  </a:lnTo>
                  <a:lnTo>
                    <a:pt x="781" y="1462"/>
                  </a:lnTo>
                  <a:lnTo>
                    <a:pt x="781" y="1458"/>
                  </a:lnTo>
                  <a:lnTo>
                    <a:pt x="781" y="1449"/>
                  </a:lnTo>
                  <a:lnTo>
                    <a:pt x="781" y="1438"/>
                  </a:lnTo>
                  <a:lnTo>
                    <a:pt x="776" y="1435"/>
                  </a:lnTo>
                  <a:lnTo>
                    <a:pt x="772" y="1429"/>
                  </a:lnTo>
                  <a:lnTo>
                    <a:pt x="771" y="1429"/>
                  </a:lnTo>
                  <a:lnTo>
                    <a:pt x="769" y="1429"/>
                  </a:lnTo>
                  <a:lnTo>
                    <a:pt x="768" y="1438"/>
                  </a:lnTo>
                  <a:lnTo>
                    <a:pt x="766" y="1446"/>
                  </a:lnTo>
                  <a:lnTo>
                    <a:pt x="765" y="1446"/>
                  </a:lnTo>
                  <a:lnTo>
                    <a:pt x="763" y="1445"/>
                  </a:lnTo>
                  <a:lnTo>
                    <a:pt x="762" y="1426"/>
                  </a:lnTo>
                  <a:lnTo>
                    <a:pt x="759" y="1409"/>
                  </a:lnTo>
                  <a:lnTo>
                    <a:pt x="755" y="1392"/>
                  </a:lnTo>
                  <a:lnTo>
                    <a:pt x="751" y="1373"/>
                  </a:lnTo>
                  <a:lnTo>
                    <a:pt x="751" y="1358"/>
                  </a:lnTo>
                  <a:lnTo>
                    <a:pt x="751" y="1343"/>
                  </a:lnTo>
                  <a:lnTo>
                    <a:pt x="752" y="1328"/>
                  </a:lnTo>
                  <a:lnTo>
                    <a:pt x="752" y="1313"/>
                  </a:lnTo>
                  <a:lnTo>
                    <a:pt x="748" y="1290"/>
                  </a:lnTo>
                  <a:lnTo>
                    <a:pt x="745" y="1265"/>
                  </a:lnTo>
                  <a:lnTo>
                    <a:pt x="743" y="1239"/>
                  </a:lnTo>
                  <a:lnTo>
                    <a:pt x="741" y="1213"/>
                  </a:lnTo>
                  <a:lnTo>
                    <a:pt x="738" y="1192"/>
                  </a:lnTo>
                  <a:lnTo>
                    <a:pt x="738" y="1172"/>
                  </a:lnTo>
                  <a:lnTo>
                    <a:pt x="738" y="1162"/>
                  </a:lnTo>
                  <a:lnTo>
                    <a:pt x="736" y="1152"/>
                  </a:lnTo>
                  <a:lnTo>
                    <a:pt x="735" y="1143"/>
                  </a:lnTo>
                  <a:lnTo>
                    <a:pt x="732" y="1136"/>
                  </a:lnTo>
                  <a:lnTo>
                    <a:pt x="716" y="1129"/>
                  </a:lnTo>
                  <a:lnTo>
                    <a:pt x="703" y="1121"/>
                  </a:lnTo>
                  <a:lnTo>
                    <a:pt x="691" y="1111"/>
                  </a:lnTo>
                  <a:lnTo>
                    <a:pt x="678" y="1099"/>
                  </a:lnTo>
                  <a:lnTo>
                    <a:pt x="668" y="1086"/>
                  </a:lnTo>
                  <a:lnTo>
                    <a:pt x="658" y="1073"/>
                  </a:lnTo>
                  <a:lnTo>
                    <a:pt x="649" y="1059"/>
                  </a:lnTo>
                  <a:lnTo>
                    <a:pt x="642" y="1045"/>
                  </a:lnTo>
                  <a:lnTo>
                    <a:pt x="636" y="1026"/>
                  </a:lnTo>
                  <a:lnTo>
                    <a:pt x="632" y="1009"/>
                  </a:lnTo>
                  <a:lnTo>
                    <a:pt x="615" y="991"/>
                  </a:lnTo>
                  <a:lnTo>
                    <a:pt x="598" y="971"/>
                  </a:lnTo>
                  <a:lnTo>
                    <a:pt x="601" y="958"/>
                  </a:lnTo>
                  <a:lnTo>
                    <a:pt x="606" y="946"/>
                  </a:lnTo>
                  <a:lnTo>
                    <a:pt x="611" y="946"/>
                  </a:lnTo>
                  <a:lnTo>
                    <a:pt x="613" y="946"/>
                  </a:lnTo>
                  <a:lnTo>
                    <a:pt x="615" y="945"/>
                  </a:lnTo>
                  <a:lnTo>
                    <a:pt x="616" y="942"/>
                  </a:lnTo>
                  <a:lnTo>
                    <a:pt x="616" y="941"/>
                  </a:lnTo>
                  <a:lnTo>
                    <a:pt x="615" y="939"/>
                  </a:lnTo>
                  <a:lnTo>
                    <a:pt x="606" y="938"/>
                  </a:lnTo>
                  <a:lnTo>
                    <a:pt x="601" y="935"/>
                  </a:lnTo>
                  <a:lnTo>
                    <a:pt x="601" y="929"/>
                  </a:lnTo>
                  <a:lnTo>
                    <a:pt x="599" y="925"/>
                  </a:lnTo>
                  <a:lnTo>
                    <a:pt x="606" y="909"/>
                  </a:lnTo>
                  <a:lnTo>
                    <a:pt x="612" y="892"/>
                  </a:lnTo>
                  <a:lnTo>
                    <a:pt x="619" y="891"/>
                  </a:lnTo>
                  <a:lnTo>
                    <a:pt x="623" y="891"/>
                  </a:lnTo>
                  <a:lnTo>
                    <a:pt x="625" y="888"/>
                  </a:lnTo>
                  <a:lnTo>
                    <a:pt x="626" y="886"/>
                  </a:lnTo>
                  <a:lnTo>
                    <a:pt x="628" y="881"/>
                  </a:lnTo>
                  <a:lnTo>
                    <a:pt x="632" y="874"/>
                  </a:lnTo>
                  <a:lnTo>
                    <a:pt x="638" y="862"/>
                  </a:lnTo>
                  <a:lnTo>
                    <a:pt x="642" y="851"/>
                  </a:lnTo>
                  <a:lnTo>
                    <a:pt x="642" y="841"/>
                  </a:lnTo>
                  <a:lnTo>
                    <a:pt x="642" y="831"/>
                  </a:lnTo>
                  <a:lnTo>
                    <a:pt x="641" y="822"/>
                  </a:lnTo>
                  <a:lnTo>
                    <a:pt x="639" y="814"/>
                  </a:lnTo>
                  <a:lnTo>
                    <a:pt x="639" y="805"/>
                  </a:lnTo>
                  <a:lnTo>
                    <a:pt x="641" y="796"/>
                  </a:lnTo>
                  <a:lnTo>
                    <a:pt x="635" y="795"/>
                  </a:lnTo>
                  <a:lnTo>
                    <a:pt x="631" y="794"/>
                  </a:lnTo>
                  <a:lnTo>
                    <a:pt x="626" y="794"/>
                  </a:lnTo>
                  <a:lnTo>
                    <a:pt x="621" y="795"/>
                  </a:lnTo>
                  <a:lnTo>
                    <a:pt x="618" y="796"/>
                  </a:lnTo>
                  <a:lnTo>
                    <a:pt x="615" y="798"/>
                  </a:lnTo>
                  <a:lnTo>
                    <a:pt x="616" y="804"/>
                  </a:lnTo>
                  <a:lnTo>
                    <a:pt x="618" y="808"/>
                  </a:lnTo>
                  <a:lnTo>
                    <a:pt x="616" y="811"/>
                  </a:lnTo>
                  <a:lnTo>
                    <a:pt x="611" y="812"/>
                  </a:lnTo>
                  <a:lnTo>
                    <a:pt x="605" y="806"/>
                  </a:lnTo>
                  <a:lnTo>
                    <a:pt x="598" y="804"/>
                  </a:lnTo>
                  <a:lnTo>
                    <a:pt x="591" y="801"/>
                  </a:lnTo>
                  <a:lnTo>
                    <a:pt x="582" y="796"/>
                  </a:lnTo>
                  <a:lnTo>
                    <a:pt x="575" y="791"/>
                  </a:lnTo>
                  <a:lnTo>
                    <a:pt x="568" y="785"/>
                  </a:lnTo>
                  <a:lnTo>
                    <a:pt x="564" y="778"/>
                  </a:lnTo>
                  <a:lnTo>
                    <a:pt x="558" y="769"/>
                  </a:lnTo>
                  <a:lnTo>
                    <a:pt x="551" y="752"/>
                  </a:lnTo>
                  <a:lnTo>
                    <a:pt x="542" y="734"/>
                  </a:lnTo>
                  <a:lnTo>
                    <a:pt x="538" y="732"/>
                  </a:lnTo>
                  <a:lnTo>
                    <a:pt x="535" y="732"/>
                  </a:lnTo>
                  <a:lnTo>
                    <a:pt x="532" y="735"/>
                  </a:lnTo>
                  <a:lnTo>
                    <a:pt x="531" y="739"/>
                  </a:lnTo>
                  <a:lnTo>
                    <a:pt x="522" y="738"/>
                  </a:lnTo>
                  <a:lnTo>
                    <a:pt x="518" y="735"/>
                  </a:lnTo>
                  <a:lnTo>
                    <a:pt x="515" y="731"/>
                  </a:lnTo>
                  <a:lnTo>
                    <a:pt x="509" y="727"/>
                  </a:lnTo>
                  <a:lnTo>
                    <a:pt x="504" y="728"/>
                  </a:lnTo>
                  <a:lnTo>
                    <a:pt x="495" y="728"/>
                  </a:lnTo>
                  <a:lnTo>
                    <a:pt x="484" y="712"/>
                  </a:lnTo>
                  <a:lnTo>
                    <a:pt x="474" y="697"/>
                  </a:lnTo>
                  <a:lnTo>
                    <a:pt x="468" y="695"/>
                  </a:lnTo>
                  <a:lnTo>
                    <a:pt x="464" y="697"/>
                  </a:lnTo>
                  <a:lnTo>
                    <a:pt x="461" y="698"/>
                  </a:lnTo>
                  <a:lnTo>
                    <a:pt x="456" y="699"/>
                  </a:lnTo>
                  <a:lnTo>
                    <a:pt x="454" y="702"/>
                  </a:lnTo>
                  <a:lnTo>
                    <a:pt x="449" y="704"/>
                  </a:lnTo>
                  <a:lnTo>
                    <a:pt x="446" y="705"/>
                  </a:lnTo>
                  <a:lnTo>
                    <a:pt x="442" y="705"/>
                  </a:lnTo>
                  <a:lnTo>
                    <a:pt x="429" y="702"/>
                  </a:lnTo>
                  <a:lnTo>
                    <a:pt x="416" y="698"/>
                  </a:lnTo>
                  <a:lnTo>
                    <a:pt x="404" y="692"/>
                  </a:lnTo>
                  <a:lnTo>
                    <a:pt x="391" y="684"/>
                  </a:lnTo>
                  <a:lnTo>
                    <a:pt x="379" y="677"/>
                  </a:lnTo>
                  <a:lnTo>
                    <a:pt x="368" y="667"/>
                  </a:lnTo>
                  <a:lnTo>
                    <a:pt x="359" y="658"/>
                  </a:lnTo>
                  <a:lnTo>
                    <a:pt x="351" y="649"/>
                  </a:lnTo>
                  <a:lnTo>
                    <a:pt x="354" y="642"/>
                  </a:lnTo>
                  <a:lnTo>
                    <a:pt x="354" y="635"/>
                  </a:lnTo>
                  <a:lnTo>
                    <a:pt x="354" y="627"/>
                  </a:lnTo>
                  <a:lnTo>
                    <a:pt x="351" y="618"/>
                  </a:lnTo>
                  <a:lnTo>
                    <a:pt x="345" y="601"/>
                  </a:lnTo>
                  <a:lnTo>
                    <a:pt x="335" y="582"/>
                  </a:lnTo>
                  <a:lnTo>
                    <a:pt x="325" y="562"/>
                  </a:lnTo>
                  <a:lnTo>
                    <a:pt x="314" y="544"/>
                  </a:lnTo>
                  <a:lnTo>
                    <a:pt x="309" y="534"/>
                  </a:lnTo>
                  <a:lnTo>
                    <a:pt x="307" y="525"/>
                  </a:lnTo>
                  <a:lnTo>
                    <a:pt x="304" y="515"/>
                  </a:lnTo>
                  <a:lnTo>
                    <a:pt x="301" y="507"/>
                  </a:lnTo>
                  <a:lnTo>
                    <a:pt x="298" y="504"/>
                  </a:lnTo>
                  <a:lnTo>
                    <a:pt x="294" y="504"/>
                  </a:lnTo>
                  <a:lnTo>
                    <a:pt x="291" y="502"/>
                  </a:lnTo>
                  <a:lnTo>
                    <a:pt x="287" y="504"/>
                  </a:lnTo>
                  <a:lnTo>
                    <a:pt x="288" y="518"/>
                  </a:lnTo>
                  <a:lnTo>
                    <a:pt x="291" y="532"/>
                  </a:lnTo>
                  <a:lnTo>
                    <a:pt x="295" y="547"/>
                  </a:lnTo>
                  <a:lnTo>
                    <a:pt x="299" y="559"/>
                  </a:lnTo>
                  <a:lnTo>
                    <a:pt x="305" y="572"/>
                  </a:lnTo>
                  <a:lnTo>
                    <a:pt x="309" y="584"/>
                  </a:lnTo>
                  <a:lnTo>
                    <a:pt x="315" y="597"/>
                  </a:lnTo>
                  <a:lnTo>
                    <a:pt x="318" y="611"/>
                  </a:lnTo>
                  <a:lnTo>
                    <a:pt x="317" y="611"/>
                  </a:lnTo>
                  <a:lnTo>
                    <a:pt x="315" y="611"/>
                  </a:lnTo>
                  <a:lnTo>
                    <a:pt x="309" y="611"/>
                  </a:lnTo>
                  <a:lnTo>
                    <a:pt x="307" y="609"/>
                  </a:lnTo>
                  <a:lnTo>
                    <a:pt x="299" y="601"/>
                  </a:lnTo>
                  <a:lnTo>
                    <a:pt x="292" y="594"/>
                  </a:lnTo>
                  <a:lnTo>
                    <a:pt x="294" y="588"/>
                  </a:lnTo>
                  <a:lnTo>
                    <a:pt x="294" y="581"/>
                  </a:lnTo>
                  <a:lnTo>
                    <a:pt x="294" y="577"/>
                  </a:lnTo>
                  <a:lnTo>
                    <a:pt x="291" y="574"/>
                  </a:lnTo>
                  <a:lnTo>
                    <a:pt x="289" y="571"/>
                  </a:lnTo>
                  <a:lnTo>
                    <a:pt x="287" y="568"/>
                  </a:lnTo>
                  <a:lnTo>
                    <a:pt x="279" y="564"/>
                  </a:lnTo>
                  <a:lnTo>
                    <a:pt x="274" y="561"/>
                  </a:lnTo>
                  <a:lnTo>
                    <a:pt x="277" y="555"/>
                  </a:lnTo>
                  <a:lnTo>
                    <a:pt x="281" y="549"/>
                  </a:lnTo>
                  <a:lnTo>
                    <a:pt x="265" y="472"/>
                  </a:lnTo>
                  <a:lnTo>
                    <a:pt x="255" y="467"/>
                  </a:lnTo>
                  <a:lnTo>
                    <a:pt x="244" y="462"/>
                  </a:lnTo>
                  <a:lnTo>
                    <a:pt x="244" y="451"/>
                  </a:lnTo>
                  <a:lnTo>
                    <a:pt x="242" y="442"/>
                  </a:lnTo>
                  <a:lnTo>
                    <a:pt x="244" y="435"/>
                  </a:lnTo>
                  <a:lnTo>
                    <a:pt x="247" y="425"/>
                  </a:lnTo>
                  <a:lnTo>
                    <a:pt x="244" y="424"/>
                  </a:lnTo>
                  <a:lnTo>
                    <a:pt x="242" y="422"/>
                  </a:lnTo>
                  <a:lnTo>
                    <a:pt x="241" y="420"/>
                  </a:lnTo>
                  <a:lnTo>
                    <a:pt x="239" y="417"/>
                  </a:lnTo>
                  <a:lnTo>
                    <a:pt x="239" y="411"/>
                  </a:lnTo>
                  <a:lnTo>
                    <a:pt x="239" y="402"/>
                  </a:lnTo>
                  <a:lnTo>
                    <a:pt x="252" y="375"/>
                  </a:lnTo>
                  <a:lnTo>
                    <a:pt x="269" y="344"/>
                  </a:lnTo>
                  <a:lnTo>
                    <a:pt x="279" y="328"/>
                  </a:lnTo>
                  <a:lnTo>
                    <a:pt x="289" y="314"/>
                  </a:lnTo>
                  <a:lnTo>
                    <a:pt x="299" y="302"/>
                  </a:lnTo>
                  <a:lnTo>
                    <a:pt x="308" y="295"/>
                  </a:lnTo>
                  <a:lnTo>
                    <a:pt x="307" y="294"/>
                  </a:lnTo>
                  <a:lnTo>
                    <a:pt x="307" y="292"/>
                  </a:lnTo>
                  <a:lnTo>
                    <a:pt x="298" y="288"/>
                  </a:lnTo>
                  <a:lnTo>
                    <a:pt x="294" y="282"/>
                  </a:lnTo>
                  <a:lnTo>
                    <a:pt x="289" y="275"/>
                  </a:lnTo>
                  <a:lnTo>
                    <a:pt x="285" y="268"/>
                  </a:lnTo>
                  <a:lnTo>
                    <a:pt x="287" y="265"/>
                  </a:lnTo>
                  <a:lnTo>
                    <a:pt x="287" y="261"/>
                  </a:lnTo>
                  <a:lnTo>
                    <a:pt x="292" y="260"/>
                  </a:lnTo>
                  <a:lnTo>
                    <a:pt x="295" y="260"/>
                  </a:lnTo>
                  <a:lnTo>
                    <a:pt x="299" y="261"/>
                  </a:lnTo>
                  <a:lnTo>
                    <a:pt x="302" y="263"/>
                  </a:lnTo>
                  <a:lnTo>
                    <a:pt x="307" y="267"/>
                  </a:lnTo>
                  <a:lnTo>
                    <a:pt x="309" y="272"/>
                  </a:lnTo>
                  <a:lnTo>
                    <a:pt x="312" y="290"/>
                  </a:lnTo>
                  <a:lnTo>
                    <a:pt x="315" y="305"/>
                  </a:lnTo>
                  <a:lnTo>
                    <a:pt x="315" y="305"/>
                  </a:lnTo>
                  <a:lnTo>
                    <a:pt x="317" y="305"/>
                  </a:lnTo>
                  <a:lnTo>
                    <a:pt x="324" y="292"/>
                  </a:lnTo>
                  <a:lnTo>
                    <a:pt x="328" y="281"/>
                  </a:lnTo>
                  <a:lnTo>
                    <a:pt x="317" y="267"/>
                  </a:lnTo>
                  <a:lnTo>
                    <a:pt x="304" y="253"/>
                  </a:lnTo>
                  <a:lnTo>
                    <a:pt x="308" y="247"/>
                  </a:lnTo>
                  <a:lnTo>
                    <a:pt x="308" y="240"/>
                  </a:lnTo>
                  <a:lnTo>
                    <a:pt x="307" y="234"/>
                  </a:lnTo>
                  <a:lnTo>
                    <a:pt x="304" y="227"/>
                  </a:lnTo>
                  <a:lnTo>
                    <a:pt x="314" y="214"/>
                  </a:lnTo>
                  <a:lnTo>
                    <a:pt x="325" y="203"/>
                  </a:lnTo>
                  <a:lnTo>
                    <a:pt x="315" y="203"/>
                  </a:lnTo>
                  <a:lnTo>
                    <a:pt x="308" y="204"/>
                  </a:lnTo>
                  <a:lnTo>
                    <a:pt x="301" y="207"/>
                  </a:lnTo>
                  <a:lnTo>
                    <a:pt x="292" y="210"/>
                  </a:lnTo>
                  <a:lnTo>
                    <a:pt x="301" y="203"/>
                  </a:lnTo>
                  <a:lnTo>
                    <a:pt x="307" y="195"/>
                  </a:lnTo>
                  <a:lnTo>
                    <a:pt x="309" y="191"/>
                  </a:lnTo>
                  <a:lnTo>
                    <a:pt x="312" y="187"/>
                  </a:lnTo>
                  <a:lnTo>
                    <a:pt x="315" y="181"/>
                  </a:lnTo>
                  <a:lnTo>
                    <a:pt x="317" y="174"/>
                  </a:lnTo>
                  <a:lnTo>
                    <a:pt x="311" y="174"/>
                  </a:lnTo>
                  <a:lnTo>
                    <a:pt x="307" y="173"/>
                  </a:lnTo>
                  <a:lnTo>
                    <a:pt x="308" y="171"/>
                  </a:lnTo>
                  <a:lnTo>
                    <a:pt x="311" y="168"/>
                  </a:lnTo>
                  <a:lnTo>
                    <a:pt x="312" y="165"/>
                  </a:lnTo>
                  <a:lnTo>
                    <a:pt x="315" y="164"/>
                  </a:lnTo>
                  <a:lnTo>
                    <a:pt x="315" y="163"/>
                  </a:lnTo>
                  <a:lnTo>
                    <a:pt x="315" y="161"/>
                  </a:lnTo>
                  <a:lnTo>
                    <a:pt x="302" y="165"/>
                  </a:lnTo>
                  <a:lnTo>
                    <a:pt x="291" y="168"/>
                  </a:lnTo>
                  <a:lnTo>
                    <a:pt x="288" y="167"/>
                  </a:lnTo>
                  <a:lnTo>
                    <a:pt x="284" y="165"/>
                  </a:lnTo>
                  <a:lnTo>
                    <a:pt x="287" y="160"/>
                  </a:lnTo>
                  <a:lnTo>
                    <a:pt x="289" y="153"/>
                  </a:lnTo>
                  <a:lnTo>
                    <a:pt x="269" y="150"/>
                  </a:lnTo>
                  <a:lnTo>
                    <a:pt x="251" y="145"/>
                  </a:lnTo>
                  <a:lnTo>
                    <a:pt x="235" y="140"/>
                  </a:lnTo>
                  <a:lnTo>
                    <a:pt x="225" y="140"/>
                  </a:lnTo>
                  <a:lnTo>
                    <a:pt x="218" y="145"/>
                  </a:lnTo>
                  <a:lnTo>
                    <a:pt x="211" y="153"/>
                  </a:lnTo>
                  <a:lnTo>
                    <a:pt x="202" y="154"/>
                  </a:lnTo>
                  <a:lnTo>
                    <a:pt x="195" y="155"/>
                  </a:lnTo>
                  <a:lnTo>
                    <a:pt x="189" y="154"/>
                  </a:lnTo>
                  <a:lnTo>
                    <a:pt x="184" y="153"/>
                  </a:lnTo>
                  <a:lnTo>
                    <a:pt x="178" y="153"/>
                  </a:lnTo>
                  <a:lnTo>
                    <a:pt x="172" y="151"/>
                  </a:lnTo>
                  <a:lnTo>
                    <a:pt x="167" y="151"/>
                  </a:lnTo>
                  <a:lnTo>
                    <a:pt x="161" y="153"/>
                  </a:lnTo>
                  <a:lnTo>
                    <a:pt x="155" y="155"/>
                  </a:lnTo>
                  <a:lnTo>
                    <a:pt x="151" y="160"/>
                  </a:lnTo>
                  <a:lnTo>
                    <a:pt x="148" y="164"/>
                  </a:lnTo>
                  <a:lnTo>
                    <a:pt x="144" y="168"/>
                  </a:lnTo>
                  <a:lnTo>
                    <a:pt x="141" y="171"/>
                  </a:lnTo>
                  <a:lnTo>
                    <a:pt x="135" y="174"/>
                  </a:lnTo>
                  <a:lnTo>
                    <a:pt x="129" y="175"/>
                  </a:lnTo>
                  <a:lnTo>
                    <a:pt x="124" y="177"/>
                  </a:lnTo>
                  <a:lnTo>
                    <a:pt x="111" y="178"/>
                  </a:lnTo>
                  <a:lnTo>
                    <a:pt x="101" y="181"/>
                  </a:lnTo>
                  <a:lnTo>
                    <a:pt x="100" y="185"/>
                  </a:lnTo>
                  <a:lnTo>
                    <a:pt x="98" y="190"/>
                  </a:lnTo>
                  <a:lnTo>
                    <a:pt x="87" y="190"/>
                  </a:lnTo>
                  <a:lnTo>
                    <a:pt x="78" y="191"/>
                  </a:lnTo>
                  <a:lnTo>
                    <a:pt x="70" y="193"/>
                  </a:lnTo>
                  <a:lnTo>
                    <a:pt x="62" y="195"/>
                  </a:lnTo>
                  <a:lnTo>
                    <a:pt x="48" y="203"/>
                  </a:lnTo>
                  <a:lnTo>
                    <a:pt x="32" y="208"/>
                  </a:lnTo>
                  <a:lnTo>
                    <a:pt x="31" y="205"/>
                  </a:lnTo>
                  <a:lnTo>
                    <a:pt x="28" y="203"/>
                  </a:lnTo>
                  <a:lnTo>
                    <a:pt x="15" y="207"/>
                  </a:lnTo>
                  <a:lnTo>
                    <a:pt x="0" y="211"/>
                  </a:lnTo>
                  <a:lnTo>
                    <a:pt x="0" y="210"/>
                  </a:lnTo>
                  <a:lnTo>
                    <a:pt x="1" y="207"/>
                  </a:lnTo>
                  <a:lnTo>
                    <a:pt x="31" y="198"/>
                  </a:lnTo>
                  <a:lnTo>
                    <a:pt x="65" y="191"/>
                  </a:lnTo>
                  <a:lnTo>
                    <a:pt x="81" y="185"/>
                  </a:lnTo>
                  <a:lnTo>
                    <a:pt x="97" y="180"/>
                  </a:lnTo>
                  <a:lnTo>
                    <a:pt x="109" y="174"/>
                  </a:lnTo>
                  <a:lnTo>
                    <a:pt x="119" y="165"/>
                  </a:lnTo>
                  <a:lnTo>
                    <a:pt x="118" y="164"/>
                  </a:lnTo>
                  <a:lnTo>
                    <a:pt x="118" y="163"/>
                  </a:lnTo>
                  <a:lnTo>
                    <a:pt x="97" y="164"/>
                  </a:lnTo>
                  <a:lnTo>
                    <a:pt x="77" y="164"/>
                  </a:lnTo>
                  <a:lnTo>
                    <a:pt x="77" y="163"/>
                  </a:lnTo>
                  <a:lnTo>
                    <a:pt x="77" y="160"/>
                  </a:lnTo>
                  <a:lnTo>
                    <a:pt x="84" y="153"/>
                  </a:lnTo>
                  <a:lnTo>
                    <a:pt x="90" y="144"/>
                  </a:lnTo>
                  <a:lnTo>
                    <a:pt x="81" y="144"/>
                  </a:lnTo>
                  <a:lnTo>
                    <a:pt x="71" y="144"/>
                  </a:lnTo>
                  <a:lnTo>
                    <a:pt x="71" y="141"/>
                  </a:lnTo>
                  <a:lnTo>
                    <a:pt x="71" y="140"/>
                  </a:lnTo>
                  <a:lnTo>
                    <a:pt x="71" y="138"/>
                  </a:lnTo>
                  <a:lnTo>
                    <a:pt x="71" y="138"/>
                  </a:lnTo>
                  <a:lnTo>
                    <a:pt x="81" y="130"/>
                  </a:lnTo>
                  <a:lnTo>
                    <a:pt x="90" y="121"/>
                  </a:lnTo>
                  <a:lnTo>
                    <a:pt x="109" y="117"/>
                  </a:lnTo>
                  <a:lnTo>
                    <a:pt x="134" y="114"/>
                  </a:lnTo>
                  <a:lnTo>
                    <a:pt x="144" y="113"/>
                  </a:lnTo>
                  <a:lnTo>
                    <a:pt x="155" y="110"/>
                  </a:lnTo>
                  <a:lnTo>
                    <a:pt x="159" y="107"/>
                  </a:lnTo>
                  <a:lnTo>
                    <a:pt x="162" y="105"/>
                  </a:lnTo>
                  <a:lnTo>
                    <a:pt x="165" y="103"/>
                  </a:lnTo>
                  <a:lnTo>
                    <a:pt x="168" y="98"/>
                  </a:lnTo>
                  <a:lnTo>
                    <a:pt x="157" y="100"/>
                  </a:lnTo>
                  <a:lnTo>
                    <a:pt x="144" y="101"/>
                  </a:lnTo>
                  <a:lnTo>
                    <a:pt x="138" y="101"/>
                  </a:lnTo>
                  <a:lnTo>
                    <a:pt x="132" y="101"/>
                  </a:lnTo>
                  <a:lnTo>
                    <a:pt x="128" y="100"/>
                  </a:lnTo>
                  <a:lnTo>
                    <a:pt x="124" y="98"/>
                  </a:lnTo>
                  <a:lnTo>
                    <a:pt x="122" y="97"/>
                  </a:lnTo>
                  <a:lnTo>
                    <a:pt x="121" y="97"/>
                  </a:lnTo>
                  <a:lnTo>
                    <a:pt x="122" y="91"/>
                  </a:lnTo>
                  <a:lnTo>
                    <a:pt x="124" y="87"/>
                  </a:lnTo>
                  <a:lnTo>
                    <a:pt x="135" y="84"/>
                  </a:lnTo>
                  <a:lnTo>
                    <a:pt x="145" y="81"/>
                  </a:lnTo>
                  <a:lnTo>
                    <a:pt x="157" y="78"/>
                  </a:lnTo>
                  <a:lnTo>
                    <a:pt x="168" y="77"/>
                  </a:lnTo>
                  <a:lnTo>
                    <a:pt x="169" y="81"/>
                  </a:lnTo>
                  <a:lnTo>
                    <a:pt x="171" y="83"/>
                  </a:lnTo>
                  <a:lnTo>
                    <a:pt x="172" y="84"/>
                  </a:lnTo>
                  <a:lnTo>
                    <a:pt x="177" y="85"/>
                  </a:lnTo>
                  <a:lnTo>
                    <a:pt x="184" y="83"/>
                  </a:lnTo>
                  <a:lnTo>
                    <a:pt x="189" y="81"/>
                  </a:lnTo>
                  <a:lnTo>
                    <a:pt x="185" y="74"/>
                  </a:lnTo>
                  <a:lnTo>
                    <a:pt x="181" y="68"/>
                  </a:lnTo>
                  <a:lnTo>
                    <a:pt x="178" y="65"/>
                  </a:lnTo>
                  <a:lnTo>
                    <a:pt x="177" y="63"/>
                  </a:lnTo>
                  <a:lnTo>
                    <a:pt x="177" y="60"/>
                  </a:lnTo>
                  <a:lnTo>
                    <a:pt x="177" y="55"/>
                  </a:lnTo>
                  <a:lnTo>
                    <a:pt x="188" y="54"/>
                  </a:lnTo>
                  <a:lnTo>
                    <a:pt x="201" y="53"/>
                  </a:lnTo>
                  <a:lnTo>
                    <a:pt x="212" y="50"/>
                  </a:lnTo>
                  <a:lnTo>
                    <a:pt x="224" y="48"/>
                  </a:lnTo>
                  <a:lnTo>
                    <a:pt x="241" y="43"/>
                  </a:lnTo>
                  <a:lnTo>
                    <a:pt x="262" y="34"/>
                  </a:lnTo>
                  <a:lnTo>
                    <a:pt x="274" y="30"/>
                  </a:lnTo>
                  <a:lnTo>
                    <a:pt x="285" y="27"/>
                  </a:lnTo>
                  <a:lnTo>
                    <a:pt x="297" y="26"/>
                  </a:lnTo>
                  <a:lnTo>
                    <a:pt x="307" y="26"/>
                  </a:lnTo>
                  <a:lnTo>
                    <a:pt x="334" y="30"/>
                  </a:lnTo>
                  <a:lnTo>
                    <a:pt x="361" y="35"/>
                  </a:lnTo>
                  <a:lnTo>
                    <a:pt x="389" y="41"/>
                  </a:lnTo>
                  <a:lnTo>
                    <a:pt x="416" y="45"/>
                  </a:lnTo>
                  <a:lnTo>
                    <a:pt x="429" y="48"/>
                  </a:lnTo>
                  <a:lnTo>
                    <a:pt x="444" y="50"/>
                  </a:lnTo>
                  <a:lnTo>
                    <a:pt x="456" y="50"/>
                  </a:lnTo>
                  <a:lnTo>
                    <a:pt x="469" y="50"/>
                  </a:lnTo>
                  <a:lnTo>
                    <a:pt x="482" y="48"/>
                  </a:lnTo>
                  <a:lnTo>
                    <a:pt x="495" y="45"/>
                  </a:lnTo>
                  <a:lnTo>
                    <a:pt x="508" y="41"/>
                  </a:lnTo>
                  <a:lnTo>
                    <a:pt x="521" y="37"/>
                  </a:lnTo>
                  <a:lnTo>
                    <a:pt x="524" y="41"/>
                  </a:lnTo>
                  <a:lnTo>
                    <a:pt x="528" y="44"/>
                  </a:lnTo>
                  <a:lnTo>
                    <a:pt x="532" y="45"/>
                  </a:lnTo>
                  <a:lnTo>
                    <a:pt x="541" y="45"/>
                  </a:lnTo>
                  <a:lnTo>
                    <a:pt x="545" y="44"/>
                  </a:lnTo>
                  <a:lnTo>
                    <a:pt x="551" y="43"/>
                  </a:lnTo>
                  <a:lnTo>
                    <a:pt x="556" y="43"/>
                  </a:lnTo>
                  <a:lnTo>
                    <a:pt x="562" y="44"/>
                  </a:lnTo>
                  <a:lnTo>
                    <a:pt x="565" y="48"/>
                  </a:lnTo>
                  <a:lnTo>
                    <a:pt x="569" y="51"/>
                  </a:lnTo>
                  <a:lnTo>
                    <a:pt x="574" y="53"/>
                  </a:lnTo>
                  <a:lnTo>
                    <a:pt x="579" y="53"/>
                  </a:lnTo>
                  <a:lnTo>
                    <a:pt x="585" y="53"/>
                  </a:lnTo>
                  <a:lnTo>
                    <a:pt x="591" y="54"/>
                  </a:lnTo>
                  <a:lnTo>
                    <a:pt x="596" y="55"/>
                  </a:lnTo>
                  <a:lnTo>
                    <a:pt x="601" y="58"/>
                  </a:lnTo>
                  <a:lnTo>
                    <a:pt x="599" y="63"/>
                  </a:lnTo>
                  <a:lnTo>
                    <a:pt x="599" y="67"/>
                  </a:lnTo>
                  <a:lnTo>
                    <a:pt x="619" y="67"/>
                  </a:lnTo>
                  <a:lnTo>
                    <a:pt x="639" y="65"/>
                  </a:lnTo>
                  <a:lnTo>
                    <a:pt x="639" y="71"/>
                  </a:lnTo>
                  <a:lnTo>
                    <a:pt x="641" y="78"/>
                  </a:lnTo>
                  <a:lnTo>
                    <a:pt x="643" y="78"/>
                  </a:lnTo>
                  <a:lnTo>
                    <a:pt x="646" y="78"/>
                  </a:lnTo>
                  <a:lnTo>
                    <a:pt x="648" y="77"/>
                  </a:lnTo>
                  <a:lnTo>
                    <a:pt x="649" y="77"/>
                  </a:lnTo>
                  <a:lnTo>
                    <a:pt x="651" y="73"/>
                  </a:lnTo>
                  <a:lnTo>
                    <a:pt x="652" y="68"/>
                  </a:lnTo>
                  <a:lnTo>
                    <a:pt x="653" y="67"/>
                  </a:lnTo>
                  <a:lnTo>
                    <a:pt x="656" y="64"/>
                  </a:lnTo>
                  <a:lnTo>
                    <a:pt x="661" y="61"/>
                  </a:lnTo>
                  <a:lnTo>
                    <a:pt x="666" y="57"/>
                  </a:lnTo>
                  <a:lnTo>
                    <a:pt x="682" y="58"/>
                  </a:lnTo>
                  <a:lnTo>
                    <a:pt x="703" y="61"/>
                  </a:lnTo>
                  <a:lnTo>
                    <a:pt x="725" y="64"/>
                  </a:lnTo>
                  <a:lnTo>
                    <a:pt x="742" y="67"/>
                  </a:lnTo>
                  <a:lnTo>
                    <a:pt x="742" y="68"/>
                  </a:lnTo>
                  <a:lnTo>
                    <a:pt x="742" y="68"/>
                  </a:lnTo>
                  <a:lnTo>
                    <a:pt x="739" y="73"/>
                  </a:lnTo>
                  <a:lnTo>
                    <a:pt x="738" y="77"/>
                  </a:lnTo>
                  <a:lnTo>
                    <a:pt x="738" y="78"/>
                  </a:lnTo>
                  <a:lnTo>
                    <a:pt x="739" y="80"/>
                  </a:lnTo>
                  <a:lnTo>
                    <a:pt x="742" y="78"/>
                  </a:lnTo>
                  <a:lnTo>
                    <a:pt x="746" y="78"/>
                  </a:lnTo>
                  <a:lnTo>
                    <a:pt x="751" y="70"/>
                  </a:lnTo>
                  <a:lnTo>
                    <a:pt x="755" y="64"/>
                  </a:lnTo>
                  <a:lnTo>
                    <a:pt x="755" y="63"/>
                  </a:lnTo>
                  <a:lnTo>
                    <a:pt x="755" y="61"/>
                  </a:lnTo>
                  <a:lnTo>
                    <a:pt x="749" y="58"/>
                  </a:lnTo>
                  <a:lnTo>
                    <a:pt x="743" y="55"/>
                  </a:lnTo>
                  <a:lnTo>
                    <a:pt x="746" y="50"/>
                  </a:lnTo>
                  <a:lnTo>
                    <a:pt x="749" y="44"/>
                  </a:lnTo>
                  <a:lnTo>
                    <a:pt x="755" y="47"/>
                  </a:lnTo>
                  <a:lnTo>
                    <a:pt x="761" y="48"/>
                  </a:lnTo>
                  <a:lnTo>
                    <a:pt x="758" y="53"/>
                  </a:lnTo>
                  <a:lnTo>
                    <a:pt x="753" y="55"/>
                  </a:lnTo>
                  <a:lnTo>
                    <a:pt x="753" y="57"/>
                  </a:lnTo>
                  <a:lnTo>
                    <a:pt x="753" y="57"/>
                  </a:lnTo>
                  <a:lnTo>
                    <a:pt x="762" y="58"/>
                  </a:lnTo>
                  <a:lnTo>
                    <a:pt x="771" y="58"/>
                  </a:lnTo>
                  <a:lnTo>
                    <a:pt x="776" y="53"/>
                  </a:lnTo>
                  <a:lnTo>
                    <a:pt x="782" y="48"/>
                  </a:lnTo>
                  <a:lnTo>
                    <a:pt x="776" y="45"/>
                  </a:lnTo>
                  <a:lnTo>
                    <a:pt x="771" y="40"/>
                  </a:lnTo>
                  <a:lnTo>
                    <a:pt x="775" y="34"/>
                  </a:lnTo>
                  <a:lnTo>
                    <a:pt x="779" y="28"/>
                  </a:lnTo>
                  <a:lnTo>
                    <a:pt x="788" y="27"/>
                  </a:lnTo>
                  <a:lnTo>
                    <a:pt x="793" y="26"/>
                  </a:lnTo>
                  <a:lnTo>
                    <a:pt x="799" y="24"/>
                  </a:lnTo>
                  <a:lnTo>
                    <a:pt x="806" y="27"/>
                  </a:lnTo>
                  <a:lnTo>
                    <a:pt x="806" y="31"/>
                  </a:lnTo>
                  <a:lnTo>
                    <a:pt x="806" y="37"/>
                  </a:lnTo>
                  <a:lnTo>
                    <a:pt x="801" y="40"/>
                  </a:lnTo>
                  <a:lnTo>
                    <a:pt x="796" y="44"/>
                  </a:lnTo>
                  <a:lnTo>
                    <a:pt x="801" y="50"/>
                  </a:lnTo>
                  <a:lnTo>
                    <a:pt x="805" y="55"/>
                  </a:lnTo>
                  <a:lnTo>
                    <a:pt x="809" y="53"/>
                  </a:lnTo>
                  <a:lnTo>
                    <a:pt x="813" y="50"/>
                  </a:lnTo>
                  <a:lnTo>
                    <a:pt x="819" y="48"/>
                  </a:lnTo>
                  <a:lnTo>
                    <a:pt x="825" y="50"/>
                  </a:lnTo>
                  <a:lnTo>
                    <a:pt x="823" y="54"/>
                  </a:lnTo>
                  <a:lnTo>
                    <a:pt x="822" y="58"/>
                  </a:lnTo>
                  <a:lnTo>
                    <a:pt x="818" y="61"/>
                  </a:lnTo>
                  <a:lnTo>
                    <a:pt x="813" y="63"/>
                  </a:lnTo>
                  <a:lnTo>
                    <a:pt x="813" y="67"/>
                  </a:lnTo>
                  <a:lnTo>
                    <a:pt x="812" y="71"/>
                  </a:lnTo>
                  <a:lnTo>
                    <a:pt x="816" y="71"/>
                  </a:lnTo>
                  <a:lnTo>
                    <a:pt x="819" y="71"/>
                  </a:lnTo>
                  <a:lnTo>
                    <a:pt x="831" y="67"/>
                  </a:lnTo>
                  <a:lnTo>
                    <a:pt x="843" y="60"/>
                  </a:lnTo>
                  <a:lnTo>
                    <a:pt x="849" y="55"/>
                  </a:lnTo>
                  <a:lnTo>
                    <a:pt x="853" y="51"/>
                  </a:lnTo>
                  <a:lnTo>
                    <a:pt x="858" y="45"/>
                  </a:lnTo>
                  <a:lnTo>
                    <a:pt x="860" y="41"/>
                  </a:lnTo>
                  <a:lnTo>
                    <a:pt x="849" y="37"/>
                  </a:lnTo>
                  <a:lnTo>
                    <a:pt x="833" y="35"/>
                  </a:lnTo>
                  <a:lnTo>
                    <a:pt x="835" y="31"/>
                  </a:lnTo>
                  <a:lnTo>
                    <a:pt x="836" y="30"/>
                  </a:lnTo>
                  <a:lnTo>
                    <a:pt x="839" y="30"/>
                  </a:lnTo>
                  <a:lnTo>
                    <a:pt x="843" y="30"/>
                  </a:lnTo>
                  <a:lnTo>
                    <a:pt x="840" y="26"/>
                  </a:lnTo>
                  <a:lnTo>
                    <a:pt x="839" y="21"/>
                  </a:lnTo>
                  <a:lnTo>
                    <a:pt x="849" y="14"/>
                  </a:lnTo>
                  <a:lnTo>
                    <a:pt x="863" y="7"/>
                  </a:lnTo>
                  <a:lnTo>
                    <a:pt x="870" y="4"/>
                  </a:lnTo>
                  <a:lnTo>
                    <a:pt x="876" y="3"/>
                  </a:lnTo>
                  <a:lnTo>
                    <a:pt x="879" y="4"/>
                  </a:lnTo>
                  <a:lnTo>
                    <a:pt x="880" y="6"/>
                  </a:lnTo>
                  <a:lnTo>
                    <a:pt x="883" y="7"/>
                  </a:lnTo>
                  <a:lnTo>
                    <a:pt x="883" y="10"/>
                  </a:lnTo>
                  <a:lnTo>
                    <a:pt x="876" y="13"/>
                  </a:lnTo>
                  <a:lnTo>
                    <a:pt x="869" y="14"/>
                  </a:lnTo>
                  <a:lnTo>
                    <a:pt x="869" y="21"/>
                  </a:lnTo>
                  <a:lnTo>
                    <a:pt x="869" y="27"/>
                  </a:lnTo>
                  <a:lnTo>
                    <a:pt x="876" y="27"/>
                  </a:lnTo>
                  <a:lnTo>
                    <a:pt x="882" y="27"/>
                  </a:lnTo>
                  <a:lnTo>
                    <a:pt x="880" y="23"/>
                  </a:lnTo>
                  <a:lnTo>
                    <a:pt x="879" y="17"/>
                  </a:lnTo>
                  <a:lnTo>
                    <a:pt x="890" y="13"/>
                  </a:lnTo>
                  <a:lnTo>
                    <a:pt x="900" y="8"/>
                  </a:lnTo>
                  <a:lnTo>
                    <a:pt x="905" y="7"/>
                  </a:lnTo>
                  <a:lnTo>
                    <a:pt x="910" y="6"/>
                  </a:lnTo>
                  <a:lnTo>
                    <a:pt x="918" y="6"/>
                  </a:lnTo>
                  <a:lnTo>
                    <a:pt x="925" y="6"/>
                  </a:lnTo>
                  <a:lnTo>
                    <a:pt x="923" y="10"/>
                  </a:lnTo>
                  <a:lnTo>
                    <a:pt x="922" y="13"/>
                  </a:lnTo>
                  <a:lnTo>
                    <a:pt x="920" y="14"/>
                  </a:lnTo>
                  <a:lnTo>
                    <a:pt x="916" y="16"/>
                  </a:lnTo>
                  <a:lnTo>
                    <a:pt x="918" y="18"/>
                  </a:lnTo>
                  <a:lnTo>
                    <a:pt x="918" y="23"/>
                  </a:lnTo>
                  <a:lnTo>
                    <a:pt x="930" y="21"/>
                  </a:lnTo>
                  <a:lnTo>
                    <a:pt x="943" y="18"/>
                  </a:lnTo>
                  <a:lnTo>
                    <a:pt x="943" y="16"/>
                  </a:lnTo>
                  <a:lnTo>
                    <a:pt x="943" y="11"/>
                  </a:lnTo>
                  <a:lnTo>
                    <a:pt x="942" y="11"/>
                  </a:lnTo>
                  <a:lnTo>
                    <a:pt x="940" y="11"/>
                  </a:lnTo>
                  <a:lnTo>
                    <a:pt x="938" y="13"/>
                  </a:lnTo>
                  <a:lnTo>
                    <a:pt x="935" y="13"/>
                  </a:lnTo>
                  <a:lnTo>
                    <a:pt x="932" y="11"/>
                  </a:lnTo>
                  <a:lnTo>
                    <a:pt x="928" y="10"/>
                  </a:lnTo>
                  <a:lnTo>
                    <a:pt x="928" y="6"/>
                  </a:lnTo>
                  <a:lnTo>
                    <a:pt x="92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25" name="Freeform 456"/>
            <p:cNvSpPr>
              <a:spLocks/>
            </p:cNvSpPr>
            <p:nvPr/>
          </p:nvSpPr>
          <p:spPr bwMode="auto">
            <a:xfrm>
              <a:off x="3714" y="2410"/>
              <a:ext cx="11" cy="5"/>
            </a:xfrm>
            <a:custGeom>
              <a:avLst/>
              <a:gdLst>
                <a:gd name="T0" fmla="*/ 0 w 11"/>
                <a:gd name="T1" fmla="*/ 0 h 5"/>
                <a:gd name="T2" fmla="*/ 1 w 11"/>
                <a:gd name="T3" fmla="*/ 3 h 5"/>
                <a:gd name="T4" fmla="*/ 3 w 11"/>
                <a:gd name="T5" fmla="*/ 5 h 5"/>
                <a:gd name="T6" fmla="*/ 7 w 11"/>
                <a:gd name="T7" fmla="*/ 5 h 5"/>
                <a:gd name="T8" fmla="*/ 11 w 11"/>
                <a:gd name="T9" fmla="*/ 4 h 5"/>
                <a:gd name="T10" fmla="*/ 10 w 11"/>
                <a:gd name="T11" fmla="*/ 4 h 5"/>
                <a:gd name="T12" fmla="*/ 9 w 11"/>
                <a:gd name="T13" fmla="*/ 4 h 5"/>
                <a:gd name="T14" fmla="*/ 4 w 11"/>
                <a:gd name="T15" fmla="*/ 3 h 5"/>
                <a:gd name="T16" fmla="*/ 0 w 11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5">
                  <a:moveTo>
                    <a:pt x="0" y="0"/>
                  </a:moveTo>
                  <a:lnTo>
                    <a:pt x="1" y="3"/>
                  </a:lnTo>
                  <a:lnTo>
                    <a:pt x="3" y="5"/>
                  </a:lnTo>
                  <a:lnTo>
                    <a:pt x="7" y="5"/>
                  </a:lnTo>
                  <a:lnTo>
                    <a:pt x="11" y="4"/>
                  </a:lnTo>
                  <a:lnTo>
                    <a:pt x="10" y="4"/>
                  </a:lnTo>
                  <a:lnTo>
                    <a:pt x="9" y="4"/>
                  </a:lnTo>
                  <a:lnTo>
                    <a:pt x="4" y="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26" name="Freeform 457"/>
            <p:cNvSpPr>
              <a:spLocks/>
            </p:cNvSpPr>
            <p:nvPr/>
          </p:nvSpPr>
          <p:spPr bwMode="auto">
            <a:xfrm>
              <a:off x="3476" y="2432"/>
              <a:ext cx="17" cy="13"/>
            </a:xfrm>
            <a:custGeom>
              <a:avLst/>
              <a:gdLst>
                <a:gd name="T0" fmla="*/ 2 w 17"/>
                <a:gd name="T1" fmla="*/ 0 h 13"/>
                <a:gd name="T2" fmla="*/ 10 w 17"/>
                <a:gd name="T3" fmla="*/ 0 h 13"/>
                <a:gd name="T4" fmla="*/ 17 w 17"/>
                <a:gd name="T5" fmla="*/ 2 h 13"/>
                <a:gd name="T6" fmla="*/ 17 w 17"/>
                <a:gd name="T7" fmla="*/ 5 h 13"/>
                <a:gd name="T8" fmla="*/ 17 w 17"/>
                <a:gd name="T9" fmla="*/ 8 h 13"/>
                <a:gd name="T10" fmla="*/ 14 w 17"/>
                <a:gd name="T11" fmla="*/ 10 h 13"/>
                <a:gd name="T12" fmla="*/ 11 w 17"/>
                <a:gd name="T13" fmla="*/ 13 h 13"/>
                <a:gd name="T14" fmla="*/ 7 w 17"/>
                <a:gd name="T15" fmla="*/ 12 h 13"/>
                <a:gd name="T16" fmla="*/ 2 w 17"/>
                <a:gd name="T17" fmla="*/ 10 h 13"/>
                <a:gd name="T18" fmla="*/ 1 w 17"/>
                <a:gd name="T19" fmla="*/ 10 h 13"/>
                <a:gd name="T20" fmla="*/ 0 w 17"/>
                <a:gd name="T21" fmla="*/ 10 h 13"/>
                <a:gd name="T22" fmla="*/ 1 w 17"/>
                <a:gd name="T23" fmla="*/ 5 h 13"/>
                <a:gd name="T24" fmla="*/ 2 w 17"/>
                <a:gd name="T2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" h="13">
                  <a:moveTo>
                    <a:pt x="2" y="0"/>
                  </a:moveTo>
                  <a:lnTo>
                    <a:pt x="10" y="0"/>
                  </a:lnTo>
                  <a:lnTo>
                    <a:pt x="17" y="2"/>
                  </a:lnTo>
                  <a:lnTo>
                    <a:pt x="17" y="5"/>
                  </a:lnTo>
                  <a:lnTo>
                    <a:pt x="17" y="8"/>
                  </a:lnTo>
                  <a:lnTo>
                    <a:pt x="14" y="10"/>
                  </a:lnTo>
                  <a:lnTo>
                    <a:pt x="11" y="13"/>
                  </a:lnTo>
                  <a:lnTo>
                    <a:pt x="7" y="12"/>
                  </a:lnTo>
                  <a:lnTo>
                    <a:pt x="2" y="10"/>
                  </a:lnTo>
                  <a:lnTo>
                    <a:pt x="1" y="10"/>
                  </a:lnTo>
                  <a:lnTo>
                    <a:pt x="0" y="10"/>
                  </a:lnTo>
                  <a:lnTo>
                    <a:pt x="1" y="5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27" name="Freeform 458"/>
            <p:cNvSpPr>
              <a:spLocks/>
            </p:cNvSpPr>
            <p:nvPr/>
          </p:nvSpPr>
          <p:spPr bwMode="auto">
            <a:xfrm>
              <a:off x="3274" y="2457"/>
              <a:ext cx="20" cy="13"/>
            </a:xfrm>
            <a:custGeom>
              <a:avLst/>
              <a:gdLst>
                <a:gd name="T0" fmla="*/ 5 w 20"/>
                <a:gd name="T1" fmla="*/ 0 h 13"/>
                <a:gd name="T2" fmla="*/ 12 w 20"/>
                <a:gd name="T3" fmla="*/ 1 h 13"/>
                <a:gd name="T4" fmla="*/ 20 w 20"/>
                <a:gd name="T5" fmla="*/ 3 h 13"/>
                <a:gd name="T6" fmla="*/ 20 w 20"/>
                <a:gd name="T7" fmla="*/ 4 h 13"/>
                <a:gd name="T8" fmla="*/ 20 w 20"/>
                <a:gd name="T9" fmla="*/ 4 h 13"/>
                <a:gd name="T10" fmla="*/ 20 w 20"/>
                <a:gd name="T11" fmla="*/ 7 h 13"/>
                <a:gd name="T12" fmla="*/ 19 w 20"/>
                <a:gd name="T13" fmla="*/ 8 h 13"/>
                <a:gd name="T14" fmla="*/ 13 w 20"/>
                <a:gd name="T15" fmla="*/ 11 h 13"/>
                <a:gd name="T16" fmla="*/ 9 w 20"/>
                <a:gd name="T17" fmla="*/ 13 h 13"/>
                <a:gd name="T18" fmla="*/ 5 w 20"/>
                <a:gd name="T19" fmla="*/ 11 h 13"/>
                <a:gd name="T20" fmla="*/ 0 w 20"/>
                <a:gd name="T21" fmla="*/ 7 h 13"/>
                <a:gd name="T22" fmla="*/ 2 w 20"/>
                <a:gd name="T23" fmla="*/ 5 h 13"/>
                <a:gd name="T24" fmla="*/ 3 w 20"/>
                <a:gd name="T25" fmla="*/ 4 h 13"/>
                <a:gd name="T26" fmla="*/ 3 w 20"/>
                <a:gd name="T27" fmla="*/ 3 h 13"/>
                <a:gd name="T28" fmla="*/ 5 w 20"/>
                <a:gd name="T2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13">
                  <a:moveTo>
                    <a:pt x="5" y="0"/>
                  </a:moveTo>
                  <a:lnTo>
                    <a:pt x="12" y="1"/>
                  </a:lnTo>
                  <a:lnTo>
                    <a:pt x="20" y="3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20" y="7"/>
                  </a:lnTo>
                  <a:lnTo>
                    <a:pt x="19" y="8"/>
                  </a:lnTo>
                  <a:lnTo>
                    <a:pt x="13" y="11"/>
                  </a:lnTo>
                  <a:lnTo>
                    <a:pt x="9" y="13"/>
                  </a:lnTo>
                  <a:lnTo>
                    <a:pt x="5" y="11"/>
                  </a:lnTo>
                  <a:lnTo>
                    <a:pt x="0" y="7"/>
                  </a:lnTo>
                  <a:lnTo>
                    <a:pt x="2" y="5"/>
                  </a:lnTo>
                  <a:lnTo>
                    <a:pt x="3" y="4"/>
                  </a:lnTo>
                  <a:lnTo>
                    <a:pt x="3" y="3"/>
                  </a:ln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28" name="Freeform 459"/>
            <p:cNvSpPr>
              <a:spLocks/>
            </p:cNvSpPr>
            <p:nvPr/>
          </p:nvSpPr>
          <p:spPr bwMode="auto">
            <a:xfrm>
              <a:off x="3713" y="2477"/>
              <a:ext cx="82" cy="33"/>
            </a:xfrm>
            <a:custGeom>
              <a:avLst/>
              <a:gdLst>
                <a:gd name="T0" fmla="*/ 4 w 82"/>
                <a:gd name="T1" fmla="*/ 0 h 33"/>
                <a:gd name="T2" fmla="*/ 11 w 82"/>
                <a:gd name="T3" fmla="*/ 1 h 33"/>
                <a:gd name="T4" fmla="*/ 15 w 82"/>
                <a:gd name="T5" fmla="*/ 3 h 33"/>
                <a:gd name="T6" fmla="*/ 18 w 82"/>
                <a:gd name="T7" fmla="*/ 7 h 33"/>
                <a:gd name="T8" fmla="*/ 21 w 82"/>
                <a:gd name="T9" fmla="*/ 11 h 33"/>
                <a:gd name="T10" fmla="*/ 28 w 82"/>
                <a:gd name="T11" fmla="*/ 5 h 33"/>
                <a:gd name="T12" fmla="*/ 35 w 82"/>
                <a:gd name="T13" fmla="*/ 1 h 33"/>
                <a:gd name="T14" fmla="*/ 47 w 82"/>
                <a:gd name="T15" fmla="*/ 4 h 33"/>
                <a:gd name="T16" fmla="*/ 58 w 82"/>
                <a:gd name="T17" fmla="*/ 4 h 33"/>
                <a:gd name="T18" fmla="*/ 64 w 82"/>
                <a:gd name="T19" fmla="*/ 4 h 33"/>
                <a:gd name="T20" fmla="*/ 70 w 82"/>
                <a:gd name="T21" fmla="*/ 5 h 33"/>
                <a:gd name="T22" fmla="*/ 74 w 82"/>
                <a:gd name="T23" fmla="*/ 7 h 33"/>
                <a:gd name="T24" fmla="*/ 80 w 82"/>
                <a:gd name="T25" fmla="*/ 10 h 33"/>
                <a:gd name="T26" fmla="*/ 81 w 82"/>
                <a:gd name="T27" fmla="*/ 10 h 33"/>
                <a:gd name="T28" fmla="*/ 82 w 82"/>
                <a:gd name="T29" fmla="*/ 10 h 33"/>
                <a:gd name="T30" fmla="*/ 81 w 82"/>
                <a:gd name="T31" fmla="*/ 13 h 33"/>
                <a:gd name="T32" fmla="*/ 80 w 82"/>
                <a:gd name="T33" fmla="*/ 15 h 33"/>
                <a:gd name="T34" fmla="*/ 74 w 82"/>
                <a:gd name="T35" fmla="*/ 21 h 33"/>
                <a:gd name="T36" fmla="*/ 65 w 82"/>
                <a:gd name="T37" fmla="*/ 25 h 33"/>
                <a:gd name="T38" fmla="*/ 54 w 82"/>
                <a:gd name="T39" fmla="*/ 30 h 33"/>
                <a:gd name="T40" fmla="*/ 41 w 82"/>
                <a:gd name="T41" fmla="*/ 33 h 33"/>
                <a:gd name="T42" fmla="*/ 30 w 82"/>
                <a:gd name="T43" fmla="*/ 33 h 33"/>
                <a:gd name="T44" fmla="*/ 18 w 82"/>
                <a:gd name="T45" fmla="*/ 33 h 33"/>
                <a:gd name="T46" fmla="*/ 15 w 82"/>
                <a:gd name="T47" fmla="*/ 30 h 33"/>
                <a:gd name="T48" fmla="*/ 12 w 82"/>
                <a:gd name="T49" fmla="*/ 28 h 33"/>
                <a:gd name="T50" fmla="*/ 10 w 82"/>
                <a:gd name="T51" fmla="*/ 25 h 33"/>
                <a:gd name="T52" fmla="*/ 10 w 82"/>
                <a:gd name="T53" fmla="*/ 21 h 33"/>
                <a:gd name="T54" fmla="*/ 7 w 82"/>
                <a:gd name="T55" fmla="*/ 20 h 33"/>
                <a:gd name="T56" fmla="*/ 5 w 82"/>
                <a:gd name="T57" fmla="*/ 20 h 33"/>
                <a:gd name="T58" fmla="*/ 5 w 82"/>
                <a:gd name="T59" fmla="*/ 18 h 33"/>
                <a:gd name="T60" fmla="*/ 4 w 82"/>
                <a:gd name="T61" fmla="*/ 15 h 33"/>
                <a:gd name="T62" fmla="*/ 7 w 82"/>
                <a:gd name="T63" fmla="*/ 15 h 33"/>
                <a:gd name="T64" fmla="*/ 8 w 82"/>
                <a:gd name="T65" fmla="*/ 15 h 33"/>
                <a:gd name="T66" fmla="*/ 4 w 82"/>
                <a:gd name="T67" fmla="*/ 13 h 33"/>
                <a:gd name="T68" fmla="*/ 0 w 82"/>
                <a:gd name="T69" fmla="*/ 10 h 33"/>
                <a:gd name="T70" fmla="*/ 0 w 82"/>
                <a:gd name="T71" fmla="*/ 8 h 33"/>
                <a:gd name="T72" fmla="*/ 0 w 82"/>
                <a:gd name="T73" fmla="*/ 8 h 33"/>
                <a:gd name="T74" fmla="*/ 4 w 82"/>
                <a:gd name="T75" fmla="*/ 7 h 33"/>
                <a:gd name="T76" fmla="*/ 7 w 82"/>
                <a:gd name="T77" fmla="*/ 5 h 33"/>
                <a:gd name="T78" fmla="*/ 5 w 82"/>
                <a:gd name="T79" fmla="*/ 3 h 33"/>
                <a:gd name="T80" fmla="*/ 4 w 82"/>
                <a:gd name="T81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2" h="33">
                  <a:moveTo>
                    <a:pt x="4" y="0"/>
                  </a:moveTo>
                  <a:lnTo>
                    <a:pt x="11" y="1"/>
                  </a:lnTo>
                  <a:lnTo>
                    <a:pt x="15" y="3"/>
                  </a:lnTo>
                  <a:lnTo>
                    <a:pt x="18" y="7"/>
                  </a:lnTo>
                  <a:lnTo>
                    <a:pt x="21" y="11"/>
                  </a:lnTo>
                  <a:lnTo>
                    <a:pt x="28" y="5"/>
                  </a:lnTo>
                  <a:lnTo>
                    <a:pt x="35" y="1"/>
                  </a:lnTo>
                  <a:lnTo>
                    <a:pt x="47" y="4"/>
                  </a:lnTo>
                  <a:lnTo>
                    <a:pt x="58" y="4"/>
                  </a:lnTo>
                  <a:lnTo>
                    <a:pt x="64" y="4"/>
                  </a:lnTo>
                  <a:lnTo>
                    <a:pt x="70" y="5"/>
                  </a:lnTo>
                  <a:lnTo>
                    <a:pt x="74" y="7"/>
                  </a:lnTo>
                  <a:lnTo>
                    <a:pt x="80" y="10"/>
                  </a:lnTo>
                  <a:lnTo>
                    <a:pt x="81" y="10"/>
                  </a:lnTo>
                  <a:lnTo>
                    <a:pt x="82" y="10"/>
                  </a:lnTo>
                  <a:lnTo>
                    <a:pt x="81" y="13"/>
                  </a:lnTo>
                  <a:lnTo>
                    <a:pt x="80" y="15"/>
                  </a:lnTo>
                  <a:lnTo>
                    <a:pt x="74" y="21"/>
                  </a:lnTo>
                  <a:lnTo>
                    <a:pt x="65" y="25"/>
                  </a:lnTo>
                  <a:lnTo>
                    <a:pt x="54" y="30"/>
                  </a:lnTo>
                  <a:lnTo>
                    <a:pt x="41" y="33"/>
                  </a:lnTo>
                  <a:lnTo>
                    <a:pt x="30" y="33"/>
                  </a:lnTo>
                  <a:lnTo>
                    <a:pt x="18" y="33"/>
                  </a:lnTo>
                  <a:lnTo>
                    <a:pt x="15" y="30"/>
                  </a:lnTo>
                  <a:lnTo>
                    <a:pt x="12" y="28"/>
                  </a:lnTo>
                  <a:lnTo>
                    <a:pt x="10" y="25"/>
                  </a:lnTo>
                  <a:lnTo>
                    <a:pt x="10" y="21"/>
                  </a:lnTo>
                  <a:lnTo>
                    <a:pt x="7" y="20"/>
                  </a:lnTo>
                  <a:lnTo>
                    <a:pt x="5" y="20"/>
                  </a:lnTo>
                  <a:lnTo>
                    <a:pt x="5" y="18"/>
                  </a:lnTo>
                  <a:lnTo>
                    <a:pt x="4" y="15"/>
                  </a:lnTo>
                  <a:lnTo>
                    <a:pt x="7" y="15"/>
                  </a:lnTo>
                  <a:lnTo>
                    <a:pt x="8" y="15"/>
                  </a:lnTo>
                  <a:lnTo>
                    <a:pt x="4" y="13"/>
                  </a:lnTo>
                  <a:lnTo>
                    <a:pt x="0" y="10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7"/>
                  </a:lnTo>
                  <a:lnTo>
                    <a:pt x="7" y="5"/>
                  </a:lnTo>
                  <a:lnTo>
                    <a:pt x="5" y="3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29" name="Freeform 460"/>
            <p:cNvSpPr>
              <a:spLocks/>
            </p:cNvSpPr>
            <p:nvPr/>
          </p:nvSpPr>
          <p:spPr bwMode="auto">
            <a:xfrm>
              <a:off x="3244" y="2485"/>
              <a:ext cx="26" cy="17"/>
            </a:xfrm>
            <a:custGeom>
              <a:avLst/>
              <a:gdLst>
                <a:gd name="T0" fmla="*/ 17 w 26"/>
                <a:gd name="T1" fmla="*/ 0 h 17"/>
                <a:gd name="T2" fmla="*/ 22 w 26"/>
                <a:gd name="T3" fmla="*/ 3 h 17"/>
                <a:gd name="T4" fmla="*/ 26 w 26"/>
                <a:gd name="T5" fmla="*/ 9 h 17"/>
                <a:gd name="T6" fmla="*/ 25 w 26"/>
                <a:gd name="T7" fmla="*/ 12 h 17"/>
                <a:gd name="T8" fmla="*/ 25 w 26"/>
                <a:gd name="T9" fmla="*/ 15 h 17"/>
                <a:gd name="T10" fmla="*/ 13 w 26"/>
                <a:gd name="T11" fmla="*/ 16 h 17"/>
                <a:gd name="T12" fmla="*/ 3 w 26"/>
                <a:gd name="T13" fmla="*/ 17 h 17"/>
                <a:gd name="T14" fmla="*/ 2 w 26"/>
                <a:gd name="T15" fmla="*/ 16 h 17"/>
                <a:gd name="T16" fmla="*/ 0 w 26"/>
                <a:gd name="T17" fmla="*/ 15 h 17"/>
                <a:gd name="T18" fmla="*/ 0 w 26"/>
                <a:gd name="T19" fmla="*/ 13 h 17"/>
                <a:gd name="T20" fmla="*/ 0 w 26"/>
                <a:gd name="T21" fmla="*/ 10 h 17"/>
                <a:gd name="T22" fmla="*/ 9 w 26"/>
                <a:gd name="T23" fmla="*/ 6 h 17"/>
                <a:gd name="T24" fmla="*/ 17 w 26"/>
                <a:gd name="T2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" h="17">
                  <a:moveTo>
                    <a:pt x="17" y="0"/>
                  </a:moveTo>
                  <a:lnTo>
                    <a:pt x="22" y="3"/>
                  </a:lnTo>
                  <a:lnTo>
                    <a:pt x="26" y="9"/>
                  </a:lnTo>
                  <a:lnTo>
                    <a:pt x="25" y="12"/>
                  </a:lnTo>
                  <a:lnTo>
                    <a:pt x="25" y="15"/>
                  </a:lnTo>
                  <a:lnTo>
                    <a:pt x="13" y="16"/>
                  </a:lnTo>
                  <a:lnTo>
                    <a:pt x="3" y="17"/>
                  </a:lnTo>
                  <a:lnTo>
                    <a:pt x="2" y="16"/>
                  </a:lnTo>
                  <a:lnTo>
                    <a:pt x="0" y="15"/>
                  </a:lnTo>
                  <a:lnTo>
                    <a:pt x="0" y="13"/>
                  </a:lnTo>
                  <a:lnTo>
                    <a:pt x="0" y="10"/>
                  </a:lnTo>
                  <a:lnTo>
                    <a:pt x="9" y="6"/>
                  </a:lnTo>
                  <a:lnTo>
                    <a:pt x="1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30" name="Freeform 461"/>
            <p:cNvSpPr>
              <a:spLocks/>
            </p:cNvSpPr>
            <p:nvPr/>
          </p:nvSpPr>
          <p:spPr bwMode="auto">
            <a:xfrm>
              <a:off x="3167" y="2487"/>
              <a:ext cx="52" cy="23"/>
            </a:xfrm>
            <a:custGeom>
              <a:avLst/>
              <a:gdLst>
                <a:gd name="T0" fmla="*/ 17 w 52"/>
                <a:gd name="T1" fmla="*/ 0 h 23"/>
                <a:gd name="T2" fmla="*/ 26 w 52"/>
                <a:gd name="T3" fmla="*/ 1 h 23"/>
                <a:gd name="T4" fmla="*/ 35 w 52"/>
                <a:gd name="T5" fmla="*/ 4 h 23"/>
                <a:gd name="T6" fmla="*/ 43 w 52"/>
                <a:gd name="T7" fmla="*/ 13 h 23"/>
                <a:gd name="T8" fmla="*/ 52 w 52"/>
                <a:gd name="T9" fmla="*/ 18 h 23"/>
                <a:gd name="T10" fmla="*/ 50 w 52"/>
                <a:gd name="T11" fmla="*/ 20 h 23"/>
                <a:gd name="T12" fmla="*/ 50 w 52"/>
                <a:gd name="T13" fmla="*/ 21 h 23"/>
                <a:gd name="T14" fmla="*/ 49 w 52"/>
                <a:gd name="T15" fmla="*/ 21 h 23"/>
                <a:gd name="T16" fmla="*/ 47 w 52"/>
                <a:gd name="T17" fmla="*/ 21 h 23"/>
                <a:gd name="T18" fmla="*/ 35 w 52"/>
                <a:gd name="T19" fmla="*/ 18 h 23"/>
                <a:gd name="T20" fmla="*/ 19 w 52"/>
                <a:gd name="T21" fmla="*/ 15 h 23"/>
                <a:gd name="T22" fmla="*/ 15 w 52"/>
                <a:gd name="T23" fmla="*/ 18 h 23"/>
                <a:gd name="T24" fmla="*/ 12 w 52"/>
                <a:gd name="T25" fmla="*/ 20 h 23"/>
                <a:gd name="T26" fmla="*/ 7 w 52"/>
                <a:gd name="T27" fmla="*/ 23 h 23"/>
                <a:gd name="T28" fmla="*/ 0 w 52"/>
                <a:gd name="T29" fmla="*/ 23 h 23"/>
                <a:gd name="T30" fmla="*/ 7 w 52"/>
                <a:gd name="T31" fmla="*/ 11 h 23"/>
                <a:gd name="T32" fmla="*/ 17 w 52"/>
                <a:gd name="T3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2" h="23">
                  <a:moveTo>
                    <a:pt x="17" y="0"/>
                  </a:moveTo>
                  <a:lnTo>
                    <a:pt x="26" y="1"/>
                  </a:lnTo>
                  <a:lnTo>
                    <a:pt x="35" y="4"/>
                  </a:lnTo>
                  <a:lnTo>
                    <a:pt x="43" y="13"/>
                  </a:lnTo>
                  <a:lnTo>
                    <a:pt x="52" y="18"/>
                  </a:lnTo>
                  <a:lnTo>
                    <a:pt x="50" y="20"/>
                  </a:lnTo>
                  <a:lnTo>
                    <a:pt x="50" y="21"/>
                  </a:lnTo>
                  <a:lnTo>
                    <a:pt x="49" y="21"/>
                  </a:lnTo>
                  <a:lnTo>
                    <a:pt x="47" y="21"/>
                  </a:lnTo>
                  <a:lnTo>
                    <a:pt x="35" y="18"/>
                  </a:lnTo>
                  <a:lnTo>
                    <a:pt x="19" y="15"/>
                  </a:lnTo>
                  <a:lnTo>
                    <a:pt x="15" y="18"/>
                  </a:lnTo>
                  <a:lnTo>
                    <a:pt x="12" y="20"/>
                  </a:lnTo>
                  <a:lnTo>
                    <a:pt x="7" y="23"/>
                  </a:lnTo>
                  <a:lnTo>
                    <a:pt x="0" y="23"/>
                  </a:lnTo>
                  <a:lnTo>
                    <a:pt x="7" y="11"/>
                  </a:lnTo>
                  <a:lnTo>
                    <a:pt x="1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31" name="Freeform 462"/>
            <p:cNvSpPr>
              <a:spLocks/>
            </p:cNvSpPr>
            <p:nvPr/>
          </p:nvSpPr>
          <p:spPr bwMode="auto">
            <a:xfrm>
              <a:off x="3864" y="2567"/>
              <a:ext cx="14" cy="10"/>
            </a:xfrm>
            <a:custGeom>
              <a:avLst/>
              <a:gdLst>
                <a:gd name="T0" fmla="*/ 0 w 14"/>
                <a:gd name="T1" fmla="*/ 0 h 10"/>
                <a:gd name="T2" fmla="*/ 7 w 14"/>
                <a:gd name="T3" fmla="*/ 1 h 10"/>
                <a:gd name="T4" fmla="*/ 13 w 14"/>
                <a:gd name="T5" fmla="*/ 3 h 10"/>
                <a:gd name="T6" fmla="*/ 14 w 14"/>
                <a:gd name="T7" fmla="*/ 5 h 10"/>
                <a:gd name="T8" fmla="*/ 14 w 14"/>
                <a:gd name="T9" fmla="*/ 7 h 10"/>
                <a:gd name="T10" fmla="*/ 14 w 14"/>
                <a:gd name="T11" fmla="*/ 8 h 10"/>
                <a:gd name="T12" fmla="*/ 14 w 14"/>
                <a:gd name="T13" fmla="*/ 10 h 10"/>
                <a:gd name="T14" fmla="*/ 14 w 14"/>
                <a:gd name="T15" fmla="*/ 10 h 10"/>
                <a:gd name="T16" fmla="*/ 13 w 14"/>
                <a:gd name="T17" fmla="*/ 10 h 10"/>
                <a:gd name="T18" fmla="*/ 4 w 14"/>
                <a:gd name="T19" fmla="*/ 5 h 10"/>
                <a:gd name="T20" fmla="*/ 0 w 14"/>
                <a:gd name="T2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10">
                  <a:moveTo>
                    <a:pt x="0" y="0"/>
                  </a:moveTo>
                  <a:lnTo>
                    <a:pt x="7" y="1"/>
                  </a:lnTo>
                  <a:lnTo>
                    <a:pt x="13" y="3"/>
                  </a:lnTo>
                  <a:lnTo>
                    <a:pt x="14" y="5"/>
                  </a:lnTo>
                  <a:lnTo>
                    <a:pt x="14" y="7"/>
                  </a:lnTo>
                  <a:lnTo>
                    <a:pt x="14" y="8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3" y="10"/>
                  </a:lnTo>
                  <a:lnTo>
                    <a:pt x="4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32" name="Freeform 463"/>
            <p:cNvSpPr>
              <a:spLocks/>
            </p:cNvSpPr>
            <p:nvPr/>
          </p:nvSpPr>
          <p:spPr bwMode="auto">
            <a:xfrm>
              <a:off x="2655" y="2577"/>
              <a:ext cx="17" cy="18"/>
            </a:xfrm>
            <a:custGeom>
              <a:avLst/>
              <a:gdLst>
                <a:gd name="T0" fmla="*/ 4 w 17"/>
                <a:gd name="T1" fmla="*/ 0 h 18"/>
                <a:gd name="T2" fmla="*/ 5 w 17"/>
                <a:gd name="T3" fmla="*/ 1 h 18"/>
                <a:gd name="T4" fmla="*/ 5 w 17"/>
                <a:gd name="T5" fmla="*/ 4 h 18"/>
                <a:gd name="T6" fmla="*/ 11 w 17"/>
                <a:gd name="T7" fmla="*/ 3 h 18"/>
                <a:gd name="T8" fmla="*/ 17 w 17"/>
                <a:gd name="T9" fmla="*/ 3 h 18"/>
                <a:gd name="T10" fmla="*/ 17 w 17"/>
                <a:gd name="T11" fmla="*/ 5 h 18"/>
                <a:gd name="T12" fmla="*/ 17 w 17"/>
                <a:gd name="T13" fmla="*/ 8 h 18"/>
                <a:gd name="T14" fmla="*/ 15 w 17"/>
                <a:gd name="T15" fmla="*/ 10 h 18"/>
                <a:gd name="T16" fmla="*/ 14 w 17"/>
                <a:gd name="T17" fmla="*/ 13 h 18"/>
                <a:gd name="T18" fmla="*/ 10 w 17"/>
                <a:gd name="T19" fmla="*/ 14 h 18"/>
                <a:gd name="T20" fmla="*/ 5 w 17"/>
                <a:gd name="T21" fmla="*/ 18 h 18"/>
                <a:gd name="T22" fmla="*/ 4 w 17"/>
                <a:gd name="T23" fmla="*/ 17 h 18"/>
                <a:gd name="T24" fmla="*/ 3 w 17"/>
                <a:gd name="T25" fmla="*/ 17 h 18"/>
                <a:gd name="T26" fmla="*/ 1 w 17"/>
                <a:gd name="T27" fmla="*/ 10 h 18"/>
                <a:gd name="T28" fmla="*/ 0 w 17"/>
                <a:gd name="T29" fmla="*/ 4 h 18"/>
                <a:gd name="T30" fmla="*/ 3 w 17"/>
                <a:gd name="T31" fmla="*/ 1 h 18"/>
                <a:gd name="T32" fmla="*/ 4 w 17"/>
                <a:gd name="T3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" h="18">
                  <a:moveTo>
                    <a:pt x="4" y="0"/>
                  </a:moveTo>
                  <a:lnTo>
                    <a:pt x="5" y="1"/>
                  </a:lnTo>
                  <a:lnTo>
                    <a:pt x="5" y="4"/>
                  </a:lnTo>
                  <a:lnTo>
                    <a:pt x="11" y="3"/>
                  </a:lnTo>
                  <a:lnTo>
                    <a:pt x="17" y="3"/>
                  </a:lnTo>
                  <a:lnTo>
                    <a:pt x="17" y="5"/>
                  </a:lnTo>
                  <a:lnTo>
                    <a:pt x="17" y="8"/>
                  </a:lnTo>
                  <a:lnTo>
                    <a:pt x="15" y="10"/>
                  </a:lnTo>
                  <a:lnTo>
                    <a:pt x="14" y="13"/>
                  </a:lnTo>
                  <a:lnTo>
                    <a:pt x="10" y="14"/>
                  </a:lnTo>
                  <a:lnTo>
                    <a:pt x="5" y="18"/>
                  </a:lnTo>
                  <a:lnTo>
                    <a:pt x="4" y="17"/>
                  </a:lnTo>
                  <a:lnTo>
                    <a:pt x="3" y="17"/>
                  </a:lnTo>
                  <a:lnTo>
                    <a:pt x="1" y="10"/>
                  </a:lnTo>
                  <a:lnTo>
                    <a:pt x="0" y="4"/>
                  </a:lnTo>
                  <a:lnTo>
                    <a:pt x="3" y="1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33" name="Freeform 464"/>
            <p:cNvSpPr>
              <a:spLocks/>
            </p:cNvSpPr>
            <p:nvPr/>
          </p:nvSpPr>
          <p:spPr bwMode="auto">
            <a:xfrm>
              <a:off x="3845" y="2580"/>
              <a:ext cx="70" cy="91"/>
            </a:xfrm>
            <a:custGeom>
              <a:avLst/>
              <a:gdLst>
                <a:gd name="T0" fmla="*/ 70 w 70"/>
                <a:gd name="T1" fmla="*/ 55 h 91"/>
                <a:gd name="T2" fmla="*/ 70 w 70"/>
                <a:gd name="T3" fmla="*/ 60 h 91"/>
                <a:gd name="T4" fmla="*/ 70 w 70"/>
                <a:gd name="T5" fmla="*/ 65 h 91"/>
                <a:gd name="T6" fmla="*/ 66 w 70"/>
                <a:gd name="T7" fmla="*/ 65 h 91"/>
                <a:gd name="T8" fmla="*/ 62 w 70"/>
                <a:gd name="T9" fmla="*/ 67 h 91"/>
                <a:gd name="T10" fmla="*/ 63 w 70"/>
                <a:gd name="T11" fmla="*/ 68 h 91"/>
                <a:gd name="T12" fmla="*/ 65 w 70"/>
                <a:gd name="T13" fmla="*/ 71 h 91"/>
                <a:gd name="T14" fmla="*/ 68 w 70"/>
                <a:gd name="T15" fmla="*/ 72 h 91"/>
                <a:gd name="T16" fmla="*/ 69 w 70"/>
                <a:gd name="T17" fmla="*/ 75 h 91"/>
                <a:gd name="T18" fmla="*/ 69 w 70"/>
                <a:gd name="T19" fmla="*/ 77 h 91"/>
                <a:gd name="T20" fmla="*/ 69 w 70"/>
                <a:gd name="T21" fmla="*/ 77 h 91"/>
                <a:gd name="T22" fmla="*/ 49 w 70"/>
                <a:gd name="T23" fmla="*/ 78 h 91"/>
                <a:gd name="T24" fmla="*/ 32 w 70"/>
                <a:gd name="T25" fmla="*/ 81 h 91"/>
                <a:gd name="T26" fmla="*/ 15 w 70"/>
                <a:gd name="T27" fmla="*/ 87 h 91"/>
                <a:gd name="T28" fmla="*/ 0 w 70"/>
                <a:gd name="T29" fmla="*/ 91 h 91"/>
                <a:gd name="T30" fmla="*/ 0 w 70"/>
                <a:gd name="T31" fmla="*/ 91 h 91"/>
                <a:gd name="T32" fmla="*/ 0 w 70"/>
                <a:gd name="T33" fmla="*/ 89 h 91"/>
                <a:gd name="T34" fmla="*/ 0 w 70"/>
                <a:gd name="T35" fmla="*/ 88 h 91"/>
                <a:gd name="T36" fmla="*/ 2 w 70"/>
                <a:gd name="T37" fmla="*/ 85 h 91"/>
                <a:gd name="T38" fmla="*/ 12 w 70"/>
                <a:gd name="T39" fmla="*/ 80 h 91"/>
                <a:gd name="T40" fmla="*/ 25 w 70"/>
                <a:gd name="T41" fmla="*/ 72 h 91"/>
                <a:gd name="T42" fmla="*/ 16 w 70"/>
                <a:gd name="T43" fmla="*/ 71 h 91"/>
                <a:gd name="T44" fmla="*/ 9 w 70"/>
                <a:gd name="T45" fmla="*/ 67 h 91"/>
                <a:gd name="T46" fmla="*/ 12 w 70"/>
                <a:gd name="T47" fmla="*/ 58 h 91"/>
                <a:gd name="T48" fmla="*/ 13 w 70"/>
                <a:gd name="T49" fmla="*/ 51 h 91"/>
                <a:gd name="T50" fmla="*/ 22 w 70"/>
                <a:gd name="T51" fmla="*/ 51 h 91"/>
                <a:gd name="T52" fmla="*/ 30 w 70"/>
                <a:gd name="T53" fmla="*/ 51 h 91"/>
                <a:gd name="T54" fmla="*/ 26 w 70"/>
                <a:gd name="T55" fmla="*/ 37 h 91"/>
                <a:gd name="T56" fmla="*/ 19 w 70"/>
                <a:gd name="T57" fmla="*/ 25 h 91"/>
                <a:gd name="T58" fmla="*/ 10 w 70"/>
                <a:gd name="T59" fmla="*/ 12 h 91"/>
                <a:gd name="T60" fmla="*/ 5 w 70"/>
                <a:gd name="T61" fmla="*/ 1 h 91"/>
                <a:gd name="T62" fmla="*/ 5 w 70"/>
                <a:gd name="T63" fmla="*/ 0 h 91"/>
                <a:gd name="T64" fmla="*/ 5 w 70"/>
                <a:gd name="T65" fmla="*/ 0 h 91"/>
                <a:gd name="T66" fmla="*/ 9 w 70"/>
                <a:gd name="T67" fmla="*/ 0 h 91"/>
                <a:gd name="T68" fmla="*/ 15 w 70"/>
                <a:gd name="T69" fmla="*/ 0 h 91"/>
                <a:gd name="T70" fmla="*/ 15 w 70"/>
                <a:gd name="T71" fmla="*/ 4 h 91"/>
                <a:gd name="T72" fmla="*/ 15 w 70"/>
                <a:gd name="T73" fmla="*/ 8 h 91"/>
                <a:gd name="T74" fmla="*/ 16 w 70"/>
                <a:gd name="T75" fmla="*/ 8 h 91"/>
                <a:gd name="T76" fmla="*/ 19 w 70"/>
                <a:gd name="T77" fmla="*/ 8 h 91"/>
                <a:gd name="T78" fmla="*/ 23 w 70"/>
                <a:gd name="T79" fmla="*/ 5 h 91"/>
                <a:gd name="T80" fmla="*/ 26 w 70"/>
                <a:gd name="T81" fmla="*/ 2 h 91"/>
                <a:gd name="T82" fmla="*/ 32 w 70"/>
                <a:gd name="T83" fmla="*/ 1 h 91"/>
                <a:gd name="T84" fmla="*/ 38 w 70"/>
                <a:gd name="T85" fmla="*/ 1 h 91"/>
                <a:gd name="T86" fmla="*/ 39 w 70"/>
                <a:gd name="T87" fmla="*/ 8 h 91"/>
                <a:gd name="T88" fmla="*/ 40 w 70"/>
                <a:gd name="T89" fmla="*/ 15 h 91"/>
                <a:gd name="T90" fmla="*/ 42 w 70"/>
                <a:gd name="T91" fmla="*/ 24 h 91"/>
                <a:gd name="T92" fmla="*/ 46 w 70"/>
                <a:gd name="T93" fmla="*/ 31 h 91"/>
                <a:gd name="T94" fmla="*/ 49 w 70"/>
                <a:gd name="T95" fmla="*/ 38 h 91"/>
                <a:gd name="T96" fmla="*/ 53 w 70"/>
                <a:gd name="T97" fmla="*/ 45 h 91"/>
                <a:gd name="T98" fmla="*/ 58 w 70"/>
                <a:gd name="T99" fmla="*/ 51 h 91"/>
                <a:gd name="T100" fmla="*/ 62 w 70"/>
                <a:gd name="T101" fmla="*/ 55 h 91"/>
                <a:gd name="T102" fmla="*/ 66 w 70"/>
                <a:gd name="T103" fmla="*/ 55 h 91"/>
                <a:gd name="T104" fmla="*/ 70 w 70"/>
                <a:gd name="T105" fmla="*/ 55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0" h="91">
                  <a:moveTo>
                    <a:pt x="70" y="55"/>
                  </a:moveTo>
                  <a:lnTo>
                    <a:pt x="70" y="60"/>
                  </a:lnTo>
                  <a:lnTo>
                    <a:pt x="70" y="65"/>
                  </a:lnTo>
                  <a:lnTo>
                    <a:pt x="66" y="65"/>
                  </a:lnTo>
                  <a:lnTo>
                    <a:pt x="62" y="67"/>
                  </a:lnTo>
                  <a:lnTo>
                    <a:pt x="63" y="68"/>
                  </a:lnTo>
                  <a:lnTo>
                    <a:pt x="65" y="71"/>
                  </a:lnTo>
                  <a:lnTo>
                    <a:pt x="68" y="72"/>
                  </a:lnTo>
                  <a:lnTo>
                    <a:pt x="69" y="75"/>
                  </a:lnTo>
                  <a:lnTo>
                    <a:pt x="69" y="77"/>
                  </a:lnTo>
                  <a:lnTo>
                    <a:pt x="69" y="77"/>
                  </a:lnTo>
                  <a:lnTo>
                    <a:pt x="49" y="78"/>
                  </a:lnTo>
                  <a:lnTo>
                    <a:pt x="32" y="81"/>
                  </a:lnTo>
                  <a:lnTo>
                    <a:pt x="15" y="87"/>
                  </a:lnTo>
                  <a:lnTo>
                    <a:pt x="0" y="91"/>
                  </a:lnTo>
                  <a:lnTo>
                    <a:pt x="0" y="91"/>
                  </a:lnTo>
                  <a:lnTo>
                    <a:pt x="0" y="89"/>
                  </a:lnTo>
                  <a:lnTo>
                    <a:pt x="0" y="88"/>
                  </a:lnTo>
                  <a:lnTo>
                    <a:pt x="2" y="85"/>
                  </a:lnTo>
                  <a:lnTo>
                    <a:pt x="12" y="80"/>
                  </a:lnTo>
                  <a:lnTo>
                    <a:pt x="25" y="72"/>
                  </a:lnTo>
                  <a:lnTo>
                    <a:pt x="16" y="71"/>
                  </a:lnTo>
                  <a:lnTo>
                    <a:pt x="9" y="67"/>
                  </a:lnTo>
                  <a:lnTo>
                    <a:pt x="12" y="58"/>
                  </a:lnTo>
                  <a:lnTo>
                    <a:pt x="13" y="51"/>
                  </a:lnTo>
                  <a:lnTo>
                    <a:pt x="22" y="51"/>
                  </a:lnTo>
                  <a:lnTo>
                    <a:pt x="30" y="51"/>
                  </a:lnTo>
                  <a:lnTo>
                    <a:pt x="26" y="37"/>
                  </a:lnTo>
                  <a:lnTo>
                    <a:pt x="19" y="25"/>
                  </a:lnTo>
                  <a:lnTo>
                    <a:pt x="10" y="12"/>
                  </a:lnTo>
                  <a:lnTo>
                    <a:pt x="5" y="1"/>
                  </a:lnTo>
                  <a:lnTo>
                    <a:pt x="5" y="0"/>
                  </a:lnTo>
                  <a:lnTo>
                    <a:pt x="5" y="0"/>
                  </a:lnTo>
                  <a:lnTo>
                    <a:pt x="9" y="0"/>
                  </a:lnTo>
                  <a:lnTo>
                    <a:pt x="15" y="0"/>
                  </a:lnTo>
                  <a:lnTo>
                    <a:pt x="15" y="4"/>
                  </a:lnTo>
                  <a:lnTo>
                    <a:pt x="15" y="8"/>
                  </a:lnTo>
                  <a:lnTo>
                    <a:pt x="16" y="8"/>
                  </a:lnTo>
                  <a:lnTo>
                    <a:pt x="19" y="8"/>
                  </a:lnTo>
                  <a:lnTo>
                    <a:pt x="23" y="5"/>
                  </a:lnTo>
                  <a:lnTo>
                    <a:pt x="26" y="2"/>
                  </a:lnTo>
                  <a:lnTo>
                    <a:pt x="32" y="1"/>
                  </a:lnTo>
                  <a:lnTo>
                    <a:pt x="38" y="1"/>
                  </a:lnTo>
                  <a:lnTo>
                    <a:pt x="39" y="8"/>
                  </a:lnTo>
                  <a:lnTo>
                    <a:pt x="40" y="15"/>
                  </a:lnTo>
                  <a:lnTo>
                    <a:pt x="42" y="24"/>
                  </a:lnTo>
                  <a:lnTo>
                    <a:pt x="46" y="31"/>
                  </a:lnTo>
                  <a:lnTo>
                    <a:pt x="49" y="38"/>
                  </a:lnTo>
                  <a:lnTo>
                    <a:pt x="53" y="45"/>
                  </a:lnTo>
                  <a:lnTo>
                    <a:pt x="58" y="51"/>
                  </a:lnTo>
                  <a:lnTo>
                    <a:pt x="62" y="55"/>
                  </a:lnTo>
                  <a:lnTo>
                    <a:pt x="66" y="55"/>
                  </a:lnTo>
                  <a:lnTo>
                    <a:pt x="70" y="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34" name="Freeform 465"/>
            <p:cNvSpPr>
              <a:spLocks/>
            </p:cNvSpPr>
            <p:nvPr/>
          </p:nvSpPr>
          <p:spPr bwMode="auto">
            <a:xfrm>
              <a:off x="2359" y="2610"/>
              <a:ext cx="9" cy="4"/>
            </a:xfrm>
            <a:custGeom>
              <a:avLst/>
              <a:gdLst>
                <a:gd name="T0" fmla="*/ 0 w 9"/>
                <a:gd name="T1" fmla="*/ 0 h 4"/>
                <a:gd name="T2" fmla="*/ 4 w 9"/>
                <a:gd name="T3" fmla="*/ 0 h 4"/>
                <a:gd name="T4" fmla="*/ 9 w 9"/>
                <a:gd name="T5" fmla="*/ 0 h 4"/>
                <a:gd name="T6" fmla="*/ 7 w 9"/>
                <a:gd name="T7" fmla="*/ 1 h 4"/>
                <a:gd name="T8" fmla="*/ 7 w 9"/>
                <a:gd name="T9" fmla="*/ 2 h 4"/>
                <a:gd name="T10" fmla="*/ 6 w 9"/>
                <a:gd name="T11" fmla="*/ 2 h 4"/>
                <a:gd name="T12" fmla="*/ 4 w 9"/>
                <a:gd name="T13" fmla="*/ 2 h 4"/>
                <a:gd name="T14" fmla="*/ 2 w 9"/>
                <a:gd name="T15" fmla="*/ 4 h 4"/>
                <a:gd name="T16" fmla="*/ 0 w 9"/>
                <a:gd name="T17" fmla="*/ 4 h 4"/>
                <a:gd name="T18" fmla="*/ 0 w 9"/>
                <a:gd name="T19" fmla="*/ 2 h 4"/>
                <a:gd name="T20" fmla="*/ 0 w 9"/>
                <a:gd name="T2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" h="4">
                  <a:moveTo>
                    <a:pt x="0" y="0"/>
                  </a:moveTo>
                  <a:lnTo>
                    <a:pt x="4" y="0"/>
                  </a:lnTo>
                  <a:lnTo>
                    <a:pt x="9" y="0"/>
                  </a:lnTo>
                  <a:lnTo>
                    <a:pt x="7" y="1"/>
                  </a:lnTo>
                  <a:lnTo>
                    <a:pt x="7" y="2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35" name="Freeform 466"/>
            <p:cNvSpPr>
              <a:spLocks/>
            </p:cNvSpPr>
            <p:nvPr/>
          </p:nvSpPr>
          <p:spPr bwMode="auto">
            <a:xfrm>
              <a:off x="3798" y="2611"/>
              <a:ext cx="49" cy="40"/>
            </a:xfrm>
            <a:custGeom>
              <a:avLst/>
              <a:gdLst>
                <a:gd name="T0" fmla="*/ 23 w 49"/>
                <a:gd name="T1" fmla="*/ 0 h 40"/>
                <a:gd name="T2" fmla="*/ 36 w 49"/>
                <a:gd name="T3" fmla="*/ 1 h 40"/>
                <a:gd name="T4" fmla="*/ 49 w 49"/>
                <a:gd name="T5" fmla="*/ 1 h 40"/>
                <a:gd name="T6" fmla="*/ 49 w 49"/>
                <a:gd name="T7" fmla="*/ 3 h 40"/>
                <a:gd name="T8" fmla="*/ 49 w 49"/>
                <a:gd name="T9" fmla="*/ 3 h 40"/>
                <a:gd name="T10" fmla="*/ 45 w 49"/>
                <a:gd name="T11" fmla="*/ 14 h 40"/>
                <a:gd name="T12" fmla="*/ 42 w 49"/>
                <a:gd name="T13" fmla="*/ 27 h 40"/>
                <a:gd name="T14" fmla="*/ 35 w 49"/>
                <a:gd name="T15" fmla="*/ 31 h 40"/>
                <a:gd name="T16" fmla="*/ 25 w 49"/>
                <a:gd name="T17" fmla="*/ 36 h 40"/>
                <a:gd name="T18" fmla="*/ 20 w 49"/>
                <a:gd name="T19" fmla="*/ 39 h 40"/>
                <a:gd name="T20" fmla="*/ 15 w 49"/>
                <a:gd name="T21" fmla="*/ 40 h 40"/>
                <a:gd name="T22" fmla="*/ 10 w 49"/>
                <a:gd name="T23" fmla="*/ 40 h 40"/>
                <a:gd name="T24" fmla="*/ 6 w 49"/>
                <a:gd name="T25" fmla="*/ 40 h 40"/>
                <a:gd name="T26" fmla="*/ 3 w 49"/>
                <a:gd name="T27" fmla="*/ 39 h 40"/>
                <a:gd name="T28" fmla="*/ 0 w 49"/>
                <a:gd name="T29" fmla="*/ 37 h 40"/>
                <a:gd name="T30" fmla="*/ 5 w 49"/>
                <a:gd name="T31" fmla="*/ 23 h 40"/>
                <a:gd name="T32" fmla="*/ 10 w 49"/>
                <a:gd name="T33" fmla="*/ 9 h 40"/>
                <a:gd name="T34" fmla="*/ 17 w 49"/>
                <a:gd name="T35" fmla="*/ 6 h 40"/>
                <a:gd name="T36" fmla="*/ 23 w 49"/>
                <a:gd name="T3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9" h="40">
                  <a:moveTo>
                    <a:pt x="23" y="0"/>
                  </a:moveTo>
                  <a:lnTo>
                    <a:pt x="36" y="1"/>
                  </a:lnTo>
                  <a:lnTo>
                    <a:pt x="49" y="1"/>
                  </a:lnTo>
                  <a:lnTo>
                    <a:pt x="49" y="3"/>
                  </a:lnTo>
                  <a:lnTo>
                    <a:pt x="49" y="3"/>
                  </a:lnTo>
                  <a:lnTo>
                    <a:pt x="45" y="14"/>
                  </a:lnTo>
                  <a:lnTo>
                    <a:pt x="42" y="27"/>
                  </a:lnTo>
                  <a:lnTo>
                    <a:pt x="35" y="31"/>
                  </a:lnTo>
                  <a:lnTo>
                    <a:pt x="25" y="36"/>
                  </a:lnTo>
                  <a:lnTo>
                    <a:pt x="20" y="39"/>
                  </a:lnTo>
                  <a:lnTo>
                    <a:pt x="15" y="40"/>
                  </a:lnTo>
                  <a:lnTo>
                    <a:pt x="10" y="40"/>
                  </a:lnTo>
                  <a:lnTo>
                    <a:pt x="6" y="40"/>
                  </a:lnTo>
                  <a:lnTo>
                    <a:pt x="3" y="39"/>
                  </a:lnTo>
                  <a:lnTo>
                    <a:pt x="0" y="37"/>
                  </a:lnTo>
                  <a:lnTo>
                    <a:pt x="5" y="23"/>
                  </a:lnTo>
                  <a:lnTo>
                    <a:pt x="10" y="9"/>
                  </a:lnTo>
                  <a:lnTo>
                    <a:pt x="17" y="6"/>
                  </a:lnTo>
                  <a:lnTo>
                    <a:pt x="2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36" name="Freeform 467"/>
            <p:cNvSpPr>
              <a:spLocks/>
            </p:cNvSpPr>
            <p:nvPr/>
          </p:nvSpPr>
          <p:spPr bwMode="auto">
            <a:xfrm>
              <a:off x="2643" y="2620"/>
              <a:ext cx="12" cy="18"/>
            </a:xfrm>
            <a:custGeom>
              <a:avLst/>
              <a:gdLst>
                <a:gd name="T0" fmla="*/ 7 w 12"/>
                <a:gd name="T1" fmla="*/ 0 h 18"/>
                <a:gd name="T2" fmla="*/ 10 w 12"/>
                <a:gd name="T3" fmla="*/ 0 h 18"/>
                <a:gd name="T4" fmla="*/ 12 w 12"/>
                <a:gd name="T5" fmla="*/ 0 h 18"/>
                <a:gd name="T6" fmla="*/ 10 w 12"/>
                <a:gd name="T7" fmla="*/ 5 h 18"/>
                <a:gd name="T8" fmla="*/ 9 w 12"/>
                <a:gd name="T9" fmla="*/ 10 h 18"/>
                <a:gd name="T10" fmla="*/ 6 w 12"/>
                <a:gd name="T11" fmla="*/ 14 h 18"/>
                <a:gd name="T12" fmla="*/ 3 w 12"/>
                <a:gd name="T13" fmla="*/ 18 h 18"/>
                <a:gd name="T14" fmla="*/ 2 w 12"/>
                <a:gd name="T15" fmla="*/ 17 h 18"/>
                <a:gd name="T16" fmla="*/ 0 w 12"/>
                <a:gd name="T17" fmla="*/ 17 h 18"/>
                <a:gd name="T18" fmla="*/ 0 w 12"/>
                <a:gd name="T19" fmla="*/ 12 h 18"/>
                <a:gd name="T20" fmla="*/ 0 w 12"/>
                <a:gd name="T21" fmla="*/ 7 h 18"/>
                <a:gd name="T22" fmla="*/ 3 w 12"/>
                <a:gd name="T23" fmla="*/ 4 h 18"/>
                <a:gd name="T24" fmla="*/ 7 w 12"/>
                <a:gd name="T2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" h="18">
                  <a:moveTo>
                    <a:pt x="7" y="0"/>
                  </a:moveTo>
                  <a:lnTo>
                    <a:pt x="10" y="0"/>
                  </a:lnTo>
                  <a:lnTo>
                    <a:pt x="12" y="0"/>
                  </a:lnTo>
                  <a:lnTo>
                    <a:pt x="10" y="5"/>
                  </a:lnTo>
                  <a:lnTo>
                    <a:pt x="9" y="10"/>
                  </a:lnTo>
                  <a:lnTo>
                    <a:pt x="6" y="14"/>
                  </a:lnTo>
                  <a:lnTo>
                    <a:pt x="3" y="18"/>
                  </a:lnTo>
                  <a:lnTo>
                    <a:pt x="2" y="17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0" y="7"/>
                  </a:lnTo>
                  <a:lnTo>
                    <a:pt x="3" y="4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37" name="Freeform 468"/>
            <p:cNvSpPr>
              <a:spLocks/>
            </p:cNvSpPr>
            <p:nvPr/>
          </p:nvSpPr>
          <p:spPr bwMode="auto">
            <a:xfrm>
              <a:off x="3317" y="2654"/>
              <a:ext cx="63" cy="57"/>
            </a:xfrm>
            <a:custGeom>
              <a:avLst/>
              <a:gdLst>
                <a:gd name="T0" fmla="*/ 36 w 63"/>
                <a:gd name="T1" fmla="*/ 0 h 57"/>
                <a:gd name="T2" fmla="*/ 39 w 63"/>
                <a:gd name="T3" fmla="*/ 3 h 57"/>
                <a:gd name="T4" fmla="*/ 39 w 63"/>
                <a:gd name="T5" fmla="*/ 6 h 57"/>
                <a:gd name="T6" fmla="*/ 39 w 63"/>
                <a:gd name="T7" fmla="*/ 7 h 57"/>
                <a:gd name="T8" fmla="*/ 37 w 63"/>
                <a:gd name="T9" fmla="*/ 10 h 57"/>
                <a:gd name="T10" fmla="*/ 34 w 63"/>
                <a:gd name="T11" fmla="*/ 14 h 57"/>
                <a:gd name="T12" fmla="*/ 30 w 63"/>
                <a:gd name="T13" fmla="*/ 17 h 57"/>
                <a:gd name="T14" fmla="*/ 34 w 63"/>
                <a:gd name="T15" fmla="*/ 17 h 57"/>
                <a:gd name="T16" fmla="*/ 37 w 63"/>
                <a:gd name="T17" fmla="*/ 17 h 57"/>
                <a:gd name="T18" fmla="*/ 37 w 63"/>
                <a:gd name="T19" fmla="*/ 21 h 57"/>
                <a:gd name="T20" fmla="*/ 37 w 63"/>
                <a:gd name="T21" fmla="*/ 25 h 57"/>
                <a:gd name="T22" fmla="*/ 40 w 63"/>
                <a:gd name="T23" fmla="*/ 24 h 57"/>
                <a:gd name="T24" fmla="*/ 43 w 63"/>
                <a:gd name="T25" fmla="*/ 21 h 57"/>
                <a:gd name="T26" fmla="*/ 47 w 63"/>
                <a:gd name="T27" fmla="*/ 20 h 57"/>
                <a:gd name="T28" fmla="*/ 53 w 63"/>
                <a:gd name="T29" fmla="*/ 18 h 57"/>
                <a:gd name="T30" fmla="*/ 57 w 63"/>
                <a:gd name="T31" fmla="*/ 20 h 57"/>
                <a:gd name="T32" fmla="*/ 63 w 63"/>
                <a:gd name="T33" fmla="*/ 21 h 57"/>
                <a:gd name="T34" fmla="*/ 59 w 63"/>
                <a:gd name="T35" fmla="*/ 38 h 57"/>
                <a:gd name="T36" fmla="*/ 56 w 63"/>
                <a:gd name="T37" fmla="*/ 57 h 57"/>
                <a:gd name="T38" fmla="*/ 50 w 63"/>
                <a:gd name="T39" fmla="*/ 57 h 57"/>
                <a:gd name="T40" fmla="*/ 44 w 63"/>
                <a:gd name="T41" fmla="*/ 57 h 57"/>
                <a:gd name="T42" fmla="*/ 43 w 63"/>
                <a:gd name="T43" fmla="*/ 57 h 57"/>
                <a:gd name="T44" fmla="*/ 40 w 63"/>
                <a:gd name="T45" fmla="*/ 55 h 57"/>
                <a:gd name="T46" fmla="*/ 40 w 63"/>
                <a:gd name="T47" fmla="*/ 51 h 57"/>
                <a:gd name="T48" fmla="*/ 39 w 63"/>
                <a:gd name="T49" fmla="*/ 48 h 57"/>
                <a:gd name="T50" fmla="*/ 37 w 63"/>
                <a:gd name="T51" fmla="*/ 50 h 57"/>
                <a:gd name="T52" fmla="*/ 34 w 63"/>
                <a:gd name="T53" fmla="*/ 51 h 57"/>
                <a:gd name="T54" fmla="*/ 32 w 63"/>
                <a:gd name="T55" fmla="*/ 55 h 57"/>
                <a:gd name="T56" fmla="*/ 27 w 63"/>
                <a:gd name="T57" fmla="*/ 57 h 57"/>
                <a:gd name="T58" fmla="*/ 24 w 63"/>
                <a:gd name="T59" fmla="*/ 51 h 57"/>
                <a:gd name="T60" fmla="*/ 22 w 63"/>
                <a:gd name="T61" fmla="*/ 45 h 57"/>
                <a:gd name="T62" fmla="*/ 12 w 63"/>
                <a:gd name="T63" fmla="*/ 45 h 57"/>
                <a:gd name="T64" fmla="*/ 2 w 63"/>
                <a:gd name="T65" fmla="*/ 47 h 57"/>
                <a:gd name="T66" fmla="*/ 0 w 63"/>
                <a:gd name="T67" fmla="*/ 41 h 57"/>
                <a:gd name="T68" fmla="*/ 0 w 63"/>
                <a:gd name="T69" fmla="*/ 37 h 57"/>
                <a:gd name="T70" fmla="*/ 9 w 63"/>
                <a:gd name="T71" fmla="*/ 30 h 57"/>
                <a:gd name="T72" fmla="*/ 20 w 63"/>
                <a:gd name="T73" fmla="*/ 20 h 57"/>
                <a:gd name="T74" fmla="*/ 30 w 63"/>
                <a:gd name="T75" fmla="*/ 10 h 57"/>
                <a:gd name="T76" fmla="*/ 36 w 63"/>
                <a:gd name="T7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3" h="57">
                  <a:moveTo>
                    <a:pt x="36" y="0"/>
                  </a:moveTo>
                  <a:lnTo>
                    <a:pt x="39" y="3"/>
                  </a:lnTo>
                  <a:lnTo>
                    <a:pt x="39" y="6"/>
                  </a:lnTo>
                  <a:lnTo>
                    <a:pt x="39" y="7"/>
                  </a:lnTo>
                  <a:lnTo>
                    <a:pt x="37" y="10"/>
                  </a:lnTo>
                  <a:lnTo>
                    <a:pt x="34" y="14"/>
                  </a:lnTo>
                  <a:lnTo>
                    <a:pt x="30" y="17"/>
                  </a:lnTo>
                  <a:lnTo>
                    <a:pt x="34" y="17"/>
                  </a:lnTo>
                  <a:lnTo>
                    <a:pt x="37" y="17"/>
                  </a:lnTo>
                  <a:lnTo>
                    <a:pt x="37" y="21"/>
                  </a:lnTo>
                  <a:lnTo>
                    <a:pt x="37" y="25"/>
                  </a:lnTo>
                  <a:lnTo>
                    <a:pt x="40" y="24"/>
                  </a:lnTo>
                  <a:lnTo>
                    <a:pt x="43" y="21"/>
                  </a:lnTo>
                  <a:lnTo>
                    <a:pt x="47" y="20"/>
                  </a:lnTo>
                  <a:lnTo>
                    <a:pt x="53" y="18"/>
                  </a:lnTo>
                  <a:lnTo>
                    <a:pt x="57" y="20"/>
                  </a:lnTo>
                  <a:lnTo>
                    <a:pt x="63" y="21"/>
                  </a:lnTo>
                  <a:lnTo>
                    <a:pt x="59" y="38"/>
                  </a:lnTo>
                  <a:lnTo>
                    <a:pt x="56" y="57"/>
                  </a:lnTo>
                  <a:lnTo>
                    <a:pt x="50" y="57"/>
                  </a:lnTo>
                  <a:lnTo>
                    <a:pt x="44" y="57"/>
                  </a:lnTo>
                  <a:lnTo>
                    <a:pt x="43" y="57"/>
                  </a:lnTo>
                  <a:lnTo>
                    <a:pt x="40" y="55"/>
                  </a:lnTo>
                  <a:lnTo>
                    <a:pt x="40" y="51"/>
                  </a:lnTo>
                  <a:lnTo>
                    <a:pt x="39" y="48"/>
                  </a:lnTo>
                  <a:lnTo>
                    <a:pt x="37" y="50"/>
                  </a:lnTo>
                  <a:lnTo>
                    <a:pt x="34" y="51"/>
                  </a:lnTo>
                  <a:lnTo>
                    <a:pt x="32" y="55"/>
                  </a:lnTo>
                  <a:lnTo>
                    <a:pt x="27" y="57"/>
                  </a:lnTo>
                  <a:lnTo>
                    <a:pt x="24" y="51"/>
                  </a:lnTo>
                  <a:lnTo>
                    <a:pt x="22" y="45"/>
                  </a:lnTo>
                  <a:lnTo>
                    <a:pt x="12" y="45"/>
                  </a:lnTo>
                  <a:lnTo>
                    <a:pt x="2" y="47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9" y="30"/>
                  </a:lnTo>
                  <a:lnTo>
                    <a:pt x="20" y="20"/>
                  </a:lnTo>
                  <a:lnTo>
                    <a:pt x="30" y="10"/>
                  </a:lnTo>
                  <a:lnTo>
                    <a:pt x="3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38" name="Freeform 469"/>
            <p:cNvSpPr>
              <a:spLocks/>
            </p:cNvSpPr>
            <p:nvPr/>
          </p:nvSpPr>
          <p:spPr bwMode="auto">
            <a:xfrm>
              <a:off x="2987" y="2684"/>
              <a:ext cx="106" cy="85"/>
            </a:xfrm>
            <a:custGeom>
              <a:avLst/>
              <a:gdLst>
                <a:gd name="T0" fmla="*/ 43 w 106"/>
                <a:gd name="T1" fmla="*/ 0 h 85"/>
                <a:gd name="T2" fmla="*/ 39 w 106"/>
                <a:gd name="T3" fmla="*/ 3 h 85"/>
                <a:gd name="T4" fmla="*/ 33 w 106"/>
                <a:gd name="T5" fmla="*/ 7 h 85"/>
                <a:gd name="T6" fmla="*/ 26 w 106"/>
                <a:gd name="T7" fmla="*/ 8 h 85"/>
                <a:gd name="T8" fmla="*/ 20 w 106"/>
                <a:gd name="T9" fmla="*/ 11 h 85"/>
                <a:gd name="T10" fmla="*/ 15 w 106"/>
                <a:gd name="T11" fmla="*/ 14 h 85"/>
                <a:gd name="T12" fmla="*/ 9 w 106"/>
                <a:gd name="T13" fmla="*/ 17 h 85"/>
                <a:gd name="T14" fmla="*/ 5 w 106"/>
                <a:gd name="T15" fmla="*/ 21 h 85"/>
                <a:gd name="T16" fmla="*/ 0 w 106"/>
                <a:gd name="T17" fmla="*/ 27 h 85"/>
                <a:gd name="T18" fmla="*/ 2 w 106"/>
                <a:gd name="T19" fmla="*/ 28 h 85"/>
                <a:gd name="T20" fmla="*/ 2 w 106"/>
                <a:gd name="T21" fmla="*/ 30 h 85"/>
                <a:gd name="T22" fmla="*/ 10 w 106"/>
                <a:gd name="T23" fmla="*/ 28 h 85"/>
                <a:gd name="T24" fmla="*/ 17 w 106"/>
                <a:gd name="T25" fmla="*/ 27 h 85"/>
                <a:gd name="T26" fmla="*/ 22 w 106"/>
                <a:gd name="T27" fmla="*/ 23 h 85"/>
                <a:gd name="T28" fmla="*/ 29 w 106"/>
                <a:gd name="T29" fmla="*/ 20 h 85"/>
                <a:gd name="T30" fmla="*/ 45 w 106"/>
                <a:gd name="T31" fmla="*/ 25 h 85"/>
                <a:gd name="T32" fmla="*/ 63 w 106"/>
                <a:gd name="T33" fmla="*/ 31 h 85"/>
                <a:gd name="T34" fmla="*/ 62 w 106"/>
                <a:gd name="T35" fmla="*/ 33 h 85"/>
                <a:gd name="T36" fmla="*/ 62 w 106"/>
                <a:gd name="T37" fmla="*/ 34 h 85"/>
                <a:gd name="T38" fmla="*/ 50 w 106"/>
                <a:gd name="T39" fmla="*/ 37 h 85"/>
                <a:gd name="T40" fmla="*/ 42 w 106"/>
                <a:gd name="T41" fmla="*/ 41 h 85"/>
                <a:gd name="T42" fmla="*/ 33 w 106"/>
                <a:gd name="T43" fmla="*/ 45 h 85"/>
                <a:gd name="T44" fmla="*/ 27 w 106"/>
                <a:gd name="T45" fmla="*/ 51 h 85"/>
                <a:gd name="T46" fmla="*/ 22 w 106"/>
                <a:gd name="T47" fmla="*/ 58 h 85"/>
                <a:gd name="T48" fmla="*/ 17 w 106"/>
                <a:gd name="T49" fmla="*/ 65 h 85"/>
                <a:gd name="T50" fmla="*/ 13 w 106"/>
                <a:gd name="T51" fmla="*/ 74 h 85"/>
                <a:gd name="T52" fmla="*/ 10 w 106"/>
                <a:gd name="T53" fmla="*/ 84 h 85"/>
                <a:gd name="T54" fmla="*/ 10 w 106"/>
                <a:gd name="T55" fmla="*/ 85 h 85"/>
                <a:gd name="T56" fmla="*/ 12 w 106"/>
                <a:gd name="T57" fmla="*/ 85 h 85"/>
                <a:gd name="T58" fmla="*/ 17 w 106"/>
                <a:gd name="T59" fmla="*/ 85 h 85"/>
                <a:gd name="T60" fmla="*/ 23 w 106"/>
                <a:gd name="T61" fmla="*/ 85 h 85"/>
                <a:gd name="T62" fmla="*/ 30 w 106"/>
                <a:gd name="T63" fmla="*/ 70 h 85"/>
                <a:gd name="T64" fmla="*/ 37 w 106"/>
                <a:gd name="T65" fmla="*/ 55 h 85"/>
                <a:gd name="T66" fmla="*/ 43 w 106"/>
                <a:gd name="T67" fmla="*/ 50 h 85"/>
                <a:gd name="T68" fmla="*/ 49 w 106"/>
                <a:gd name="T69" fmla="*/ 45 h 85"/>
                <a:gd name="T70" fmla="*/ 56 w 106"/>
                <a:gd name="T71" fmla="*/ 41 h 85"/>
                <a:gd name="T72" fmla="*/ 66 w 106"/>
                <a:gd name="T73" fmla="*/ 38 h 85"/>
                <a:gd name="T74" fmla="*/ 66 w 106"/>
                <a:gd name="T75" fmla="*/ 40 h 85"/>
                <a:gd name="T76" fmla="*/ 66 w 106"/>
                <a:gd name="T77" fmla="*/ 41 h 85"/>
                <a:gd name="T78" fmla="*/ 67 w 106"/>
                <a:gd name="T79" fmla="*/ 48 h 85"/>
                <a:gd name="T80" fmla="*/ 66 w 106"/>
                <a:gd name="T81" fmla="*/ 54 h 85"/>
                <a:gd name="T82" fmla="*/ 65 w 106"/>
                <a:gd name="T83" fmla="*/ 60 h 85"/>
                <a:gd name="T84" fmla="*/ 63 w 106"/>
                <a:gd name="T85" fmla="*/ 65 h 85"/>
                <a:gd name="T86" fmla="*/ 70 w 106"/>
                <a:gd name="T87" fmla="*/ 65 h 85"/>
                <a:gd name="T88" fmla="*/ 77 w 106"/>
                <a:gd name="T89" fmla="*/ 67 h 85"/>
                <a:gd name="T90" fmla="*/ 85 w 106"/>
                <a:gd name="T91" fmla="*/ 58 h 85"/>
                <a:gd name="T92" fmla="*/ 92 w 106"/>
                <a:gd name="T93" fmla="*/ 48 h 85"/>
                <a:gd name="T94" fmla="*/ 97 w 106"/>
                <a:gd name="T95" fmla="*/ 51 h 85"/>
                <a:gd name="T96" fmla="*/ 105 w 106"/>
                <a:gd name="T97" fmla="*/ 50 h 85"/>
                <a:gd name="T98" fmla="*/ 106 w 106"/>
                <a:gd name="T99" fmla="*/ 48 h 85"/>
                <a:gd name="T100" fmla="*/ 106 w 106"/>
                <a:gd name="T101" fmla="*/ 47 h 85"/>
                <a:gd name="T102" fmla="*/ 87 w 106"/>
                <a:gd name="T103" fmla="*/ 35 h 85"/>
                <a:gd name="T104" fmla="*/ 70 w 106"/>
                <a:gd name="T105" fmla="*/ 25 h 85"/>
                <a:gd name="T106" fmla="*/ 72 w 106"/>
                <a:gd name="T107" fmla="*/ 20 h 85"/>
                <a:gd name="T108" fmla="*/ 73 w 106"/>
                <a:gd name="T109" fmla="*/ 15 h 85"/>
                <a:gd name="T110" fmla="*/ 66 w 106"/>
                <a:gd name="T111" fmla="*/ 8 h 85"/>
                <a:gd name="T112" fmla="*/ 59 w 106"/>
                <a:gd name="T113" fmla="*/ 3 h 85"/>
                <a:gd name="T114" fmla="*/ 52 w 106"/>
                <a:gd name="T115" fmla="*/ 1 h 85"/>
                <a:gd name="T116" fmla="*/ 43 w 106"/>
                <a:gd name="T117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6" h="85">
                  <a:moveTo>
                    <a:pt x="43" y="0"/>
                  </a:moveTo>
                  <a:lnTo>
                    <a:pt x="39" y="3"/>
                  </a:lnTo>
                  <a:lnTo>
                    <a:pt x="33" y="7"/>
                  </a:lnTo>
                  <a:lnTo>
                    <a:pt x="26" y="8"/>
                  </a:lnTo>
                  <a:lnTo>
                    <a:pt x="20" y="11"/>
                  </a:lnTo>
                  <a:lnTo>
                    <a:pt x="15" y="14"/>
                  </a:lnTo>
                  <a:lnTo>
                    <a:pt x="9" y="17"/>
                  </a:lnTo>
                  <a:lnTo>
                    <a:pt x="5" y="21"/>
                  </a:lnTo>
                  <a:lnTo>
                    <a:pt x="0" y="27"/>
                  </a:lnTo>
                  <a:lnTo>
                    <a:pt x="2" y="28"/>
                  </a:lnTo>
                  <a:lnTo>
                    <a:pt x="2" y="30"/>
                  </a:lnTo>
                  <a:lnTo>
                    <a:pt x="10" y="28"/>
                  </a:lnTo>
                  <a:lnTo>
                    <a:pt x="17" y="27"/>
                  </a:lnTo>
                  <a:lnTo>
                    <a:pt x="22" y="23"/>
                  </a:lnTo>
                  <a:lnTo>
                    <a:pt x="29" y="20"/>
                  </a:lnTo>
                  <a:lnTo>
                    <a:pt x="45" y="25"/>
                  </a:lnTo>
                  <a:lnTo>
                    <a:pt x="63" y="31"/>
                  </a:lnTo>
                  <a:lnTo>
                    <a:pt x="62" y="33"/>
                  </a:lnTo>
                  <a:lnTo>
                    <a:pt x="62" y="34"/>
                  </a:lnTo>
                  <a:lnTo>
                    <a:pt x="50" y="37"/>
                  </a:lnTo>
                  <a:lnTo>
                    <a:pt x="42" y="41"/>
                  </a:lnTo>
                  <a:lnTo>
                    <a:pt x="33" y="45"/>
                  </a:lnTo>
                  <a:lnTo>
                    <a:pt x="27" y="51"/>
                  </a:lnTo>
                  <a:lnTo>
                    <a:pt x="22" y="58"/>
                  </a:lnTo>
                  <a:lnTo>
                    <a:pt x="17" y="65"/>
                  </a:lnTo>
                  <a:lnTo>
                    <a:pt x="13" y="74"/>
                  </a:lnTo>
                  <a:lnTo>
                    <a:pt x="10" y="84"/>
                  </a:lnTo>
                  <a:lnTo>
                    <a:pt x="10" y="85"/>
                  </a:lnTo>
                  <a:lnTo>
                    <a:pt x="12" y="85"/>
                  </a:lnTo>
                  <a:lnTo>
                    <a:pt x="17" y="85"/>
                  </a:lnTo>
                  <a:lnTo>
                    <a:pt x="23" y="85"/>
                  </a:lnTo>
                  <a:lnTo>
                    <a:pt x="30" y="70"/>
                  </a:lnTo>
                  <a:lnTo>
                    <a:pt x="37" y="55"/>
                  </a:lnTo>
                  <a:lnTo>
                    <a:pt x="43" y="50"/>
                  </a:lnTo>
                  <a:lnTo>
                    <a:pt x="49" y="45"/>
                  </a:lnTo>
                  <a:lnTo>
                    <a:pt x="56" y="41"/>
                  </a:lnTo>
                  <a:lnTo>
                    <a:pt x="66" y="38"/>
                  </a:lnTo>
                  <a:lnTo>
                    <a:pt x="66" y="40"/>
                  </a:lnTo>
                  <a:lnTo>
                    <a:pt x="66" y="41"/>
                  </a:lnTo>
                  <a:lnTo>
                    <a:pt x="67" y="48"/>
                  </a:lnTo>
                  <a:lnTo>
                    <a:pt x="66" y="54"/>
                  </a:lnTo>
                  <a:lnTo>
                    <a:pt x="65" y="60"/>
                  </a:lnTo>
                  <a:lnTo>
                    <a:pt x="63" y="65"/>
                  </a:lnTo>
                  <a:lnTo>
                    <a:pt x="70" y="65"/>
                  </a:lnTo>
                  <a:lnTo>
                    <a:pt x="77" y="67"/>
                  </a:lnTo>
                  <a:lnTo>
                    <a:pt x="85" y="58"/>
                  </a:lnTo>
                  <a:lnTo>
                    <a:pt x="92" y="48"/>
                  </a:lnTo>
                  <a:lnTo>
                    <a:pt x="97" y="51"/>
                  </a:lnTo>
                  <a:lnTo>
                    <a:pt x="105" y="50"/>
                  </a:lnTo>
                  <a:lnTo>
                    <a:pt x="106" y="48"/>
                  </a:lnTo>
                  <a:lnTo>
                    <a:pt x="106" y="47"/>
                  </a:lnTo>
                  <a:lnTo>
                    <a:pt x="87" y="35"/>
                  </a:lnTo>
                  <a:lnTo>
                    <a:pt x="70" y="25"/>
                  </a:lnTo>
                  <a:lnTo>
                    <a:pt x="72" y="20"/>
                  </a:lnTo>
                  <a:lnTo>
                    <a:pt x="73" y="15"/>
                  </a:lnTo>
                  <a:lnTo>
                    <a:pt x="66" y="8"/>
                  </a:lnTo>
                  <a:lnTo>
                    <a:pt x="59" y="3"/>
                  </a:lnTo>
                  <a:lnTo>
                    <a:pt x="52" y="1"/>
                  </a:lnTo>
                  <a:lnTo>
                    <a:pt x="4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39" name="Freeform 470"/>
            <p:cNvSpPr>
              <a:spLocks/>
            </p:cNvSpPr>
            <p:nvPr/>
          </p:nvSpPr>
          <p:spPr bwMode="auto">
            <a:xfrm>
              <a:off x="4170" y="2701"/>
              <a:ext cx="157" cy="90"/>
            </a:xfrm>
            <a:custGeom>
              <a:avLst/>
              <a:gdLst>
                <a:gd name="T0" fmla="*/ 51 w 157"/>
                <a:gd name="T1" fmla="*/ 20 h 90"/>
                <a:gd name="T2" fmla="*/ 39 w 157"/>
                <a:gd name="T3" fmla="*/ 14 h 90"/>
                <a:gd name="T4" fmla="*/ 29 w 157"/>
                <a:gd name="T5" fmla="*/ 14 h 90"/>
                <a:gd name="T6" fmla="*/ 22 w 157"/>
                <a:gd name="T7" fmla="*/ 23 h 90"/>
                <a:gd name="T8" fmla="*/ 17 w 157"/>
                <a:gd name="T9" fmla="*/ 31 h 90"/>
                <a:gd name="T10" fmla="*/ 11 w 157"/>
                <a:gd name="T11" fmla="*/ 46 h 90"/>
                <a:gd name="T12" fmla="*/ 11 w 157"/>
                <a:gd name="T13" fmla="*/ 70 h 90"/>
                <a:gd name="T14" fmla="*/ 5 w 157"/>
                <a:gd name="T15" fmla="*/ 87 h 90"/>
                <a:gd name="T16" fmla="*/ 9 w 157"/>
                <a:gd name="T17" fmla="*/ 88 h 90"/>
                <a:gd name="T18" fmla="*/ 29 w 157"/>
                <a:gd name="T19" fmla="*/ 84 h 90"/>
                <a:gd name="T20" fmla="*/ 57 w 157"/>
                <a:gd name="T21" fmla="*/ 74 h 90"/>
                <a:gd name="T22" fmla="*/ 75 w 157"/>
                <a:gd name="T23" fmla="*/ 67 h 90"/>
                <a:gd name="T24" fmla="*/ 82 w 157"/>
                <a:gd name="T25" fmla="*/ 67 h 90"/>
                <a:gd name="T26" fmla="*/ 91 w 157"/>
                <a:gd name="T27" fmla="*/ 70 h 90"/>
                <a:gd name="T28" fmla="*/ 99 w 157"/>
                <a:gd name="T29" fmla="*/ 78 h 90"/>
                <a:gd name="T30" fmla="*/ 118 w 157"/>
                <a:gd name="T31" fmla="*/ 81 h 90"/>
                <a:gd name="T32" fmla="*/ 144 w 157"/>
                <a:gd name="T33" fmla="*/ 78 h 90"/>
                <a:gd name="T34" fmla="*/ 157 w 157"/>
                <a:gd name="T35" fmla="*/ 76 h 90"/>
                <a:gd name="T36" fmla="*/ 149 w 157"/>
                <a:gd name="T37" fmla="*/ 70 h 90"/>
                <a:gd name="T38" fmla="*/ 142 w 157"/>
                <a:gd name="T39" fmla="*/ 61 h 90"/>
                <a:gd name="T40" fmla="*/ 135 w 157"/>
                <a:gd name="T41" fmla="*/ 53 h 90"/>
                <a:gd name="T42" fmla="*/ 119 w 157"/>
                <a:gd name="T43" fmla="*/ 47 h 90"/>
                <a:gd name="T44" fmla="*/ 107 w 157"/>
                <a:gd name="T45" fmla="*/ 38 h 90"/>
                <a:gd name="T46" fmla="*/ 101 w 157"/>
                <a:gd name="T47" fmla="*/ 31 h 90"/>
                <a:gd name="T48" fmla="*/ 101 w 157"/>
                <a:gd name="T49" fmla="*/ 26 h 90"/>
                <a:gd name="T50" fmla="*/ 105 w 157"/>
                <a:gd name="T51" fmla="*/ 21 h 90"/>
                <a:gd name="T52" fmla="*/ 109 w 157"/>
                <a:gd name="T53" fmla="*/ 20 h 90"/>
                <a:gd name="T54" fmla="*/ 107 w 157"/>
                <a:gd name="T55" fmla="*/ 17 h 90"/>
                <a:gd name="T56" fmla="*/ 111 w 157"/>
                <a:gd name="T57" fmla="*/ 13 h 90"/>
                <a:gd name="T58" fmla="*/ 117 w 157"/>
                <a:gd name="T59" fmla="*/ 4 h 90"/>
                <a:gd name="T60" fmla="*/ 111 w 157"/>
                <a:gd name="T61" fmla="*/ 1 h 90"/>
                <a:gd name="T62" fmla="*/ 101 w 157"/>
                <a:gd name="T63" fmla="*/ 6 h 90"/>
                <a:gd name="T64" fmla="*/ 84 w 157"/>
                <a:gd name="T65" fmla="*/ 14 h 90"/>
                <a:gd name="T66" fmla="*/ 75 w 157"/>
                <a:gd name="T67" fmla="*/ 18 h 90"/>
                <a:gd name="T68" fmla="*/ 79 w 157"/>
                <a:gd name="T69" fmla="*/ 21 h 90"/>
                <a:gd name="T70" fmla="*/ 82 w 157"/>
                <a:gd name="T71" fmla="*/ 24 h 90"/>
                <a:gd name="T72" fmla="*/ 82 w 157"/>
                <a:gd name="T73" fmla="*/ 31 h 90"/>
                <a:gd name="T74" fmla="*/ 75 w 157"/>
                <a:gd name="T75" fmla="*/ 36 h 90"/>
                <a:gd name="T76" fmla="*/ 67 w 157"/>
                <a:gd name="T77" fmla="*/ 40 h 90"/>
                <a:gd name="T78" fmla="*/ 58 w 157"/>
                <a:gd name="T79" fmla="*/ 31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57" h="90">
                  <a:moveTo>
                    <a:pt x="58" y="23"/>
                  </a:moveTo>
                  <a:lnTo>
                    <a:pt x="51" y="20"/>
                  </a:lnTo>
                  <a:lnTo>
                    <a:pt x="42" y="16"/>
                  </a:lnTo>
                  <a:lnTo>
                    <a:pt x="39" y="14"/>
                  </a:lnTo>
                  <a:lnTo>
                    <a:pt x="35" y="13"/>
                  </a:lnTo>
                  <a:lnTo>
                    <a:pt x="29" y="14"/>
                  </a:lnTo>
                  <a:lnTo>
                    <a:pt x="24" y="16"/>
                  </a:lnTo>
                  <a:lnTo>
                    <a:pt x="22" y="23"/>
                  </a:lnTo>
                  <a:lnTo>
                    <a:pt x="21" y="28"/>
                  </a:lnTo>
                  <a:lnTo>
                    <a:pt x="17" y="31"/>
                  </a:lnTo>
                  <a:lnTo>
                    <a:pt x="11" y="33"/>
                  </a:lnTo>
                  <a:lnTo>
                    <a:pt x="11" y="46"/>
                  </a:lnTo>
                  <a:lnTo>
                    <a:pt x="11" y="57"/>
                  </a:lnTo>
                  <a:lnTo>
                    <a:pt x="11" y="70"/>
                  </a:lnTo>
                  <a:lnTo>
                    <a:pt x="11" y="84"/>
                  </a:lnTo>
                  <a:lnTo>
                    <a:pt x="5" y="87"/>
                  </a:lnTo>
                  <a:lnTo>
                    <a:pt x="0" y="90"/>
                  </a:lnTo>
                  <a:lnTo>
                    <a:pt x="9" y="88"/>
                  </a:lnTo>
                  <a:lnTo>
                    <a:pt x="19" y="87"/>
                  </a:lnTo>
                  <a:lnTo>
                    <a:pt x="29" y="84"/>
                  </a:lnTo>
                  <a:lnTo>
                    <a:pt x="38" y="81"/>
                  </a:lnTo>
                  <a:lnTo>
                    <a:pt x="57" y="74"/>
                  </a:lnTo>
                  <a:lnTo>
                    <a:pt x="74" y="67"/>
                  </a:lnTo>
                  <a:lnTo>
                    <a:pt x="75" y="67"/>
                  </a:lnTo>
                  <a:lnTo>
                    <a:pt x="77" y="67"/>
                  </a:lnTo>
                  <a:lnTo>
                    <a:pt x="82" y="67"/>
                  </a:lnTo>
                  <a:lnTo>
                    <a:pt x="87" y="68"/>
                  </a:lnTo>
                  <a:lnTo>
                    <a:pt x="91" y="70"/>
                  </a:lnTo>
                  <a:lnTo>
                    <a:pt x="94" y="73"/>
                  </a:lnTo>
                  <a:lnTo>
                    <a:pt x="99" y="78"/>
                  </a:lnTo>
                  <a:lnTo>
                    <a:pt x="107" y="81"/>
                  </a:lnTo>
                  <a:lnTo>
                    <a:pt x="118" y="81"/>
                  </a:lnTo>
                  <a:lnTo>
                    <a:pt x="131" y="80"/>
                  </a:lnTo>
                  <a:lnTo>
                    <a:pt x="144" y="78"/>
                  </a:lnTo>
                  <a:lnTo>
                    <a:pt x="157" y="77"/>
                  </a:lnTo>
                  <a:lnTo>
                    <a:pt x="157" y="76"/>
                  </a:lnTo>
                  <a:lnTo>
                    <a:pt x="157" y="73"/>
                  </a:lnTo>
                  <a:lnTo>
                    <a:pt x="149" y="70"/>
                  </a:lnTo>
                  <a:lnTo>
                    <a:pt x="145" y="67"/>
                  </a:lnTo>
                  <a:lnTo>
                    <a:pt x="142" y="61"/>
                  </a:lnTo>
                  <a:lnTo>
                    <a:pt x="141" y="54"/>
                  </a:lnTo>
                  <a:lnTo>
                    <a:pt x="135" y="53"/>
                  </a:lnTo>
                  <a:lnTo>
                    <a:pt x="128" y="50"/>
                  </a:lnTo>
                  <a:lnTo>
                    <a:pt x="119" y="47"/>
                  </a:lnTo>
                  <a:lnTo>
                    <a:pt x="112" y="43"/>
                  </a:lnTo>
                  <a:lnTo>
                    <a:pt x="107" y="38"/>
                  </a:lnTo>
                  <a:lnTo>
                    <a:pt x="102" y="34"/>
                  </a:lnTo>
                  <a:lnTo>
                    <a:pt x="101" y="31"/>
                  </a:lnTo>
                  <a:lnTo>
                    <a:pt x="101" y="28"/>
                  </a:lnTo>
                  <a:lnTo>
                    <a:pt x="101" y="26"/>
                  </a:lnTo>
                  <a:lnTo>
                    <a:pt x="102" y="23"/>
                  </a:lnTo>
                  <a:lnTo>
                    <a:pt x="105" y="21"/>
                  </a:lnTo>
                  <a:lnTo>
                    <a:pt x="109" y="20"/>
                  </a:lnTo>
                  <a:lnTo>
                    <a:pt x="109" y="20"/>
                  </a:lnTo>
                  <a:lnTo>
                    <a:pt x="109" y="18"/>
                  </a:lnTo>
                  <a:lnTo>
                    <a:pt x="107" y="17"/>
                  </a:lnTo>
                  <a:lnTo>
                    <a:pt x="104" y="16"/>
                  </a:lnTo>
                  <a:lnTo>
                    <a:pt x="111" y="13"/>
                  </a:lnTo>
                  <a:lnTo>
                    <a:pt x="118" y="7"/>
                  </a:lnTo>
                  <a:lnTo>
                    <a:pt x="117" y="4"/>
                  </a:lnTo>
                  <a:lnTo>
                    <a:pt x="115" y="3"/>
                  </a:lnTo>
                  <a:lnTo>
                    <a:pt x="111" y="1"/>
                  </a:lnTo>
                  <a:lnTo>
                    <a:pt x="108" y="0"/>
                  </a:lnTo>
                  <a:lnTo>
                    <a:pt x="101" y="6"/>
                  </a:lnTo>
                  <a:lnTo>
                    <a:pt x="92" y="10"/>
                  </a:lnTo>
                  <a:lnTo>
                    <a:pt x="84" y="14"/>
                  </a:lnTo>
                  <a:lnTo>
                    <a:pt x="74" y="17"/>
                  </a:lnTo>
                  <a:lnTo>
                    <a:pt x="75" y="18"/>
                  </a:lnTo>
                  <a:lnTo>
                    <a:pt x="75" y="20"/>
                  </a:lnTo>
                  <a:lnTo>
                    <a:pt x="79" y="21"/>
                  </a:lnTo>
                  <a:lnTo>
                    <a:pt x="81" y="23"/>
                  </a:lnTo>
                  <a:lnTo>
                    <a:pt x="82" y="24"/>
                  </a:lnTo>
                  <a:lnTo>
                    <a:pt x="84" y="28"/>
                  </a:lnTo>
                  <a:lnTo>
                    <a:pt x="82" y="31"/>
                  </a:lnTo>
                  <a:lnTo>
                    <a:pt x="81" y="33"/>
                  </a:lnTo>
                  <a:lnTo>
                    <a:pt x="75" y="36"/>
                  </a:lnTo>
                  <a:lnTo>
                    <a:pt x="71" y="38"/>
                  </a:lnTo>
                  <a:lnTo>
                    <a:pt x="67" y="40"/>
                  </a:lnTo>
                  <a:lnTo>
                    <a:pt x="59" y="40"/>
                  </a:lnTo>
                  <a:lnTo>
                    <a:pt x="58" y="31"/>
                  </a:lnTo>
                  <a:lnTo>
                    <a:pt x="58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40" name="Freeform 471"/>
            <p:cNvSpPr>
              <a:spLocks/>
            </p:cNvSpPr>
            <p:nvPr/>
          </p:nvSpPr>
          <p:spPr bwMode="auto">
            <a:xfrm>
              <a:off x="4365" y="2705"/>
              <a:ext cx="97" cy="132"/>
            </a:xfrm>
            <a:custGeom>
              <a:avLst/>
              <a:gdLst>
                <a:gd name="T0" fmla="*/ 43 w 97"/>
                <a:gd name="T1" fmla="*/ 24 h 132"/>
                <a:gd name="T2" fmla="*/ 53 w 97"/>
                <a:gd name="T3" fmla="*/ 24 h 132"/>
                <a:gd name="T4" fmla="*/ 61 w 97"/>
                <a:gd name="T5" fmla="*/ 23 h 132"/>
                <a:gd name="T6" fmla="*/ 61 w 97"/>
                <a:gd name="T7" fmla="*/ 14 h 132"/>
                <a:gd name="T8" fmla="*/ 60 w 97"/>
                <a:gd name="T9" fmla="*/ 4 h 132"/>
                <a:gd name="T10" fmla="*/ 56 w 97"/>
                <a:gd name="T11" fmla="*/ 2 h 132"/>
                <a:gd name="T12" fmla="*/ 52 w 97"/>
                <a:gd name="T13" fmla="*/ 0 h 132"/>
                <a:gd name="T14" fmla="*/ 37 w 97"/>
                <a:gd name="T15" fmla="*/ 6 h 132"/>
                <a:gd name="T16" fmla="*/ 23 w 97"/>
                <a:gd name="T17" fmla="*/ 12 h 132"/>
                <a:gd name="T18" fmla="*/ 17 w 97"/>
                <a:gd name="T19" fmla="*/ 14 h 132"/>
                <a:gd name="T20" fmla="*/ 12 w 97"/>
                <a:gd name="T21" fmla="*/ 17 h 132"/>
                <a:gd name="T22" fmla="*/ 6 w 97"/>
                <a:gd name="T23" fmla="*/ 22 h 132"/>
                <a:gd name="T24" fmla="*/ 0 w 97"/>
                <a:gd name="T25" fmla="*/ 27 h 132"/>
                <a:gd name="T26" fmla="*/ 2 w 97"/>
                <a:gd name="T27" fmla="*/ 33 h 132"/>
                <a:gd name="T28" fmla="*/ 3 w 97"/>
                <a:gd name="T29" fmla="*/ 36 h 132"/>
                <a:gd name="T30" fmla="*/ 6 w 97"/>
                <a:gd name="T31" fmla="*/ 37 h 132"/>
                <a:gd name="T32" fmla="*/ 7 w 97"/>
                <a:gd name="T33" fmla="*/ 40 h 132"/>
                <a:gd name="T34" fmla="*/ 13 w 97"/>
                <a:gd name="T35" fmla="*/ 43 h 132"/>
                <a:gd name="T36" fmla="*/ 19 w 97"/>
                <a:gd name="T37" fmla="*/ 47 h 132"/>
                <a:gd name="T38" fmla="*/ 24 w 97"/>
                <a:gd name="T39" fmla="*/ 59 h 132"/>
                <a:gd name="T40" fmla="*/ 27 w 97"/>
                <a:gd name="T41" fmla="*/ 67 h 132"/>
                <a:gd name="T42" fmla="*/ 30 w 97"/>
                <a:gd name="T43" fmla="*/ 72 h 132"/>
                <a:gd name="T44" fmla="*/ 34 w 97"/>
                <a:gd name="T45" fmla="*/ 76 h 132"/>
                <a:gd name="T46" fmla="*/ 42 w 97"/>
                <a:gd name="T47" fmla="*/ 79 h 132"/>
                <a:gd name="T48" fmla="*/ 52 w 97"/>
                <a:gd name="T49" fmla="*/ 82 h 132"/>
                <a:gd name="T50" fmla="*/ 49 w 97"/>
                <a:gd name="T51" fmla="*/ 87 h 132"/>
                <a:gd name="T52" fmla="*/ 44 w 97"/>
                <a:gd name="T53" fmla="*/ 90 h 132"/>
                <a:gd name="T54" fmla="*/ 39 w 97"/>
                <a:gd name="T55" fmla="*/ 93 h 132"/>
                <a:gd name="T56" fmla="*/ 33 w 97"/>
                <a:gd name="T57" fmla="*/ 96 h 132"/>
                <a:gd name="T58" fmla="*/ 33 w 97"/>
                <a:gd name="T59" fmla="*/ 100 h 132"/>
                <a:gd name="T60" fmla="*/ 33 w 97"/>
                <a:gd name="T61" fmla="*/ 104 h 132"/>
                <a:gd name="T62" fmla="*/ 39 w 97"/>
                <a:gd name="T63" fmla="*/ 112 h 132"/>
                <a:gd name="T64" fmla="*/ 43 w 97"/>
                <a:gd name="T65" fmla="*/ 117 h 132"/>
                <a:gd name="T66" fmla="*/ 49 w 97"/>
                <a:gd name="T67" fmla="*/ 122 h 132"/>
                <a:gd name="T68" fmla="*/ 54 w 97"/>
                <a:gd name="T69" fmla="*/ 126 h 132"/>
                <a:gd name="T70" fmla="*/ 61 w 97"/>
                <a:gd name="T71" fmla="*/ 129 h 132"/>
                <a:gd name="T72" fmla="*/ 70 w 97"/>
                <a:gd name="T73" fmla="*/ 132 h 132"/>
                <a:gd name="T74" fmla="*/ 80 w 97"/>
                <a:gd name="T75" fmla="*/ 132 h 132"/>
                <a:gd name="T76" fmla="*/ 93 w 97"/>
                <a:gd name="T77" fmla="*/ 132 h 132"/>
                <a:gd name="T78" fmla="*/ 96 w 97"/>
                <a:gd name="T79" fmla="*/ 129 h 132"/>
                <a:gd name="T80" fmla="*/ 97 w 97"/>
                <a:gd name="T81" fmla="*/ 126 h 132"/>
                <a:gd name="T82" fmla="*/ 96 w 97"/>
                <a:gd name="T83" fmla="*/ 124 h 132"/>
                <a:gd name="T84" fmla="*/ 94 w 97"/>
                <a:gd name="T85" fmla="*/ 122 h 132"/>
                <a:gd name="T86" fmla="*/ 90 w 97"/>
                <a:gd name="T87" fmla="*/ 120 h 132"/>
                <a:gd name="T88" fmla="*/ 84 w 97"/>
                <a:gd name="T89" fmla="*/ 119 h 132"/>
                <a:gd name="T90" fmla="*/ 83 w 97"/>
                <a:gd name="T91" fmla="*/ 104 h 132"/>
                <a:gd name="T92" fmla="*/ 80 w 97"/>
                <a:gd name="T93" fmla="*/ 90 h 132"/>
                <a:gd name="T94" fmla="*/ 76 w 97"/>
                <a:gd name="T95" fmla="*/ 80 h 132"/>
                <a:gd name="T96" fmla="*/ 70 w 97"/>
                <a:gd name="T97" fmla="*/ 70 h 132"/>
                <a:gd name="T98" fmla="*/ 57 w 97"/>
                <a:gd name="T99" fmla="*/ 53 h 132"/>
                <a:gd name="T100" fmla="*/ 43 w 97"/>
                <a:gd name="T101" fmla="*/ 36 h 132"/>
                <a:gd name="T102" fmla="*/ 43 w 97"/>
                <a:gd name="T103" fmla="*/ 30 h 132"/>
                <a:gd name="T104" fmla="*/ 43 w 97"/>
                <a:gd name="T105" fmla="*/ 24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7" h="132">
                  <a:moveTo>
                    <a:pt x="43" y="24"/>
                  </a:moveTo>
                  <a:lnTo>
                    <a:pt x="53" y="24"/>
                  </a:lnTo>
                  <a:lnTo>
                    <a:pt x="61" y="23"/>
                  </a:lnTo>
                  <a:lnTo>
                    <a:pt x="61" y="14"/>
                  </a:lnTo>
                  <a:lnTo>
                    <a:pt x="60" y="4"/>
                  </a:lnTo>
                  <a:lnTo>
                    <a:pt x="56" y="2"/>
                  </a:lnTo>
                  <a:lnTo>
                    <a:pt x="52" y="0"/>
                  </a:lnTo>
                  <a:lnTo>
                    <a:pt x="37" y="6"/>
                  </a:lnTo>
                  <a:lnTo>
                    <a:pt x="23" y="12"/>
                  </a:lnTo>
                  <a:lnTo>
                    <a:pt x="17" y="14"/>
                  </a:lnTo>
                  <a:lnTo>
                    <a:pt x="12" y="17"/>
                  </a:lnTo>
                  <a:lnTo>
                    <a:pt x="6" y="22"/>
                  </a:lnTo>
                  <a:lnTo>
                    <a:pt x="0" y="27"/>
                  </a:lnTo>
                  <a:lnTo>
                    <a:pt x="2" y="33"/>
                  </a:lnTo>
                  <a:lnTo>
                    <a:pt x="3" y="36"/>
                  </a:lnTo>
                  <a:lnTo>
                    <a:pt x="6" y="37"/>
                  </a:lnTo>
                  <a:lnTo>
                    <a:pt x="7" y="40"/>
                  </a:lnTo>
                  <a:lnTo>
                    <a:pt x="13" y="43"/>
                  </a:lnTo>
                  <a:lnTo>
                    <a:pt x="19" y="47"/>
                  </a:lnTo>
                  <a:lnTo>
                    <a:pt x="24" y="59"/>
                  </a:lnTo>
                  <a:lnTo>
                    <a:pt x="27" y="67"/>
                  </a:lnTo>
                  <a:lnTo>
                    <a:pt x="30" y="72"/>
                  </a:lnTo>
                  <a:lnTo>
                    <a:pt x="34" y="76"/>
                  </a:lnTo>
                  <a:lnTo>
                    <a:pt x="42" y="79"/>
                  </a:lnTo>
                  <a:lnTo>
                    <a:pt x="52" y="82"/>
                  </a:lnTo>
                  <a:lnTo>
                    <a:pt x="49" y="87"/>
                  </a:lnTo>
                  <a:lnTo>
                    <a:pt x="44" y="90"/>
                  </a:lnTo>
                  <a:lnTo>
                    <a:pt x="39" y="93"/>
                  </a:lnTo>
                  <a:lnTo>
                    <a:pt x="33" y="96"/>
                  </a:lnTo>
                  <a:lnTo>
                    <a:pt x="33" y="100"/>
                  </a:lnTo>
                  <a:lnTo>
                    <a:pt x="33" y="104"/>
                  </a:lnTo>
                  <a:lnTo>
                    <a:pt x="39" y="112"/>
                  </a:lnTo>
                  <a:lnTo>
                    <a:pt x="43" y="117"/>
                  </a:lnTo>
                  <a:lnTo>
                    <a:pt x="49" y="122"/>
                  </a:lnTo>
                  <a:lnTo>
                    <a:pt x="54" y="126"/>
                  </a:lnTo>
                  <a:lnTo>
                    <a:pt x="61" y="129"/>
                  </a:lnTo>
                  <a:lnTo>
                    <a:pt x="70" y="132"/>
                  </a:lnTo>
                  <a:lnTo>
                    <a:pt x="80" y="132"/>
                  </a:lnTo>
                  <a:lnTo>
                    <a:pt x="93" y="132"/>
                  </a:lnTo>
                  <a:lnTo>
                    <a:pt x="96" y="129"/>
                  </a:lnTo>
                  <a:lnTo>
                    <a:pt x="97" y="126"/>
                  </a:lnTo>
                  <a:lnTo>
                    <a:pt x="96" y="124"/>
                  </a:lnTo>
                  <a:lnTo>
                    <a:pt x="94" y="122"/>
                  </a:lnTo>
                  <a:lnTo>
                    <a:pt x="90" y="120"/>
                  </a:lnTo>
                  <a:lnTo>
                    <a:pt x="84" y="119"/>
                  </a:lnTo>
                  <a:lnTo>
                    <a:pt x="83" y="104"/>
                  </a:lnTo>
                  <a:lnTo>
                    <a:pt x="80" y="90"/>
                  </a:lnTo>
                  <a:lnTo>
                    <a:pt x="76" y="80"/>
                  </a:lnTo>
                  <a:lnTo>
                    <a:pt x="70" y="70"/>
                  </a:lnTo>
                  <a:lnTo>
                    <a:pt x="57" y="53"/>
                  </a:lnTo>
                  <a:lnTo>
                    <a:pt x="43" y="36"/>
                  </a:lnTo>
                  <a:lnTo>
                    <a:pt x="43" y="30"/>
                  </a:lnTo>
                  <a:lnTo>
                    <a:pt x="43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41" name="Freeform 472"/>
            <p:cNvSpPr>
              <a:spLocks/>
            </p:cNvSpPr>
            <p:nvPr/>
          </p:nvSpPr>
          <p:spPr bwMode="auto">
            <a:xfrm>
              <a:off x="3834" y="2725"/>
              <a:ext cx="443" cy="191"/>
            </a:xfrm>
            <a:custGeom>
              <a:avLst/>
              <a:gdLst>
                <a:gd name="T0" fmla="*/ 97 w 443"/>
                <a:gd name="T1" fmla="*/ 37 h 191"/>
                <a:gd name="T2" fmla="*/ 66 w 443"/>
                <a:gd name="T3" fmla="*/ 60 h 191"/>
                <a:gd name="T4" fmla="*/ 56 w 443"/>
                <a:gd name="T5" fmla="*/ 79 h 191"/>
                <a:gd name="T6" fmla="*/ 44 w 443"/>
                <a:gd name="T7" fmla="*/ 100 h 191"/>
                <a:gd name="T8" fmla="*/ 23 w 443"/>
                <a:gd name="T9" fmla="*/ 112 h 191"/>
                <a:gd name="T10" fmla="*/ 1 w 443"/>
                <a:gd name="T11" fmla="*/ 122 h 191"/>
                <a:gd name="T12" fmla="*/ 1 w 443"/>
                <a:gd name="T13" fmla="*/ 130 h 191"/>
                <a:gd name="T14" fmla="*/ 34 w 443"/>
                <a:gd name="T15" fmla="*/ 126 h 191"/>
                <a:gd name="T16" fmla="*/ 70 w 443"/>
                <a:gd name="T17" fmla="*/ 113 h 191"/>
                <a:gd name="T18" fmla="*/ 108 w 443"/>
                <a:gd name="T19" fmla="*/ 113 h 191"/>
                <a:gd name="T20" fmla="*/ 140 w 443"/>
                <a:gd name="T21" fmla="*/ 106 h 191"/>
                <a:gd name="T22" fmla="*/ 157 w 443"/>
                <a:gd name="T23" fmla="*/ 104 h 191"/>
                <a:gd name="T24" fmla="*/ 167 w 443"/>
                <a:gd name="T25" fmla="*/ 107 h 191"/>
                <a:gd name="T26" fmla="*/ 177 w 443"/>
                <a:gd name="T27" fmla="*/ 147 h 191"/>
                <a:gd name="T28" fmla="*/ 206 w 443"/>
                <a:gd name="T29" fmla="*/ 164 h 191"/>
                <a:gd name="T30" fmla="*/ 231 w 443"/>
                <a:gd name="T31" fmla="*/ 182 h 191"/>
                <a:gd name="T32" fmla="*/ 264 w 443"/>
                <a:gd name="T33" fmla="*/ 191 h 191"/>
                <a:gd name="T34" fmla="*/ 278 w 443"/>
                <a:gd name="T35" fmla="*/ 163 h 191"/>
                <a:gd name="T36" fmla="*/ 291 w 443"/>
                <a:gd name="T37" fmla="*/ 162 h 191"/>
                <a:gd name="T38" fmla="*/ 324 w 443"/>
                <a:gd name="T39" fmla="*/ 173 h 191"/>
                <a:gd name="T40" fmla="*/ 371 w 443"/>
                <a:gd name="T41" fmla="*/ 187 h 191"/>
                <a:gd name="T42" fmla="*/ 398 w 443"/>
                <a:gd name="T43" fmla="*/ 177 h 191"/>
                <a:gd name="T44" fmla="*/ 417 w 443"/>
                <a:gd name="T45" fmla="*/ 180 h 191"/>
                <a:gd name="T46" fmla="*/ 435 w 443"/>
                <a:gd name="T47" fmla="*/ 184 h 191"/>
                <a:gd name="T48" fmla="*/ 431 w 443"/>
                <a:gd name="T49" fmla="*/ 163 h 191"/>
                <a:gd name="T50" fmla="*/ 437 w 443"/>
                <a:gd name="T51" fmla="*/ 127 h 191"/>
                <a:gd name="T52" fmla="*/ 438 w 443"/>
                <a:gd name="T53" fmla="*/ 109 h 191"/>
                <a:gd name="T54" fmla="*/ 393 w 443"/>
                <a:gd name="T55" fmla="*/ 117 h 191"/>
                <a:gd name="T56" fmla="*/ 373 w 443"/>
                <a:gd name="T57" fmla="*/ 116 h 191"/>
                <a:gd name="T58" fmla="*/ 357 w 443"/>
                <a:gd name="T59" fmla="*/ 112 h 191"/>
                <a:gd name="T60" fmla="*/ 344 w 443"/>
                <a:gd name="T61" fmla="*/ 99 h 191"/>
                <a:gd name="T62" fmla="*/ 310 w 443"/>
                <a:gd name="T63" fmla="*/ 60 h 191"/>
                <a:gd name="T64" fmla="*/ 290 w 443"/>
                <a:gd name="T65" fmla="*/ 64 h 191"/>
                <a:gd name="T66" fmla="*/ 293 w 443"/>
                <a:gd name="T67" fmla="*/ 77 h 191"/>
                <a:gd name="T68" fmla="*/ 304 w 443"/>
                <a:gd name="T69" fmla="*/ 100 h 191"/>
                <a:gd name="T70" fmla="*/ 288 w 443"/>
                <a:gd name="T71" fmla="*/ 107 h 191"/>
                <a:gd name="T72" fmla="*/ 258 w 443"/>
                <a:gd name="T73" fmla="*/ 72 h 191"/>
                <a:gd name="T74" fmla="*/ 243 w 443"/>
                <a:gd name="T75" fmla="*/ 39 h 191"/>
                <a:gd name="T76" fmla="*/ 200 w 443"/>
                <a:gd name="T77" fmla="*/ 0 h 191"/>
                <a:gd name="T78" fmla="*/ 188 w 443"/>
                <a:gd name="T79" fmla="*/ 4 h 191"/>
                <a:gd name="T80" fmla="*/ 187 w 443"/>
                <a:gd name="T81" fmla="*/ 14 h 191"/>
                <a:gd name="T82" fmla="*/ 207 w 443"/>
                <a:gd name="T83" fmla="*/ 36 h 191"/>
                <a:gd name="T84" fmla="*/ 247 w 443"/>
                <a:gd name="T85" fmla="*/ 69 h 191"/>
                <a:gd name="T86" fmla="*/ 243 w 443"/>
                <a:gd name="T87" fmla="*/ 70 h 191"/>
                <a:gd name="T88" fmla="*/ 233 w 443"/>
                <a:gd name="T89" fmla="*/ 66 h 191"/>
                <a:gd name="T90" fmla="*/ 233 w 443"/>
                <a:gd name="T91" fmla="*/ 82 h 191"/>
                <a:gd name="T92" fmla="*/ 213 w 443"/>
                <a:gd name="T93" fmla="*/ 96 h 191"/>
                <a:gd name="T94" fmla="*/ 200 w 443"/>
                <a:gd name="T95" fmla="*/ 106 h 191"/>
                <a:gd name="T96" fmla="*/ 208 w 443"/>
                <a:gd name="T97" fmla="*/ 93 h 191"/>
                <a:gd name="T98" fmla="*/ 221 w 443"/>
                <a:gd name="T99" fmla="*/ 89 h 191"/>
                <a:gd name="T100" fmla="*/ 224 w 443"/>
                <a:gd name="T101" fmla="*/ 73 h 191"/>
                <a:gd name="T102" fmla="*/ 196 w 443"/>
                <a:gd name="T103" fmla="*/ 57 h 191"/>
                <a:gd name="T104" fmla="*/ 160 w 443"/>
                <a:gd name="T105" fmla="*/ 22 h 191"/>
                <a:gd name="T106" fmla="*/ 146 w 443"/>
                <a:gd name="T107" fmla="*/ 24 h 191"/>
                <a:gd name="T108" fmla="*/ 133 w 443"/>
                <a:gd name="T109" fmla="*/ 33 h 191"/>
                <a:gd name="T110" fmla="*/ 118 w 443"/>
                <a:gd name="T111" fmla="*/ 33 h 191"/>
                <a:gd name="T112" fmla="*/ 97 w 443"/>
                <a:gd name="T113" fmla="*/ 24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43" h="191">
                  <a:moveTo>
                    <a:pt x="97" y="24"/>
                  </a:moveTo>
                  <a:lnTo>
                    <a:pt x="97" y="30"/>
                  </a:lnTo>
                  <a:lnTo>
                    <a:pt x="97" y="37"/>
                  </a:lnTo>
                  <a:lnTo>
                    <a:pt x="87" y="46"/>
                  </a:lnTo>
                  <a:lnTo>
                    <a:pt x="77" y="53"/>
                  </a:lnTo>
                  <a:lnTo>
                    <a:pt x="66" y="60"/>
                  </a:lnTo>
                  <a:lnTo>
                    <a:pt x="51" y="66"/>
                  </a:lnTo>
                  <a:lnTo>
                    <a:pt x="54" y="72"/>
                  </a:lnTo>
                  <a:lnTo>
                    <a:pt x="56" y="79"/>
                  </a:lnTo>
                  <a:lnTo>
                    <a:pt x="57" y="84"/>
                  </a:lnTo>
                  <a:lnTo>
                    <a:pt x="54" y="92"/>
                  </a:lnTo>
                  <a:lnTo>
                    <a:pt x="44" y="100"/>
                  </a:lnTo>
                  <a:lnTo>
                    <a:pt x="34" y="107"/>
                  </a:lnTo>
                  <a:lnTo>
                    <a:pt x="29" y="110"/>
                  </a:lnTo>
                  <a:lnTo>
                    <a:pt x="23" y="112"/>
                  </a:lnTo>
                  <a:lnTo>
                    <a:pt x="13" y="113"/>
                  </a:lnTo>
                  <a:lnTo>
                    <a:pt x="1" y="113"/>
                  </a:lnTo>
                  <a:lnTo>
                    <a:pt x="1" y="122"/>
                  </a:lnTo>
                  <a:lnTo>
                    <a:pt x="0" y="129"/>
                  </a:lnTo>
                  <a:lnTo>
                    <a:pt x="1" y="129"/>
                  </a:lnTo>
                  <a:lnTo>
                    <a:pt x="1" y="130"/>
                  </a:lnTo>
                  <a:lnTo>
                    <a:pt x="14" y="129"/>
                  </a:lnTo>
                  <a:lnTo>
                    <a:pt x="26" y="129"/>
                  </a:lnTo>
                  <a:lnTo>
                    <a:pt x="34" y="126"/>
                  </a:lnTo>
                  <a:lnTo>
                    <a:pt x="41" y="124"/>
                  </a:lnTo>
                  <a:lnTo>
                    <a:pt x="54" y="119"/>
                  </a:lnTo>
                  <a:lnTo>
                    <a:pt x="70" y="113"/>
                  </a:lnTo>
                  <a:lnTo>
                    <a:pt x="83" y="113"/>
                  </a:lnTo>
                  <a:lnTo>
                    <a:pt x="96" y="113"/>
                  </a:lnTo>
                  <a:lnTo>
                    <a:pt x="108" y="113"/>
                  </a:lnTo>
                  <a:lnTo>
                    <a:pt x="121" y="112"/>
                  </a:lnTo>
                  <a:lnTo>
                    <a:pt x="130" y="110"/>
                  </a:lnTo>
                  <a:lnTo>
                    <a:pt x="140" y="106"/>
                  </a:lnTo>
                  <a:lnTo>
                    <a:pt x="146" y="104"/>
                  </a:lnTo>
                  <a:lnTo>
                    <a:pt x="151" y="104"/>
                  </a:lnTo>
                  <a:lnTo>
                    <a:pt x="157" y="104"/>
                  </a:lnTo>
                  <a:lnTo>
                    <a:pt x="161" y="104"/>
                  </a:lnTo>
                  <a:lnTo>
                    <a:pt x="164" y="106"/>
                  </a:lnTo>
                  <a:lnTo>
                    <a:pt x="167" y="107"/>
                  </a:lnTo>
                  <a:lnTo>
                    <a:pt x="168" y="122"/>
                  </a:lnTo>
                  <a:lnTo>
                    <a:pt x="173" y="136"/>
                  </a:lnTo>
                  <a:lnTo>
                    <a:pt x="177" y="147"/>
                  </a:lnTo>
                  <a:lnTo>
                    <a:pt x="183" y="157"/>
                  </a:lnTo>
                  <a:lnTo>
                    <a:pt x="196" y="160"/>
                  </a:lnTo>
                  <a:lnTo>
                    <a:pt x="206" y="164"/>
                  </a:lnTo>
                  <a:lnTo>
                    <a:pt x="214" y="170"/>
                  </a:lnTo>
                  <a:lnTo>
                    <a:pt x="223" y="176"/>
                  </a:lnTo>
                  <a:lnTo>
                    <a:pt x="231" y="182"/>
                  </a:lnTo>
                  <a:lnTo>
                    <a:pt x="241" y="186"/>
                  </a:lnTo>
                  <a:lnTo>
                    <a:pt x="251" y="190"/>
                  </a:lnTo>
                  <a:lnTo>
                    <a:pt x="264" y="191"/>
                  </a:lnTo>
                  <a:lnTo>
                    <a:pt x="268" y="177"/>
                  </a:lnTo>
                  <a:lnTo>
                    <a:pt x="273" y="164"/>
                  </a:lnTo>
                  <a:lnTo>
                    <a:pt x="278" y="163"/>
                  </a:lnTo>
                  <a:lnTo>
                    <a:pt x="283" y="162"/>
                  </a:lnTo>
                  <a:lnTo>
                    <a:pt x="287" y="162"/>
                  </a:lnTo>
                  <a:lnTo>
                    <a:pt x="291" y="162"/>
                  </a:lnTo>
                  <a:lnTo>
                    <a:pt x="301" y="164"/>
                  </a:lnTo>
                  <a:lnTo>
                    <a:pt x="310" y="167"/>
                  </a:lnTo>
                  <a:lnTo>
                    <a:pt x="324" y="173"/>
                  </a:lnTo>
                  <a:lnTo>
                    <a:pt x="340" y="177"/>
                  </a:lnTo>
                  <a:lnTo>
                    <a:pt x="355" y="182"/>
                  </a:lnTo>
                  <a:lnTo>
                    <a:pt x="371" y="187"/>
                  </a:lnTo>
                  <a:lnTo>
                    <a:pt x="381" y="183"/>
                  </a:lnTo>
                  <a:lnTo>
                    <a:pt x="391" y="179"/>
                  </a:lnTo>
                  <a:lnTo>
                    <a:pt x="398" y="177"/>
                  </a:lnTo>
                  <a:lnTo>
                    <a:pt x="404" y="177"/>
                  </a:lnTo>
                  <a:lnTo>
                    <a:pt x="411" y="177"/>
                  </a:lnTo>
                  <a:lnTo>
                    <a:pt x="417" y="180"/>
                  </a:lnTo>
                  <a:lnTo>
                    <a:pt x="427" y="184"/>
                  </a:lnTo>
                  <a:lnTo>
                    <a:pt x="435" y="189"/>
                  </a:lnTo>
                  <a:lnTo>
                    <a:pt x="435" y="184"/>
                  </a:lnTo>
                  <a:lnTo>
                    <a:pt x="435" y="180"/>
                  </a:lnTo>
                  <a:lnTo>
                    <a:pt x="433" y="172"/>
                  </a:lnTo>
                  <a:lnTo>
                    <a:pt x="431" y="163"/>
                  </a:lnTo>
                  <a:lnTo>
                    <a:pt x="431" y="154"/>
                  </a:lnTo>
                  <a:lnTo>
                    <a:pt x="433" y="144"/>
                  </a:lnTo>
                  <a:lnTo>
                    <a:pt x="437" y="127"/>
                  </a:lnTo>
                  <a:lnTo>
                    <a:pt x="443" y="112"/>
                  </a:lnTo>
                  <a:lnTo>
                    <a:pt x="440" y="110"/>
                  </a:lnTo>
                  <a:lnTo>
                    <a:pt x="438" y="109"/>
                  </a:lnTo>
                  <a:lnTo>
                    <a:pt x="420" y="116"/>
                  </a:lnTo>
                  <a:lnTo>
                    <a:pt x="403" y="123"/>
                  </a:lnTo>
                  <a:lnTo>
                    <a:pt x="393" y="117"/>
                  </a:lnTo>
                  <a:lnTo>
                    <a:pt x="384" y="110"/>
                  </a:lnTo>
                  <a:lnTo>
                    <a:pt x="378" y="114"/>
                  </a:lnTo>
                  <a:lnTo>
                    <a:pt x="373" y="116"/>
                  </a:lnTo>
                  <a:lnTo>
                    <a:pt x="367" y="116"/>
                  </a:lnTo>
                  <a:lnTo>
                    <a:pt x="363" y="114"/>
                  </a:lnTo>
                  <a:lnTo>
                    <a:pt x="357" y="112"/>
                  </a:lnTo>
                  <a:lnTo>
                    <a:pt x="353" y="109"/>
                  </a:lnTo>
                  <a:lnTo>
                    <a:pt x="348" y="104"/>
                  </a:lnTo>
                  <a:lnTo>
                    <a:pt x="344" y="99"/>
                  </a:lnTo>
                  <a:lnTo>
                    <a:pt x="330" y="74"/>
                  </a:lnTo>
                  <a:lnTo>
                    <a:pt x="316" y="56"/>
                  </a:lnTo>
                  <a:lnTo>
                    <a:pt x="310" y="60"/>
                  </a:lnTo>
                  <a:lnTo>
                    <a:pt x="304" y="63"/>
                  </a:lnTo>
                  <a:lnTo>
                    <a:pt x="298" y="63"/>
                  </a:lnTo>
                  <a:lnTo>
                    <a:pt x="290" y="64"/>
                  </a:lnTo>
                  <a:lnTo>
                    <a:pt x="288" y="67"/>
                  </a:lnTo>
                  <a:lnTo>
                    <a:pt x="288" y="72"/>
                  </a:lnTo>
                  <a:lnTo>
                    <a:pt x="293" y="77"/>
                  </a:lnTo>
                  <a:lnTo>
                    <a:pt x="298" y="84"/>
                  </a:lnTo>
                  <a:lnTo>
                    <a:pt x="301" y="92"/>
                  </a:lnTo>
                  <a:lnTo>
                    <a:pt x="304" y="100"/>
                  </a:lnTo>
                  <a:lnTo>
                    <a:pt x="300" y="107"/>
                  </a:lnTo>
                  <a:lnTo>
                    <a:pt x="297" y="114"/>
                  </a:lnTo>
                  <a:lnTo>
                    <a:pt x="288" y="107"/>
                  </a:lnTo>
                  <a:lnTo>
                    <a:pt x="277" y="93"/>
                  </a:lnTo>
                  <a:lnTo>
                    <a:pt x="264" y="80"/>
                  </a:lnTo>
                  <a:lnTo>
                    <a:pt x="258" y="72"/>
                  </a:lnTo>
                  <a:lnTo>
                    <a:pt x="258" y="59"/>
                  </a:lnTo>
                  <a:lnTo>
                    <a:pt x="257" y="46"/>
                  </a:lnTo>
                  <a:lnTo>
                    <a:pt x="243" y="39"/>
                  </a:lnTo>
                  <a:lnTo>
                    <a:pt x="228" y="30"/>
                  </a:lnTo>
                  <a:lnTo>
                    <a:pt x="214" y="16"/>
                  </a:lnTo>
                  <a:lnTo>
                    <a:pt x="200" y="0"/>
                  </a:lnTo>
                  <a:lnTo>
                    <a:pt x="194" y="2"/>
                  </a:lnTo>
                  <a:lnTo>
                    <a:pt x="190" y="2"/>
                  </a:lnTo>
                  <a:lnTo>
                    <a:pt x="188" y="4"/>
                  </a:lnTo>
                  <a:lnTo>
                    <a:pt x="186" y="6"/>
                  </a:lnTo>
                  <a:lnTo>
                    <a:pt x="186" y="10"/>
                  </a:lnTo>
                  <a:lnTo>
                    <a:pt x="187" y="14"/>
                  </a:lnTo>
                  <a:lnTo>
                    <a:pt x="193" y="22"/>
                  </a:lnTo>
                  <a:lnTo>
                    <a:pt x="198" y="29"/>
                  </a:lnTo>
                  <a:lnTo>
                    <a:pt x="207" y="36"/>
                  </a:lnTo>
                  <a:lnTo>
                    <a:pt x="216" y="43"/>
                  </a:lnTo>
                  <a:lnTo>
                    <a:pt x="233" y="54"/>
                  </a:lnTo>
                  <a:lnTo>
                    <a:pt x="247" y="69"/>
                  </a:lnTo>
                  <a:lnTo>
                    <a:pt x="247" y="69"/>
                  </a:lnTo>
                  <a:lnTo>
                    <a:pt x="247" y="70"/>
                  </a:lnTo>
                  <a:lnTo>
                    <a:pt x="243" y="70"/>
                  </a:lnTo>
                  <a:lnTo>
                    <a:pt x="240" y="70"/>
                  </a:lnTo>
                  <a:lnTo>
                    <a:pt x="236" y="67"/>
                  </a:lnTo>
                  <a:lnTo>
                    <a:pt x="233" y="66"/>
                  </a:lnTo>
                  <a:lnTo>
                    <a:pt x="233" y="72"/>
                  </a:lnTo>
                  <a:lnTo>
                    <a:pt x="233" y="77"/>
                  </a:lnTo>
                  <a:lnTo>
                    <a:pt x="233" y="82"/>
                  </a:lnTo>
                  <a:lnTo>
                    <a:pt x="231" y="87"/>
                  </a:lnTo>
                  <a:lnTo>
                    <a:pt x="221" y="92"/>
                  </a:lnTo>
                  <a:lnTo>
                    <a:pt x="213" y="96"/>
                  </a:lnTo>
                  <a:lnTo>
                    <a:pt x="213" y="104"/>
                  </a:lnTo>
                  <a:lnTo>
                    <a:pt x="213" y="113"/>
                  </a:lnTo>
                  <a:lnTo>
                    <a:pt x="200" y="106"/>
                  </a:lnTo>
                  <a:lnTo>
                    <a:pt x="187" y="97"/>
                  </a:lnTo>
                  <a:lnTo>
                    <a:pt x="198" y="94"/>
                  </a:lnTo>
                  <a:lnTo>
                    <a:pt x="208" y="93"/>
                  </a:lnTo>
                  <a:lnTo>
                    <a:pt x="213" y="93"/>
                  </a:lnTo>
                  <a:lnTo>
                    <a:pt x="217" y="92"/>
                  </a:lnTo>
                  <a:lnTo>
                    <a:pt x="221" y="89"/>
                  </a:lnTo>
                  <a:lnTo>
                    <a:pt x="226" y="86"/>
                  </a:lnTo>
                  <a:lnTo>
                    <a:pt x="224" y="79"/>
                  </a:lnTo>
                  <a:lnTo>
                    <a:pt x="224" y="73"/>
                  </a:lnTo>
                  <a:lnTo>
                    <a:pt x="213" y="69"/>
                  </a:lnTo>
                  <a:lnTo>
                    <a:pt x="204" y="64"/>
                  </a:lnTo>
                  <a:lnTo>
                    <a:pt x="196" y="57"/>
                  </a:lnTo>
                  <a:lnTo>
                    <a:pt x="188" y="50"/>
                  </a:lnTo>
                  <a:lnTo>
                    <a:pt x="174" y="34"/>
                  </a:lnTo>
                  <a:lnTo>
                    <a:pt x="160" y="22"/>
                  </a:lnTo>
                  <a:lnTo>
                    <a:pt x="154" y="22"/>
                  </a:lnTo>
                  <a:lnTo>
                    <a:pt x="150" y="23"/>
                  </a:lnTo>
                  <a:lnTo>
                    <a:pt x="146" y="24"/>
                  </a:lnTo>
                  <a:lnTo>
                    <a:pt x="143" y="26"/>
                  </a:lnTo>
                  <a:lnTo>
                    <a:pt x="138" y="30"/>
                  </a:lnTo>
                  <a:lnTo>
                    <a:pt x="133" y="33"/>
                  </a:lnTo>
                  <a:lnTo>
                    <a:pt x="127" y="34"/>
                  </a:lnTo>
                  <a:lnTo>
                    <a:pt x="123" y="33"/>
                  </a:lnTo>
                  <a:lnTo>
                    <a:pt x="118" y="33"/>
                  </a:lnTo>
                  <a:lnTo>
                    <a:pt x="114" y="30"/>
                  </a:lnTo>
                  <a:lnTo>
                    <a:pt x="106" y="27"/>
                  </a:lnTo>
                  <a:lnTo>
                    <a:pt x="97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42" name="Freeform 473"/>
            <p:cNvSpPr>
              <a:spLocks/>
            </p:cNvSpPr>
            <p:nvPr/>
          </p:nvSpPr>
          <p:spPr bwMode="auto">
            <a:xfrm>
              <a:off x="5309" y="2727"/>
              <a:ext cx="3" cy="2"/>
            </a:xfrm>
            <a:custGeom>
              <a:avLst/>
              <a:gdLst>
                <a:gd name="T0" fmla="*/ 0 w 3"/>
                <a:gd name="T1" fmla="*/ 0 h 2"/>
                <a:gd name="T2" fmla="*/ 1 w 3"/>
                <a:gd name="T3" fmla="*/ 1 h 2"/>
                <a:gd name="T4" fmla="*/ 3 w 3"/>
                <a:gd name="T5" fmla="*/ 2 h 2"/>
                <a:gd name="T6" fmla="*/ 1 w 3"/>
                <a:gd name="T7" fmla="*/ 2 h 2"/>
                <a:gd name="T8" fmla="*/ 0 w 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lnTo>
                    <a:pt x="1" y="1"/>
                  </a:lnTo>
                  <a:lnTo>
                    <a:pt x="3" y="2"/>
                  </a:lnTo>
                  <a:lnTo>
                    <a:pt x="1" y="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43" name="Freeform 474"/>
            <p:cNvSpPr>
              <a:spLocks/>
            </p:cNvSpPr>
            <p:nvPr/>
          </p:nvSpPr>
          <p:spPr bwMode="auto">
            <a:xfrm>
              <a:off x="5313" y="2729"/>
              <a:ext cx="56" cy="43"/>
            </a:xfrm>
            <a:custGeom>
              <a:avLst/>
              <a:gdLst>
                <a:gd name="T0" fmla="*/ 56 w 56"/>
                <a:gd name="T1" fmla="*/ 19 h 43"/>
                <a:gd name="T2" fmla="*/ 56 w 56"/>
                <a:gd name="T3" fmla="*/ 23 h 43"/>
                <a:gd name="T4" fmla="*/ 56 w 56"/>
                <a:gd name="T5" fmla="*/ 28 h 43"/>
                <a:gd name="T6" fmla="*/ 50 w 56"/>
                <a:gd name="T7" fmla="*/ 30 h 43"/>
                <a:gd name="T8" fmla="*/ 44 w 56"/>
                <a:gd name="T9" fmla="*/ 33 h 43"/>
                <a:gd name="T10" fmla="*/ 46 w 56"/>
                <a:gd name="T11" fmla="*/ 38 h 43"/>
                <a:gd name="T12" fmla="*/ 46 w 56"/>
                <a:gd name="T13" fmla="*/ 42 h 43"/>
                <a:gd name="T14" fmla="*/ 37 w 56"/>
                <a:gd name="T15" fmla="*/ 39 h 43"/>
                <a:gd name="T16" fmla="*/ 30 w 56"/>
                <a:gd name="T17" fmla="*/ 38 h 43"/>
                <a:gd name="T18" fmla="*/ 26 w 56"/>
                <a:gd name="T19" fmla="*/ 36 h 43"/>
                <a:gd name="T20" fmla="*/ 23 w 56"/>
                <a:gd name="T21" fmla="*/ 38 h 43"/>
                <a:gd name="T22" fmla="*/ 20 w 56"/>
                <a:gd name="T23" fmla="*/ 39 h 43"/>
                <a:gd name="T24" fmla="*/ 19 w 56"/>
                <a:gd name="T25" fmla="*/ 43 h 43"/>
                <a:gd name="T26" fmla="*/ 13 w 56"/>
                <a:gd name="T27" fmla="*/ 42 h 43"/>
                <a:gd name="T28" fmla="*/ 9 w 56"/>
                <a:gd name="T29" fmla="*/ 40 h 43"/>
                <a:gd name="T30" fmla="*/ 6 w 56"/>
                <a:gd name="T31" fmla="*/ 38 h 43"/>
                <a:gd name="T32" fmla="*/ 4 w 56"/>
                <a:gd name="T33" fmla="*/ 32 h 43"/>
                <a:gd name="T34" fmla="*/ 12 w 56"/>
                <a:gd name="T35" fmla="*/ 30 h 43"/>
                <a:gd name="T36" fmla="*/ 19 w 56"/>
                <a:gd name="T37" fmla="*/ 29 h 43"/>
                <a:gd name="T38" fmla="*/ 16 w 56"/>
                <a:gd name="T39" fmla="*/ 18 h 43"/>
                <a:gd name="T40" fmla="*/ 13 w 56"/>
                <a:gd name="T41" fmla="*/ 8 h 43"/>
                <a:gd name="T42" fmla="*/ 9 w 56"/>
                <a:gd name="T43" fmla="*/ 6 h 43"/>
                <a:gd name="T44" fmla="*/ 6 w 56"/>
                <a:gd name="T45" fmla="*/ 6 h 43"/>
                <a:gd name="T46" fmla="*/ 3 w 56"/>
                <a:gd name="T47" fmla="*/ 5 h 43"/>
                <a:gd name="T48" fmla="*/ 0 w 56"/>
                <a:gd name="T49" fmla="*/ 2 h 43"/>
                <a:gd name="T50" fmla="*/ 0 w 56"/>
                <a:gd name="T51" fmla="*/ 2 h 43"/>
                <a:gd name="T52" fmla="*/ 0 w 56"/>
                <a:gd name="T53" fmla="*/ 0 h 43"/>
                <a:gd name="T54" fmla="*/ 6 w 56"/>
                <a:gd name="T55" fmla="*/ 0 h 43"/>
                <a:gd name="T56" fmla="*/ 12 w 56"/>
                <a:gd name="T57" fmla="*/ 0 h 43"/>
                <a:gd name="T58" fmla="*/ 22 w 56"/>
                <a:gd name="T59" fmla="*/ 9 h 43"/>
                <a:gd name="T60" fmla="*/ 32 w 56"/>
                <a:gd name="T61" fmla="*/ 15 h 43"/>
                <a:gd name="T62" fmla="*/ 36 w 56"/>
                <a:gd name="T63" fmla="*/ 16 h 43"/>
                <a:gd name="T64" fmla="*/ 42 w 56"/>
                <a:gd name="T65" fmla="*/ 18 h 43"/>
                <a:gd name="T66" fmla="*/ 49 w 56"/>
                <a:gd name="T67" fmla="*/ 19 h 43"/>
                <a:gd name="T68" fmla="*/ 56 w 56"/>
                <a:gd name="T69" fmla="*/ 19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6" h="43">
                  <a:moveTo>
                    <a:pt x="56" y="19"/>
                  </a:moveTo>
                  <a:lnTo>
                    <a:pt x="56" y="23"/>
                  </a:lnTo>
                  <a:lnTo>
                    <a:pt x="56" y="28"/>
                  </a:lnTo>
                  <a:lnTo>
                    <a:pt x="50" y="30"/>
                  </a:lnTo>
                  <a:lnTo>
                    <a:pt x="44" y="33"/>
                  </a:lnTo>
                  <a:lnTo>
                    <a:pt x="46" y="38"/>
                  </a:lnTo>
                  <a:lnTo>
                    <a:pt x="46" y="42"/>
                  </a:lnTo>
                  <a:lnTo>
                    <a:pt x="37" y="39"/>
                  </a:lnTo>
                  <a:lnTo>
                    <a:pt x="30" y="38"/>
                  </a:lnTo>
                  <a:lnTo>
                    <a:pt x="26" y="36"/>
                  </a:lnTo>
                  <a:lnTo>
                    <a:pt x="23" y="38"/>
                  </a:lnTo>
                  <a:lnTo>
                    <a:pt x="20" y="39"/>
                  </a:lnTo>
                  <a:lnTo>
                    <a:pt x="19" y="43"/>
                  </a:lnTo>
                  <a:lnTo>
                    <a:pt x="13" y="42"/>
                  </a:lnTo>
                  <a:lnTo>
                    <a:pt x="9" y="40"/>
                  </a:lnTo>
                  <a:lnTo>
                    <a:pt x="6" y="38"/>
                  </a:lnTo>
                  <a:lnTo>
                    <a:pt x="4" y="32"/>
                  </a:lnTo>
                  <a:lnTo>
                    <a:pt x="12" y="30"/>
                  </a:lnTo>
                  <a:lnTo>
                    <a:pt x="19" y="29"/>
                  </a:lnTo>
                  <a:lnTo>
                    <a:pt x="16" y="18"/>
                  </a:lnTo>
                  <a:lnTo>
                    <a:pt x="13" y="8"/>
                  </a:lnTo>
                  <a:lnTo>
                    <a:pt x="9" y="6"/>
                  </a:lnTo>
                  <a:lnTo>
                    <a:pt x="6" y="6"/>
                  </a:lnTo>
                  <a:lnTo>
                    <a:pt x="3" y="5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6" y="0"/>
                  </a:lnTo>
                  <a:lnTo>
                    <a:pt x="12" y="0"/>
                  </a:lnTo>
                  <a:lnTo>
                    <a:pt x="22" y="9"/>
                  </a:lnTo>
                  <a:lnTo>
                    <a:pt x="32" y="15"/>
                  </a:lnTo>
                  <a:lnTo>
                    <a:pt x="36" y="16"/>
                  </a:lnTo>
                  <a:lnTo>
                    <a:pt x="42" y="18"/>
                  </a:lnTo>
                  <a:lnTo>
                    <a:pt x="49" y="19"/>
                  </a:lnTo>
                  <a:lnTo>
                    <a:pt x="56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44" name="Freeform 475"/>
            <p:cNvSpPr>
              <a:spLocks/>
            </p:cNvSpPr>
            <p:nvPr/>
          </p:nvSpPr>
          <p:spPr bwMode="auto">
            <a:xfrm>
              <a:off x="3977" y="2751"/>
              <a:ext cx="18" cy="57"/>
            </a:xfrm>
            <a:custGeom>
              <a:avLst/>
              <a:gdLst>
                <a:gd name="T0" fmla="*/ 13 w 18"/>
                <a:gd name="T1" fmla="*/ 0 h 57"/>
                <a:gd name="T2" fmla="*/ 15 w 18"/>
                <a:gd name="T3" fmla="*/ 3 h 57"/>
                <a:gd name="T4" fmla="*/ 18 w 18"/>
                <a:gd name="T5" fmla="*/ 6 h 57"/>
                <a:gd name="T6" fmla="*/ 15 w 18"/>
                <a:gd name="T7" fmla="*/ 14 h 57"/>
                <a:gd name="T8" fmla="*/ 13 w 18"/>
                <a:gd name="T9" fmla="*/ 23 h 57"/>
                <a:gd name="T10" fmla="*/ 14 w 18"/>
                <a:gd name="T11" fmla="*/ 28 h 57"/>
                <a:gd name="T12" fmla="*/ 17 w 18"/>
                <a:gd name="T13" fmla="*/ 36 h 57"/>
                <a:gd name="T14" fmla="*/ 17 w 18"/>
                <a:gd name="T15" fmla="*/ 43 h 57"/>
                <a:gd name="T16" fmla="*/ 15 w 18"/>
                <a:gd name="T17" fmla="*/ 51 h 57"/>
                <a:gd name="T18" fmla="*/ 14 w 18"/>
                <a:gd name="T19" fmla="*/ 54 h 57"/>
                <a:gd name="T20" fmla="*/ 13 w 18"/>
                <a:gd name="T21" fmla="*/ 57 h 57"/>
                <a:gd name="T22" fmla="*/ 5 w 18"/>
                <a:gd name="T23" fmla="*/ 56 h 57"/>
                <a:gd name="T24" fmla="*/ 1 w 18"/>
                <a:gd name="T25" fmla="*/ 54 h 57"/>
                <a:gd name="T26" fmla="*/ 1 w 18"/>
                <a:gd name="T27" fmla="*/ 43 h 57"/>
                <a:gd name="T28" fmla="*/ 0 w 18"/>
                <a:gd name="T29" fmla="*/ 31 h 57"/>
                <a:gd name="T30" fmla="*/ 5 w 18"/>
                <a:gd name="T31" fmla="*/ 31 h 57"/>
                <a:gd name="T32" fmla="*/ 10 w 18"/>
                <a:gd name="T33" fmla="*/ 30 h 57"/>
                <a:gd name="T34" fmla="*/ 7 w 18"/>
                <a:gd name="T35" fmla="*/ 24 h 57"/>
                <a:gd name="T36" fmla="*/ 3 w 18"/>
                <a:gd name="T37" fmla="*/ 17 h 57"/>
                <a:gd name="T38" fmla="*/ 8 w 18"/>
                <a:gd name="T39" fmla="*/ 8 h 57"/>
                <a:gd name="T40" fmla="*/ 13 w 18"/>
                <a:gd name="T4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" h="57">
                  <a:moveTo>
                    <a:pt x="13" y="0"/>
                  </a:moveTo>
                  <a:lnTo>
                    <a:pt x="15" y="3"/>
                  </a:lnTo>
                  <a:lnTo>
                    <a:pt x="18" y="6"/>
                  </a:lnTo>
                  <a:lnTo>
                    <a:pt x="15" y="14"/>
                  </a:lnTo>
                  <a:lnTo>
                    <a:pt x="13" y="23"/>
                  </a:lnTo>
                  <a:lnTo>
                    <a:pt x="14" y="28"/>
                  </a:lnTo>
                  <a:lnTo>
                    <a:pt x="17" y="36"/>
                  </a:lnTo>
                  <a:lnTo>
                    <a:pt x="17" y="43"/>
                  </a:lnTo>
                  <a:lnTo>
                    <a:pt x="15" y="51"/>
                  </a:lnTo>
                  <a:lnTo>
                    <a:pt x="14" y="54"/>
                  </a:lnTo>
                  <a:lnTo>
                    <a:pt x="13" y="57"/>
                  </a:lnTo>
                  <a:lnTo>
                    <a:pt x="5" y="56"/>
                  </a:lnTo>
                  <a:lnTo>
                    <a:pt x="1" y="54"/>
                  </a:lnTo>
                  <a:lnTo>
                    <a:pt x="1" y="43"/>
                  </a:lnTo>
                  <a:lnTo>
                    <a:pt x="0" y="31"/>
                  </a:lnTo>
                  <a:lnTo>
                    <a:pt x="5" y="31"/>
                  </a:lnTo>
                  <a:lnTo>
                    <a:pt x="10" y="30"/>
                  </a:lnTo>
                  <a:lnTo>
                    <a:pt x="7" y="24"/>
                  </a:lnTo>
                  <a:lnTo>
                    <a:pt x="3" y="17"/>
                  </a:lnTo>
                  <a:lnTo>
                    <a:pt x="8" y="8"/>
                  </a:lnTo>
                  <a:lnTo>
                    <a:pt x="1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45" name="Freeform 476"/>
            <p:cNvSpPr>
              <a:spLocks/>
            </p:cNvSpPr>
            <p:nvPr/>
          </p:nvSpPr>
          <p:spPr bwMode="auto">
            <a:xfrm>
              <a:off x="5280" y="2781"/>
              <a:ext cx="90" cy="108"/>
            </a:xfrm>
            <a:custGeom>
              <a:avLst/>
              <a:gdLst>
                <a:gd name="T0" fmla="*/ 90 w 90"/>
                <a:gd name="T1" fmla="*/ 74 h 108"/>
                <a:gd name="T2" fmla="*/ 56 w 90"/>
                <a:gd name="T3" fmla="*/ 84 h 108"/>
                <a:gd name="T4" fmla="*/ 55 w 90"/>
                <a:gd name="T5" fmla="*/ 91 h 108"/>
                <a:gd name="T6" fmla="*/ 55 w 90"/>
                <a:gd name="T7" fmla="*/ 98 h 108"/>
                <a:gd name="T8" fmla="*/ 50 w 90"/>
                <a:gd name="T9" fmla="*/ 98 h 108"/>
                <a:gd name="T10" fmla="*/ 45 w 90"/>
                <a:gd name="T11" fmla="*/ 98 h 108"/>
                <a:gd name="T12" fmla="*/ 45 w 90"/>
                <a:gd name="T13" fmla="*/ 94 h 108"/>
                <a:gd name="T14" fmla="*/ 45 w 90"/>
                <a:gd name="T15" fmla="*/ 90 h 108"/>
                <a:gd name="T16" fmla="*/ 45 w 90"/>
                <a:gd name="T17" fmla="*/ 90 h 108"/>
                <a:gd name="T18" fmla="*/ 43 w 90"/>
                <a:gd name="T19" fmla="*/ 90 h 108"/>
                <a:gd name="T20" fmla="*/ 40 w 90"/>
                <a:gd name="T21" fmla="*/ 91 h 108"/>
                <a:gd name="T22" fmla="*/ 37 w 90"/>
                <a:gd name="T23" fmla="*/ 91 h 108"/>
                <a:gd name="T24" fmla="*/ 35 w 90"/>
                <a:gd name="T25" fmla="*/ 97 h 108"/>
                <a:gd name="T26" fmla="*/ 32 w 90"/>
                <a:gd name="T27" fmla="*/ 103 h 108"/>
                <a:gd name="T28" fmla="*/ 27 w 90"/>
                <a:gd name="T29" fmla="*/ 106 h 108"/>
                <a:gd name="T30" fmla="*/ 22 w 90"/>
                <a:gd name="T31" fmla="*/ 108 h 108"/>
                <a:gd name="T32" fmla="*/ 20 w 90"/>
                <a:gd name="T33" fmla="*/ 98 h 108"/>
                <a:gd name="T34" fmla="*/ 16 w 90"/>
                <a:gd name="T35" fmla="*/ 91 h 108"/>
                <a:gd name="T36" fmla="*/ 10 w 90"/>
                <a:gd name="T37" fmla="*/ 94 h 108"/>
                <a:gd name="T38" fmla="*/ 6 w 90"/>
                <a:gd name="T39" fmla="*/ 97 h 108"/>
                <a:gd name="T40" fmla="*/ 2 w 90"/>
                <a:gd name="T41" fmla="*/ 94 h 108"/>
                <a:gd name="T42" fmla="*/ 0 w 90"/>
                <a:gd name="T43" fmla="*/ 91 h 108"/>
                <a:gd name="T44" fmla="*/ 6 w 90"/>
                <a:gd name="T45" fmla="*/ 80 h 108"/>
                <a:gd name="T46" fmla="*/ 13 w 90"/>
                <a:gd name="T47" fmla="*/ 68 h 108"/>
                <a:gd name="T48" fmla="*/ 29 w 90"/>
                <a:gd name="T49" fmla="*/ 70 h 108"/>
                <a:gd name="T50" fmla="*/ 45 w 90"/>
                <a:gd name="T51" fmla="*/ 71 h 108"/>
                <a:gd name="T52" fmla="*/ 46 w 90"/>
                <a:gd name="T53" fmla="*/ 64 h 108"/>
                <a:gd name="T54" fmla="*/ 49 w 90"/>
                <a:gd name="T55" fmla="*/ 58 h 108"/>
                <a:gd name="T56" fmla="*/ 52 w 90"/>
                <a:gd name="T57" fmla="*/ 56 h 108"/>
                <a:gd name="T58" fmla="*/ 56 w 90"/>
                <a:gd name="T59" fmla="*/ 53 h 108"/>
                <a:gd name="T60" fmla="*/ 60 w 90"/>
                <a:gd name="T61" fmla="*/ 50 h 108"/>
                <a:gd name="T62" fmla="*/ 63 w 90"/>
                <a:gd name="T63" fmla="*/ 46 h 108"/>
                <a:gd name="T64" fmla="*/ 66 w 90"/>
                <a:gd name="T65" fmla="*/ 41 h 108"/>
                <a:gd name="T66" fmla="*/ 69 w 90"/>
                <a:gd name="T67" fmla="*/ 36 h 108"/>
                <a:gd name="T68" fmla="*/ 63 w 90"/>
                <a:gd name="T69" fmla="*/ 21 h 108"/>
                <a:gd name="T70" fmla="*/ 57 w 90"/>
                <a:gd name="T71" fmla="*/ 8 h 108"/>
                <a:gd name="T72" fmla="*/ 59 w 90"/>
                <a:gd name="T73" fmla="*/ 6 h 108"/>
                <a:gd name="T74" fmla="*/ 60 w 90"/>
                <a:gd name="T75" fmla="*/ 4 h 108"/>
                <a:gd name="T76" fmla="*/ 60 w 90"/>
                <a:gd name="T77" fmla="*/ 4 h 108"/>
                <a:gd name="T78" fmla="*/ 60 w 90"/>
                <a:gd name="T79" fmla="*/ 0 h 108"/>
                <a:gd name="T80" fmla="*/ 65 w 90"/>
                <a:gd name="T81" fmla="*/ 1 h 108"/>
                <a:gd name="T82" fmla="*/ 69 w 90"/>
                <a:gd name="T83" fmla="*/ 1 h 108"/>
                <a:gd name="T84" fmla="*/ 75 w 90"/>
                <a:gd name="T85" fmla="*/ 11 h 108"/>
                <a:gd name="T86" fmla="*/ 82 w 90"/>
                <a:gd name="T87" fmla="*/ 18 h 108"/>
                <a:gd name="T88" fmla="*/ 85 w 90"/>
                <a:gd name="T89" fmla="*/ 31 h 108"/>
                <a:gd name="T90" fmla="*/ 86 w 90"/>
                <a:gd name="T91" fmla="*/ 46 h 108"/>
                <a:gd name="T92" fmla="*/ 89 w 90"/>
                <a:gd name="T93" fmla="*/ 60 h 108"/>
                <a:gd name="T94" fmla="*/ 90 w 90"/>
                <a:gd name="T95" fmla="*/ 74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90" h="108">
                  <a:moveTo>
                    <a:pt x="90" y="74"/>
                  </a:moveTo>
                  <a:lnTo>
                    <a:pt x="56" y="84"/>
                  </a:lnTo>
                  <a:lnTo>
                    <a:pt x="55" y="91"/>
                  </a:lnTo>
                  <a:lnTo>
                    <a:pt x="55" y="98"/>
                  </a:lnTo>
                  <a:lnTo>
                    <a:pt x="50" y="98"/>
                  </a:lnTo>
                  <a:lnTo>
                    <a:pt x="45" y="98"/>
                  </a:lnTo>
                  <a:lnTo>
                    <a:pt x="45" y="94"/>
                  </a:lnTo>
                  <a:lnTo>
                    <a:pt x="45" y="90"/>
                  </a:lnTo>
                  <a:lnTo>
                    <a:pt x="45" y="90"/>
                  </a:lnTo>
                  <a:lnTo>
                    <a:pt x="43" y="90"/>
                  </a:lnTo>
                  <a:lnTo>
                    <a:pt x="40" y="91"/>
                  </a:lnTo>
                  <a:lnTo>
                    <a:pt x="37" y="91"/>
                  </a:lnTo>
                  <a:lnTo>
                    <a:pt x="35" y="97"/>
                  </a:lnTo>
                  <a:lnTo>
                    <a:pt x="32" y="103"/>
                  </a:lnTo>
                  <a:lnTo>
                    <a:pt x="27" y="106"/>
                  </a:lnTo>
                  <a:lnTo>
                    <a:pt x="22" y="108"/>
                  </a:lnTo>
                  <a:lnTo>
                    <a:pt x="20" y="98"/>
                  </a:lnTo>
                  <a:lnTo>
                    <a:pt x="16" y="91"/>
                  </a:lnTo>
                  <a:lnTo>
                    <a:pt x="10" y="94"/>
                  </a:lnTo>
                  <a:lnTo>
                    <a:pt x="6" y="97"/>
                  </a:lnTo>
                  <a:lnTo>
                    <a:pt x="2" y="94"/>
                  </a:lnTo>
                  <a:lnTo>
                    <a:pt x="0" y="91"/>
                  </a:lnTo>
                  <a:lnTo>
                    <a:pt x="6" y="80"/>
                  </a:lnTo>
                  <a:lnTo>
                    <a:pt x="13" y="68"/>
                  </a:lnTo>
                  <a:lnTo>
                    <a:pt x="29" y="70"/>
                  </a:lnTo>
                  <a:lnTo>
                    <a:pt x="45" y="71"/>
                  </a:lnTo>
                  <a:lnTo>
                    <a:pt x="46" y="64"/>
                  </a:lnTo>
                  <a:lnTo>
                    <a:pt x="49" y="58"/>
                  </a:lnTo>
                  <a:lnTo>
                    <a:pt x="52" y="56"/>
                  </a:lnTo>
                  <a:lnTo>
                    <a:pt x="56" y="53"/>
                  </a:lnTo>
                  <a:lnTo>
                    <a:pt x="60" y="50"/>
                  </a:lnTo>
                  <a:lnTo>
                    <a:pt x="63" y="46"/>
                  </a:lnTo>
                  <a:lnTo>
                    <a:pt x="66" y="41"/>
                  </a:lnTo>
                  <a:lnTo>
                    <a:pt x="69" y="36"/>
                  </a:lnTo>
                  <a:lnTo>
                    <a:pt x="63" y="21"/>
                  </a:lnTo>
                  <a:lnTo>
                    <a:pt x="57" y="8"/>
                  </a:lnTo>
                  <a:lnTo>
                    <a:pt x="59" y="6"/>
                  </a:lnTo>
                  <a:lnTo>
                    <a:pt x="60" y="4"/>
                  </a:lnTo>
                  <a:lnTo>
                    <a:pt x="60" y="4"/>
                  </a:lnTo>
                  <a:lnTo>
                    <a:pt x="60" y="0"/>
                  </a:lnTo>
                  <a:lnTo>
                    <a:pt x="65" y="1"/>
                  </a:lnTo>
                  <a:lnTo>
                    <a:pt x="69" y="1"/>
                  </a:lnTo>
                  <a:lnTo>
                    <a:pt x="75" y="11"/>
                  </a:lnTo>
                  <a:lnTo>
                    <a:pt x="82" y="18"/>
                  </a:lnTo>
                  <a:lnTo>
                    <a:pt x="85" y="31"/>
                  </a:lnTo>
                  <a:lnTo>
                    <a:pt x="86" y="46"/>
                  </a:lnTo>
                  <a:lnTo>
                    <a:pt x="89" y="60"/>
                  </a:lnTo>
                  <a:lnTo>
                    <a:pt x="90" y="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46" name="Freeform 477"/>
            <p:cNvSpPr>
              <a:spLocks/>
            </p:cNvSpPr>
            <p:nvPr/>
          </p:nvSpPr>
          <p:spPr bwMode="auto">
            <a:xfrm>
              <a:off x="5270" y="2875"/>
              <a:ext cx="27" cy="32"/>
            </a:xfrm>
            <a:custGeom>
              <a:avLst/>
              <a:gdLst>
                <a:gd name="T0" fmla="*/ 27 w 27"/>
                <a:gd name="T1" fmla="*/ 10 h 32"/>
                <a:gd name="T2" fmla="*/ 25 w 27"/>
                <a:gd name="T3" fmla="*/ 22 h 32"/>
                <a:gd name="T4" fmla="*/ 23 w 27"/>
                <a:gd name="T5" fmla="*/ 32 h 32"/>
                <a:gd name="T6" fmla="*/ 19 w 27"/>
                <a:gd name="T7" fmla="*/ 32 h 32"/>
                <a:gd name="T8" fmla="*/ 15 w 27"/>
                <a:gd name="T9" fmla="*/ 32 h 32"/>
                <a:gd name="T10" fmla="*/ 13 w 27"/>
                <a:gd name="T11" fmla="*/ 23 h 32"/>
                <a:gd name="T12" fmla="*/ 13 w 27"/>
                <a:gd name="T13" fmla="*/ 13 h 32"/>
                <a:gd name="T14" fmla="*/ 7 w 27"/>
                <a:gd name="T15" fmla="*/ 13 h 32"/>
                <a:gd name="T16" fmla="*/ 6 w 27"/>
                <a:gd name="T17" fmla="*/ 12 h 32"/>
                <a:gd name="T18" fmla="*/ 3 w 27"/>
                <a:gd name="T19" fmla="*/ 10 h 32"/>
                <a:gd name="T20" fmla="*/ 0 w 27"/>
                <a:gd name="T21" fmla="*/ 7 h 32"/>
                <a:gd name="T22" fmla="*/ 2 w 27"/>
                <a:gd name="T23" fmla="*/ 6 h 32"/>
                <a:gd name="T24" fmla="*/ 2 w 27"/>
                <a:gd name="T25" fmla="*/ 3 h 32"/>
                <a:gd name="T26" fmla="*/ 5 w 27"/>
                <a:gd name="T27" fmla="*/ 2 h 32"/>
                <a:gd name="T28" fmla="*/ 9 w 27"/>
                <a:gd name="T29" fmla="*/ 0 h 32"/>
                <a:gd name="T30" fmla="*/ 12 w 27"/>
                <a:gd name="T31" fmla="*/ 4 h 32"/>
                <a:gd name="T32" fmla="*/ 16 w 27"/>
                <a:gd name="T33" fmla="*/ 7 h 32"/>
                <a:gd name="T34" fmla="*/ 20 w 27"/>
                <a:gd name="T35" fmla="*/ 9 h 32"/>
                <a:gd name="T36" fmla="*/ 27 w 27"/>
                <a:gd name="T37" fmla="*/ 1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" h="32">
                  <a:moveTo>
                    <a:pt x="27" y="10"/>
                  </a:moveTo>
                  <a:lnTo>
                    <a:pt x="25" y="22"/>
                  </a:lnTo>
                  <a:lnTo>
                    <a:pt x="23" y="32"/>
                  </a:lnTo>
                  <a:lnTo>
                    <a:pt x="19" y="32"/>
                  </a:lnTo>
                  <a:lnTo>
                    <a:pt x="15" y="32"/>
                  </a:lnTo>
                  <a:lnTo>
                    <a:pt x="13" y="23"/>
                  </a:lnTo>
                  <a:lnTo>
                    <a:pt x="13" y="13"/>
                  </a:lnTo>
                  <a:lnTo>
                    <a:pt x="7" y="13"/>
                  </a:lnTo>
                  <a:lnTo>
                    <a:pt x="6" y="12"/>
                  </a:lnTo>
                  <a:lnTo>
                    <a:pt x="3" y="10"/>
                  </a:lnTo>
                  <a:lnTo>
                    <a:pt x="0" y="7"/>
                  </a:lnTo>
                  <a:lnTo>
                    <a:pt x="2" y="6"/>
                  </a:lnTo>
                  <a:lnTo>
                    <a:pt x="2" y="3"/>
                  </a:lnTo>
                  <a:lnTo>
                    <a:pt x="5" y="2"/>
                  </a:lnTo>
                  <a:lnTo>
                    <a:pt x="9" y="0"/>
                  </a:lnTo>
                  <a:lnTo>
                    <a:pt x="12" y="4"/>
                  </a:lnTo>
                  <a:lnTo>
                    <a:pt x="16" y="7"/>
                  </a:lnTo>
                  <a:lnTo>
                    <a:pt x="20" y="9"/>
                  </a:lnTo>
                  <a:lnTo>
                    <a:pt x="27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47" name="Freeform 478"/>
            <p:cNvSpPr>
              <a:spLocks/>
            </p:cNvSpPr>
            <p:nvPr/>
          </p:nvSpPr>
          <p:spPr bwMode="auto">
            <a:xfrm>
              <a:off x="5202" y="2982"/>
              <a:ext cx="15" cy="40"/>
            </a:xfrm>
            <a:custGeom>
              <a:avLst/>
              <a:gdLst>
                <a:gd name="T0" fmla="*/ 8 w 15"/>
                <a:gd name="T1" fmla="*/ 0 h 40"/>
                <a:gd name="T2" fmla="*/ 13 w 15"/>
                <a:gd name="T3" fmla="*/ 2 h 40"/>
                <a:gd name="T4" fmla="*/ 15 w 15"/>
                <a:gd name="T5" fmla="*/ 2 h 40"/>
                <a:gd name="T6" fmla="*/ 15 w 15"/>
                <a:gd name="T7" fmla="*/ 22 h 40"/>
                <a:gd name="T8" fmla="*/ 13 w 15"/>
                <a:gd name="T9" fmla="*/ 39 h 40"/>
                <a:gd name="T10" fmla="*/ 11 w 15"/>
                <a:gd name="T11" fmla="*/ 39 h 40"/>
                <a:gd name="T12" fmla="*/ 10 w 15"/>
                <a:gd name="T13" fmla="*/ 40 h 40"/>
                <a:gd name="T14" fmla="*/ 5 w 15"/>
                <a:gd name="T15" fmla="*/ 36 h 40"/>
                <a:gd name="T16" fmla="*/ 1 w 15"/>
                <a:gd name="T17" fmla="*/ 33 h 40"/>
                <a:gd name="T18" fmla="*/ 0 w 15"/>
                <a:gd name="T19" fmla="*/ 23 h 40"/>
                <a:gd name="T20" fmla="*/ 1 w 15"/>
                <a:gd name="T21" fmla="*/ 14 h 40"/>
                <a:gd name="T22" fmla="*/ 4 w 15"/>
                <a:gd name="T23" fmla="*/ 7 h 40"/>
                <a:gd name="T24" fmla="*/ 8 w 15"/>
                <a:gd name="T2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" h="40">
                  <a:moveTo>
                    <a:pt x="8" y="0"/>
                  </a:moveTo>
                  <a:lnTo>
                    <a:pt x="13" y="2"/>
                  </a:lnTo>
                  <a:lnTo>
                    <a:pt x="15" y="2"/>
                  </a:lnTo>
                  <a:lnTo>
                    <a:pt x="15" y="22"/>
                  </a:lnTo>
                  <a:lnTo>
                    <a:pt x="13" y="39"/>
                  </a:lnTo>
                  <a:lnTo>
                    <a:pt x="11" y="39"/>
                  </a:lnTo>
                  <a:lnTo>
                    <a:pt x="10" y="40"/>
                  </a:lnTo>
                  <a:lnTo>
                    <a:pt x="5" y="36"/>
                  </a:lnTo>
                  <a:lnTo>
                    <a:pt x="1" y="33"/>
                  </a:lnTo>
                  <a:lnTo>
                    <a:pt x="0" y="23"/>
                  </a:lnTo>
                  <a:lnTo>
                    <a:pt x="1" y="14"/>
                  </a:lnTo>
                  <a:lnTo>
                    <a:pt x="4" y="7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48" name="Freeform 479"/>
            <p:cNvSpPr>
              <a:spLocks/>
            </p:cNvSpPr>
            <p:nvPr/>
          </p:nvSpPr>
          <p:spPr bwMode="auto">
            <a:xfrm>
              <a:off x="2955" y="3005"/>
              <a:ext cx="111" cy="41"/>
            </a:xfrm>
            <a:custGeom>
              <a:avLst/>
              <a:gdLst>
                <a:gd name="T0" fmla="*/ 68 w 111"/>
                <a:gd name="T1" fmla="*/ 36 h 41"/>
                <a:gd name="T2" fmla="*/ 67 w 111"/>
                <a:gd name="T3" fmla="*/ 31 h 41"/>
                <a:gd name="T4" fmla="*/ 65 w 111"/>
                <a:gd name="T5" fmla="*/ 26 h 41"/>
                <a:gd name="T6" fmla="*/ 45 w 111"/>
                <a:gd name="T7" fmla="*/ 19 h 41"/>
                <a:gd name="T8" fmla="*/ 27 w 111"/>
                <a:gd name="T9" fmla="*/ 10 h 41"/>
                <a:gd name="T10" fmla="*/ 12 w 111"/>
                <a:gd name="T11" fmla="*/ 14 h 41"/>
                <a:gd name="T12" fmla="*/ 0 w 111"/>
                <a:gd name="T13" fmla="*/ 19 h 41"/>
                <a:gd name="T14" fmla="*/ 1 w 111"/>
                <a:gd name="T15" fmla="*/ 17 h 41"/>
                <a:gd name="T16" fmla="*/ 2 w 111"/>
                <a:gd name="T17" fmla="*/ 16 h 41"/>
                <a:gd name="T18" fmla="*/ 7 w 111"/>
                <a:gd name="T19" fmla="*/ 9 h 41"/>
                <a:gd name="T20" fmla="*/ 12 w 111"/>
                <a:gd name="T21" fmla="*/ 4 h 41"/>
                <a:gd name="T22" fmla="*/ 18 w 111"/>
                <a:gd name="T23" fmla="*/ 1 h 41"/>
                <a:gd name="T24" fmla="*/ 25 w 111"/>
                <a:gd name="T25" fmla="*/ 0 h 41"/>
                <a:gd name="T26" fmla="*/ 32 w 111"/>
                <a:gd name="T27" fmla="*/ 1 h 41"/>
                <a:gd name="T28" fmla="*/ 41 w 111"/>
                <a:gd name="T29" fmla="*/ 3 h 41"/>
                <a:gd name="T30" fmla="*/ 49 w 111"/>
                <a:gd name="T31" fmla="*/ 6 h 41"/>
                <a:gd name="T32" fmla="*/ 57 w 111"/>
                <a:gd name="T33" fmla="*/ 9 h 41"/>
                <a:gd name="T34" fmla="*/ 89 w 111"/>
                <a:gd name="T35" fmla="*/ 27 h 41"/>
                <a:gd name="T36" fmla="*/ 111 w 111"/>
                <a:gd name="T37" fmla="*/ 39 h 41"/>
                <a:gd name="T38" fmla="*/ 111 w 111"/>
                <a:gd name="T39" fmla="*/ 40 h 41"/>
                <a:gd name="T40" fmla="*/ 111 w 111"/>
                <a:gd name="T41" fmla="*/ 41 h 41"/>
                <a:gd name="T42" fmla="*/ 94 w 111"/>
                <a:gd name="T43" fmla="*/ 41 h 41"/>
                <a:gd name="T44" fmla="*/ 75 w 111"/>
                <a:gd name="T45" fmla="*/ 41 h 41"/>
                <a:gd name="T46" fmla="*/ 77 w 111"/>
                <a:gd name="T47" fmla="*/ 39 h 41"/>
                <a:gd name="T48" fmla="*/ 77 w 111"/>
                <a:gd name="T49" fmla="*/ 36 h 41"/>
                <a:gd name="T50" fmla="*/ 72 w 111"/>
                <a:gd name="T51" fmla="*/ 36 h 41"/>
                <a:gd name="T52" fmla="*/ 68 w 111"/>
                <a:gd name="T53" fmla="*/ 3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11" h="41">
                  <a:moveTo>
                    <a:pt x="68" y="36"/>
                  </a:moveTo>
                  <a:lnTo>
                    <a:pt x="67" y="31"/>
                  </a:lnTo>
                  <a:lnTo>
                    <a:pt x="65" y="26"/>
                  </a:lnTo>
                  <a:lnTo>
                    <a:pt x="45" y="19"/>
                  </a:lnTo>
                  <a:lnTo>
                    <a:pt x="27" y="10"/>
                  </a:lnTo>
                  <a:lnTo>
                    <a:pt x="12" y="14"/>
                  </a:lnTo>
                  <a:lnTo>
                    <a:pt x="0" y="19"/>
                  </a:lnTo>
                  <a:lnTo>
                    <a:pt x="1" y="17"/>
                  </a:lnTo>
                  <a:lnTo>
                    <a:pt x="2" y="16"/>
                  </a:lnTo>
                  <a:lnTo>
                    <a:pt x="7" y="9"/>
                  </a:lnTo>
                  <a:lnTo>
                    <a:pt x="12" y="4"/>
                  </a:lnTo>
                  <a:lnTo>
                    <a:pt x="18" y="1"/>
                  </a:lnTo>
                  <a:lnTo>
                    <a:pt x="25" y="0"/>
                  </a:lnTo>
                  <a:lnTo>
                    <a:pt x="32" y="1"/>
                  </a:lnTo>
                  <a:lnTo>
                    <a:pt x="41" y="3"/>
                  </a:lnTo>
                  <a:lnTo>
                    <a:pt x="49" y="6"/>
                  </a:lnTo>
                  <a:lnTo>
                    <a:pt x="57" y="9"/>
                  </a:lnTo>
                  <a:lnTo>
                    <a:pt x="89" y="27"/>
                  </a:lnTo>
                  <a:lnTo>
                    <a:pt x="111" y="39"/>
                  </a:lnTo>
                  <a:lnTo>
                    <a:pt x="111" y="40"/>
                  </a:lnTo>
                  <a:lnTo>
                    <a:pt x="111" y="41"/>
                  </a:lnTo>
                  <a:lnTo>
                    <a:pt x="94" y="41"/>
                  </a:lnTo>
                  <a:lnTo>
                    <a:pt x="75" y="41"/>
                  </a:lnTo>
                  <a:lnTo>
                    <a:pt x="77" y="39"/>
                  </a:lnTo>
                  <a:lnTo>
                    <a:pt x="77" y="36"/>
                  </a:lnTo>
                  <a:lnTo>
                    <a:pt x="72" y="36"/>
                  </a:lnTo>
                  <a:lnTo>
                    <a:pt x="68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49" name="Freeform 480"/>
            <p:cNvSpPr>
              <a:spLocks/>
            </p:cNvSpPr>
            <p:nvPr/>
          </p:nvSpPr>
          <p:spPr bwMode="auto">
            <a:xfrm>
              <a:off x="3054" y="3048"/>
              <a:ext cx="72" cy="23"/>
            </a:xfrm>
            <a:custGeom>
              <a:avLst/>
              <a:gdLst>
                <a:gd name="T0" fmla="*/ 29 w 72"/>
                <a:gd name="T1" fmla="*/ 0 h 23"/>
                <a:gd name="T2" fmla="*/ 43 w 72"/>
                <a:gd name="T3" fmla="*/ 1 h 23"/>
                <a:gd name="T4" fmla="*/ 55 w 72"/>
                <a:gd name="T5" fmla="*/ 4 h 23"/>
                <a:gd name="T6" fmla="*/ 63 w 72"/>
                <a:gd name="T7" fmla="*/ 8 h 23"/>
                <a:gd name="T8" fmla="*/ 72 w 72"/>
                <a:gd name="T9" fmla="*/ 16 h 23"/>
                <a:gd name="T10" fmla="*/ 70 w 72"/>
                <a:gd name="T11" fmla="*/ 18 h 23"/>
                <a:gd name="T12" fmla="*/ 69 w 72"/>
                <a:gd name="T13" fmla="*/ 21 h 23"/>
                <a:gd name="T14" fmla="*/ 50 w 72"/>
                <a:gd name="T15" fmla="*/ 23 h 23"/>
                <a:gd name="T16" fmla="*/ 32 w 72"/>
                <a:gd name="T17" fmla="*/ 21 h 23"/>
                <a:gd name="T18" fmla="*/ 23 w 72"/>
                <a:gd name="T19" fmla="*/ 21 h 23"/>
                <a:gd name="T20" fmla="*/ 16 w 72"/>
                <a:gd name="T21" fmla="*/ 20 h 23"/>
                <a:gd name="T22" fmla="*/ 8 w 72"/>
                <a:gd name="T23" fmla="*/ 17 h 23"/>
                <a:gd name="T24" fmla="*/ 0 w 72"/>
                <a:gd name="T25" fmla="*/ 14 h 23"/>
                <a:gd name="T26" fmla="*/ 0 w 72"/>
                <a:gd name="T27" fmla="*/ 13 h 23"/>
                <a:gd name="T28" fmla="*/ 0 w 72"/>
                <a:gd name="T29" fmla="*/ 13 h 23"/>
                <a:gd name="T30" fmla="*/ 8 w 72"/>
                <a:gd name="T31" fmla="*/ 10 h 23"/>
                <a:gd name="T32" fmla="*/ 16 w 72"/>
                <a:gd name="T33" fmla="*/ 7 h 23"/>
                <a:gd name="T34" fmla="*/ 23 w 72"/>
                <a:gd name="T35" fmla="*/ 4 h 23"/>
                <a:gd name="T36" fmla="*/ 29 w 72"/>
                <a:gd name="T3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2" h="23">
                  <a:moveTo>
                    <a:pt x="29" y="0"/>
                  </a:moveTo>
                  <a:lnTo>
                    <a:pt x="43" y="1"/>
                  </a:lnTo>
                  <a:lnTo>
                    <a:pt x="55" y="4"/>
                  </a:lnTo>
                  <a:lnTo>
                    <a:pt x="63" y="8"/>
                  </a:lnTo>
                  <a:lnTo>
                    <a:pt x="72" y="16"/>
                  </a:lnTo>
                  <a:lnTo>
                    <a:pt x="70" y="18"/>
                  </a:lnTo>
                  <a:lnTo>
                    <a:pt x="69" y="21"/>
                  </a:lnTo>
                  <a:lnTo>
                    <a:pt x="50" y="23"/>
                  </a:lnTo>
                  <a:lnTo>
                    <a:pt x="32" y="21"/>
                  </a:lnTo>
                  <a:lnTo>
                    <a:pt x="23" y="21"/>
                  </a:lnTo>
                  <a:lnTo>
                    <a:pt x="16" y="20"/>
                  </a:lnTo>
                  <a:lnTo>
                    <a:pt x="8" y="17"/>
                  </a:lnTo>
                  <a:lnTo>
                    <a:pt x="0" y="14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8" y="10"/>
                  </a:lnTo>
                  <a:lnTo>
                    <a:pt x="16" y="7"/>
                  </a:lnTo>
                  <a:lnTo>
                    <a:pt x="23" y="4"/>
                  </a:lnTo>
                  <a:lnTo>
                    <a:pt x="2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50" name="Freeform 481"/>
            <p:cNvSpPr>
              <a:spLocks/>
            </p:cNvSpPr>
            <p:nvPr/>
          </p:nvSpPr>
          <p:spPr bwMode="auto">
            <a:xfrm>
              <a:off x="5080" y="3048"/>
              <a:ext cx="28" cy="24"/>
            </a:xfrm>
            <a:custGeom>
              <a:avLst/>
              <a:gdLst>
                <a:gd name="T0" fmla="*/ 18 w 28"/>
                <a:gd name="T1" fmla="*/ 0 h 24"/>
                <a:gd name="T2" fmla="*/ 23 w 28"/>
                <a:gd name="T3" fmla="*/ 3 h 24"/>
                <a:gd name="T4" fmla="*/ 25 w 28"/>
                <a:gd name="T5" fmla="*/ 6 h 24"/>
                <a:gd name="T6" fmla="*/ 26 w 28"/>
                <a:gd name="T7" fmla="*/ 7 h 24"/>
                <a:gd name="T8" fmla="*/ 28 w 28"/>
                <a:gd name="T9" fmla="*/ 13 h 24"/>
                <a:gd name="T10" fmla="*/ 28 w 28"/>
                <a:gd name="T11" fmla="*/ 13 h 24"/>
                <a:gd name="T12" fmla="*/ 28 w 28"/>
                <a:gd name="T13" fmla="*/ 14 h 24"/>
                <a:gd name="T14" fmla="*/ 23 w 28"/>
                <a:gd name="T15" fmla="*/ 17 h 24"/>
                <a:gd name="T16" fmla="*/ 19 w 28"/>
                <a:gd name="T17" fmla="*/ 20 h 24"/>
                <a:gd name="T18" fmla="*/ 15 w 28"/>
                <a:gd name="T19" fmla="*/ 23 h 24"/>
                <a:gd name="T20" fmla="*/ 8 w 28"/>
                <a:gd name="T21" fmla="*/ 24 h 24"/>
                <a:gd name="T22" fmla="*/ 5 w 28"/>
                <a:gd name="T23" fmla="*/ 23 h 24"/>
                <a:gd name="T24" fmla="*/ 3 w 28"/>
                <a:gd name="T25" fmla="*/ 21 h 24"/>
                <a:gd name="T26" fmla="*/ 2 w 28"/>
                <a:gd name="T27" fmla="*/ 18 h 24"/>
                <a:gd name="T28" fmla="*/ 0 w 28"/>
                <a:gd name="T29" fmla="*/ 17 h 24"/>
                <a:gd name="T30" fmla="*/ 3 w 28"/>
                <a:gd name="T31" fmla="*/ 11 h 24"/>
                <a:gd name="T32" fmla="*/ 8 w 28"/>
                <a:gd name="T33" fmla="*/ 7 h 24"/>
                <a:gd name="T34" fmla="*/ 12 w 28"/>
                <a:gd name="T35" fmla="*/ 4 h 24"/>
                <a:gd name="T36" fmla="*/ 18 w 28"/>
                <a:gd name="T3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8" h="24">
                  <a:moveTo>
                    <a:pt x="18" y="0"/>
                  </a:moveTo>
                  <a:lnTo>
                    <a:pt x="23" y="3"/>
                  </a:lnTo>
                  <a:lnTo>
                    <a:pt x="25" y="6"/>
                  </a:lnTo>
                  <a:lnTo>
                    <a:pt x="26" y="7"/>
                  </a:lnTo>
                  <a:lnTo>
                    <a:pt x="28" y="13"/>
                  </a:lnTo>
                  <a:lnTo>
                    <a:pt x="28" y="13"/>
                  </a:lnTo>
                  <a:lnTo>
                    <a:pt x="28" y="14"/>
                  </a:lnTo>
                  <a:lnTo>
                    <a:pt x="23" y="17"/>
                  </a:lnTo>
                  <a:lnTo>
                    <a:pt x="19" y="20"/>
                  </a:lnTo>
                  <a:lnTo>
                    <a:pt x="15" y="23"/>
                  </a:lnTo>
                  <a:lnTo>
                    <a:pt x="8" y="24"/>
                  </a:lnTo>
                  <a:lnTo>
                    <a:pt x="5" y="23"/>
                  </a:lnTo>
                  <a:lnTo>
                    <a:pt x="3" y="21"/>
                  </a:lnTo>
                  <a:lnTo>
                    <a:pt x="2" y="18"/>
                  </a:lnTo>
                  <a:lnTo>
                    <a:pt x="0" y="17"/>
                  </a:lnTo>
                  <a:lnTo>
                    <a:pt x="3" y="11"/>
                  </a:lnTo>
                  <a:lnTo>
                    <a:pt x="8" y="7"/>
                  </a:lnTo>
                  <a:lnTo>
                    <a:pt x="12" y="4"/>
                  </a:ln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51" name="Freeform 482"/>
            <p:cNvSpPr>
              <a:spLocks/>
            </p:cNvSpPr>
            <p:nvPr/>
          </p:nvSpPr>
          <p:spPr bwMode="auto">
            <a:xfrm>
              <a:off x="5216" y="3069"/>
              <a:ext cx="26" cy="56"/>
            </a:xfrm>
            <a:custGeom>
              <a:avLst/>
              <a:gdLst>
                <a:gd name="T0" fmla="*/ 4 w 26"/>
                <a:gd name="T1" fmla="*/ 0 h 56"/>
                <a:gd name="T2" fmla="*/ 7 w 26"/>
                <a:gd name="T3" fmla="*/ 0 h 56"/>
                <a:gd name="T4" fmla="*/ 10 w 26"/>
                <a:gd name="T5" fmla="*/ 0 h 56"/>
                <a:gd name="T6" fmla="*/ 16 w 26"/>
                <a:gd name="T7" fmla="*/ 5 h 56"/>
                <a:gd name="T8" fmla="*/ 20 w 26"/>
                <a:gd name="T9" fmla="*/ 10 h 56"/>
                <a:gd name="T10" fmla="*/ 24 w 26"/>
                <a:gd name="T11" fmla="*/ 17 h 56"/>
                <a:gd name="T12" fmla="*/ 26 w 26"/>
                <a:gd name="T13" fmla="*/ 26 h 56"/>
                <a:gd name="T14" fmla="*/ 21 w 26"/>
                <a:gd name="T15" fmla="*/ 29 h 56"/>
                <a:gd name="T16" fmla="*/ 17 w 26"/>
                <a:gd name="T17" fmla="*/ 32 h 56"/>
                <a:gd name="T18" fmla="*/ 19 w 26"/>
                <a:gd name="T19" fmla="*/ 45 h 56"/>
                <a:gd name="T20" fmla="*/ 19 w 26"/>
                <a:gd name="T21" fmla="*/ 56 h 56"/>
                <a:gd name="T22" fmla="*/ 17 w 26"/>
                <a:gd name="T23" fmla="*/ 56 h 56"/>
                <a:gd name="T24" fmla="*/ 17 w 26"/>
                <a:gd name="T25" fmla="*/ 56 h 56"/>
                <a:gd name="T26" fmla="*/ 9 w 26"/>
                <a:gd name="T27" fmla="*/ 50 h 56"/>
                <a:gd name="T28" fmla="*/ 0 w 26"/>
                <a:gd name="T29" fmla="*/ 45 h 56"/>
                <a:gd name="T30" fmla="*/ 0 w 26"/>
                <a:gd name="T31" fmla="*/ 25 h 56"/>
                <a:gd name="T32" fmla="*/ 0 w 26"/>
                <a:gd name="T33" fmla="*/ 5 h 56"/>
                <a:gd name="T34" fmla="*/ 3 w 26"/>
                <a:gd name="T35" fmla="*/ 2 h 56"/>
                <a:gd name="T36" fmla="*/ 4 w 26"/>
                <a:gd name="T3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" h="56">
                  <a:moveTo>
                    <a:pt x="4" y="0"/>
                  </a:moveTo>
                  <a:lnTo>
                    <a:pt x="7" y="0"/>
                  </a:lnTo>
                  <a:lnTo>
                    <a:pt x="10" y="0"/>
                  </a:lnTo>
                  <a:lnTo>
                    <a:pt x="16" y="5"/>
                  </a:lnTo>
                  <a:lnTo>
                    <a:pt x="20" y="10"/>
                  </a:lnTo>
                  <a:lnTo>
                    <a:pt x="24" y="17"/>
                  </a:lnTo>
                  <a:lnTo>
                    <a:pt x="26" y="26"/>
                  </a:lnTo>
                  <a:lnTo>
                    <a:pt x="21" y="29"/>
                  </a:lnTo>
                  <a:lnTo>
                    <a:pt x="17" y="32"/>
                  </a:lnTo>
                  <a:lnTo>
                    <a:pt x="19" y="45"/>
                  </a:lnTo>
                  <a:lnTo>
                    <a:pt x="19" y="56"/>
                  </a:lnTo>
                  <a:lnTo>
                    <a:pt x="17" y="56"/>
                  </a:lnTo>
                  <a:lnTo>
                    <a:pt x="17" y="56"/>
                  </a:lnTo>
                  <a:lnTo>
                    <a:pt x="9" y="50"/>
                  </a:lnTo>
                  <a:lnTo>
                    <a:pt x="0" y="45"/>
                  </a:lnTo>
                  <a:lnTo>
                    <a:pt x="0" y="25"/>
                  </a:lnTo>
                  <a:lnTo>
                    <a:pt x="0" y="5"/>
                  </a:lnTo>
                  <a:lnTo>
                    <a:pt x="3" y="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52" name="Freeform 483"/>
            <p:cNvSpPr>
              <a:spLocks/>
            </p:cNvSpPr>
            <p:nvPr/>
          </p:nvSpPr>
          <p:spPr bwMode="auto">
            <a:xfrm>
              <a:off x="5115" y="3081"/>
              <a:ext cx="21" cy="27"/>
            </a:xfrm>
            <a:custGeom>
              <a:avLst/>
              <a:gdLst>
                <a:gd name="T0" fmla="*/ 14 w 21"/>
                <a:gd name="T1" fmla="*/ 0 h 27"/>
                <a:gd name="T2" fmla="*/ 17 w 21"/>
                <a:gd name="T3" fmla="*/ 4 h 27"/>
                <a:gd name="T4" fmla="*/ 21 w 21"/>
                <a:gd name="T5" fmla="*/ 8 h 27"/>
                <a:gd name="T6" fmla="*/ 18 w 21"/>
                <a:gd name="T7" fmla="*/ 10 h 27"/>
                <a:gd name="T8" fmla="*/ 15 w 21"/>
                <a:gd name="T9" fmla="*/ 11 h 27"/>
                <a:gd name="T10" fmla="*/ 13 w 21"/>
                <a:gd name="T11" fmla="*/ 8 h 27"/>
                <a:gd name="T12" fmla="*/ 11 w 21"/>
                <a:gd name="T13" fmla="*/ 8 h 27"/>
                <a:gd name="T14" fmla="*/ 8 w 21"/>
                <a:gd name="T15" fmla="*/ 11 h 27"/>
                <a:gd name="T16" fmla="*/ 7 w 21"/>
                <a:gd name="T17" fmla="*/ 14 h 27"/>
                <a:gd name="T18" fmla="*/ 8 w 21"/>
                <a:gd name="T19" fmla="*/ 18 h 27"/>
                <a:gd name="T20" fmla="*/ 8 w 21"/>
                <a:gd name="T21" fmla="*/ 21 h 27"/>
                <a:gd name="T22" fmla="*/ 8 w 21"/>
                <a:gd name="T23" fmla="*/ 23 h 27"/>
                <a:gd name="T24" fmla="*/ 7 w 21"/>
                <a:gd name="T25" fmla="*/ 27 h 27"/>
                <a:gd name="T26" fmla="*/ 4 w 21"/>
                <a:gd name="T27" fmla="*/ 23 h 27"/>
                <a:gd name="T28" fmla="*/ 0 w 21"/>
                <a:gd name="T29" fmla="*/ 20 h 27"/>
                <a:gd name="T30" fmla="*/ 5 w 21"/>
                <a:gd name="T31" fmla="*/ 13 h 27"/>
                <a:gd name="T32" fmla="*/ 11 w 21"/>
                <a:gd name="T33" fmla="*/ 1 h 27"/>
                <a:gd name="T34" fmla="*/ 13 w 21"/>
                <a:gd name="T35" fmla="*/ 1 h 27"/>
                <a:gd name="T36" fmla="*/ 14 w 21"/>
                <a:gd name="T3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" h="27">
                  <a:moveTo>
                    <a:pt x="14" y="0"/>
                  </a:moveTo>
                  <a:lnTo>
                    <a:pt x="17" y="4"/>
                  </a:lnTo>
                  <a:lnTo>
                    <a:pt x="21" y="8"/>
                  </a:lnTo>
                  <a:lnTo>
                    <a:pt x="18" y="10"/>
                  </a:lnTo>
                  <a:lnTo>
                    <a:pt x="15" y="11"/>
                  </a:lnTo>
                  <a:lnTo>
                    <a:pt x="13" y="8"/>
                  </a:lnTo>
                  <a:lnTo>
                    <a:pt x="11" y="8"/>
                  </a:lnTo>
                  <a:lnTo>
                    <a:pt x="8" y="11"/>
                  </a:lnTo>
                  <a:lnTo>
                    <a:pt x="7" y="14"/>
                  </a:lnTo>
                  <a:lnTo>
                    <a:pt x="8" y="18"/>
                  </a:lnTo>
                  <a:lnTo>
                    <a:pt x="8" y="21"/>
                  </a:lnTo>
                  <a:lnTo>
                    <a:pt x="8" y="23"/>
                  </a:lnTo>
                  <a:lnTo>
                    <a:pt x="7" y="27"/>
                  </a:lnTo>
                  <a:lnTo>
                    <a:pt x="4" y="23"/>
                  </a:lnTo>
                  <a:lnTo>
                    <a:pt x="0" y="20"/>
                  </a:lnTo>
                  <a:lnTo>
                    <a:pt x="5" y="13"/>
                  </a:lnTo>
                  <a:lnTo>
                    <a:pt x="11" y="1"/>
                  </a:lnTo>
                  <a:lnTo>
                    <a:pt x="13" y="1"/>
                  </a:lnTo>
                  <a:lnTo>
                    <a:pt x="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53" name="Freeform 484"/>
            <p:cNvSpPr>
              <a:spLocks/>
            </p:cNvSpPr>
            <p:nvPr/>
          </p:nvSpPr>
          <p:spPr bwMode="auto">
            <a:xfrm>
              <a:off x="5225" y="3122"/>
              <a:ext cx="7" cy="7"/>
            </a:xfrm>
            <a:custGeom>
              <a:avLst/>
              <a:gdLst>
                <a:gd name="T0" fmla="*/ 0 w 7"/>
                <a:gd name="T1" fmla="*/ 7 h 7"/>
                <a:gd name="T2" fmla="*/ 0 w 7"/>
                <a:gd name="T3" fmla="*/ 3 h 7"/>
                <a:gd name="T4" fmla="*/ 1 w 7"/>
                <a:gd name="T5" fmla="*/ 0 h 7"/>
                <a:gd name="T6" fmla="*/ 1 w 7"/>
                <a:gd name="T7" fmla="*/ 0 h 7"/>
                <a:gd name="T8" fmla="*/ 2 w 7"/>
                <a:gd name="T9" fmla="*/ 0 h 7"/>
                <a:gd name="T10" fmla="*/ 4 w 7"/>
                <a:gd name="T11" fmla="*/ 4 h 7"/>
                <a:gd name="T12" fmla="*/ 7 w 7"/>
                <a:gd name="T13" fmla="*/ 7 h 7"/>
                <a:gd name="T14" fmla="*/ 2 w 7"/>
                <a:gd name="T15" fmla="*/ 7 h 7"/>
                <a:gd name="T16" fmla="*/ 0 w 7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7">
                  <a:moveTo>
                    <a:pt x="0" y="7"/>
                  </a:moveTo>
                  <a:lnTo>
                    <a:pt x="0" y="3"/>
                  </a:lnTo>
                  <a:lnTo>
                    <a:pt x="1" y="0"/>
                  </a:lnTo>
                  <a:lnTo>
                    <a:pt x="1" y="0"/>
                  </a:lnTo>
                  <a:lnTo>
                    <a:pt x="2" y="0"/>
                  </a:lnTo>
                  <a:lnTo>
                    <a:pt x="4" y="4"/>
                  </a:lnTo>
                  <a:lnTo>
                    <a:pt x="7" y="7"/>
                  </a:lnTo>
                  <a:lnTo>
                    <a:pt x="2" y="7"/>
                  </a:lnTo>
                  <a:lnTo>
                    <a:pt x="0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54" name="Freeform 485"/>
            <p:cNvSpPr>
              <a:spLocks/>
            </p:cNvSpPr>
            <p:nvPr/>
          </p:nvSpPr>
          <p:spPr bwMode="auto">
            <a:xfrm>
              <a:off x="5242" y="3126"/>
              <a:ext cx="10" cy="9"/>
            </a:xfrm>
            <a:custGeom>
              <a:avLst/>
              <a:gdLst>
                <a:gd name="T0" fmla="*/ 0 w 10"/>
                <a:gd name="T1" fmla="*/ 0 h 9"/>
                <a:gd name="T2" fmla="*/ 4 w 10"/>
                <a:gd name="T3" fmla="*/ 0 h 9"/>
                <a:gd name="T4" fmla="*/ 8 w 10"/>
                <a:gd name="T5" fmla="*/ 0 h 9"/>
                <a:gd name="T6" fmla="*/ 8 w 10"/>
                <a:gd name="T7" fmla="*/ 2 h 9"/>
                <a:gd name="T8" fmla="*/ 8 w 10"/>
                <a:gd name="T9" fmla="*/ 3 h 9"/>
                <a:gd name="T10" fmla="*/ 10 w 10"/>
                <a:gd name="T11" fmla="*/ 6 h 9"/>
                <a:gd name="T12" fmla="*/ 10 w 10"/>
                <a:gd name="T13" fmla="*/ 9 h 9"/>
                <a:gd name="T14" fmla="*/ 7 w 10"/>
                <a:gd name="T15" fmla="*/ 8 h 9"/>
                <a:gd name="T16" fmla="*/ 4 w 10"/>
                <a:gd name="T17" fmla="*/ 6 h 9"/>
                <a:gd name="T18" fmla="*/ 1 w 10"/>
                <a:gd name="T19" fmla="*/ 5 h 9"/>
                <a:gd name="T20" fmla="*/ 0 w 10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9">
                  <a:moveTo>
                    <a:pt x="0" y="0"/>
                  </a:moveTo>
                  <a:lnTo>
                    <a:pt x="4" y="0"/>
                  </a:lnTo>
                  <a:lnTo>
                    <a:pt x="8" y="0"/>
                  </a:lnTo>
                  <a:lnTo>
                    <a:pt x="8" y="2"/>
                  </a:lnTo>
                  <a:lnTo>
                    <a:pt x="8" y="3"/>
                  </a:lnTo>
                  <a:lnTo>
                    <a:pt x="10" y="6"/>
                  </a:lnTo>
                  <a:lnTo>
                    <a:pt x="10" y="9"/>
                  </a:lnTo>
                  <a:lnTo>
                    <a:pt x="7" y="8"/>
                  </a:lnTo>
                  <a:lnTo>
                    <a:pt x="4" y="6"/>
                  </a:lnTo>
                  <a:lnTo>
                    <a:pt x="1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55" name="Freeform 486"/>
            <p:cNvSpPr>
              <a:spLocks/>
            </p:cNvSpPr>
            <p:nvPr/>
          </p:nvSpPr>
          <p:spPr bwMode="auto">
            <a:xfrm>
              <a:off x="5229" y="3134"/>
              <a:ext cx="6" cy="14"/>
            </a:xfrm>
            <a:custGeom>
              <a:avLst/>
              <a:gdLst>
                <a:gd name="T0" fmla="*/ 0 w 6"/>
                <a:gd name="T1" fmla="*/ 0 h 14"/>
                <a:gd name="T2" fmla="*/ 3 w 6"/>
                <a:gd name="T3" fmla="*/ 2 h 14"/>
                <a:gd name="T4" fmla="*/ 4 w 6"/>
                <a:gd name="T5" fmla="*/ 5 h 14"/>
                <a:gd name="T6" fmla="*/ 6 w 6"/>
                <a:gd name="T7" fmla="*/ 8 h 14"/>
                <a:gd name="T8" fmla="*/ 6 w 6"/>
                <a:gd name="T9" fmla="*/ 14 h 14"/>
                <a:gd name="T10" fmla="*/ 4 w 6"/>
                <a:gd name="T11" fmla="*/ 14 h 14"/>
                <a:gd name="T12" fmla="*/ 3 w 6"/>
                <a:gd name="T13" fmla="*/ 12 h 14"/>
                <a:gd name="T14" fmla="*/ 1 w 6"/>
                <a:gd name="T15" fmla="*/ 7 h 14"/>
                <a:gd name="T16" fmla="*/ 0 w 6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14">
                  <a:moveTo>
                    <a:pt x="0" y="0"/>
                  </a:moveTo>
                  <a:lnTo>
                    <a:pt x="3" y="2"/>
                  </a:lnTo>
                  <a:lnTo>
                    <a:pt x="4" y="5"/>
                  </a:lnTo>
                  <a:lnTo>
                    <a:pt x="6" y="8"/>
                  </a:lnTo>
                  <a:lnTo>
                    <a:pt x="6" y="14"/>
                  </a:lnTo>
                  <a:lnTo>
                    <a:pt x="4" y="14"/>
                  </a:lnTo>
                  <a:lnTo>
                    <a:pt x="3" y="12"/>
                  </a:lnTo>
                  <a:lnTo>
                    <a:pt x="1" y="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56" name="Freeform 487"/>
            <p:cNvSpPr>
              <a:spLocks/>
            </p:cNvSpPr>
            <p:nvPr/>
          </p:nvSpPr>
          <p:spPr bwMode="auto">
            <a:xfrm>
              <a:off x="5257" y="3134"/>
              <a:ext cx="8" cy="7"/>
            </a:xfrm>
            <a:custGeom>
              <a:avLst/>
              <a:gdLst>
                <a:gd name="T0" fmla="*/ 3 w 8"/>
                <a:gd name="T1" fmla="*/ 0 h 7"/>
                <a:gd name="T2" fmla="*/ 6 w 8"/>
                <a:gd name="T3" fmla="*/ 1 h 7"/>
                <a:gd name="T4" fmla="*/ 8 w 8"/>
                <a:gd name="T5" fmla="*/ 4 h 7"/>
                <a:gd name="T6" fmla="*/ 8 w 8"/>
                <a:gd name="T7" fmla="*/ 5 h 7"/>
                <a:gd name="T8" fmla="*/ 6 w 8"/>
                <a:gd name="T9" fmla="*/ 7 h 7"/>
                <a:gd name="T10" fmla="*/ 3 w 8"/>
                <a:gd name="T11" fmla="*/ 7 h 7"/>
                <a:gd name="T12" fmla="*/ 0 w 8"/>
                <a:gd name="T13" fmla="*/ 7 h 7"/>
                <a:gd name="T14" fmla="*/ 0 w 8"/>
                <a:gd name="T15" fmla="*/ 5 h 7"/>
                <a:gd name="T16" fmla="*/ 0 w 8"/>
                <a:gd name="T17" fmla="*/ 2 h 7"/>
                <a:gd name="T18" fmla="*/ 2 w 8"/>
                <a:gd name="T19" fmla="*/ 2 h 7"/>
                <a:gd name="T20" fmla="*/ 3 w 8"/>
                <a:gd name="T21" fmla="*/ 2 h 7"/>
                <a:gd name="T22" fmla="*/ 3 w 8"/>
                <a:gd name="T23" fmla="*/ 1 h 7"/>
                <a:gd name="T24" fmla="*/ 3 w 8"/>
                <a:gd name="T2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" h="7">
                  <a:moveTo>
                    <a:pt x="3" y="0"/>
                  </a:moveTo>
                  <a:lnTo>
                    <a:pt x="6" y="1"/>
                  </a:lnTo>
                  <a:lnTo>
                    <a:pt x="8" y="4"/>
                  </a:lnTo>
                  <a:lnTo>
                    <a:pt x="8" y="5"/>
                  </a:lnTo>
                  <a:lnTo>
                    <a:pt x="6" y="7"/>
                  </a:lnTo>
                  <a:lnTo>
                    <a:pt x="3" y="7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2"/>
                  </a:lnTo>
                  <a:lnTo>
                    <a:pt x="2" y="2"/>
                  </a:lnTo>
                  <a:lnTo>
                    <a:pt x="3" y="2"/>
                  </a:lnTo>
                  <a:lnTo>
                    <a:pt x="3" y="1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57" name="Freeform 488"/>
            <p:cNvSpPr>
              <a:spLocks/>
            </p:cNvSpPr>
            <p:nvPr/>
          </p:nvSpPr>
          <p:spPr bwMode="auto">
            <a:xfrm>
              <a:off x="5256" y="3145"/>
              <a:ext cx="9" cy="6"/>
            </a:xfrm>
            <a:custGeom>
              <a:avLst/>
              <a:gdLst>
                <a:gd name="T0" fmla="*/ 4 w 9"/>
                <a:gd name="T1" fmla="*/ 0 h 6"/>
                <a:gd name="T2" fmla="*/ 7 w 9"/>
                <a:gd name="T3" fmla="*/ 3 h 6"/>
                <a:gd name="T4" fmla="*/ 9 w 9"/>
                <a:gd name="T5" fmla="*/ 6 h 6"/>
                <a:gd name="T6" fmla="*/ 6 w 9"/>
                <a:gd name="T7" fmla="*/ 6 h 6"/>
                <a:gd name="T8" fmla="*/ 3 w 9"/>
                <a:gd name="T9" fmla="*/ 6 h 6"/>
                <a:gd name="T10" fmla="*/ 1 w 9"/>
                <a:gd name="T11" fmla="*/ 4 h 6"/>
                <a:gd name="T12" fmla="*/ 0 w 9"/>
                <a:gd name="T13" fmla="*/ 3 h 6"/>
                <a:gd name="T14" fmla="*/ 1 w 9"/>
                <a:gd name="T15" fmla="*/ 3 h 6"/>
                <a:gd name="T16" fmla="*/ 3 w 9"/>
                <a:gd name="T17" fmla="*/ 3 h 6"/>
                <a:gd name="T18" fmla="*/ 4 w 9"/>
                <a:gd name="T19" fmla="*/ 1 h 6"/>
                <a:gd name="T20" fmla="*/ 4 w 9"/>
                <a:gd name="T2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" h="6">
                  <a:moveTo>
                    <a:pt x="4" y="0"/>
                  </a:moveTo>
                  <a:lnTo>
                    <a:pt x="7" y="3"/>
                  </a:lnTo>
                  <a:lnTo>
                    <a:pt x="9" y="6"/>
                  </a:lnTo>
                  <a:lnTo>
                    <a:pt x="6" y="6"/>
                  </a:lnTo>
                  <a:lnTo>
                    <a:pt x="3" y="6"/>
                  </a:lnTo>
                  <a:lnTo>
                    <a:pt x="1" y="4"/>
                  </a:lnTo>
                  <a:lnTo>
                    <a:pt x="0" y="3"/>
                  </a:lnTo>
                  <a:lnTo>
                    <a:pt x="1" y="3"/>
                  </a:lnTo>
                  <a:lnTo>
                    <a:pt x="3" y="3"/>
                  </a:lnTo>
                  <a:lnTo>
                    <a:pt x="4" y="1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58" name="Freeform 489"/>
            <p:cNvSpPr>
              <a:spLocks/>
            </p:cNvSpPr>
            <p:nvPr/>
          </p:nvSpPr>
          <p:spPr bwMode="auto">
            <a:xfrm>
              <a:off x="5273" y="3148"/>
              <a:ext cx="9" cy="4"/>
            </a:xfrm>
            <a:custGeom>
              <a:avLst/>
              <a:gdLst>
                <a:gd name="T0" fmla="*/ 0 w 9"/>
                <a:gd name="T1" fmla="*/ 0 h 4"/>
                <a:gd name="T2" fmla="*/ 4 w 9"/>
                <a:gd name="T3" fmla="*/ 1 h 4"/>
                <a:gd name="T4" fmla="*/ 9 w 9"/>
                <a:gd name="T5" fmla="*/ 3 h 4"/>
                <a:gd name="T6" fmla="*/ 9 w 9"/>
                <a:gd name="T7" fmla="*/ 4 h 4"/>
                <a:gd name="T8" fmla="*/ 9 w 9"/>
                <a:gd name="T9" fmla="*/ 4 h 4"/>
                <a:gd name="T10" fmla="*/ 6 w 9"/>
                <a:gd name="T11" fmla="*/ 4 h 4"/>
                <a:gd name="T12" fmla="*/ 4 w 9"/>
                <a:gd name="T13" fmla="*/ 4 h 4"/>
                <a:gd name="T14" fmla="*/ 2 w 9"/>
                <a:gd name="T15" fmla="*/ 3 h 4"/>
                <a:gd name="T16" fmla="*/ 0 w 9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4">
                  <a:moveTo>
                    <a:pt x="0" y="0"/>
                  </a:moveTo>
                  <a:lnTo>
                    <a:pt x="4" y="1"/>
                  </a:lnTo>
                  <a:lnTo>
                    <a:pt x="9" y="3"/>
                  </a:lnTo>
                  <a:lnTo>
                    <a:pt x="9" y="4"/>
                  </a:lnTo>
                  <a:lnTo>
                    <a:pt x="9" y="4"/>
                  </a:lnTo>
                  <a:lnTo>
                    <a:pt x="6" y="4"/>
                  </a:lnTo>
                  <a:lnTo>
                    <a:pt x="4" y="4"/>
                  </a:lnTo>
                  <a:lnTo>
                    <a:pt x="2" y="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59" name="Freeform 490"/>
            <p:cNvSpPr>
              <a:spLocks/>
            </p:cNvSpPr>
            <p:nvPr/>
          </p:nvSpPr>
          <p:spPr bwMode="auto">
            <a:xfrm>
              <a:off x="5245" y="3155"/>
              <a:ext cx="8" cy="14"/>
            </a:xfrm>
            <a:custGeom>
              <a:avLst/>
              <a:gdLst>
                <a:gd name="T0" fmla="*/ 1 w 8"/>
                <a:gd name="T1" fmla="*/ 0 h 14"/>
                <a:gd name="T2" fmla="*/ 4 w 8"/>
                <a:gd name="T3" fmla="*/ 4 h 14"/>
                <a:gd name="T4" fmla="*/ 7 w 8"/>
                <a:gd name="T5" fmla="*/ 7 h 14"/>
                <a:gd name="T6" fmla="*/ 8 w 8"/>
                <a:gd name="T7" fmla="*/ 10 h 14"/>
                <a:gd name="T8" fmla="*/ 8 w 8"/>
                <a:gd name="T9" fmla="*/ 14 h 14"/>
                <a:gd name="T10" fmla="*/ 8 w 8"/>
                <a:gd name="T11" fmla="*/ 14 h 14"/>
                <a:gd name="T12" fmla="*/ 7 w 8"/>
                <a:gd name="T13" fmla="*/ 14 h 14"/>
                <a:gd name="T14" fmla="*/ 2 w 8"/>
                <a:gd name="T15" fmla="*/ 13 h 14"/>
                <a:gd name="T16" fmla="*/ 0 w 8"/>
                <a:gd name="T17" fmla="*/ 13 h 14"/>
                <a:gd name="T18" fmla="*/ 0 w 8"/>
                <a:gd name="T19" fmla="*/ 7 h 14"/>
                <a:gd name="T20" fmla="*/ 1 w 8"/>
                <a:gd name="T2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" h="14">
                  <a:moveTo>
                    <a:pt x="1" y="0"/>
                  </a:moveTo>
                  <a:lnTo>
                    <a:pt x="4" y="4"/>
                  </a:lnTo>
                  <a:lnTo>
                    <a:pt x="7" y="7"/>
                  </a:lnTo>
                  <a:lnTo>
                    <a:pt x="8" y="10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7" y="14"/>
                  </a:lnTo>
                  <a:lnTo>
                    <a:pt x="2" y="13"/>
                  </a:lnTo>
                  <a:lnTo>
                    <a:pt x="0" y="13"/>
                  </a:lnTo>
                  <a:lnTo>
                    <a:pt x="0" y="7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60" name="Freeform 491"/>
            <p:cNvSpPr>
              <a:spLocks/>
            </p:cNvSpPr>
            <p:nvPr/>
          </p:nvSpPr>
          <p:spPr bwMode="auto">
            <a:xfrm>
              <a:off x="5269" y="3158"/>
              <a:ext cx="14" cy="7"/>
            </a:xfrm>
            <a:custGeom>
              <a:avLst/>
              <a:gdLst>
                <a:gd name="T0" fmla="*/ 8 w 14"/>
                <a:gd name="T1" fmla="*/ 0 h 7"/>
                <a:gd name="T2" fmla="*/ 11 w 14"/>
                <a:gd name="T3" fmla="*/ 1 h 7"/>
                <a:gd name="T4" fmla="*/ 13 w 14"/>
                <a:gd name="T5" fmla="*/ 3 h 7"/>
                <a:gd name="T6" fmla="*/ 13 w 14"/>
                <a:gd name="T7" fmla="*/ 3 h 7"/>
                <a:gd name="T8" fmla="*/ 14 w 14"/>
                <a:gd name="T9" fmla="*/ 7 h 7"/>
                <a:gd name="T10" fmla="*/ 10 w 14"/>
                <a:gd name="T11" fmla="*/ 7 h 7"/>
                <a:gd name="T12" fmla="*/ 4 w 14"/>
                <a:gd name="T13" fmla="*/ 7 h 7"/>
                <a:gd name="T14" fmla="*/ 3 w 14"/>
                <a:gd name="T15" fmla="*/ 4 h 7"/>
                <a:gd name="T16" fmla="*/ 0 w 14"/>
                <a:gd name="T17" fmla="*/ 3 h 7"/>
                <a:gd name="T18" fmla="*/ 4 w 14"/>
                <a:gd name="T19" fmla="*/ 1 h 7"/>
                <a:gd name="T20" fmla="*/ 8 w 14"/>
                <a:gd name="T2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7">
                  <a:moveTo>
                    <a:pt x="8" y="0"/>
                  </a:moveTo>
                  <a:lnTo>
                    <a:pt x="11" y="1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4" y="7"/>
                  </a:lnTo>
                  <a:lnTo>
                    <a:pt x="10" y="7"/>
                  </a:lnTo>
                  <a:lnTo>
                    <a:pt x="4" y="7"/>
                  </a:lnTo>
                  <a:lnTo>
                    <a:pt x="3" y="4"/>
                  </a:lnTo>
                  <a:lnTo>
                    <a:pt x="0" y="3"/>
                  </a:lnTo>
                  <a:lnTo>
                    <a:pt x="4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61" name="Freeform 492"/>
            <p:cNvSpPr>
              <a:spLocks/>
            </p:cNvSpPr>
            <p:nvPr/>
          </p:nvSpPr>
          <p:spPr bwMode="auto">
            <a:xfrm>
              <a:off x="5253" y="3172"/>
              <a:ext cx="9" cy="16"/>
            </a:xfrm>
            <a:custGeom>
              <a:avLst/>
              <a:gdLst>
                <a:gd name="T0" fmla="*/ 6 w 9"/>
                <a:gd name="T1" fmla="*/ 0 h 16"/>
                <a:gd name="T2" fmla="*/ 9 w 9"/>
                <a:gd name="T3" fmla="*/ 1 h 16"/>
                <a:gd name="T4" fmla="*/ 9 w 9"/>
                <a:gd name="T5" fmla="*/ 6 h 16"/>
                <a:gd name="T6" fmla="*/ 6 w 9"/>
                <a:gd name="T7" fmla="*/ 10 h 16"/>
                <a:gd name="T8" fmla="*/ 3 w 9"/>
                <a:gd name="T9" fmla="*/ 16 h 16"/>
                <a:gd name="T10" fmla="*/ 3 w 9"/>
                <a:gd name="T11" fmla="*/ 14 h 16"/>
                <a:gd name="T12" fmla="*/ 3 w 9"/>
                <a:gd name="T13" fmla="*/ 13 h 16"/>
                <a:gd name="T14" fmla="*/ 2 w 9"/>
                <a:gd name="T15" fmla="*/ 7 h 16"/>
                <a:gd name="T16" fmla="*/ 0 w 9"/>
                <a:gd name="T17" fmla="*/ 3 h 16"/>
                <a:gd name="T18" fmla="*/ 3 w 9"/>
                <a:gd name="T19" fmla="*/ 1 h 16"/>
                <a:gd name="T20" fmla="*/ 6 w 9"/>
                <a:gd name="T2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" h="16">
                  <a:moveTo>
                    <a:pt x="6" y="0"/>
                  </a:moveTo>
                  <a:lnTo>
                    <a:pt x="9" y="1"/>
                  </a:lnTo>
                  <a:lnTo>
                    <a:pt x="9" y="6"/>
                  </a:lnTo>
                  <a:lnTo>
                    <a:pt x="6" y="10"/>
                  </a:lnTo>
                  <a:lnTo>
                    <a:pt x="3" y="16"/>
                  </a:lnTo>
                  <a:lnTo>
                    <a:pt x="3" y="14"/>
                  </a:lnTo>
                  <a:lnTo>
                    <a:pt x="3" y="13"/>
                  </a:lnTo>
                  <a:lnTo>
                    <a:pt x="2" y="7"/>
                  </a:lnTo>
                  <a:lnTo>
                    <a:pt x="0" y="3"/>
                  </a:lnTo>
                  <a:lnTo>
                    <a:pt x="3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62" name="Freeform 493"/>
            <p:cNvSpPr>
              <a:spLocks/>
            </p:cNvSpPr>
            <p:nvPr/>
          </p:nvSpPr>
          <p:spPr bwMode="auto">
            <a:xfrm>
              <a:off x="4778" y="3181"/>
              <a:ext cx="24" cy="48"/>
            </a:xfrm>
            <a:custGeom>
              <a:avLst/>
              <a:gdLst>
                <a:gd name="T0" fmla="*/ 3 w 24"/>
                <a:gd name="T1" fmla="*/ 0 h 48"/>
                <a:gd name="T2" fmla="*/ 10 w 24"/>
                <a:gd name="T3" fmla="*/ 4 h 48"/>
                <a:gd name="T4" fmla="*/ 14 w 24"/>
                <a:gd name="T5" fmla="*/ 12 h 48"/>
                <a:gd name="T6" fmla="*/ 18 w 24"/>
                <a:gd name="T7" fmla="*/ 20 h 48"/>
                <a:gd name="T8" fmla="*/ 24 w 24"/>
                <a:gd name="T9" fmla="*/ 28 h 48"/>
                <a:gd name="T10" fmla="*/ 20 w 24"/>
                <a:gd name="T11" fmla="*/ 40 h 48"/>
                <a:gd name="T12" fmla="*/ 14 w 24"/>
                <a:gd name="T13" fmla="*/ 48 h 48"/>
                <a:gd name="T14" fmla="*/ 14 w 24"/>
                <a:gd name="T15" fmla="*/ 48 h 48"/>
                <a:gd name="T16" fmla="*/ 13 w 24"/>
                <a:gd name="T17" fmla="*/ 48 h 48"/>
                <a:gd name="T18" fmla="*/ 7 w 24"/>
                <a:gd name="T19" fmla="*/ 47 h 48"/>
                <a:gd name="T20" fmla="*/ 1 w 24"/>
                <a:gd name="T21" fmla="*/ 47 h 48"/>
                <a:gd name="T22" fmla="*/ 0 w 24"/>
                <a:gd name="T23" fmla="*/ 34 h 48"/>
                <a:gd name="T24" fmla="*/ 0 w 24"/>
                <a:gd name="T25" fmla="*/ 22 h 48"/>
                <a:gd name="T26" fmla="*/ 0 w 24"/>
                <a:gd name="T27" fmla="*/ 11 h 48"/>
                <a:gd name="T28" fmla="*/ 3 w 24"/>
                <a:gd name="T2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" h="48">
                  <a:moveTo>
                    <a:pt x="3" y="0"/>
                  </a:moveTo>
                  <a:lnTo>
                    <a:pt x="10" y="4"/>
                  </a:lnTo>
                  <a:lnTo>
                    <a:pt x="14" y="12"/>
                  </a:lnTo>
                  <a:lnTo>
                    <a:pt x="18" y="20"/>
                  </a:lnTo>
                  <a:lnTo>
                    <a:pt x="24" y="28"/>
                  </a:lnTo>
                  <a:lnTo>
                    <a:pt x="20" y="40"/>
                  </a:lnTo>
                  <a:lnTo>
                    <a:pt x="14" y="48"/>
                  </a:lnTo>
                  <a:lnTo>
                    <a:pt x="14" y="48"/>
                  </a:lnTo>
                  <a:lnTo>
                    <a:pt x="13" y="48"/>
                  </a:lnTo>
                  <a:lnTo>
                    <a:pt x="7" y="47"/>
                  </a:lnTo>
                  <a:lnTo>
                    <a:pt x="1" y="47"/>
                  </a:lnTo>
                  <a:lnTo>
                    <a:pt x="0" y="34"/>
                  </a:lnTo>
                  <a:lnTo>
                    <a:pt x="0" y="22"/>
                  </a:lnTo>
                  <a:lnTo>
                    <a:pt x="0" y="11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63" name="Freeform 494"/>
            <p:cNvSpPr>
              <a:spLocks/>
            </p:cNvSpPr>
            <p:nvPr/>
          </p:nvSpPr>
          <p:spPr bwMode="auto">
            <a:xfrm>
              <a:off x="5269" y="3182"/>
              <a:ext cx="27" cy="47"/>
            </a:xfrm>
            <a:custGeom>
              <a:avLst/>
              <a:gdLst>
                <a:gd name="T0" fmla="*/ 21 w 27"/>
                <a:gd name="T1" fmla="*/ 47 h 47"/>
                <a:gd name="T2" fmla="*/ 16 w 27"/>
                <a:gd name="T3" fmla="*/ 47 h 47"/>
                <a:gd name="T4" fmla="*/ 10 w 27"/>
                <a:gd name="T5" fmla="*/ 46 h 47"/>
                <a:gd name="T6" fmla="*/ 7 w 27"/>
                <a:gd name="T7" fmla="*/ 43 h 47"/>
                <a:gd name="T8" fmla="*/ 4 w 27"/>
                <a:gd name="T9" fmla="*/ 40 h 47"/>
                <a:gd name="T10" fmla="*/ 1 w 27"/>
                <a:gd name="T11" fmla="*/ 31 h 47"/>
                <a:gd name="T12" fmla="*/ 0 w 27"/>
                <a:gd name="T13" fmla="*/ 20 h 47"/>
                <a:gd name="T14" fmla="*/ 10 w 27"/>
                <a:gd name="T15" fmla="*/ 10 h 47"/>
                <a:gd name="T16" fmla="*/ 18 w 27"/>
                <a:gd name="T17" fmla="*/ 0 h 47"/>
                <a:gd name="T18" fmla="*/ 18 w 27"/>
                <a:gd name="T19" fmla="*/ 1 h 47"/>
                <a:gd name="T20" fmla="*/ 18 w 27"/>
                <a:gd name="T21" fmla="*/ 3 h 47"/>
                <a:gd name="T22" fmla="*/ 23 w 27"/>
                <a:gd name="T23" fmla="*/ 16 h 47"/>
                <a:gd name="T24" fmla="*/ 27 w 27"/>
                <a:gd name="T25" fmla="*/ 27 h 47"/>
                <a:gd name="T26" fmla="*/ 23 w 27"/>
                <a:gd name="T27" fmla="*/ 31 h 47"/>
                <a:gd name="T28" fmla="*/ 18 w 27"/>
                <a:gd name="T29" fmla="*/ 36 h 47"/>
                <a:gd name="T30" fmla="*/ 20 w 27"/>
                <a:gd name="T31" fmla="*/ 41 h 47"/>
                <a:gd name="T32" fmla="*/ 21 w 27"/>
                <a:gd name="T33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" h="47">
                  <a:moveTo>
                    <a:pt x="21" y="47"/>
                  </a:moveTo>
                  <a:lnTo>
                    <a:pt x="16" y="47"/>
                  </a:lnTo>
                  <a:lnTo>
                    <a:pt x="10" y="46"/>
                  </a:lnTo>
                  <a:lnTo>
                    <a:pt x="7" y="43"/>
                  </a:lnTo>
                  <a:lnTo>
                    <a:pt x="4" y="40"/>
                  </a:lnTo>
                  <a:lnTo>
                    <a:pt x="1" y="31"/>
                  </a:lnTo>
                  <a:lnTo>
                    <a:pt x="0" y="20"/>
                  </a:lnTo>
                  <a:lnTo>
                    <a:pt x="10" y="10"/>
                  </a:lnTo>
                  <a:lnTo>
                    <a:pt x="18" y="0"/>
                  </a:lnTo>
                  <a:lnTo>
                    <a:pt x="18" y="1"/>
                  </a:lnTo>
                  <a:lnTo>
                    <a:pt x="18" y="3"/>
                  </a:lnTo>
                  <a:lnTo>
                    <a:pt x="23" y="16"/>
                  </a:lnTo>
                  <a:lnTo>
                    <a:pt x="27" y="27"/>
                  </a:lnTo>
                  <a:lnTo>
                    <a:pt x="23" y="31"/>
                  </a:lnTo>
                  <a:lnTo>
                    <a:pt x="18" y="36"/>
                  </a:lnTo>
                  <a:lnTo>
                    <a:pt x="20" y="41"/>
                  </a:lnTo>
                  <a:lnTo>
                    <a:pt x="21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64" name="Freeform 495"/>
            <p:cNvSpPr>
              <a:spLocks/>
            </p:cNvSpPr>
            <p:nvPr/>
          </p:nvSpPr>
          <p:spPr bwMode="auto">
            <a:xfrm>
              <a:off x="5252" y="3195"/>
              <a:ext cx="14" cy="13"/>
            </a:xfrm>
            <a:custGeom>
              <a:avLst/>
              <a:gdLst>
                <a:gd name="T0" fmla="*/ 11 w 14"/>
                <a:gd name="T1" fmla="*/ 0 h 13"/>
                <a:gd name="T2" fmla="*/ 14 w 14"/>
                <a:gd name="T3" fmla="*/ 3 h 13"/>
                <a:gd name="T4" fmla="*/ 14 w 14"/>
                <a:gd name="T5" fmla="*/ 6 h 13"/>
                <a:gd name="T6" fmla="*/ 14 w 14"/>
                <a:gd name="T7" fmla="*/ 10 h 13"/>
                <a:gd name="T8" fmla="*/ 13 w 14"/>
                <a:gd name="T9" fmla="*/ 13 h 13"/>
                <a:gd name="T10" fmla="*/ 13 w 14"/>
                <a:gd name="T11" fmla="*/ 13 h 13"/>
                <a:gd name="T12" fmla="*/ 11 w 14"/>
                <a:gd name="T13" fmla="*/ 13 h 13"/>
                <a:gd name="T14" fmla="*/ 5 w 14"/>
                <a:gd name="T15" fmla="*/ 13 h 13"/>
                <a:gd name="T16" fmla="*/ 0 w 14"/>
                <a:gd name="T17" fmla="*/ 11 h 13"/>
                <a:gd name="T18" fmla="*/ 5 w 14"/>
                <a:gd name="T19" fmla="*/ 6 h 13"/>
                <a:gd name="T20" fmla="*/ 11 w 14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13">
                  <a:moveTo>
                    <a:pt x="11" y="0"/>
                  </a:moveTo>
                  <a:lnTo>
                    <a:pt x="14" y="3"/>
                  </a:lnTo>
                  <a:lnTo>
                    <a:pt x="14" y="6"/>
                  </a:lnTo>
                  <a:lnTo>
                    <a:pt x="14" y="10"/>
                  </a:lnTo>
                  <a:lnTo>
                    <a:pt x="13" y="13"/>
                  </a:lnTo>
                  <a:lnTo>
                    <a:pt x="13" y="13"/>
                  </a:lnTo>
                  <a:lnTo>
                    <a:pt x="11" y="13"/>
                  </a:lnTo>
                  <a:lnTo>
                    <a:pt x="5" y="13"/>
                  </a:lnTo>
                  <a:lnTo>
                    <a:pt x="0" y="11"/>
                  </a:lnTo>
                  <a:lnTo>
                    <a:pt x="5" y="6"/>
                  </a:lnTo>
                  <a:lnTo>
                    <a:pt x="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65" name="Freeform 496"/>
            <p:cNvSpPr>
              <a:spLocks/>
            </p:cNvSpPr>
            <p:nvPr/>
          </p:nvSpPr>
          <p:spPr bwMode="auto">
            <a:xfrm>
              <a:off x="5102" y="3218"/>
              <a:ext cx="114" cy="137"/>
            </a:xfrm>
            <a:custGeom>
              <a:avLst/>
              <a:gdLst>
                <a:gd name="T0" fmla="*/ 88 w 114"/>
                <a:gd name="T1" fmla="*/ 0 h 137"/>
                <a:gd name="T2" fmla="*/ 101 w 114"/>
                <a:gd name="T3" fmla="*/ 8 h 137"/>
                <a:gd name="T4" fmla="*/ 114 w 114"/>
                <a:gd name="T5" fmla="*/ 18 h 137"/>
                <a:gd name="T6" fmla="*/ 114 w 114"/>
                <a:gd name="T7" fmla="*/ 20 h 137"/>
                <a:gd name="T8" fmla="*/ 114 w 114"/>
                <a:gd name="T9" fmla="*/ 23 h 137"/>
                <a:gd name="T10" fmla="*/ 111 w 114"/>
                <a:gd name="T11" fmla="*/ 30 h 137"/>
                <a:gd name="T12" fmla="*/ 107 w 114"/>
                <a:gd name="T13" fmla="*/ 34 h 137"/>
                <a:gd name="T14" fmla="*/ 103 w 114"/>
                <a:gd name="T15" fmla="*/ 38 h 137"/>
                <a:gd name="T16" fmla="*/ 97 w 114"/>
                <a:gd name="T17" fmla="*/ 43 h 137"/>
                <a:gd name="T18" fmla="*/ 104 w 114"/>
                <a:gd name="T19" fmla="*/ 58 h 137"/>
                <a:gd name="T20" fmla="*/ 110 w 114"/>
                <a:gd name="T21" fmla="*/ 75 h 137"/>
                <a:gd name="T22" fmla="*/ 104 w 114"/>
                <a:gd name="T23" fmla="*/ 81 h 137"/>
                <a:gd name="T24" fmla="*/ 100 w 114"/>
                <a:gd name="T25" fmla="*/ 88 h 137"/>
                <a:gd name="T26" fmla="*/ 95 w 114"/>
                <a:gd name="T27" fmla="*/ 97 h 137"/>
                <a:gd name="T28" fmla="*/ 94 w 114"/>
                <a:gd name="T29" fmla="*/ 105 h 137"/>
                <a:gd name="T30" fmla="*/ 91 w 114"/>
                <a:gd name="T31" fmla="*/ 114 h 137"/>
                <a:gd name="T32" fmla="*/ 88 w 114"/>
                <a:gd name="T33" fmla="*/ 123 h 137"/>
                <a:gd name="T34" fmla="*/ 84 w 114"/>
                <a:gd name="T35" fmla="*/ 130 h 137"/>
                <a:gd name="T36" fmla="*/ 80 w 114"/>
                <a:gd name="T37" fmla="*/ 137 h 137"/>
                <a:gd name="T38" fmla="*/ 68 w 114"/>
                <a:gd name="T39" fmla="*/ 133 h 137"/>
                <a:gd name="T40" fmla="*/ 58 w 114"/>
                <a:gd name="T41" fmla="*/ 127 h 137"/>
                <a:gd name="T42" fmla="*/ 37 w 114"/>
                <a:gd name="T43" fmla="*/ 125 h 137"/>
                <a:gd name="T44" fmla="*/ 17 w 114"/>
                <a:gd name="T45" fmla="*/ 124 h 137"/>
                <a:gd name="T46" fmla="*/ 16 w 114"/>
                <a:gd name="T47" fmla="*/ 113 h 137"/>
                <a:gd name="T48" fmla="*/ 11 w 114"/>
                <a:gd name="T49" fmla="*/ 104 h 137"/>
                <a:gd name="T50" fmla="*/ 7 w 114"/>
                <a:gd name="T51" fmla="*/ 97 h 137"/>
                <a:gd name="T52" fmla="*/ 0 w 114"/>
                <a:gd name="T53" fmla="*/ 90 h 137"/>
                <a:gd name="T54" fmla="*/ 0 w 114"/>
                <a:gd name="T55" fmla="*/ 83 h 137"/>
                <a:gd name="T56" fmla="*/ 1 w 114"/>
                <a:gd name="T57" fmla="*/ 77 h 137"/>
                <a:gd name="T58" fmla="*/ 4 w 114"/>
                <a:gd name="T59" fmla="*/ 71 h 137"/>
                <a:gd name="T60" fmla="*/ 6 w 114"/>
                <a:gd name="T61" fmla="*/ 67 h 137"/>
                <a:gd name="T62" fmla="*/ 13 w 114"/>
                <a:gd name="T63" fmla="*/ 68 h 137"/>
                <a:gd name="T64" fmla="*/ 21 w 114"/>
                <a:gd name="T65" fmla="*/ 70 h 137"/>
                <a:gd name="T66" fmla="*/ 27 w 114"/>
                <a:gd name="T67" fmla="*/ 61 h 137"/>
                <a:gd name="T68" fmla="*/ 33 w 114"/>
                <a:gd name="T69" fmla="*/ 54 h 137"/>
                <a:gd name="T70" fmla="*/ 44 w 114"/>
                <a:gd name="T71" fmla="*/ 47 h 137"/>
                <a:gd name="T72" fmla="*/ 55 w 114"/>
                <a:gd name="T73" fmla="*/ 41 h 137"/>
                <a:gd name="T74" fmla="*/ 73 w 114"/>
                <a:gd name="T75" fmla="*/ 20 h 137"/>
                <a:gd name="T76" fmla="*/ 88 w 114"/>
                <a:gd name="T77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14" h="137">
                  <a:moveTo>
                    <a:pt x="88" y="0"/>
                  </a:moveTo>
                  <a:lnTo>
                    <a:pt x="101" y="8"/>
                  </a:lnTo>
                  <a:lnTo>
                    <a:pt x="114" y="18"/>
                  </a:lnTo>
                  <a:lnTo>
                    <a:pt x="114" y="20"/>
                  </a:lnTo>
                  <a:lnTo>
                    <a:pt x="114" y="23"/>
                  </a:lnTo>
                  <a:lnTo>
                    <a:pt x="111" y="30"/>
                  </a:lnTo>
                  <a:lnTo>
                    <a:pt x="107" y="34"/>
                  </a:lnTo>
                  <a:lnTo>
                    <a:pt x="103" y="38"/>
                  </a:lnTo>
                  <a:lnTo>
                    <a:pt x="97" y="43"/>
                  </a:lnTo>
                  <a:lnTo>
                    <a:pt x="104" y="58"/>
                  </a:lnTo>
                  <a:lnTo>
                    <a:pt x="110" y="75"/>
                  </a:lnTo>
                  <a:lnTo>
                    <a:pt x="104" y="81"/>
                  </a:lnTo>
                  <a:lnTo>
                    <a:pt x="100" y="88"/>
                  </a:lnTo>
                  <a:lnTo>
                    <a:pt x="95" y="97"/>
                  </a:lnTo>
                  <a:lnTo>
                    <a:pt x="94" y="105"/>
                  </a:lnTo>
                  <a:lnTo>
                    <a:pt x="91" y="114"/>
                  </a:lnTo>
                  <a:lnTo>
                    <a:pt x="88" y="123"/>
                  </a:lnTo>
                  <a:lnTo>
                    <a:pt x="84" y="130"/>
                  </a:lnTo>
                  <a:lnTo>
                    <a:pt x="80" y="137"/>
                  </a:lnTo>
                  <a:lnTo>
                    <a:pt x="68" y="133"/>
                  </a:lnTo>
                  <a:lnTo>
                    <a:pt x="58" y="127"/>
                  </a:lnTo>
                  <a:lnTo>
                    <a:pt x="37" y="125"/>
                  </a:lnTo>
                  <a:lnTo>
                    <a:pt x="17" y="124"/>
                  </a:lnTo>
                  <a:lnTo>
                    <a:pt x="16" y="113"/>
                  </a:lnTo>
                  <a:lnTo>
                    <a:pt x="11" y="104"/>
                  </a:lnTo>
                  <a:lnTo>
                    <a:pt x="7" y="97"/>
                  </a:lnTo>
                  <a:lnTo>
                    <a:pt x="0" y="90"/>
                  </a:lnTo>
                  <a:lnTo>
                    <a:pt x="0" y="83"/>
                  </a:lnTo>
                  <a:lnTo>
                    <a:pt x="1" y="77"/>
                  </a:lnTo>
                  <a:lnTo>
                    <a:pt x="4" y="71"/>
                  </a:lnTo>
                  <a:lnTo>
                    <a:pt x="6" y="67"/>
                  </a:lnTo>
                  <a:lnTo>
                    <a:pt x="13" y="68"/>
                  </a:lnTo>
                  <a:lnTo>
                    <a:pt x="21" y="70"/>
                  </a:lnTo>
                  <a:lnTo>
                    <a:pt x="27" y="61"/>
                  </a:lnTo>
                  <a:lnTo>
                    <a:pt x="33" y="54"/>
                  </a:lnTo>
                  <a:lnTo>
                    <a:pt x="44" y="47"/>
                  </a:lnTo>
                  <a:lnTo>
                    <a:pt x="55" y="41"/>
                  </a:lnTo>
                  <a:lnTo>
                    <a:pt x="73" y="20"/>
                  </a:lnTo>
                  <a:lnTo>
                    <a:pt x="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66" name="Freeform 497"/>
            <p:cNvSpPr>
              <a:spLocks/>
            </p:cNvSpPr>
            <p:nvPr/>
          </p:nvSpPr>
          <p:spPr bwMode="auto">
            <a:xfrm>
              <a:off x="4945" y="3229"/>
              <a:ext cx="127" cy="150"/>
            </a:xfrm>
            <a:custGeom>
              <a:avLst/>
              <a:gdLst>
                <a:gd name="T0" fmla="*/ 3 w 127"/>
                <a:gd name="T1" fmla="*/ 0 h 150"/>
                <a:gd name="T2" fmla="*/ 17 w 127"/>
                <a:gd name="T3" fmla="*/ 4 h 150"/>
                <a:gd name="T4" fmla="*/ 33 w 127"/>
                <a:gd name="T5" fmla="*/ 9 h 150"/>
                <a:gd name="T6" fmla="*/ 37 w 127"/>
                <a:gd name="T7" fmla="*/ 17 h 150"/>
                <a:gd name="T8" fmla="*/ 43 w 127"/>
                <a:gd name="T9" fmla="*/ 26 h 150"/>
                <a:gd name="T10" fmla="*/ 50 w 127"/>
                <a:gd name="T11" fmla="*/ 32 h 150"/>
                <a:gd name="T12" fmla="*/ 57 w 127"/>
                <a:gd name="T13" fmla="*/ 37 h 150"/>
                <a:gd name="T14" fmla="*/ 65 w 127"/>
                <a:gd name="T15" fmla="*/ 43 h 150"/>
                <a:gd name="T16" fmla="*/ 74 w 127"/>
                <a:gd name="T17" fmla="*/ 47 h 150"/>
                <a:gd name="T18" fmla="*/ 81 w 127"/>
                <a:gd name="T19" fmla="*/ 53 h 150"/>
                <a:gd name="T20" fmla="*/ 88 w 127"/>
                <a:gd name="T21" fmla="*/ 60 h 150"/>
                <a:gd name="T22" fmla="*/ 100 w 127"/>
                <a:gd name="T23" fmla="*/ 80 h 150"/>
                <a:gd name="T24" fmla="*/ 108 w 127"/>
                <a:gd name="T25" fmla="*/ 103 h 150"/>
                <a:gd name="T26" fmla="*/ 115 w 127"/>
                <a:gd name="T27" fmla="*/ 107 h 150"/>
                <a:gd name="T28" fmla="*/ 124 w 127"/>
                <a:gd name="T29" fmla="*/ 112 h 150"/>
                <a:gd name="T30" fmla="*/ 125 w 127"/>
                <a:gd name="T31" fmla="*/ 120 h 150"/>
                <a:gd name="T32" fmla="*/ 127 w 127"/>
                <a:gd name="T33" fmla="*/ 130 h 150"/>
                <a:gd name="T34" fmla="*/ 125 w 127"/>
                <a:gd name="T35" fmla="*/ 142 h 150"/>
                <a:gd name="T36" fmla="*/ 124 w 127"/>
                <a:gd name="T37" fmla="*/ 150 h 150"/>
                <a:gd name="T38" fmla="*/ 114 w 127"/>
                <a:gd name="T39" fmla="*/ 150 h 150"/>
                <a:gd name="T40" fmla="*/ 105 w 127"/>
                <a:gd name="T41" fmla="*/ 150 h 150"/>
                <a:gd name="T42" fmla="*/ 97 w 127"/>
                <a:gd name="T43" fmla="*/ 139 h 150"/>
                <a:gd name="T44" fmla="*/ 87 w 127"/>
                <a:gd name="T45" fmla="*/ 127 h 150"/>
                <a:gd name="T46" fmla="*/ 78 w 127"/>
                <a:gd name="T47" fmla="*/ 117 h 150"/>
                <a:gd name="T48" fmla="*/ 70 w 127"/>
                <a:gd name="T49" fmla="*/ 106 h 150"/>
                <a:gd name="T50" fmla="*/ 63 w 127"/>
                <a:gd name="T51" fmla="*/ 93 h 150"/>
                <a:gd name="T52" fmla="*/ 58 w 127"/>
                <a:gd name="T53" fmla="*/ 80 h 150"/>
                <a:gd name="T54" fmla="*/ 54 w 127"/>
                <a:gd name="T55" fmla="*/ 66 h 150"/>
                <a:gd name="T56" fmla="*/ 47 w 127"/>
                <a:gd name="T57" fmla="*/ 53 h 150"/>
                <a:gd name="T58" fmla="*/ 43 w 127"/>
                <a:gd name="T59" fmla="*/ 46 h 150"/>
                <a:gd name="T60" fmla="*/ 37 w 127"/>
                <a:gd name="T61" fmla="*/ 40 h 150"/>
                <a:gd name="T62" fmla="*/ 30 w 127"/>
                <a:gd name="T63" fmla="*/ 36 h 150"/>
                <a:gd name="T64" fmla="*/ 24 w 127"/>
                <a:gd name="T65" fmla="*/ 30 h 150"/>
                <a:gd name="T66" fmla="*/ 17 w 127"/>
                <a:gd name="T67" fmla="*/ 26 h 150"/>
                <a:gd name="T68" fmla="*/ 10 w 127"/>
                <a:gd name="T69" fmla="*/ 20 h 150"/>
                <a:gd name="T70" fmla="*/ 4 w 127"/>
                <a:gd name="T71" fmla="*/ 14 h 150"/>
                <a:gd name="T72" fmla="*/ 0 w 127"/>
                <a:gd name="T73" fmla="*/ 7 h 150"/>
                <a:gd name="T74" fmla="*/ 1 w 127"/>
                <a:gd name="T75" fmla="*/ 3 h 150"/>
                <a:gd name="T76" fmla="*/ 3 w 127"/>
                <a:gd name="T7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27" h="150">
                  <a:moveTo>
                    <a:pt x="3" y="0"/>
                  </a:moveTo>
                  <a:lnTo>
                    <a:pt x="17" y="4"/>
                  </a:lnTo>
                  <a:lnTo>
                    <a:pt x="33" y="9"/>
                  </a:lnTo>
                  <a:lnTo>
                    <a:pt x="37" y="17"/>
                  </a:lnTo>
                  <a:lnTo>
                    <a:pt x="43" y="26"/>
                  </a:lnTo>
                  <a:lnTo>
                    <a:pt x="50" y="32"/>
                  </a:lnTo>
                  <a:lnTo>
                    <a:pt x="57" y="37"/>
                  </a:lnTo>
                  <a:lnTo>
                    <a:pt x="65" y="43"/>
                  </a:lnTo>
                  <a:lnTo>
                    <a:pt x="74" y="47"/>
                  </a:lnTo>
                  <a:lnTo>
                    <a:pt x="81" y="53"/>
                  </a:lnTo>
                  <a:lnTo>
                    <a:pt x="88" y="60"/>
                  </a:lnTo>
                  <a:lnTo>
                    <a:pt x="100" y="80"/>
                  </a:lnTo>
                  <a:lnTo>
                    <a:pt x="108" y="103"/>
                  </a:lnTo>
                  <a:lnTo>
                    <a:pt x="115" y="107"/>
                  </a:lnTo>
                  <a:lnTo>
                    <a:pt x="124" y="112"/>
                  </a:lnTo>
                  <a:lnTo>
                    <a:pt x="125" y="120"/>
                  </a:lnTo>
                  <a:lnTo>
                    <a:pt x="127" y="130"/>
                  </a:lnTo>
                  <a:lnTo>
                    <a:pt x="125" y="142"/>
                  </a:lnTo>
                  <a:lnTo>
                    <a:pt x="124" y="150"/>
                  </a:lnTo>
                  <a:lnTo>
                    <a:pt x="114" y="150"/>
                  </a:lnTo>
                  <a:lnTo>
                    <a:pt x="105" y="150"/>
                  </a:lnTo>
                  <a:lnTo>
                    <a:pt x="97" y="139"/>
                  </a:lnTo>
                  <a:lnTo>
                    <a:pt x="87" y="127"/>
                  </a:lnTo>
                  <a:lnTo>
                    <a:pt x="78" y="117"/>
                  </a:lnTo>
                  <a:lnTo>
                    <a:pt x="70" y="106"/>
                  </a:lnTo>
                  <a:lnTo>
                    <a:pt x="63" y="93"/>
                  </a:lnTo>
                  <a:lnTo>
                    <a:pt x="58" y="80"/>
                  </a:lnTo>
                  <a:lnTo>
                    <a:pt x="54" y="66"/>
                  </a:lnTo>
                  <a:lnTo>
                    <a:pt x="47" y="53"/>
                  </a:lnTo>
                  <a:lnTo>
                    <a:pt x="43" y="46"/>
                  </a:lnTo>
                  <a:lnTo>
                    <a:pt x="37" y="40"/>
                  </a:lnTo>
                  <a:lnTo>
                    <a:pt x="30" y="36"/>
                  </a:lnTo>
                  <a:lnTo>
                    <a:pt x="24" y="30"/>
                  </a:lnTo>
                  <a:lnTo>
                    <a:pt x="17" y="26"/>
                  </a:lnTo>
                  <a:lnTo>
                    <a:pt x="10" y="20"/>
                  </a:lnTo>
                  <a:lnTo>
                    <a:pt x="4" y="14"/>
                  </a:lnTo>
                  <a:lnTo>
                    <a:pt x="0" y="7"/>
                  </a:lnTo>
                  <a:lnTo>
                    <a:pt x="1" y="3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67" name="Freeform 498"/>
            <p:cNvSpPr>
              <a:spLocks/>
            </p:cNvSpPr>
            <p:nvPr/>
          </p:nvSpPr>
          <p:spPr bwMode="auto">
            <a:xfrm>
              <a:off x="5317" y="3273"/>
              <a:ext cx="6" cy="6"/>
            </a:xfrm>
            <a:custGeom>
              <a:avLst/>
              <a:gdLst>
                <a:gd name="T0" fmla="*/ 3 w 6"/>
                <a:gd name="T1" fmla="*/ 0 h 6"/>
                <a:gd name="T2" fmla="*/ 5 w 6"/>
                <a:gd name="T3" fmla="*/ 0 h 6"/>
                <a:gd name="T4" fmla="*/ 6 w 6"/>
                <a:gd name="T5" fmla="*/ 0 h 6"/>
                <a:gd name="T6" fmla="*/ 6 w 6"/>
                <a:gd name="T7" fmla="*/ 3 h 6"/>
                <a:gd name="T8" fmla="*/ 5 w 6"/>
                <a:gd name="T9" fmla="*/ 5 h 6"/>
                <a:gd name="T10" fmla="*/ 5 w 6"/>
                <a:gd name="T11" fmla="*/ 5 h 6"/>
                <a:gd name="T12" fmla="*/ 0 w 6"/>
                <a:gd name="T13" fmla="*/ 6 h 6"/>
                <a:gd name="T14" fmla="*/ 2 w 6"/>
                <a:gd name="T15" fmla="*/ 3 h 6"/>
                <a:gd name="T16" fmla="*/ 3 w 6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lnTo>
                    <a:pt x="5" y="0"/>
                  </a:lnTo>
                  <a:lnTo>
                    <a:pt x="6" y="0"/>
                  </a:lnTo>
                  <a:lnTo>
                    <a:pt x="6" y="3"/>
                  </a:lnTo>
                  <a:lnTo>
                    <a:pt x="5" y="5"/>
                  </a:lnTo>
                  <a:lnTo>
                    <a:pt x="5" y="5"/>
                  </a:lnTo>
                  <a:lnTo>
                    <a:pt x="0" y="6"/>
                  </a:lnTo>
                  <a:lnTo>
                    <a:pt x="2" y="3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68" name="Freeform 499"/>
            <p:cNvSpPr>
              <a:spLocks/>
            </p:cNvSpPr>
            <p:nvPr/>
          </p:nvSpPr>
          <p:spPr bwMode="auto">
            <a:xfrm>
              <a:off x="5312" y="3283"/>
              <a:ext cx="5" cy="29"/>
            </a:xfrm>
            <a:custGeom>
              <a:avLst/>
              <a:gdLst>
                <a:gd name="T0" fmla="*/ 0 w 5"/>
                <a:gd name="T1" fmla="*/ 0 h 29"/>
                <a:gd name="T2" fmla="*/ 3 w 5"/>
                <a:gd name="T3" fmla="*/ 0 h 29"/>
                <a:gd name="T4" fmla="*/ 4 w 5"/>
                <a:gd name="T5" fmla="*/ 0 h 29"/>
                <a:gd name="T6" fmla="*/ 5 w 5"/>
                <a:gd name="T7" fmla="*/ 15 h 29"/>
                <a:gd name="T8" fmla="*/ 5 w 5"/>
                <a:gd name="T9" fmla="*/ 29 h 29"/>
                <a:gd name="T10" fmla="*/ 4 w 5"/>
                <a:gd name="T11" fmla="*/ 29 h 29"/>
                <a:gd name="T12" fmla="*/ 3 w 5"/>
                <a:gd name="T13" fmla="*/ 29 h 29"/>
                <a:gd name="T14" fmla="*/ 0 w 5"/>
                <a:gd name="T15" fmla="*/ 15 h 29"/>
                <a:gd name="T16" fmla="*/ 0 w 5"/>
                <a:gd name="T1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29">
                  <a:moveTo>
                    <a:pt x="0" y="0"/>
                  </a:moveTo>
                  <a:lnTo>
                    <a:pt x="3" y="0"/>
                  </a:lnTo>
                  <a:lnTo>
                    <a:pt x="4" y="0"/>
                  </a:lnTo>
                  <a:lnTo>
                    <a:pt x="5" y="15"/>
                  </a:lnTo>
                  <a:lnTo>
                    <a:pt x="5" y="29"/>
                  </a:lnTo>
                  <a:lnTo>
                    <a:pt x="4" y="29"/>
                  </a:lnTo>
                  <a:lnTo>
                    <a:pt x="3" y="29"/>
                  </a:lnTo>
                  <a:lnTo>
                    <a:pt x="0" y="1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69" name="Freeform 500"/>
            <p:cNvSpPr>
              <a:spLocks/>
            </p:cNvSpPr>
            <p:nvPr/>
          </p:nvSpPr>
          <p:spPr bwMode="auto">
            <a:xfrm>
              <a:off x="5262" y="3286"/>
              <a:ext cx="21" cy="15"/>
            </a:xfrm>
            <a:custGeom>
              <a:avLst/>
              <a:gdLst>
                <a:gd name="T0" fmla="*/ 20 w 21"/>
                <a:gd name="T1" fmla="*/ 0 h 15"/>
                <a:gd name="T2" fmla="*/ 21 w 21"/>
                <a:gd name="T3" fmla="*/ 3 h 15"/>
                <a:gd name="T4" fmla="*/ 21 w 21"/>
                <a:gd name="T5" fmla="*/ 5 h 15"/>
                <a:gd name="T6" fmla="*/ 21 w 21"/>
                <a:gd name="T7" fmla="*/ 7 h 15"/>
                <a:gd name="T8" fmla="*/ 20 w 21"/>
                <a:gd name="T9" fmla="*/ 9 h 15"/>
                <a:gd name="T10" fmla="*/ 15 w 21"/>
                <a:gd name="T11" fmla="*/ 12 h 15"/>
                <a:gd name="T12" fmla="*/ 10 w 21"/>
                <a:gd name="T13" fmla="*/ 15 h 15"/>
                <a:gd name="T14" fmla="*/ 5 w 21"/>
                <a:gd name="T15" fmla="*/ 12 h 15"/>
                <a:gd name="T16" fmla="*/ 0 w 21"/>
                <a:gd name="T17" fmla="*/ 9 h 15"/>
                <a:gd name="T18" fmla="*/ 0 w 21"/>
                <a:gd name="T19" fmla="*/ 9 h 15"/>
                <a:gd name="T20" fmla="*/ 0 w 21"/>
                <a:gd name="T21" fmla="*/ 7 h 15"/>
                <a:gd name="T22" fmla="*/ 8 w 21"/>
                <a:gd name="T23" fmla="*/ 7 h 15"/>
                <a:gd name="T24" fmla="*/ 18 w 21"/>
                <a:gd name="T25" fmla="*/ 6 h 15"/>
                <a:gd name="T26" fmla="*/ 18 w 21"/>
                <a:gd name="T27" fmla="*/ 3 h 15"/>
                <a:gd name="T28" fmla="*/ 20 w 21"/>
                <a:gd name="T2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" h="15">
                  <a:moveTo>
                    <a:pt x="20" y="0"/>
                  </a:moveTo>
                  <a:lnTo>
                    <a:pt x="21" y="3"/>
                  </a:lnTo>
                  <a:lnTo>
                    <a:pt x="21" y="5"/>
                  </a:lnTo>
                  <a:lnTo>
                    <a:pt x="21" y="7"/>
                  </a:lnTo>
                  <a:lnTo>
                    <a:pt x="20" y="9"/>
                  </a:lnTo>
                  <a:lnTo>
                    <a:pt x="15" y="12"/>
                  </a:lnTo>
                  <a:lnTo>
                    <a:pt x="10" y="15"/>
                  </a:lnTo>
                  <a:lnTo>
                    <a:pt x="5" y="12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7"/>
                  </a:lnTo>
                  <a:lnTo>
                    <a:pt x="8" y="7"/>
                  </a:lnTo>
                  <a:lnTo>
                    <a:pt x="18" y="6"/>
                  </a:lnTo>
                  <a:lnTo>
                    <a:pt x="18" y="3"/>
                  </a:lnTo>
                  <a:lnTo>
                    <a:pt x="2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70" name="Freeform 501"/>
            <p:cNvSpPr>
              <a:spLocks/>
            </p:cNvSpPr>
            <p:nvPr/>
          </p:nvSpPr>
          <p:spPr bwMode="auto">
            <a:xfrm>
              <a:off x="5232" y="3292"/>
              <a:ext cx="27" cy="9"/>
            </a:xfrm>
            <a:custGeom>
              <a:avLst/>
              <a:gdLst>
                <a:gd name="T0" fmla="*/ 15 w 27"/>
                <a:gd name="T1" fmla="*/ 0 h 9"/>
                <a:gd name="T2" fmla="*/ 21 w 27"/>
                <a:gd name="T3" fmla="*/ 1 h 9"/>
                <a:gd name="T4" fmla="*/ 27 w 27"/>
                <a:gd name="T5" fmla="*/ 1 h 9"/>
                <a:gd name="T6" fmla="*/ 27 w 27"/>
                <a:gd name="T7" fmla="*/ 3 h 9"/>
                <a:gd name="T8" fmla="*/ 27 w 27"/>
                <a:gd name="T9" fmla="*/ 3 h 9"/>
                <a:gd name="T10" fmla="*/ 18 w 27"/>
                <a:gd name="T11" fmla="*/ 4 h 9"/>
                <a:gd name="T12" fmla="*/ 11 w 27"/>
                <a:gd name="T13" fmla="*/ 7 h 9"/>
                <a:gd name="T14" fmla="*/ 8 w 27"/>
                <a:gd name="T15" fmla="*/ 9 h 9"/>
                <a:gd name="T16" fmla="*/ 5 w 27"/>
                <a:gd name="T17" fmla="*/ 9 h 9"/>
                <a:gd name="T18" fmla="*/ 3 w 27"/>
                <a:gd name="T19" fmla="*/ 7 h 9"/>
                <a:gd name="T20" fmla="*/ 0 w 27"/>
                <a:gd name="T21" fmla="*/ 6 h 9"/>
                <a:gd name="T22" fmla="*/ 0 w 27"/>
                <a:gd name="T23" fmla="*/ 4 h 9"/>
                <a:gd name="T24" fmla="*/ 1 w 27"/>
                <a:gd name="T25" fmla="*/ 1 h 9"/>
                <a:gd name="T26" fmla="*/ 8 w 27"/>
                <a:gd name="T27" fmla="*/ 1 h 9"/>
                <a:gd name="T28" fmla="*/ 15 w 27"/>
                <a:gd name="T2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" h="9">
                  <a:moveTo>
                    <a:pt x="15" y="0"/>
                  </a:moveTo>
                  <a:lnTo>
                    <a:pt x="21" y="1"/>
                  </a:lnTo>
                  <a:lnTo>
                    <a:pt x="27" y="1"/>
                  </a:lnTo>
                  <a:lnTo>
                    <a:pt x="27" y="3"/>
                  </a:lnTo>
                  <a:lnTo>
                    <a:pt x="27" y="3"/>
                  </a:lnTo>
                  <a:lnTo>
                    <a:pt x="18" y="4"/>
                  </a:lnTo>
                  <a:lnTo>
                    <a:pt x="11" y="7"/>
                  </a:lnTo>
                  <a:lnTo>
                    <a:pt x="8" y="9"/>
                  </a:lnTo>
                  <a:lnTo>
                    <a:pt x="5" y="9"/>
                  </a:lnTo>
                  <a:lnTo>
                    <a:pt x="3" y="7"/>
                  </a:lnTo>
                  <a:lnTo>
                    <a:pt x="0" y="6"/>
                  </a:lnTo>
                  <a:lnTo>
                    <a:pt x="0" y="4"/>
                  </a:lnTo>
                  <a:lnTo>
                    <a:pt x="1" y="1"/>
                  </a:lnTo>
                  <a:lnTo>
                    <a:pt x="8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71" name="Freeform 502"/>
            <p:cNvSpPr>
              <a:spLocks/>
            </p:cNvSpPr>
            <p:nvPr/>
          </p:nvSpPr>
          <p:spPr bwMode="auto">
            <a:xfrm>
              <a:off x="5355" y="3308"/>
              <a:ext cx="211" cy="128"/>
            </a:xfrm>
            <a:custGeom>
              <a:avLst/>
              <a:gdLst>
                <a:gd name="T0" fmla="*/ 71 w 211"/>
                <a:gd name="T1" fmla="*/ 97 h 128"/>
                <a:gd name="T2" fmla="*/ 77 w 211"/>
                <a:gd name="T3" fmla="*/ 91 h 128"/>
                <a:gd name="T4" fmla="*/ 82 w 211"/>
                <a:gd name="T5" fmla="*/ 85 h 128"/>
                <a:gd name="T6" fmla="*/ 69 w 211"/>
                <a:gd name="T7" fmla="*/ 70 h 128"/>
                <a:gd name="T8" fmla="*/ 57 w 211"/>
                <a:gd name="T9" fmla="*/ 55 h 128"/>
                <a:gd name="T10" fmla="*/ 44 w 211"/>
                <a:gd name="T11" fmla="*/ 55 h 128"/>
                <a:gd name="T12" fmla="*/ 34 w 211"/>
                <a:gd name="T13" fmla="*/ 58 h 128"/>
                <a:gd name="T14" fmla="*/ 31 w 211"/>
                <a:gd name="T15" fmla="*/ 48 h 128"/>
                <a:gd name="T16" fmla="*/ 28 w 211"/>
                <a:gd name="T17" fmla="*/ 40 h 128"/>
                <a:gd name="T18" fmla="*/ 18 w 211"/>
                <a:gd name="T19" fmla="*/ 37 h 128"/>
                <a:gd name="T20" fmla="*/ 10 w 211"/>
                <a:gd name="T21" fmla="*/ 35 h 128"/>
                <a:gd name="T22" fmla="*/ 11 w 211"/>
                <a:gd name="T23" fmla="*/ 33 h 128"/>
                <a:gd name="T24" fmla="*/ 20 w 211"/>
                <a:gd name="T25" fmla="*/ 30 h 128"/>
                <a:gd name="T26" fmla="*/ 25 w 211"/>
                <a:gd name="T27" fmla="*/ 25 h 128"/>
                <a:gd name="T28" fmla="*/ 17 w 211"/>
                <a:gd name="T29" fmla="*/ 24 h 128"/>
                <a:gd name="T30" fmla="*/ 7 w 211"/>
                <a:gd name="T31" fmla="*/ 20 h 128"/>
                <a:gd name="T32" fmla="*/ 1 w 211"/>
                <a:gd name="T33" fmla="*/ 14 h 128"/>
                <a:gd name="T34" fmla="*/ 8 w 211"/>
                <a:gd name="T35" fmla="*/ 5 h 128"/>
                <a:gd name="T36" fmla="*/ 21 w 211"/>
                <a:gd name="T37" fmla="*/ 3 h 128"/>
                <a:gd name="T38" fmla="*/ 31 w 211"/>
                <a:gd name="T39" fmla="*/ 10 h 128"/>
                <a:gd name="T40" fmla="*/ 32 w 211"/>
                <a:gd name="T41" fmla="*/ 20 h 128"/>
                <a:gd name="T42" fmla="*/ 30 w 211"/>
                <a:gd name="T43" fmla="*/ 27 h 128"/>
                <a:gd name="T44" fmla="*/ 32 w 211"/>
                <a:gd name="T45" fmla="*/ 34 h 128"/>
                <a:gd name="T46" fmla="*/ 42 w 211"/>
                <a:gd name="T47" fmla="*/ 37 h 128"/>
                <a:gd name="T48" fmla="*/ 54 w 211"/>
                <a:gd name="T49" fmla="*/ 33 h 128"/>
                <a:gd name="T50" fmla="*/ 62 w 211"/>
                <a:gd name="T51" fmla="*/ 25 h 128"/>
                <a:gd name="T52" fmla="*/ 71 w 211"/>
                <a:gd name="T53" fmla="*/ 18 h 128"/>
                <a:gd name="T54" fmla="*/ 94 w 211"/>
                <a:gd name="T55" fmla="*/ 23 h 128"/>
                <a:gd name="T56" fmla="*/ 132 w 211"/>
                <a:gd name="T57" fmla="*/ 40 h 128"/>
                <a:gd name="T58" fmla="*/ 154 w 211"/>
                <a:gd name="T59" fmla="*/ 54 h 128"/>
                <a:gd name="T60" fmla="*/ 165 w 211"/>
                <a:gd name="T61" fmla="*/ 68 h 128"/>
                <a:gd name="T62" fmla="*/ 178 w 211"/>
                <a:gd name="T63" fmla="*/ 94 h 128"/>
                <a:gd name="T64" fmla="*/ 199 w 211"/>
                <a:gd name="T65" fmla="*/ 118 h 128"/>
                <a:gd name="T66" fmla="*/ 209 w 211"/>
                <a:gd name="T67" fmla="*/ 128 h 128"/>
                <a:gd name="T68" fmla="*/ 195 w 211"/>
                <a:gd name="T69" fmla="*/ 127 h 128"/>
                <a:gd name="T70" fmla="*/ 167 w 211"/>
                <a:gd name="T71" fmla="*/ 110 h 128"/>
                <a:gd name="T72" fmla="*/ 144 w 211"/>
                <a:gd name="T73" fmla="*/ 92 h 128"/>
                <a:gd name="T74" fmla="*/ 135 w 211"/>
                <a:gd name="T75" fmla="*/ 97 h 128"/>
                <a:gd name="T76" fmla="*/ 129 w 211"/>
                <a:gd name="T77" fmla="*/ 108 h 128"/>
                <a:gd name="T78" fmla="*/ 111 w 211"/>
                <a:gd name="T79" fmla="*/ 111 h 128"/>
                <a:gd name="T80" fmla="*/ 92 w 211"/>
                <a:gd name="T81" fmla="*/ 104 h 128"/>
                <a:gd name="T82" fmla="*/ 79 w 211"/>
                <a:gd name="T83" fmla="*/ 101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1" h="128">
                  <a:moveTo>
                    <a:pt x="69" y="101"/>
                  </a:moveTo>
                  <a:lnTo>
                    <a:pt x="71" y="97"/>
                  </a:lnTo>
                  <a:lnTo>
                    <a:pt x="71" y="91"/>
                  </a:lnTo>
                  <a:lnTo>
                    <a:pt x="77" y="91"/>
                  </a:lnTo>
                  <a:lnTo>
                    <a:pt x="82" y="91"/>
                  </a:lnTo>
                  <a:lnTo>
                    <a:pt x="82" y="85"/>
                  </a:lnTo>
                  <a:lnTo>
                    <a:pt x="82" y="80"/>
                  </a:lnTo>
                  <a:lnTo>
                    <a:pt x="69" y="70"/>
                  </a:lnTo>
                  <a:lnTo>
                    <a:pt x="61" y="58"/>
                  </a:lnTo>
                  <a:lnTo>
                    <a:pt x="57" y="55"/>
                  </a:lnTo>
                  <a:lnTo>
                    <a:pt x="51" y="54"/>
                  </a:lnTo>
                  <a:lnTo>
                    <a:pt x="44" y="55"/>
                  </a:lnTo>
                  <a:lnTo>
                    <a:pt x="37" y="60"/>
                  </a:lnTo>
                  <a:lnTo>
                    <a:pt x="34" y="58"/>
                  </a:lnTo>
                  <a:lnTo>
                    <a:pt x="31" y="55"/>
                  </a:lnTo>
                  <a:lnTo>
                    <a:pt x="31" y="48"/>
                  </a:lnTo>
                  <a:lnTo>
                    <a:pt x="30" y="44"/>
                  </a:lnTo>
                  <a:lnTo>
                    <a:pt x="28" y="40"/>
                  </a:lnTo>
                  <a:lnTo>
                    <a:pt x="22" y="35"/>
                  </a:lnTo>
                  <a:lnTo>
                    <a:pt x="18" y="37"/>
                  </a:lnTo>
                  <a:lnTo>
                    <a:pt x="14" y="37"/>
                  </a:lnTo>
                  <a:lnTo>
                    <a:pt x="10" y="35"/>
                  </a:lnTo>
                  <a:lnTo>
                    <a:pt x="7" y="31"/>
                  </a:lnTo>
                  <a:lnTo>
                    <a:pt x="11" y="33"/>
                  </a:lnTo>
                  <a:lnTo>
                    <a:pt x="14" y="35"/>
                  </a:lnTo>
                  <a:lnTo>
                    <a:pt x="20" y="30"/>
                  </a:lnTo>
                  <a:lnTo>
                    <a:pt x="25" y="27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7" y="24"/>
                  </a:lnTo>
                  <a:lnTo>
                    <a:pt x="10" y="21"/>
                  </a:lnTo>
                  <a:lnTo>
                    <a:pt x="7" y="20"/>
                  </a:lnTo>
                  <a:lnTo>
                    <a:pt x="4" y="17"/>
                  </a:lnTo>
                  <a:lnTo>
                    <a:pt x="1" y="14"/>
                  </a:lnTo>
                  <a:lnTo>
                    <a:pt x="0" y="10"/>
                  </a:lnTo>
                  <a:lnTo>
                    <a:pt x="8" y="5"/>
                  </a:lnTo>
                  <a:lnTo>
                    <a:pt x="15" y="0"/>
                  </a:lnTo>
                  <a:lnTo>
                    <a:pt x="21" y="3"/>
                  </a:lnTo>
                  <a:lnTo>
                    <a:pt x="27" y="5"/>
                  </a:lnTo>
                  <a:lnTo>
                    <a:pt x="31" y="10"/>
                  </a:lnTo>
                  <a:lnTo>
                    <a:pt x="35" y="15"/>
                  </a:lnTo>
                  <a:lnTo>
                    <a:pt x="32" y="20"/>
                  </a:lnTo>
                  <a:lnTo>
                    <a:pt x="30" y="24"/>
                  </a:lnTo>
                  <a:lnTo>
                    <a:pt x="30" y="27"/>
                  </a:lnTo>
                  <a:lnTo>
                    <a:pt x="31" y="31"/>
                  </a:lnTo>
                  <a:lnTo>
                    <a:pt x="32" y="34"/>
                  </a:lnTo>
                  <a:lnTo>
                    <a:pt x="35" y="35"/>
                  </a:lnTo>
                  <a:lnTo>
                    <a:pt x="42" y="37"/>
                  </a:lnTo>
                  <a:lnTo>
                    <a:pt x="48" y="35"/>
                  </a:lnTo>
                  <a:lnTo>
                    <a:pt x="54" y="33"/>
                  </a:lnTo>
                  <a:lnTo>
                    <a:pt x="58" y="30"/>
                  </a:lnTo>
                  <a:lnTo>
                    <a:pt x="62" y="25"/>
                  </a:lnTo>
                  <a:lnTo>
                    <a:pt x="67" y="21"/>
                  </a:lnTo>
                  <a:lnTo>
                    <a:pt x="71" y="18"/>
                  </a:lnTo>
                  <a:lnTo>
                    <a:pt x="77" y="17"/>
                  </a:lnTo>
                  <a:lnTo>
                    <a:pt x="94" y="23"/>
                  </a:lnTo>
                  <a:lnTo>
                    <a:pt x="114" y="31"/>
                  </a:lnTo>
                  <a:lnTo>
                    <a:pt x="132" y="40"/>
                  </a:lnTo>
                  <a:lnTo>
                    <a:pt x="148" y="48"/>
                  </a:lnTo>
                  <a:lnTo>
                    <a:pt x="154" y="54"/>
                  </a:lnTo>
                  <a:lnTo>
                    <a:pt x="159" y="61"/>
                  </a:lnTo>
                  <a:lnTo>
                    <a:pt x="165" y="68"/>
                  </a:lnTo>
                  <a:lnTo>
                    <a:pt x="169" y="77"/>
                  </a:lnTo>
                  <a:lnTo>
                    <a:pt x="178" y="94"/>
                  </a:lnTo>
                  <a:lnTo>
                    <a:pt x="188" y="108"/>
                  </a:lnTo>
                  <a:lnTo>
                    <a:pt x="199" y="118"/>
                  </a:lnTo>
                  <a:lnTo>
                    <a:pt x="211" y="128"/>
                  </a:lnTo>
                  <a:lnTo>
                    <a:pt x="209" y="128"/>
                  </a:lnTo>
                  <a:lnTo>
                    <a:pt x="209" y="128"/>
                  </a:lnTo>
                  <a:lnTo>
                    <a:pt x="195" y="127"/>
                  </a:lnTo>
                  <a:lnTo>
                    <a:pt x="181" y="127"/>
                  </a:lnTo>
                  <a:lnTo>
                    <a:pt x="167" y="110"/>
                  </a:lnTo>
                  <a:lnTo>
                    <a:pt x="151" y="92"/>
                  </a:lnTo>
                  <a:lnTo>
                    <a:pt x="144" y="92"/>
                  </a:lnTo>
                  <a:lnTo>
                    <a:pt x="138" y="94"/>
                  </a:lnTo>
                  <a:lnTo>
                    <a:pt x="135" y="97"/>
                  </a:lnTo>
                  <a:lnTo>
                    <a:pt x="129" y="98"/>
                  </a:lnTo>
                  <a:lnTo>
                    <a:pt x="129" y="108"/>
                  </a:lnTo>
                  <a:lnTo>
                    <a:pt x="127" y="114"/>
                  </a:lnTo>
                  <a:lnTo>
                    <a:pt x="111" y="111"/>
                  </a:lnTo>
                  <a:lnTo>
                    <a:pt x="98" y="107"/>
                  </a:lnTo>
                  <a:lnTo>
                    <a:pt x="92" y="104"/>
                  </a:lnTo>
                  <a:lnTo>
                    <a:pt x="87" y="102"/>
                  </a:lnTo>
                  <a:lnTo>
                    <a:pt x="79" y="101"/>
                  </a:lnTo>
                  <a:lnTo>
                    <a:pt x="69" y="1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72" name="Freeform 503"/>
            <p:cNvSpPr>
              <a:spLocks/>
            </p:cNvSpPr>
            <p:nvPr/>
          </p:nvSpPr>
          <p:spPr bwMode="auto">
            <a:xfrm>
              <a:off x="3317" y="3312"/>
              <a:ext cx="14" cy="10"/>
            </a:xfrm>
            <a:custGeom>
              <a:avLst/>
              <a:gdLst>
                <a:gd name="T0" fmla="*/ 4 w 14"/>
                <a:gd name="T1" fmla="*/ 0 h 10"/>
                <a:gd name="T2" fmla="*/ 9 w 14"/>
                <a:gd name="T3" fmla="*/ 0 h 10"/>
                <a:gd name="T4" fmla="*/ 14 w 14"/>
                <a:gd name="T5" fmla="*/ 0 h 10"/>
                <a:gd name="T6" fmla="*/ 14 w 14"/>
                <a:gd name="T7" fmla="*/ 3 h 10"/>
                <a:gd name="T8" fmla="*/ 14 w 14"/>
                <a:gd name="T9" fmla="*/ 6 h 10"/>
                <a:gd name="T10" fmla="*/ 13 w 14"/>
                <a:gd name="T11" fmla="*/ 9 h 10"/>
                <a:gd name="T12" fmla="*/ 12 w 14"/>
                <a:gd name="T13" fmla="*/ 10 h 10"/>
                <a:gd name="T14" fmla="*/ 10 w 14"/>
                <a:gd name="T15" fmla="*/ 10 h 10"/>
                <a:gd name="T16" fmla="*/ 10 w 14"/>
                <a:gd name="T17" fmla="*/ 10 h 10"/>
                <a:gd name="T18" fmla="*/ 4 w 14"/>
                <a:gd name="T19" fmla="*/ 9 h 10"/>
                <a:gd name="T20" fmla="*/ 0 w 14"/>
                <a:gd name="T21" fmla="*/ 6 h 10"/>
                <a:gd name="T22" fmla="*/ 2 w 14"/>
                <a:gd name="T23" fmla="*/ 3 h 10"/>
                <a:gd name="T24" fmla="*/ 4 w 14"/>
                <a:gd name="T2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" h="10">
                  <a:moveTo>
                    <a:pt x="4" y="0"/>
                  </a:moveTo>
                  <a:lnTo>
                    <a:pt x="9" y="0"/>
                  </a:lnTo>
                  <a:lnTo>
                    <a:pt x="14" y="0"/>
                  </a:lnTo>
                  <a:lnTo>
                    <a:pt x="14" y="3"/>
                  </a:lnTo>
                  <a:lnTo>
                    <a:pt x="14" y="6"/>
                  </a:lnTo>
                  <a:lnTo>
                    <a:pt x="13" y="9"/>
                  </a:lnTo>
                  <a:lnTo>
                    <a:pt x="12" y="10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4" y="9"/>
                  </a:lnTo>
                  <a:lnTo>
                    <a:pt x="0" y="6"/>
                  </a:lnTo>
                  <a:lnTo>
                    <a:pt x="2" y="3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73" name="Freeform 504"/>
            <p:cNvSpPr>
              <a:spLocks/>
            </p:cNvSpPr>
            <p:nvPr/>
          </p:nvSpPr>
          <p:spPr bwMode="auto">
            <a:xfrm>
              <a:off x="5215" y="3313"/>
              <a:ext cx="48" cy="55"/>
            </a:xfrm>
            <a:custGeom>
              <a:avLst/>
              <a:gdLst>
                <a:gd name="T0" fmla="*/ 48 w 48"/>
                <a:gd name="T1" fmla="*/ 12 h 55"/>
                <a:gd name="T2" fmla="*/ 42 w 48"/>
                <a:gd name="T3" fmla="*/ 12 h 55"/>
                <a:gd name="T4" fmla="*/ 35 w 48"/>
                <a:gd name="T5" fmla="*/ 13 h 55"/>
                <a:gd name="T6" fmla="*/ 35 w 48"/>
                <a:gd name="T7" fmla="*/ 22 h 55"/>
                <a:gd name="T8" fmla="*/ 37 w 48"/>
                <a:gd name="T9" fmla="*/ 30 h 55"/>
                <a:gd name="T10" fmla="*/ 40 w 48"/>
                <a:gd name="T11" fmla="*/ 40 h 55"/>
                <a:gd name="T12" fmla="*/ 42 w 48"/>
                <a:gd name="T13" fmla="*/ 50 h 55"/>
                <a:gd name="T14" fmla="*/ 40 w 48"/>
                <a:gd name="T15" fmla="*/ 50 h 55"/>
                <a:gd name="T16" fmla="*/ 37 w 48"/>
                <a:gd name="T17" fmla="*/ 49 h 55"/>
                <a:gd name="T18" fmla="*/ 28 w 48"/>
                <a:gd name="T19" fmla="*/ 38 h 55"/>
                <a:gd name="T20" fmla="*/ 20 w 48"/>
                <a:gd name="T21" fmla="*/ 26 h 55"/>
                <a:gd name="T22" fmla="*/ 17 w 48"/>
                <a:gd name="T23" fmla="*/ 28 h 55"/>
                <a:gd name="T24" fmla="*/ 15 w 48"/>
                <a:gd name="T25" fmla="*/ 29 h 55"/>
                <a:gd name="T26" fmla="*/ 14 w 48"/>
                <a:gd name="T27" fmla="*/ 42 h 55"/>
                <a:gd name="T28" fmla="*/ 17 w 48"/>
                <a:gd name="T29" fmla="*/ 55 h 55"/>
                <a:gd name="T30" fmla="*/ 14 w 48"/>
                <a:gd name="T31" fmla="*/ 53 h 55"/>
                <a:gd name="T32" fmla="*/ 11 w 48"/>
                <a:gd name="T33" fmla="*/ 52 h 55"/>
                <a:gd name="T34" fmla="*/ 8 w 48"/>
                <a:gd name="T35" fmla="*/ 52 h 55"/>
                <a:gd name="T36" fmla="*/ 7 w 48"/>
                <a:gd name="T37" fmla="*/ 49 h 55"/>
                <a:gd name="T38" fmla="*/ 4 w 48"/>
                <a:gd name="T39" fmla="*/ 36 h 55"/>
                <a:gd name="T40" fmla="*/ 0 w 48"/>
                <a:gd name="T41" fmla="*/ 23 h 55"/>
                <a:gd name="T42" fmla="*/ 5 w 48"/>
                <a:gd name="T43" fmla="*/ 12 h 55"/>
                <a:gd name="T44" fmla="*/ 11 w 48"/>
                <a:gd name="T45" fmla="*/ 0 h 55"/>
                <a:gd name="T46" fmla="*/ 17 w 48"/>
                <a:gd name="T47" fmla="*/ 5 h 55"/>
                <a:gd name="T48" fmla="*/ 24 w 48"/>
                <a:gd name="T49" fmla="*/ 9 h 55"/>
                <a:gd name="T50" fmla="*/ 30 w 48"/>
                <a:gd name="T51" fmla="*/ 6 h 55"/>
                <a:gd name="T52" fmla="*/ 35 w 48"/>
                <a:gd name="T53" fmla="*/ 3 h 55"/>
                <a:gd name="T54" fmla="*/ 41 w 48"/>
                <a:gd name="T55" fmla="*/ 3 h 55"/>
                <a:gd name="T56" fmla="*/ 48 w 48"/>
                <a:gd name="T57" fmla="*/ 3 h 55"/>
                <a:gd name="T58" fmla="*/ 48 w 48"/>
                <a:gd name="T59" fmla="*/ 8 h 55"/>
                <a:gd name="T60" fmla="*/ 48 w 48"/>
                <a:gd name="T61" fmla="*/ 12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8" h="55">
                  <a:moveTo>
                    <a:pt x="48" y="12"/>
                  </a:moveTo>
                  <a:lnTo>
                    <a:pt x="42" y="12"/>
                  </a:lnTo>
                  <a:lnTo>
                    <a:pt x="35" y="13"/>
                  </a:lnTo>
                  <a:lnTo>
                    <a:pt x="35" y="22"/>
                  </a:lnTo>
                  <a:lnTo>
                    <a:pt x="37" y="30"/>
                  </a:lnTo>
                  <a:lnTo>
                    <a:pt x="40" y="40"/>
                  </a:lnTo>
                  <a:lnTo>
                    <a:pt x="42" y="50"/>
                  </a:lnTo>
                  <a:lnTo>
                    <a:pt x="40" y="50"/>
                  </a:lnTo>
                  <a:lnTo>
                    <a:pt x="37" y="49"/>
                  </a:lnTo>
                  <a:lnTo>
                    <a:pt x="28" y="38"/>
                  </a:lnTo>
                  <a:lnTo>
                    <a:pt x="20" y="26"/>
                  </a:lnTo>
                  <a:lnTo>
                    <a:pt x="17" y="28"/>
                  </a:lnTo>
                  <a:lnTo>
                    <a:pt x="15" y="29"/>
                  </a:lnTo>
                  <a:lnTo>
                    <a:pt x="14" y="42"/>
                  </a:lnTo>
                  <a:lnTo>
                    <a:pt x="17" y="55"/>
                  </a:lnTo>
                  <a:lnTo>
                    <a:pt x="14" y="53"/>
                  </a:lnTo>
                  <a:lnTo>
                    <a:pt x="11" y="52"/>
                  </a:lnTo>
                  <a:lnTo>
                    <a:pt x="8" y="52"/>
                  </a:lnTo>
                  <a:lnTo>
                    <a:pt x="7" y="49"/>
                  </a:lnTo>
                  <a:lnTo>
                    <a:pt x="4" y="36"/>
                  </a:lnTo>
                  <a:lnTo>
                    <a:pt x="0" y="23"/>
                  </a:lnTo>
                  <a:lnTo>
                    <a:pt x="5" y="12"/>
                  </a:lnTo>
                  <a:lnTo>
                    <a:pt x="11" y="0"/>
                  </a:lnTo>
                  <a:lnTo>
                    <a:pt x="17" y="5"/>
                  </a:lnTo>
                  <a:lnTo>
                    <a:pt x="24" y="9"/>
                  </a:lnTo>
                  <a:lnTo>
                    <a:pt x="30" y="6"/>
                  </a:lnTo>
                  <a:lnTo>
                    <a:pt x="35" y="3"/>
                  </a:lnTo>
                  <a:lnTo>
                    <a:pt x="41" y="3"/>
                  </a:lnTo>
                  <a:lnTo>
                    <a:pt x="48" y="3"/>
                  </a:lnTo>
                  <a:lnTo>
                    <a:pt x="48" y="8"/>
                  </a:lnTo>
                  <a:lnTo>
                    <a:pt x="48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74" name="Freeform 505"/>
            <p:cNvSpPr>
              <a:spLocks/>
            </p:cNvSpPr>
            <p:nvPr/>
          </p:nvSpPr>
          <p:spPr bwMode="auto">
            <a:xfrm>
              <a:off x="5066" y="3381"/>
              <a:ext cx="100" cy="32"/>
            </a:xfrm>
            <a:custGeom>
              <a:avLst/>
              <a:gdLst>
                <a:gd name="T0" fmla="*/ 0 w 100"/>
                <a:gd name="T1" fmla="*/ 0 h 32"/>
                <a:gd name="T2" fmla="*/ 12 w 100"/>
                <a:gd name="T3" fmla="*/ 0 h 32"/>
                <a:gd name="T4" fmla="*/ 23 w 100"/>
                <a:gd name="T5" fmla="*/ 0 h 32"/>
                <a:gd name="T6" fmla="*/ 32 w 100"/>
                <a:gd name="T7" fmla="*/ 5 h 32"/>
                <a:gd name="T8" fmla="*/ 40 w 100"/>
                <a:gd name="T9" fmla="*/ 12 h 32"/>
                <a:gd name="T10" fmla="*/ 54 w 100"/>
                <a:gd name="T11" fmla="*/ 10 h 32"/>
                <a:gd name="T12" fmla="*/ 69 w 100"/>
                <a:gd name="T13" fmla="*/ 8 h 32"/>
                <a:gd name="T14" fmla="*/ 84 w 100"/>
                <a:gd name="T15" fmla="*/ 18 h 32"/>
                <a:gd name="T16" fmla="*/ 100 w 100"/>
                <a:gd name="T17" fmla="*/ 29 h 32"/>
                <a:gd name="T18" fmla="*/ 100 w 100"/>
                <a:gd name="T19" fmla="*/ 31 h 32"/>
                <a:gd name="T20" fmla="*/ 99 w 100"/>
                <a:gd name="T21" fmla="*/ 32 h 32"/>
                <a:gd name="T22" fmla="*/ 77 w 100"/>
                <a:gd name="T23" fmla="*/ 29 h 32"/>
                <a:gd name="T24" fmla="*/ 56 w 100"/>
                <a:gd name="T25" fmla="*/ 27 h 32"/>
                <a:gd name="T26" fmla="*/ 33 w 100"/>
                <a:gd name="T27" fmla="*/ 24 h 32"/>
                <a:gd name="T28" fmla="*/ 12 w 100"/>
                <a:gd name="T29" fmla="*/ 21 h 32"/>
                <a:gd name="T30" fmla="*/ 7 w 100"/>
                <a:gd name="T31" fmla="*/ 15 h 32"/>
                <a:gd name="T32" fmla="*/ 3 w 100"/>
                <a:gd name="T33" fmla="*/ 11 h 32"/>
                <a:gd name="T34" fmla="*/ 0 w 100"/>
                <a:gd name="T35" fmla="*/ 5 h 32"/>
                <a:gd name="T36" fmla="*/ 0 w 100"/>
                <a:gd name="T3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0" h="32">
                  <a:moveTo>
                    <a:pt x="0" y="0"/>
                  </a:moveTo>
                  <a:lnTo>
                    <a:pt x="12" y="0"/>
                  </a:lnTo>
                  <a:lnTo>
                    <a:pt x="23" y="0"/>
                  </a:lnTo>
                  <a:lnTo>
                    <a:pt x="32" y="5"/>
                  </a:lnTo>
                  <a:lnTo>
                    <a:pt x="40" y="12"/>
                  </a:lnTo>
                  <a:lnTo>
                    <a:pt x="54" y="10"/>
                  </a:lnTo>
                  <a:lnTo>
                    <a:pt x="69" y="8"/>
                  </a:lnTo>
                  <a:lnTo>
                    <a:pt x="84" y="18"/>
                  </a:lnTo>
                  <a:lnTo>
                    <a:pt x="100" y="29"/>
                  </a:lnTo>
                  <a:lnTo>
                    <a:pt x="100" y="31"/>
                  </a:lnTo>
                  <a:lnTo>
                    <a:pt x="99" y="32"/>
                  </a:lnTo>
                  <a:lnTo>
                    <a:pt x="77" y="29"/>
                  </a:lnTo>
                  <a:lnTo>
                    <a:pt x="56" y="27"/>
                  </a:lnTo>
                  <a:lnTo>
                    <a:pt x="33" y="24"/>
                  </a:lnTo>
                  <a:lnTo>
                    <a:pt x="12" y="21"/>
                  </a:lnTo>
                  <a:lnTo>
                    <a:pt x="7" y="15"/>
                  </a:lnTo>
                  <a:lnTo>
                    <a:pt x="3" y="11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75" name="Freeform 506"/>
            <p:cNvSpPr>
              <a:spLocks/>
            </p:cNvSpPr>
            <p:nvPr/>
          </p:nvSpPr>
          <p:spPr bwMode="auto">
            <a:xfrm>
              <a:off x="5108" y="3443"/>
              <a:ext cx="446" cy="356"/>
            </a:xfrm>
            <a:custGeom>
              <a:avLst/>
              <a:gdLst>
                <a:gd name="T0" fmla="*/ 145 w 446"/>
                <a:gd name="T1" fmla="*/ 70 h 356"/>
                <a:gd name="T2" fmla="*/ 158 w 446"/>
                <a:gd name="T3" fmla="*/ 57 h 356"/>
                <a:gd name="T4" fmla="*/ 161 w 446"/>
                <a:gd name="T5" fmla="*/ 45 h 356"/>
                <a:gd name="T6" fmla="*/ 199 w 446"/>
                <a:gd name="T7" fmla="*/ 46 h 356"/>
                <a:gd name="T8" fmla="*/ 217 w 446"/>
                <a:gd name="T9" fmla="*/ 53 h 356"/>
                <a:gd name="T10" fmla="*/ 219 w 446"/>
                <a:gd name="T11" fmla="*/ 33 h 356"/>
                <a:gd name="T12" fmla="*/ 237 w 446"/>
                <a:gd name="T13" fmla="*/ 15 h 356"/>
                <a:gd name="T14" fmla="*/ 249 w 446"/>
                <a:gd name="T15" fmla="*/ 16 h 356"/>
                <a:gd name="T16" fmla="*/ 252 w 446"/>
                <a:gd name="T17" fmla="*/ 2 h 356"/>
                <a:gd name="T18" fmla="*/ 285 w 446"/>
                <a:gd name="T19" fmla="*/ 15 h 356"/>
                <a:gd name="T20" fmla="*/ 299 w 446"/>
                <a:gd name="T21" fmla="*/ 23 h 356"/>
                <a:gd name="T22" fmla="*/ 289 w 446"/>
                <a:gd name="T23" fmla="*/ 35 h 356"/>
                <a:gd name="T24" fmla="*/ 326 w 446"/>
                <a:gd name="T25" fmla="*/ 20 h 356"/>
                <a:gd name="T26" fmla="*/ 368 w 446"/>
                <a:gd name="T27" fmla="*/ 9 h 356"/>
                <a:gd name="T28" fmla="*/ 376 w 446"/>
                <a:gd name="T29" fmla="*/ 40 h 356"/>
                <a:gd name="T30" fmla="*/ 386 w 446"/>
                <a:gd name="T31" fmla="*/ 59 h 356"/>
                <a:gd name="T32" fmla="*/ 389 w 446"/>
                <a:gd name="T33" fmla="*/ 89 h 356"/>
                <a:gd name="T34" fmla="*/ 404 w 446"/>
                <a:gd name="T35" fmla="*/ 109 h 356"/>
                <a:gd name="T36" fmla="*/ 419 w 446"/>
                <a:gd name="T37" fmla="*/ 137 h 356"/>
                <a:gd name="T38" fmla="*/ 435 w 446"/>
                <a:gd name="T39" fmla="*/ 162 h 356"/>
                <a:gd name="T40" fmla="*/ 446 w 446"/>
                <a:gd name="T41" fmla="*/ 189 h 356"/>
                <a:gd name="T42" fmla="*/ 444 w 446"/>
                <a:gd name="T43" fmla="*/ 216 h 356"/>
                <a:gd name="T44" fmla="*/ 419 w 446"/>
                <a:gd name="T45" fmla="*/ 259 h 356"/>
                <a:gd name="T46" fmla="*/ 379 w 446"/>
                <a:gd name="T47" fmla="*/ 299 h 356"/>
                <a:gd name="T48" fmla="*/ 346 w 446"/>
                <a:gd name="T49" fmla="*/ 340 h 356"/>
                <a:gd name="T50" fmla="*/ 309 w 446"/>
                <a:gd name="T51" fmla="*/ 353 h 356"/>
                <a:gd name="T52" fmla="*/ 295 w 446"/>
                <a:gd name="T53" fmla="*/ 346 h 356"/>
                <a:gd name="T54" fmla="*/ 261 w 446"/>
                <a:gd name="T55" fmla="*/ 349 h 356"/>
                <a:gd name="T56" fmla="*/ 242 w 446"/>
                <a:gd name="T57" fmla="*/ 336 h 356"/>
                <a:gd name="T58" fmla="*/ 247 w 446"/>
                <a:gd name="T59" fmla="*/ 317 h 356"/>
                <a:gd name="T60" fmla="*/ 241 w 446"/>
                <a:gd name="T61" fmla="*/ 310 h 356"/>
                <a:gd name="T62" fmla="*/ 234 w 446"/>
                <a:gd name="T63" fmla="*/ 304 h 356"/>
                <a:gd name="T64" fmla="*/ 227 w 446"/>
                <a:gd name="T65" fmla="*/ 307 h 356"/>
                <a:gd name="T66" fmla="*/ 238 w 446"/>
                <a:gd name="T67" fmla="*/ 302 h 356"/>
                <a:gd name="T68" fmla="*/ 247 w 446"/>
                <a:gd name="T69" fmla="*/ 293 h 356"/>
                <a:gd name="T70" fmla="*/ 229 w 446"/>
                <a:gd name="T71" fmla="*/ 293 h 356"/>
                <a:gd name="T72" fmla="*/ 212 w 446"/>
                <a:gd name="T73" fmla="*/ 282 h 356"/>
                <a:gd name="T74" fmla="*/ 195 w 446"/>
                <a:gd name="T75" fmla="*/ 266 h 356"/>
                <a:gd name="T76" fmla="*/ 171 w 446"/>
                <a:gd name="T77" fmla="*/ 264 h 356"/>
                <a:gd name="T78" fmla="*/ 114 w 446"/>
                <a:gd name="T79" fmla="*/ 282 h 356"/>
                <a:gd name="T80" fmla="*/ 54 w 446"/>
                <a:gd name="T81" fmla="*/ 293 h 356"/>
                <a:gd name="T82" fmla="*/ 27 w 446"/>
                <a:gd name="T83" fmla="*/ 307 h 356"/>
                <a:gd name="T84" fmla="*/ 5 w 446"/>
                <a:gd name="T85" fmla="*/ 303 h 356"/>
                <a:gd name="T86" fmla="*/ 5 w 446"/>
                <a:gd name="T87" fmla="*/ 287 h 356"/>
                <a:gd name="T88" fmla="*/ 15 w 446"/>
                <a:gd name="T89" fmla="*/ 263 h 356"/>
                <a:gd name="T90" fmla="*/ 15 w 446"/>
                <a:gd name="T91" fmla="*/ 199 h 356"/>
                <a:gd name="T92" fmla="*/ 18 w 446"/>
                <a:gd name="T93" fmla="*/ 157 h 356"/>
                <a:gd name="T94" fmla="*/ 30 w 446"/>
                <a:gd name="T95" fmla="*/ 140 h 356"/>
                <a:gd name="T96" fmla="*/ 41 w 446"/>
                <a:gd name="T97" fmla="*/ 135 h 356"/>
                <a:gd name="T98" fmla="*/ 84 w 446"/>
                <a:gd name="T99" fmla="*/ 116 h 356"/>
                <a:gd name="T100" fmla="*/ 114 w 446"/>
                <a:gd name="T101" fmla="*/ 100 h 356"/>
                <a:gd name="T102" fmla="*/ 138 w 446"/>
                <a:gd name="T103" fmla="*/ 77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46" h="356">
                  <a:moveTo>
                    <a:pt x="145" y="77"/>
                  </a:moveTo>
                  <a:lnTo>
                    <a:pt x="145" y="75"/>
                  </a:lnTo>
                  <a:lnTo>
                    <a:pt x="145" y="70"/>
                  </a:lnTo>
                  <a:lnTo>
                    <a:pt x="151" y="67"/>
                  </a:lnTo>
                  <a:lnTo>
                    <a:pt x="157" y="62"/>
                  </a:lnTo>
                  <a:lnTo>
                    <a:pt x="158" y="57"/>
                  </a:lnTo>
                  <a:lnTo>
                    <a:pt x="161" y="53"/>
                  </a:lnTo>
                  <a:lnTo>
                    <a:pt x="161" y="49"/>
                  </a:lnTo>
                  <a:lnTo>
                    <a:pt x="161" y="45"/>
                  </a:lnTo>
                  <a:lnTo>
                    <a:pt x="177" y="40"/>
                  </a:lnTo>
                  <a:lnTo>
                    <a:pt x="192" y="37"/>
                  </a:lnTo>
                  <a:lnTo>
                    <a:pt x="199" y="46"/>
                  </a:lnTo>
                  <a:lnTo>
                    <a:pt x="207" y="55"/>
                  </a:lnTo>
                  <a:lnTo>
                    <a:pt x="212" y="53"/>
                  </a:lnTo>
                  <a:lnTo>
                    <a:pt x="217" y="53"/>
                  </a:lnTo>
                  <a:lnTo>
                    <a:pt x="218" y="45"/>
                  </a:lnTo>
                  <a:lnTo>
                    <a:pt x="218" y="39"/>
                  </a:lnTo>
                  <a:lnTo>
                    <a:pt x="219" y="33"/>
                  </a:lnTo>
                  <a:lnTo>
                    <a:pt x="222" y="29"/>
                  </a:lnTo>
                  <a:lnTo>
                    <a:pt x="228" y="22"/>
                  </a:lnTo>
                  <a:lnTo>
                    <a:pt x="237" y="15"/>
                  </a:lnTo>
                  <a:lnTo>
                    <a:pt x="242" y="16"/>
                  </a:lnTo>
                  <a:lnTo>
                    <a:pt x="247" y="16"/>
                  </a:lnTo>
                  <a:lnTo>
                    <a:pt x="249" y="16"/>
                  </a:lnTo>
                  <a:lnTo>
                    <a:pt x="254" y="15"/>
                  </a:lnTo>
                  <a:lnTo>
                    <a:pt x="252" y="9"/>
                  </a:lnTo>
                  <a:lnTo>
                    <a:pt x="252" y="2"/>
                  </a:lnTo>
                  <a:lnTo>
                    <a:pt x="262" y="7"/>
                  </a:lnTo>
                  <a:lnTo>
                    <a:pt x="274" y="12"/>
                  </a:lnTo>
                  <a:lnTo>
                    <a:pt x="285" y="15"/>
                  </a:lnTo>
                  <a:lnTo>
                    <a:pt x="299" y="17"/>
                  </a:lnTo>
                  <a:lnTo>
                    <a:pt x="299" y="20"/>
                  </a:lnTo>
                  <a:lnTo>
                    <a:pt x="299" y="23"/>
                  </a:lnTo>
                  <a:lnTo>
                    <a:pt x="295" y="26"/>
                  </a:lnTo>
                  <a:lnTo>
                    <a:pt x="291" y="30"/>
                  </a:lnTo>
                  <a:lnTo>
                    <a:pt x="289" y="35"/>
                  </a:lnTo>
                  <a:lnTo>
                    <a:pt x="288" y="42"/>
                  </a:lnTo>
                  <a:lnTo>
                    <a:pt x="308" y="30"/>
                  </a:lnTo>
                  <a:lnTo>
                    <a:pt x="326" y="20"/>
                  </a:lnTo>
                  <a:lnTo>
                    <a:pt x="346" y="10"/>
                  </a:lnTo>
                  <a:lnTo>
                    <a:pt x="366" y="0"/>
                  </a:lnTo>
                  <a:lnTo>
                    <a:pt x="368" y="9"/>
                  </a:lnTo>
                  <a:lnTo>
                    <a:pt x="371" y="22"/>
                  </a:lnTo>
                  <a:lnTo>
                    <a:pt x="374" y="33"/>
                  </a:lnTo>
                  <a:lnTo>
                    <a:pt x="376" y="40"/>
                  </a:lnTo>
                  <a:lnTo>
                    <a:pt x="382" y="43"/>
                  </a:lnTo>
                  <a:lnTo>
                    <a:pt x="388" y="46"/>
                  </a:lnTo>
                  <a:lnTo>
                    <a:pt x="386" y="59"/>
                  </a:lnTo>
                  <a:lnTo>
                    <a:pt x="386" y="70"/>
                  </a:lnTo>
                  <a:lnTo>
                    <a:pt x="388" y="80"/>
                  </a:lnTo>
                  <a:lnTo>
                    <a:pt x="389" y="89"/>
                  </a:lnTo>
                  <a:lnTo>
                    <a:pt x="392" y="96"/>
                  </a:lnTo>
                  <a:lnTo>
                    <a:pt x="396" y="102"/>
                  </a:lnTo>
                  <a:lnTo>
                    <a:pt x="404" y="109"/>
                  </a:lnTo>
                  <a:lnTo>
                    <a:pt x="412" y="116"/>
                  </a:lnTo>
                  <a:lnTo>
                    <a:pt x="415" y="127"/>
                  </a:lnTo>
                  <a:lnTo>
                    <a:pt x="419" y="137"/>
                  </a:lnTo>
                  <a:lnTo>
                    <a:pt x="425" y="146"/>
                  </a:lnTo>
                  <a:lnTo>
                    <a:pt x="429" y="155"/>
                  </a:lnTo>
                  <a:lnTo>
                    <a:pt x="435" y="162"/>
                  </a:lnTo>
                  <a:lnTo>
                    <a:pt x="439" y="170"/>
                  </a:lnTo>
                  <a:lnTo>
                    <a:pt x="444" y="179"/>
                  </a:lnTo>
                  <a:lnTo>
                    <a:pt x="446" y="189"/>
                  </a:lnTo>
                  <a:lnTo>
                    <a:pt x="446" y="197"/>
                  </a:lnTo>
                  <a:lnTo>
                    <a:pt x="446" y="206"/>
                  </a:lnTo>
                  <a:lnTo>
                    <a:pt x="444" y="216"/>
                  </a:lnTo>
                  <a:lnTo>
                    <a:pt x="441" y="224"/>
                  </a:lnTo>
                  <a:lnTo>
                    <a:pt x="432" y="242"/>
                  </a:lnTo>
                  <a:lnTo>
                    <a:pt x="419" y="259"/>
                  </a:lnTo>
                  <a:lnTo>
                    <a:pt x="406" y="274"/>
                  </a:lnTo>
                  <a:lnTo>
                    <a:pt x="392" y="287"/>
                  </a:lnTo>
                  <a:lnTo>
                    <a:pt x="379" y="299"/>
                  </a:lnTo>
                  <a:lnTo>
                    <a:pt x="369" y="309"/>
                  </a:lnTo>
                  <a:lnTo>
                    <a:pt x="358" y="324"/>
                  </a:lnTo>
                  <a:lnTo>
                    <a:pt x="346" y="340"/>
                  </a:lnTo>
                  <a:lnTo>
                    <a:pt x="336" y="344"/>
                  </a:lnTo>
                  <a:lnTo>
                    <a:pt x="322" y="349"/>
                  </a:lnTo>
                  <a:lnTo>
                    <a:pt x="309" y="353"/>
                  </a:lnTo>
                  <a:lnTo>
                    <a:pt x="299" y="356"/>
                  </a:lnTo>
                  <a:lnTo>
                    <a:pt x="296" y="350"/>
                  </a:lnTo>
                  <a:lnTo>
                    <a:pt x="295" y="346"/>
                  </a:lnTo>
                  <a:lnTo>
                    <a:pt x="282" y="347"/>
                  </a:lnTo>
                  <a:lnTo>
                    <a:pt x="271" y="352"/>
                  </a:lnTo>
                  <a:lnTo>
                    <a:pt x="261" y="349"/>
                  </a:lnTo>
                  <a:lnTo>
                    <a:pt x="248" y="344"/>
                  </a:lnTo>
                  <a:lnTo>
                    <a:pt x="245" y="340"/>
                  </a:lnTo>
                  <a:lnTo>
                    <a:pt x="242" y="336"/>
                  </a:lnTo>
                  <a:lnTo>
                    <a:pt x="247" y="327"/>
                  </a:lnTo>
                  <a:lnTo>
                    <a:pt x="248" y="320"/>
                  </a:lnTo>
                  <a:lnTo>
                    <a:pt x="247" y="317"/>
                  </a:lnTo>
                  <a:lnTo>
                    <a:pt x="245" y="314"/>
                  </a:lnTo>
                  <a:lnTo>
                    <a:pt x="244" y="313"/>
                  </a:lnTo>
                  <a:lnTo>
                    <a:pt x="241" y="310"/>
                  </a:lnTo>
                  <a:lnTo>
                    <a:pt x="239" y="307"/>
                  </a:lnTo>
                  <a:lnTo>
                    <a:pt x="238" y="303"/>
                  </a:lnTo>
                  <a:lnTo>
                    <a:pt x="234" y="304"/>
                  </a:lnTo>
                  <a:lnTo>
                    <a:pt x="231" y="307"/>
                  </a:lnTo>
                  <a:lnTo>
                    <a:pt x="229" y="307"/>
                  </a:lnTo>
                  <a:lnTo>
                    <a:pt x="227" y="307"/>
                  </a:lnTo>
                  <a:lnTo>
                    <a:pt x="229" y="303"/>
                  </a:lnTo>
                  <a:lnTo>
                    <a:pt x="234" y="302"/>
                  </a:lnTo>
                  <a:lnTo>
                    <a:pt x="238" y="302"/>
                  </a:lnTo>
                  <a:lnTo>
                    <a:pt x="244" y="302"/>
                  </a:lnTo>
                  <a:lnTo>
                    <a:pt x="245" y="297"/>
                  </a:lnTo>
                  <a:lnTo>
                    <a:pt x="247" y="293"/>
                  </a:lnTo>
                  <a:lnTo>
                    <a:pt x="245" y="289"/>
                  </a:lnTo>
                  <a:lnTo>
                    <a:pt x="245" y="283"/>
                  </a:lnTo>
                  <a:lnTo>
                    <a:pt x="229" y="293"/>
                  </a:lnTo>
                  <a:lnTo>
                    <a:pt x="214" y="303"/>
                  </a:lnTo>
                  <a:lnTo>
                    <a:pt x="214" y="290"/>
                  </a:lnTo>
                  <a:lnTo>
                    <a:pt x="212" y="282"/>
                  </a:lnTo>
                  <a:lnTo>
                    <a:pt x="209" y="276"/>
                  </a:lnTo>
                  <a:lnTo>
                    <a:pt x="204" y="269"/>
                  </a:lnTo>
                  <a:lnTo>
                    <a:pt x="195" y="266"/>
                  </a:lnTo>
                  <a:lnTo>
                    <a:pt x="187" y="266"/>
                  </a:lnTo>
                  <a:lnTo>
                    <a:pt x="178" y="264"/>
                  </a:lnTo>
                  <a:lnTo>
                    <a:pt x="171" y="264"/>
                  </a:lnTo>
                  <a:lnTo>
                    <a:pt x="155" y="267"/>
                  </a:lnTo>
                  <a:lnTo>
                    <a:pt x="141" y="270"/>
                  </a:lnTo>
                  <a:lnTo>
                    <a:pt x="114" y="282"/>
                  </a:lnTo>
                  <a:lnTo>
                    <a:pt x="88" y="292"/>
                  </a:lnTo>
                  <a:lnTo>
                    <a:pt x="71" y="293"/>
                  </a:lnTo>
                  <a:lnTo>
                    <a:pt x="54" y="293"/>
                  </a:lnTo>
                  <a:lnTo>
                    <a:pt x="47" y="299"/>
                  </a:lnTo>
                  <a:lnTo>
                    <a:pt x="38" y="304"/>
                  </a:lnTo>
                  <a:lnTo>
                    <a:pt x="27" y="307"/>
                  </a:lnTo>
                  <a:lnTo>
                    <a:pt x="15" y="307"/>
                  </a:lnTo>
                  <a:lnTo>
                    <a:pt x="10" y="306"/>
                  </a:lnTo>
                  <a:lnTo>
                    <a:pt x="5" y="303"/>
                  </a:lnTo>
                  <a:lnTo>
                    <a:pt x="2" y="299"/>
                  </a:lnTo>
                  <a:lnTo>
                    <a:pt x="0" y="293"/>
                  </a:lnTo>
                  <a:lnTo>
                    <a:pt x="5" y="287"/>
                  </a:lnTo>
                  <a:lnTo>
                    <a:pt x="10" y="280"/>
                  </a:lnTo>
                  <a:lnTo>
                    <a:pt x="12" y="272"/>
                  </a:lnTo>
                  <a:lnTo>
                    <a:pt x="15" y="263"/>
                  </a:lnTo>
                  <a:lnTo>
                    <a:pt x="17" y="243"/>
                  </a:lnTo>
                  <a:lnTo>
                    <a:pt x="17" y="220"/>
                  </a:lnTo>
                  <a:lnTo>
                    <a:pt x="15" y="199"/>
                  </a:lnTo>
                  <a:lnTo>
                    <a:pt x="15" y="177"/>
                  </a:lnTo>
                  <a:lnTo>
                    <a:pt x="17" y="167"/>
                  </a:lnTo>
                  <a:lnTo>
                    <a:pt x="18" y="157"/>
                  </a:lnTo>
                  <a:lnTo>
                    <a:pt x="20" y="149"/>
                  </a:lnTo>
                  <a:lnTo>
                    <a:pt x="24" y="140"/>
                  </a:lnTo>
                  <a:lnTo>
                    <a:pt x="30" y="140"/>
                  </a:lnTo>
                  <a:lnTo>
                    <a:pt x="34" y="139"/>
                  </a:lnTo>
                  <a:lnTo>
                    <a:pt x="38" y="136"/>
                  </a:lnTo>
                  <a:lnTo>
                    <a:pt x="41" y="135"/>
                  </a:lnTo>
                  <a:lnTo>
                    <a:pt x="47" y="129"/>
                  </a:lnTo>
                  <a:lnTo>
                    <a:pt x="54" y="125"/>
                  </a:lnTo>
                  <a:lnTo>
                    <a:pt x="84" y="116"/>
                  </a:lnTo>
                  <a:lnTo>
                    <a:pt x="101" y="110"/>
                  </a:lnTo>
                  <a:lnTo>
                    <a:pt x="108" y="106"/>
                  </a:lnTo>
                  <a:lnTo>
                    <a:pt x="114" y="100"/>
                  </a:lnTo>
                  <a:lnTo>
                    <a:pt x="121" y="90"/>
                  </a:lnTo>
                  <a:lnTo>
                    <a:pt x="131" y="76"/>
                  </a:lnTo>
                  <a:lnTo>
                    <a:pt x="138" y="77"/>
                  </a:lnTo>
                  <a:lnTo>
                    <a:pt x="145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76" name="Freeform 507"/>
            <p:cNvSpPr>
              <a:spLocks/>
            </p:cNvSpPr>
            <p:nvPr/>
          </p:nvSpPr>
          <p:spPr bwMode="auto">
            <a:xfrm>
              <a:off x="4357" y="3449"/>
              <a:ext cx="88" cy="183"/>
            </a:xfrm>
            <a:custGeom>
              <a:avLst/>
              <a:gdLst>
                <a:gd name="T0" fmla="*/ 72 w 88"/>
                <a:gd name="T1" fmla="*/ 0 h 183"/>
                <a:gd name="T2" fmla="*/ 77 w 88"/>
                <a:gd name="T3" fmla="*/ 10 h 183"/>
                <a:gd name="T4" fmla="*/ 82 w 88"/>
                <a:gd name="T5" fmla="*/ 23 h 183"/>
                <a:gd name="T6" fmla="*/ 85 w 88"/>
                <a:gd name="T7" fmla="*/ 36 h 183"/>
                <a:gd name="T8" fmla="*/ 88 w 88"/>
                <a:gd name="T9" fmla="*/ 49 h 183"/>
                <a:gd name="T10" fmla="*/ 79 w 88"/>
                <a:gd name="T11" fmla="*/ 61 h 183"/>
                <a:gd name="T12" fmla="*/ 72 w 88"/>
                <a:gd name="T13" fmla="*/ 73 h 183"/>
                <a:gd name="T14" fmla="*/ 71 w 88"/>
                <a:gd name="T15" fmla="*/ 87 h 183"/>
                <a:gd name="T16" fmla="*/ 69 w 88"/>
                <a:gd name="T17" fmla="*/ 101 h 183"/>
                <a:gd name="T18" fmla="*/ 60 w 88"/>
                <a:gd name="T19" fmla="*/ 119 h 183"/>
                <a:gd name="T20" fmla="*/ 50 w 88"/>
                <a:gd name="T21" fmla="*/ 134 h 183"/>
                <a:gd name="T22" fmla="*/ 44 w 88"/>
                <a:gd name="T23" fmla="*/ 154 h 183"/>
                <a:gd name="T24" fmla="*/ 38 w 88"/>
                <a:gd name="T25" fmla="*/ 173 h 183"/>
                <a:gd name="T26" fmla="*/ 35 w 88"/>
                <a:gd name="T27" fmla="*/ 176 h 183"/>
                <a:gd name="T28" fmla="*/ 34 w 88"/>
                <a:gd name="T29" fmla="*/ 179 h 183"/>
                <a:gd name="T30" fmla="*/ 31 w 88"/>
                <a:gd name="T31" fmla="*/ 181 h 183"/>
                <a:gd name="T32" fmla="*/ 27 w 88"/>
                <a:gd name="T33" fmla="*/ 181 h 183"/>
                <a:gd name="T34" fmla="*/ 22 w 88"/>
                <a:gd name="T35" fmla="*/ 183 h 183"/>
                <a:gd name="T36" fmla="*/ 18 w 88"/>
                <a:gd name="T37" fmla="*/ 181 h 183"/>
                <a:gd name="T38" fmla="*/ 14 w 88"/>
                <a:gd name="T39" fmla="*/ 180 h 183"/>
                <a:gd name="T40" fmla="*/ 7 w 88"/>
                <a:gd name="T41" fmla="*/ 176 h 183"/>
                <a:gd name="T42" fmla="*/ 7 w 88"/>
                <a:gd name="T43" fmla="*/ 161 h 183"/>
                <a:gd name="T44" fmla="*/ 4 w 88"/>
                <a:gd name="T45" fmla="*/ 151 h 183"/>
                <a:gd name="T46" fmla="*/ 1 w 88"/>
                <a:gd name="T47" fmla="*/ 140 h 183"/>
                <a:gd name="T48" fmla="*/ 0 w 88"/>
                <a:gd name="T49" fmla="*/ 126 h 183"/>
                <a:gd name="T50" fmla="*/ 4 w 88"/>
                <a:gd name="T51" fmla="*/ 123 h 183"/>
                <a:gd name="T52" fmla="*/ 7 w 88"/>
                <a:gd name="T53" fmla="*/ 120 h 183"/>
                <a:gd name="T54" fmla="*/ 10 w 88"/>
                <a:gd name="T55" fmla="*/ 116 h 183"/>
                <a:gd name="T56" fmla="*/ 11 w 88"/>
                <a:gd name="T57" fmla="*/ 113 h 183"/>
                <a:gd name="T58" fmla="*/ 14 w 88"/>
                <a:gd name="T59" fmla="*/ 104 h 183"/>
                <a:gd name="T60" fmla="*/ 15 w 88"/>
                <a:gd name="T61" fmla="*/ 94 h 183"/>
                <a:gd name="T62" fmla="*/ 15 w 88"/>
                <a:gd name="T63" fmla="*/ 86 h 183"/>
                <a:gd name="T64" fmla="*/ 15 w 88"/>
                <a:gd name="T65" fmla="*/ 76 h 183"/>
                <a:gd name="T66" fmla="*/ 18 w 88"/>
                <a:gd name="T67" fmla="*/ 67 h 183"/>
                <a:gd name="T68" fmla="*/ 22 w 88"/>
                <a:gd name="T69" fmla="*/ 59 h 183"/>
                <a:gd name="T70" fmla="*/ 32 w 88"/>
                <a:gd name="T71" fmla="*/ 56 h 183"/>
                <a:gd name="T72" fmla="*/ 42 w 88"/>
                <a:gd name="T73" fmla="*/ 51 h 183"/>
                <a:gd name="T74" fmla="*/ 51 w 88"/>
                <a:gd name="T75" fmla="*/ 46 h 183"/>
                <a:gd name="T76" fmla="*/ 58 w 88"/>
                <a:gd name="T77" fmla="*/ 39 h 183"/>
                <a:gd name="T78" fmla="*/ 65 w 88"/>
                <a:gd name="T79" fmla="*/ 31 h 183"/>
                <a:gd name="T80" fmla="*/ 69 w 88"/>
                <a:gd name="T81" fmla="*/ 23 h 183"/>
                <a:gd name="T82" fmla="*/ 72 w 88"/>
                <a:gd name="T83" fmla="*/ 11 h 183"/>
                <a:gd name="T84" fmla="*/ 72 w 88"/>
                <a:gd name="T85" fmla="*/ 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8" h="183">
                  <a:moveTo>
                    <a:pt x="72" y="0"/>
                  </a:moveTo>
                  <a:lnTo>
                    <a:pt x="77" y="10"/>
                  </a:lnTo>
                  <a:lnTo>
                    <a:pt x="82" y="23"/>
                  </a:lnTo>
                  <a:lnTo>
                    <a:pt x="85" y="36"/>
                  </a:lnTo>
                  <a:lnTo>
                    <a:pt x="88" y="49"/>
                  </a:lnTo>
                  <a:lnTo>
                    <a:pt x="79" y="61"/>
                  </a:lnTo>
                  <a:lnTo>
                    <a:pt x="72" y="73"/>
                  </a:lnTo>
                  <a:lnTo>
                    <a:pt x="71" y="87"/>
                  </a:lnTo>
                  <a:lnTo>
                    <a:pt x="69" y="101"/>
                  </a:lnTo>
                  <a:lnTo>
                    <a:pt x="60" y="119"/>
                  </a:lnTo>
                  <a:lnTo>
                    <a:pt x="50" y="134"/>
                  </a:lnTo>
                  <a:lnTo>
                    <a:pt x="44" y="154"/>
                  </a:lnTo>
                  <a:lnTo>
                    <a:pt x="38" y="173"/>
                  </a:lnTo>
                  <a:lnTo>
                    <a:pt x="35" y="176"/>
                  </a:lnTo>
                  <a:lnTo>
                    <a:pt x="34" y="179"/>
                  </a:lnTo>
                  <a:lnTo>
                    <a:pt x="31" y="181"/>
                  </a:lnTo>
                  <a:lnTo>
                    <a:pt x="27" y="181"/>
                  </a:lnTo>
                  <a:lnTo>
                    <a:pt x="22" y="183"/>
                  </a:lnTo>
                  <a:lnTo>
                    <a:pt x="18" y="181"/>
                  </a:lnTo>
                  <a:lnTo>
                    <a:pt x="14" y="180"/>
                  </a:lnTo>
                  <a:lnTo>
                    <a:pt x="7" y="176"/>
                  </a:lnTo>
                  <a:lnTo>
                    <a:pt x="7" y="161"/>
                  </a:lnTo>
                  <a:lnTo>
                    <a:pt x="4" y="151"/>
                  </a:lnTo>
                  <a:lnTo>
                    <a:pt x="1" y="140"/>
                  </a:lnTo>
                  <a:lnTo>
                    <a:pt x="0" y="126"/>
                  </a:lnTo>
                  <a:lnTo>
                    <a:pt x="4" y="123"/>
                  </a:lnTo>
                  <a:lnTo>
                    <a:pt x="7" y="120"/>
                  </a:lnTo>
                  <a:lnTo>
                    <a:pt x="10" y="116"/>
                  </a:lnTo>
                  <a:lnTo>
                    <a:pt x="11" y="113"/>
                  </a:lnTo>
                  <a:lnTo>
                    <a:pt x="14" y="104"/>
                  </a:lnTo>
                  <a:lnTo>
                    <a:pt x="15" y="94"/>
                  </a:lnTo>
                  <a:lnTo>
                    <a:pt x="15" y="86"/>
                  </a:lnTo>
                  <a:lnTo>
                    <a:pt x="15" y="76"/>
                  </a:lnTo>
                  <a:lnTo>
                    <a:pt x="18" y="67"/>
                  </a:lnTo>
                  <a:lnTo>
                    <a:pt x="22" y="59"/>
                  </a:lnTo>
                  <a:lnTo>
                    <a:pt x="32" y="56"/>
                  </a:lnTo>
                  <a:lnTo>
                    <a:pt x="42" y="51"/>
                  </a:lnTo>
                  <a:lnTo>
                    <a:pt x="51" y="46"/>
                  </a:lnTo>
                  <a:lnTo>
                    <a:pt x="58" y="39"/>
                  </a:lnTo>
                  <a:lnTo>
                    <a:pt x="65" y="31"/>
                  </a:lnTo>
                  <a:lnTo>
                    <a:pt x="69" y="23"/>
                  </a:lnTo>
                  <a:lnTo>
                    <a:pt x="72" y="11"/>
                  </a:lnTo>
                  <a:lnTo>
                    <a:pt x="7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77" name="Freeform 508"/>
            <p:cNvSpPr>
              <a:spLocks/>
            </p:cNvSpPr>
            <p:nvPr/>
          </p:nvSpPr>
          <p:spPr bwMode="auto">
            <a:xfrm>
              <a:off x="5560" y="3740"/>
              <a:ext cx="193" cy="153"/>
            </a:xfrm>
            <a:custGeom>
              <a:avLst/>
              <a:gdLst>
                <a:gd name="T0" fmla="*/ 156 w 193"/>
                <a:gd name="T1" fmla="*/ 0 h 153"/>
                <a:gd name="T2" fmla="*/ 164 w 193"/>
                <a:gd name="T3" fmla="*/ 5 h 153"/>
                <a:gd name="T4" fmla="*/ 170 w 193"/>
                <a:gd name="T5" fmla="*/ 10 h 153"/>
                <a:gd name="T6" fmla="*/ 169 w 193"/>
                <a:gd name="T7" fmla="*/ 27 h 153"/>
                <a:gd name="T8" fmla="*/ 170 w 193"/>
                <a:gd name="T9" fmla="*/ 42 h 153"/>
                <a:gd name="T10" fmla="*/ 171 w 193"/>
                <a:gd name="T11" fmla="*/ 45 h 153"/>
                <a:gd name="T12" fmla="*/ 173 w 193"/>
                <a:gd name="T13" fmla="*/ 46 h 153"/>
                <a:gd name="T14" fmla="*/ 183 w 193"/>
                <a:gd name="T15" fmla="*/ 45 h 153"/>
                <a:gd name="T16" fmla="*/ 193 w 193"/>
                <a:gd name="T17" fmla="*/ 42 h 153"/>
                <a:gd name="T18" fmla="*/ 193 w 193"/>
                <a:gd name="T19" fmla="*/ 46 h 153"/>
                <a:gd name="T20" fmla="*/ 191 w 193"/>
                <a:gd name="T21" fmla="*/ 50 h 153"/>
                <a:gd name="T22" fmla="*/ 180 w 193"/>
                <a:gd name="T23" fmla="*/ 60 h 153"/>
                <a:gd name="T24" fmla="*/ 164 w 193"/>
                <a:gd name="T25" fmla="*/ 72 h 153"/>
                <a:gd name="T26" fmla="*/ 150 w 193"/>
                <a:gd name="T27" fmla="*/ 82 h 153"/>
                <a:gd name="T28" fmla="*/ 137 w 193"/>
                <a:gd name="T29" fmla="*/ 89 h 153"/>
                <a:gd name="T30" fmla="*/ 127 w 193"/>
                <a:gd name="T31" fmla="*/ 90 h 153"/>
                <a:gd name="T32" fmla="*/ 117 w 193"/>
                <a:gd name="T33" fmla="*/ 92 h 153"/>
                <a:gd name="T34" fmla="*/ 116 w 193"/>
                <a:gd name="T35" fmla="*/ 97 h 153"/>
                <a:gd name="T36" fmla="*/ 113 w 193"/>
                <a:gd name="T37" fmla="*/ 102 h 153"/>
                <a:gd name="T38" fmla="*/ 104 w 193"/>
                <a:gd name="T39" fmla="*/ 103 h 153"/>
                <a:gd name="T40" fmla="*/ 96 w 193"/>
                <a:gd name="T41" fmla="*/ 103 h 153"/>
                <a:gd name="T42" fmla="*/ 77 w 193"/>
                <a:gd name="T43" fmla="*/ 119 h 153"/>
                <a:gd name="T44" fmla="*/ 57 w 193"/>
                <a:gd name="T45" fmla="*/ 135 h 153"/>
                <a:gd name="T46" fmla="*/ 47 w 193"/>
                <a:gd name="T47" fmla="*/ 142 h 153"/>
                <a:gd name="T48" fmla="*/ 36 w 193"/>
                <a:gd name="T49" fmla="*/ 147 h 153"/>
                <a:gd name="T50" fmla="*/ 23 w 193"/>
                <a:gd name="T51" fmla="*/ 152 h 153"/>
                <a:gd name="T52" fmla="*/ 10 w 193"/>
                <a:gd name="T53" fmla="*/ 153 h 153"/>
                <a:gd name="T54" fmla="*/ 7 w 193"/>
                <a:gd name="T55" fmla="*/ 152 h 153"/>
                <a:gd name="T56" fmla="*/ 4 w 193"/>
                <a:gd name="T57" fmla="*/ 150 h 153"/>
                <a:gd name="T58" fmla="*/ 2 w 193"/>
                <a:gd name="T59" fmla="*/ 149 h 153"/>
                <a:gd name="T60" fmla="*/ 0 w 193"/>
                <a:gd name="T61" fmla="*/ 144 h 153"/>
                <a:gd name="T62" fmla="*/ 27 w 193"/>
                <a:gd name="T63" fmla="*/ 129 h 153"/>
                <a:gd name="T64" fmla="*/ 57 w 193"/>
                <a:gd name="T65" fmla="*/ 112 h 153"/>
                <a:gd name="T66" fmla="*/ 84 w 193"/>
                <a:gd name="T67" fmla="*/ 95 h 153"/>
                <a:gd name="T68" fmla="*/ 111 w 193"/>
                <a:gd name="T69" fmla="*/ 77 h 153"/>
                <a:gd name="T70" fmla="*/ 113 w 193"/>
                <a:gd name="T71" fmla="*/ 82 h 153"/>
                <a:gd name="T72" fmla="*/ 116 w 193"/>
                <a:gd name="T73" fmla="*/ 85 h 153"/>
                <a:gd name="T74" fmla="*/ 119 w 193"/>
                <a:gd name="T75" fmla="*/ 86 h 153"/>
                <a:gd name="T76" fmla="*/ 124 w 193"/>
                <a:gd name="T77" fmla="*/ 86 h 153"/>
                <a:gd name="T78" fmla="*/ 131 w 193"/>
                <a:gd name="T79" fmla="*/ 80 h 153"/>
                <a:gd name="T80" fmla="*/ 139 w 193"/>
                <a:gd name="T81" fmla="*/ 76 h 153"/>
                <a:gd name="T82" fmla="*/ 136 w 193"/>
                <a:gd name="T83" fmla="*/ 72 h 153"/>
                <a:gd name="T84" fmla="*/ 133 w 193"/>
                <a:gd name="T85" fmla="*/ 70 h 153"/>
                <a:gd name="T86" fmla="*/ 133 w 193"/>
                <a:gd name="T87" fmla="*/ 67 h 153"/>
                <a:gd name="T88" fmla="*/ 133 w 193"/>
                <a:gd name="T89" fmla="*/ 63 h 153"/>
                <a:gd name="T90" fmla="*/ 137 w 193"/>
                <a:gd name="T91" fmla="*/ 60 h 153"/>
                <a:gd name="T92" fmla="*/ 141 w 193"/>
                <a:gd name="T93" fmla="*/ 59 h 153"/>
                <a:gd name="T94" fmla="*/ 144 w 193"/>
                <a:gd name="T95" fmla="*/ 56 h 153"/>
                <a:gd name="T96" fmla="*/ 147 w 193"/>
                <a:gd name="T97" fmla="*/ 53 h 153"/>
                <a:gd name="T98" fmla="*/ 151 w 193"/>
                <a:gd name="T99" fmla="*/ 46 h 153"/>
                <a:gd name="T100" fmla="*/ 157 w 193"/>
                <a:gd name="T101" fmla="*/ 40 h 153"/>
                <a:gd name="T102" fmla="*/ 156 w 193"/>
                <a:gd name="T103" fmla="*/ 20 h 153"/>
                <a:gd name="T104" fmla="*/ 156 w 193"/>
                <a:gd name="T105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93" h="153">
                  <a:moveTo>
                    <a:pt x="156" y="0"/>
                  </a:moveTo>
                  <a:lnTo>
                    <a:pt x="164" y="5"/>
                  </a:lnTo>
                  <a:lnTo>
                    <a:pt x="170" y="10"/>
                  </a:lnTo>
                  <a:lnTo>
                    <a:pt x="169" y="27"/>
                  </a:lnTo>
                  <a:lnTo>
                    <a:pt x="170" y="42"/>
                  </a:lnTo>
                  <a:lnTo>
                    <a:pt x="171" y="45"/>
                  </a:lnTo>
                  <a:lnTo>
                    <a:pt x="173" y="46"/>
                  </a:lnTo>
                  <a:lnTo>
                    <a:pt x="183" y="45"/>
                  </a:lnTo>
                  <a:lnTo>
                    <a:pt x="193" y="42"/>
                  </a:lnTo>
                  <a:lnTo>
                    <a:pt x="193" y="46"/>
                  </a:lnTo>
                  <a:lnTo>
                    <a:pt x="191" y="50"/>
                  </a:lnTo>
                  <a:lnTo>
                    <a:pt x="180" y="60"/>
                  </a:lnTo>
                  <a:lnTo>
                    <a:pt x="164" y="72"/>
                  </a:lnTo>
                  <a:lnTo>
                    <a:pt x="150" y="82"/>
                  </a:lnTo>
                  <a:lnTo>
                    <a:pt x="137" y="89"/>
                  </a:lnTo>
                  <a:lnTo>
                    <a:pt x="127" y="90"/>
                  </a:lnTo>
                  <a:lnTo>
                    <a:pt x="117" y="92"/>
                  </a:lnTo>
                  <a:lnTo>
                    <a:pt x="116" y="97"/>
                  </a:lnTo>
                  <a:lnTo>
                    <a:pt x="113" y="102"/>
                  </a:lnTo>
                  <a:lnTo>
                    <a:pt x="104" y="103"/>
                  </a:lnTo>
                  <a:lnTo>
                    <a:pt x="96" y="103"/>
                  </a:lnTo>
                  <a:lnTo>
                    <a:pt x="77" y="119"/>
                  </a:lnTo>
                  <a:lnTo>
                    <a:pt x="57" y="135"/>
                  </a:lnTo>
                  <a:lnTo>
                    <a:pt x="47" y="142"/>
                  </a:lnTo>
                  <a:lnTo>
                    <a:pt x="36" y="147"/>
                  </a:lnTo>
                  <a:lnTo>
                    <a:pt x="23" y="152"/>
                  </a:lnTo>
                  <a:lnTo>
                    <a:pt x="10" y="153"/>
                  </a:lnTo>
                  <a:lnTo>
                    <a:pt x="7" y="152"/>
                  </a:lnTo>
                  <a:lnTo>
                    <a:pt x="4" y="150"/>
                  </a:lnTo>
                  <a:lnTo>
                    <a:pt x="2" y="149"/>
                  </a:lnTo>
                  <a:lnTo>
                    <a:pt x="0" y="144"/>
                  </a:lnTo>
                  <a:lnTo>
                    <a:pt x="27" y="129"/>
                  </a:lnTo>
                  <a:lnTo>
                    <a:pt x="57" y="112"/>
                  </a:lnTo>
                  <a:lnTo>
                    <a:pt x="84" y="95"/>
                  </a:lnTo>
                  <a:lnTo>
                    <a:pt x="111" y="77"/>
                  </a:lnTo>
                  <a:lnTo>
                    <a:pt x="113" y="82"/>
                  </a:lnTo>
                  <a:lnTo>
                    <a:pt x="116" y="85"/>
                  </a:lnTo>
                  <a:lnTo>
                    <a:pt x="119" y="86"/>
                  </a:lnTo>
                  <a:lnTo>
                    <a:pt x="124" y="86"/>
                  </a:lnTo>
                  <a:lnTo>
                    <a:pt x="131" y="80"/>
                  </a:lnTo>
                  <a:lnTo>
                    <a:pt x="139" y="76"/>
                  </a:lnTo>
                  <a:lnTo>
                    <a:pt x="136" y="72"/>
                  </a:lnTo>
                  <a:lnTo>
                    <a:pt x="133" y="70"/>
                  </a:lnTo>
                  <a:lnTo>
                    <a:pt x="133" y="67"/>
                  </a:lnTo>
                  <a:lnTo>
                    <a:pt x="133" y="63"/>
                  </a:lnTo>
                  <a:lnTo>
                    <a:pt x="137" y="60"/>
                  </a:lnTo>
                  <a:lnTo>
                    <a:pt x="141" y="59"/>
                  </a:lnTo>
                  <a:lnTo>
                    <a:pt x="144" y="56"/>
                  </a:lnTo>
                  <a:lnTo>
                    <a:pt x="147" y="53"/>
                  </a:lnTo>
                  <a:lnTo>
                    <a:pt x="151" y="46"/>
                  </a:lnTo>
                  <a:lnTo>
                    <a:pt x="157" y="40"/>
                  </a:lnTo>
                  <a:lnTo>
                    <a:pt x="156" y="20"/>
                  </a:lnTo>
                  <a:lnTo>
                    <a:pt x="15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78" name="Freeform 509"/>
            <p:cNvSpPr>
              <a:spLocks/>
            </p:cNvSpPr>
            <p:nvPr/>
          </p:nvSpPr>
          <p:spPr bwMode="auto">
            <a:xfrm>
              <a:off x="5327" y="3757"/>
              <a:ext cx="16" cy="8"/>
            </a:xfrm>
            <a:custGeom>
              <a:avLst/>
              <a:gdLst>
                <a:gd name="T0" fmla="*/ 5 w 16"/>
                <a:gd name="T1" fmla="*/ 0 h 8"/>
                <a:gd name="T2" fmla="*/ 10 w 16"/>
                <a:gd name="T3" fmla="*/ 2 h 8"/>
                <a:gd name="T4" fmla="*/ 16 w 16"/>
                <a:gd name="T5" fmla="*/ 3 h 8"/>
                <a:gd name="T6" fmla="*/ 13 w 16"/>
                <a:gd name="T7" fmla="*/ 5 h 8"/>
                <a:gd name="T8" fmla="*/ 12 w 16"/>
                <a:gd name="T9" fmla="*/ 6 h 8"/>
                <a:gd name="T10" fmla="*/ 8 w 16"/>
                <a:gd name="T11" fmla="*/ 8 h 8"/>
                <a:gd name="T12" fmla="*/ 5 w 16"/>
                <a:gd name="T13" fmla="*/ 8 h 8"/>
                <a:gd name="T14" fmla="*/ 3 w 16"/>
                <a:gd name="T15" fmla="*/ 5 h 8"/>
                <a:gd name="T16" fmla="*/ 0 w 16"/>
                <a:gd name="T17" fmla="*/ 2 h 8"/>
                <a:gd name="T18" fmla="*/ 3 w 16"/>
                <a:gd name="T19" fmla="*/ 0 h 8"/>
                <a:gd name="T20" fmla="*/ 5 w 16"/>
                <a:gd name="T2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" h="8">
                  <a:moveTo>
                    <a:pt x="5" y="0"/>
                  </a:moveTo>
                  <a:lnTo>
                    <a:pt x="10" y="2"/>
                  </a:lnTo>
                  <a:lnTo>
                    <a:pt x="16" y="3"/>
                  </a:lnTo>
                  <a:lnTo>
                    <a:pt x="13" y="5"/>
                  </a:lnTo>
                  <a:lnTo>
                    <a:pt x="12" y="6"/>
                  </a:lnTo>
                  <a:lnTo>
                    <a:pt x="8" y="8"/>
                  </a:lnTo>
                  <a:lnTo>
                    <a:pt x="5" y="8"/>
                  </a:lnTo>
                  <a:lnTo>
                    <a:pt x="3" y="5"/>
                  </a:lnTo>
                  <a:lnTo>
                    <a:pt x="0" y="2"/>
                  </a:lnTo>
                  <a:lnTo>
                    <a:pt x="3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  <p:sp>
          <p:nvSpPr>
            <p:cNvPr id="79" name="Freeform 510"/>
            <p:cNvSpPr>
              <a:spLocks/>
            </p:cNvSpPr>
            <p:nvPr/>
          </p:nvSpPr>
          <p:spPr bwMode="auto">
            <a:xfrm>
              <a:off x="5367" y="3820"/>
              <a:ext cx="46" cy="39"/>
            </a:xfrm>
            <a:custGeom>
              <a:avLst/>
              <a:gdLst>
                <a:gd name="T0" fmla="*/ 0 w 46"/>
                <a:gd name="T1" fmla="*/ 39 h 39"/>
                <a:gd name="T2" fmla="*/ 5 w 46"/>
                <a:gd name="T3" fmla="*/ 20 h 39"/>
                <a:gd name="T4" fmla="*/ 10 w 46"/>
                <a:gd name="T5" fmla="*/ 0 h 39"/>
                <a:gd name="T6" fmla="*/ 12 w 46"/>
                <a:gd name="T7" fmla="*/ 0 h 39"/>
                <a:gd name="T8" fmla="*/ 12 w 46"/>
                <a:gd name="T9" fmla="*/ 0 h 39"/>
                <a:gd name="T10" fmla="*/ 30 w 46"/>
                <a:gd name="T11" fmla="*/ 3 h 39"/>
                <a:gd name="T12" fmla="*/ 46 w 46"/>
                <a:gd name="T13" fmla="*/ 6 h 39"/>
                <a:gd name="T14" fmla="*/ 46 w 46"/>
                <a:gd name="T15" fmla="*/ 7 h 39"/>
                <a:gd name="T16" fmla="*/ 46 w 46"/>
                <a:gd name="T17" fmla="*/ 7 h 39"/>
                <a:gd name="T18" fmla="*/ 46 w 46"/>
                <a:gd name="T19" fmla="*/ 10 h 39"/>
                <a:gd name="T20" fmla="*/ 45 w 46"/>
                <a:gd name="T21" fmla="*/ 13 h 39"/>
                <a:gd name="T22" fmla="*/ 39 w 46"/>
                <a:gd name="T23" fmla="*/ 20 h 39"/>
                <a:gd name="T24" fmla="*/ 32 w 46"/>
                <a:gd name="T25" fmla="*/ 27 h 39"/>
                <a:gd name="T26" fmla="*/ 23 w 46"/>
                <a:gd name="T27" fmla="*/ 33 h 39"/>
                <a:gd name="T28" fmla="*/ 15 w 46"/>
                <a:gd name="T29" fmla="*/ 39 h 39"/>
                <a:gd name="T30" fmla="*/ 8 w 46"/>
                <a:gd name="T31" fmla="*/ 39 h 39"/>
                <a:gd name="T32" fmla="*/ 0 w 46"/>
                <a:gd name="T33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39">
                  <a:moveTo>
                    <a:pt x="0" y="39"/>
                  </a:moveTo>
                  <a:lnTo>
                    <a:pt x="5" y="20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30" y="3"/>
                  </a:lnTo>
                  <a:lnTo>
                    <a:pt x="46" y="6"/>
                  </a:lnTo>
                  <a:lnTo>
                    <a:pt x="46" y="7"/>
                  </a:lnTo>
                  <a:lnTo>
                    <a:pt x="46" y="7"/>
                  </a:lnTo>
                  <a:lnTo>
                    <a:pt x="46" y="10"/>
                  </a:lnTo>
                  <a:lnTo>
                    <a:pt x="45" y="13"/>
                  </a:lnTo>
                  <a:lnTo>
                    <a:pt x="39" y="20"/>
                  </a:lnTo>
                  <a:lnTo>
                    <a:pt x="32" y="27"/>
                  </a:lnTo>
                  <a:lnTo>
                    <a:pt x="23" y="33"/>
                  </a:lnTo>
                  <a:lnTo>
                    <a:pt x="15" y="39"/>
                  </a:lnTo>
                  <a:lnTo>
                    <a:pt x="8" y="39"/>
                  </a:lnTo>
                  <a:lnTo>
                    <a:pt x="0" y="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ea typeface="华文楷体" panose="02010600040101010101" pitchFamily="2" charset="-122"/>
              </a:endParaRPr>
            </a:p>
          </p:txBody>
        </p:sp>
      </p:grpSp>
      <p:cxnSp>
        <p:nvCxnSpPr>
          <p:cNvPr id="84" name="直接连接符 83"/>
          <p:cNvCxnSpPr>
            <a:cxnSpLocks/>
          </p:cNvCxnSpPr>
          <p:nvPr/>
        </p:nvCxnSpPr>
        <p:spPr>
          <a:xfrm>
            <a:off x="-8656" y="6293594"/>
            <a:ext cx="12196915" cy="0"/>
          </a:xfrm>
          <a:prstGeom prst="line">
            <a:avLst/>
          </a:prstGeom>
          <a:ln>
            <a:solidFill>
              <a:srgbClr val="0046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矩形 102"/>
          <p:cNvSpPr/>
          <p:nvPr/>
        </p:nvSpPr>
        <p:spPr>
          <a:xfrm>
            <a:off x="2489" y="1636741"/>
            <a:ext cx="825857" cy="1729817"/>
          </a:xfrm>
          <a:prstGeom prst="rect">
            <a:avLst/>
          </a:prstGeom>
          <a:solidFill>
            <a:srgbClr val="0046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2" name="直接连接符 81"/>
          <p:cNvCxnSpPr/>
          <p:nvPr/>
        </p:nvCxnSpPr>
        <p:spPr>
          <a:xfrm>
            <a:off x="2213854" y="2946957"/>
            <a:ext cx="181395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直角三角形 89"/>
          <p:cNvSpPr/>
          <p:nvPr/>
        </p:nvSpPr>
        <p:spPr>
          <a:xfrm rot="16200000" flipH="1">
            <a:off x="2734" y="3345243"/>
            <a:ext cx="322592" cy="345371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直角三角形 91"/>
          <p:cNvSpPr/>
          <p:nvPr/>
        </p:nvSpPr>
        <p:spPr>
          <a:xfrm rot="16200000" flipH="1" flipV="1">
            <a:off x="11859738" y="3296662"/>
            <a:ext cx="322592" cy="334454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9" name="图片 10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1858" y="1680203"/>
            <a:ext cx="2466403" cy="1644268"/>
          </a:xfrm>
          <a:prstGeom prst="rect">
            <a:avLst/>
          </a:prstGeom>
        </p:spPr>
      </p:pic>
      <p:pic>
        <p:nvPicPr>
          <p:cNvPr id="81" name="图片 80">
            <a:extLst>
              <a:ext uri="{FF2B5EF4-FFF2-40B4-BE49-F238E27FC236}">
                <a16:creationId xmlns:a16="http://schemas.microsoft.com/office/drawing/2014/main" id="{C36E4023-6D70-4EAD-92FF-5A141E10CB8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4279" y="-11819"/>
            <a:ext cx="1226710" cy="1226710"/>
          </a:xfrm>
          <a:prstGeom prst="rect">
            <a:avLst/>
          </a:prstGeom>
        </p:spPr>
      </p:pic>
      <p:sp>
        <p:nvSpPr>
          <p:cNvPr id="104" name="TextBox 5">
            <a:extLst>
              <a:ext uri="{FF2B5EF4-FFF2-40B4-BE49-F238E27FC236}">
                <a16:creationId xmlns:a16="http://schemas.microsoft.com/office/drawing/2014/main" id="{1C56DCAA-4B95-4AD9-AA69-E850C045E141}"/>
              </a:ext>
            </a:extLst>
          </p:cNvPr>
          <p:cNvSpPr txBox="1"/>
          <p:nvPr/>
        </p:nvSpPr>
        <p:spPr>
          <a:xfrm>
            <a:off x="2018467" y="1654339"/>
            <a:ext cx="433644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 b="1" dirty="0">
                <a:solidFill>
                  <a:srgbClr val="00468E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THANKS</a:t>
            </a:r>
            <a:endParaRPr lang="zh-CN" altLang="en-US" sz="8000" b="1" dirty="0">
              <a:solidFill>
                <a:srgbClr val="00468E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5" name="TextBox 90">
            <a:extLst>
              <a:ext uri="{FF2B5EF4-FFF2-40B4-BE49-F238E27FC236}">
                <a16:creationId xmlns:a16="http://schemas.microsoft.com/office/drawing/2014/main" id="{6350A646-525D-4011-A6E2-7384DEFE953C}"/>
              </a:ext>
            </a:extLst>
          </p:cNvPr>
          <p:cNvSpPr txBox="1"/>
          <p:nvPr/>
        </p:nvSpPr>
        <p:spPr>
          <a:xfrm>
            <a:off x="8637270" y="5316717"/>
            <a:ext cx="3102945" cy="405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2020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年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10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月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8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日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0" name="灯片编号占位符 79">
            <a:extLst>
              <a:ext uri="{FF2B5EF4-FFF2-40B4-BE49-F238E27FC236}">
                <a16:creationId xmlns:a16="http://schemas.microsoft.com/office/drawing/2014/main" id="{9B97364B-D730-444E-91C0-E4B739E7A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B14F0-47FE-4937-9DB0-2B15A813C1B0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6100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895350"/>
          </a:xfrm>
          <a:prstGeom prst="rect">
            <a:avLst/>
          </a:prstGeom>
          <a:solidFill>
            <a:srgbClr val="0046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>
            <a:cxnSpLocks/>
          </p:cNvCxnSpPr>
          <p:nvPr/>
        </p:nvCxnSpPr>
        <p:spPr>
          <a:xfrm>
            <a:off x="0" y="6313714"/>
            <a:ext cx="12192000" cy="0"/>
          </a:xfrm>
          <a:prstGeom prst="line">
            <a:avLst/>
          </a:prstGeom>
          <a:ln w="19050">
            <a:solidFill>
              <a:srgbClr val="0046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0818962" y="5936343"/>
            <a:ext cx="87086" cy="377371"/>
          </a:xfrm>
          <a:prstGeom prst="rect">
            <a:avLst/>
          </a:prstGeom>
          <a:solidFill>
            <a:srgbClr val="0046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椭圆 16"/>
          <p:cNvSpPr/>
          <p:nvPr/>
        </p:nvSpPr>
        <p:spPr>
          <a:xfrm>
            <a:off x="9209919" y="1517334"/>
            <a:ext cx="288032" cy="288032"/>
          </a:xfrm>
          <a:prstGeom prst="rect">
            <a:avLst/>
          </a:prstGeom>
          <a:solidFill>
            <a:srgbClr val="0046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华文楷体" panose="02010600040101010101" pitchFamily="2" charset="-122"/>
            </a:endParaRPr>
          </a:p>
        </p:txBody>
      </p:sp>
      <p:sp>
        <p:nvSpPr>
          <p:cNvPr id="130" name="椭圆 17"/>
          <p:cNvSpPr/>
          <p:nvPr/>
        </p:nvSpPr>
        <p:spPr>
          <a:xfrm>
            <a:off x="9530893" y="1200242"/>
            <a:ext cx="288032" cy="2880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华文楷体" panose="0201060004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1FBA17F-D942-4083-819F-1B2EFE1A755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6702" y="59735"/>
            <a:ext cx="775879" cy="775879"/>
          </a:xfrm>
          <a:prstGeom prst="rect">
            <a:avLst/>
          </a:prstGeom>
        </p:spPr>
      </p:pic>
      <p:sp>
        <p:nvSpPr>
          <p:cNvPr id="31" name="椭圆 30">
            <a:extLst>
              <a:ext uri="{FF2B5EF4-FFF2-40B4-BE49-F238E27FC236}">
                <a16:creationId xmlns:a16="http://schemas.microsoft.com/office/drawing/2014/main" id="{FBE511BF-229D-4F6C-9029-F946878AA108}"/>
              </a:ext>
            </a:extLst>
          </p:cNvPr>
          <p:cNvSpPr/>
          <p:nvPr/>
        </p:nvSpPr>
        <p:spPr>
          <a:xfrm>
            <a:off x="2276771" y="2221458"/>
            <a:ext cx="2625430" cy="2625428"/>
          </a:xfrm>
          <a:prstGeom prst="ellipse">
            <a:avLst/>
          </a:prstGeom>
          <a:noFill/>
          <a:ln w="28575">
            <a:solidFill>
              <a:srgbClr val="1847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6A352D54-79DA-473A-BA85-D4DB828D8BC8}"/>
              </a:ext>
            </a:extLst>
          </p:cNvPr>
          <p:cNvGrpSpPr/>
          <p:nvPr/>
        </p:nvGrpSpPr>
        <p:grpSpPr>
          <a:xfrm>
            <a:off x="2581581" y="2621254"/>
            <a:ext cx="2052942" cy="1840098"/>
            <a:chOff x="4950565" y="2141272"/>
            <a:chExt cx="3094826" cy="2773962"/>
          </a:xfrm>
        </p:grpSpPr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EDF81AC6-CD1D-4304-B48F-6D0F40CC2725}"/>
                </a:ext>
              </a:extLst>
            </p:cNvPr>
            <p:cNvSpPr/>
            <p:nvPr/>
          </p:nvSpPr>
          <p:spPr>
            <a:xfrm>
              <a:off x="4950565" y="2141272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B9F4124E-EE43-4F5D-9FE2-944B9DB2F002}"/>
                </a:ext>
              </a:extLst>
            </p:cNvPr>
            <p:cNvSpPr/>
            <p:nvPr/>
          </p:nvSpPr>
          <p:spPr>
            <a:xfrm>
              <a:off x="7893507" y="4763350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18581433-C082-4391-B346-897D390A37FB}"/>
              </a:ext>
            </a:extLst>
          </p:cNvPr>
          <p:cNvGrpSpPr/>
          <p:nvPr/>
        </p:nvGrpSpPr>
        <p:grpSpPr>
          <a:xfrm>
            <a:off x="2582460" y="2625347"/>
            <a:ext cx="2045906" cy="1856228"/>
            <a:chOff x="4953229" y="2141272"/>
            <a:chExt cx="3084220" cy="2798278"/>
          </a:xfrm>
        </p:grpSpPr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96B02C5F-E700-4DFD-9A25-10246D1682F5}"/>
                </a:ext>
              </a:extLst>
            </p:cNvPr>
            <p:cNvSpPr/>
            <p:nvPr/>
          </p:nvSpPr>
          <p:spPr>
            <a:xfrm>
              <a:off x="4953229" y="4787666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25F02CDA-BD33-4F0E-98EC-16EFA5A323A9}"/>
                </a:ext>
              </a:extLst>
            </p:cNvPr>
            <p:cNvSpPr/>
            <p:nvPr/>
          </p:nvSpPr>
          <p:spPr>
            <a:xfrm>
              <a:off x="7885565" y="2141272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8" name="矩形 37">
            <a:extLst>
              <a:ext uri="{FF2B5EF4-FFF2-40B4-BE49-F238E27FC236}">
                <a16:creationId xmlns:a16="http://schemas.microsoft.com/office/drawing/2014/main" id="{363463DA-5E6D-460D-A1D2-91835CE37B4D}"/>
              </a:ext>
            </a:extLst>
          </p:cNvPr>
          <p:cNvSpPr/>
          <p:nvPr/>
        </p:nvSpPr>
        <p:spPr>
          <a:xfrm>
            <a:off x="5484376" y="2841530"/>
            <a:ext cx="3917011" cy="64633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rgbClr val="18478F"/>
                </a:solidFill>
                <a:latin typeface="楷体" panose="02010609060101010101" pitchFamily="49" charset="-122"/>
                <a:ea typeface="楷体" panose="02010609060101010101" pitchFamily="49" charset="-122"/>
                <a:cs typeface="Open Sans" panose="020B0606030504020204" pitchFamily="34" charset="0"/>
              </a:rPr>
              <a:t>算法方案解析</a:t>
            </a:r>
            <a:endParaRPr lang="en-US" altLang="zh-CN" sz="3600" b="1" dirty="0">
              <a:solidFill>
                <a:srgbClr val="18478F"/>
              </a:solidFill>
              <a:latin typeface="楷体" panose="02010609060101010101" pitchFamily="49" charset="-122"/>
              <a:ea typeface="楷体" panose="02010609060101010101" pitchFamily="49" charset="-122"/>
              <a:cs typeface="Open Sans" panose="020B0606030504020204" pitchFamily="34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5255AAA0-58CB-4B5C-9D9E-7201C12142C5}"/>
              </a:ext>
            </a:extLst>
          </p:cNvPr>
          <p:cNvSpPr/>
          <p:nvPr/>
        </p:nvSpPr>
        <p:spPr>
          <a:xfrm>
            <a:off x="5484376" y="3466350"/>
            <a:ext cx="4497824" cy="27699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355E9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————————————————————————————</a:t>
            </a:r>
            <a:endParaRPr lang="pt-BR" altLang="zh-CN" sz="1200" dirty="0">
              <a:solidFill>
                <a:srgbClr val="355E9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783B4055-1E2A-4F5F-80A2-DF76C0AFFA27}"/>
              </a:ext>
            </a:extLst>
          </p:cNvPr>
          <p:cNvSpPr/>
          <p:nvPr/>
        </p:nvSpPr>
        <p:spPr>
          <a:xfrm>
            <a:off x="2616618" y="2570728"/>
            <a:ext cx="1946033" cy="1946033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dist="101600" dir="72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01</a:t>
            </a:r>
            <a:endParaRPr lang="zh-CN" altLang="en-US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9238BF2-1344-4961-ACCB-5FA68BF74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3465F-94D4-42DA-9143-0C29F3A7755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7639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539527" y="179362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问题描述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2B866E8B-5B39-460B-ABD3-A07EA647101B}"/>
              </a:ext>
            </a:extLst>
          </p:cNvPr>
          <p:cNvSpPr/>
          <p:nvPr/>
        </p:nvSpPr>
        <p:spPr>
          <a:xfrm>
            <a:off x="0" y="6731968"/>
            <a:ext cx="12192000" cy="126032"/>
          </a:xfrm>
          <a:prstGeom prst="rect">
            <a:avLst/>
          </a:prstGeom>
          <a:solidFill>
            <a:srgbClr val="0046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AEBFE466-72C0-4236-8A42-01AB056E7932}"/>
              </a:ext>
            </a:extLst>
          </p:cNvPr>
          <p:cNvSpPr/>
          <p:nvPr/>
        </p:nvSpPr>
        <p:spPr>
          <a:xfrm>
            <a:off x="0" y="-1097"/>
            <a:ext cx="12192000" cy="126032"/>
          </a:xfrm>
          <a:prstGeom prst="rect">
            <a:avLst/>
          </a:prstGeom>
          <a:solidFill>
            <a:srgbClr val="0046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5B547AA6-8C7B-4F5A-8805-17C9AB1B714A}"/>
              </a:ext>
            </a:extLst>
          </p:cNvPr>
          <p:cNvSpPr/>
          <p:nvPr/>
        </p:nvSpPr>
        <p:spPr>
          <a:xfrm>
            <a:off x="257381" y="267676"/>
            <a:ext cx="87086" cy="377371"/>
          </a:xfrm>
          <a:prstGeom prst="rect">
            <a:avLst/>
          </a:prstGeom>
          <a:solidFill>
            <a:srgbClr val="0046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6C3EE70-AEF9-4541-B4D1-DAB768813D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7587" y="5930156"/>
            <a:ext cx="668044" cy="668044"/>
          </a:xfrm>
          <a:prstGeom prst="rect">
            <a:avLst/>
          </a:prstGeom>
        </p:spPr>
      </p:pic>
      <p:sp>
        <p:nvSpPr>
          <p:cNvPr id="10" name="TextBox 6">
            <a:extLst>
              <a:ext uri="{FF2B5EF4-FFF2-40B4-BE49-F238E27FC236}">
                <a16:creationId xmlns:a16="http://schemas.microsoft.com/office/drawing/2014/main" id="{7A688C7E-909F-4E9F-B495-F4555A313B4F}"/>
              </a:ext>
            </a:extLst>
          </p:cNvPr>
          <p:cNvSpPr txBox="1"/>
          <p:nvPr/>
        </p:nvSpPr>
        <p:spPr>
          <a:xfrm>
            <a:off x="539526" y="818564"/>
            <a:ext cx="5153199" cy="509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rgbClr val="00468E"/>
                </a:solidFill>
                <a:ea typeface="华文楷体" panose="02010600040101010101" pitchFamily="2" charset="-122"/>
              </a:rPr>
              <a:t>问题描述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40D1BE93-B01D-44C1-985F-ED0D3AF2CA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7034" y="195265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cxnSp>
        <p:nvCxnSpPr>
          <p:cNvPr id="12" name="直接连接符 21">
            <a:extLst>
              <a:ext uri="{FF2B5EF4-FFF2-40B4-BE49-F238E27FC236}">
                <a16:creationId xmlns:a16="http://schemas.microsoft.com/office/drawing/2014/main" id="{7382C247-9067-49A3-8ADE-B0708F8CEF9F}"/>
              </a:ext>
            </a:extLst>
          </p:cNvPr>
          <p:cNvCxnSpPr>
            <a:cxnSpLocks/>
          </p:cNvCxnSpPr>
          <p:nvPr/>
        </p:nvCxnSpPr>
        <p:spPr>
          <a:xfrm flipV="1">
            <a:off x="6054502" y="1532937"/>
            <a:ext cx="0" cy="5039339"/>
          </a:xfrm>
          <a:prstGeom prst="line">
            <a:avLst/>
          </a:prstGeom>
          <a:ln w="19050">
            <a:solidFill>
              <a:srgbClr val="0046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29">
            <a:extLst>
              <a:ext uri="{FF2B5EF4-FFF2-40B4-BE49-F238E27FC236}">
                <a16:creationId xmlns:a16="http://schemas.microsoft.com/office/drawing/2014/main" id="{410068F2-8DCE-4A1F-99A3-1855E4F901DE}"/>
              </a:ext>
            </a:extLst>
          </p:cNvPr>
          <p:cNvSpPr txBox="1"/>
          <p:nvPr/>
        </p:nvSpPr>
        <p:spPr>
          <a:xfrm>
            <a:off x="453887" y="1457766"/>
            <a:ext cx="5324475" cy="2686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800" b="1" dirty="0">
                <a:solidFill>
                  <a:srgbClr val="00468E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事件抽取：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2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将非结构化文本中的事件信息转化为结构化形式，包括识别出事件的</a:t>
            </a:r>
            <a:r>
              <a:rPr lang="zh-CN" altLang="en-US" sz="2400" b="1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触发词</a:t>
            </a:r>
            <a:r>
              <a:rPr lang="zh-CN" altLang="en-US" sz="2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，支持该事件</a:t>
            </a:r>
            <a:r>
              <a:rPr lang="zh-CN" altLang="en-US" sz="2400" b="1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论元</a:t>
            </a:r>
            <a:r>
              <a:rPr lang="zh-CN" altLang="en-US" sz="2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zh-CN" altLang="en-US" sz="2400" b="1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主体、客体、时间、地点</a:t>
            </a:r>
            <a:r>
              <a:rPr lang="zh-CN" altLang="en-US" sz="2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）。</a:t>
            </a:r>
            <a:endParaRPr lang="en-US" altLang="zh-CN" sz="3200" dirty="0">
              <a:solidFill>
                <a:srgbClr val="00468E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7C6263C-5B19-454A-B0E9-10CE7547C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B14F0-47FE-4937-9DB0-2B15A813C1B0}" type="slidenum">
              <a:rPr lang="zh-CN" altLang="en-US" smtClean="0"/>
              <a:t>3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E0BD41B-435B-40F4-B78A-A6053B13EF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399" y="4165010"/>
            <a:ext cx="5664033" cy="2407261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C0DE3DEA-CBD6-479E-9172-B6335C22A2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5423" y="3108160"/>
            <a:ext cx="5271943" cy="1796079"/>
          </a:xfrm>
          <a:prstGeom prst="rect">
            <a:avLst/>
          </a:prstGeom>
        </p:spPr>
      </p:pic>
      <p:sp>
        <p:nvSpPr>
          <p:cNvPr id="21" name="TextBox 29">
            <a:extLst>
              <a:ext uri="{FF2B5EF4-FFF2-40B4-BE49-F238E27FC236}">
                <a16:creationId xmlns:a16="http://schemas.microsoft.com/office/drawing/2014/main" id="{A5D7C9FE-0B1E-4DBC-9E8A-08C7E06B4258}"/>
              </a:ext>
            </a:extLst>
          </p:cNvPr>
          <p:cNvSpPr txBox="1"/>
          <p:nvPr/>
        </p:nvSpPr>
        <p:spPr>
          <a:xfrm>
            <a:off x="6685423" y="1158365"/>
            <a:ext cx="5324475" cy="1578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0468E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事件属性抽取：</a:t>
            </a:r>
            <a:endParaRPr lang="en-US" altLang="zh-CN" sz="2800" b="1" dirty="0">
              <a:solidFill>
                <a:srgbClr val="00468E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r>
              <a:rPr lang="zh-CN" altLang="en-US" sz="2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从文本中抽取表达事件发生的</a:t>
            </a:r>
            <a:r>
              <a:rPr lang="zh-CN" altLang="en-US" sz="2400" b="1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状态</a:t>
            </a:r>
            <a:r>
              <a:rPr lang="zh-CN" altLang="en-US" sz="2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，包括</a:t>
            </a:r>
            <a:r>
              <a:rPr lang="zh-CN" altLang="en-US" sz="2400" b="1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极性、时态</a:t>
            </a:r>
            <a:r>
              <a:rPr lang="zh-CN" altLang="en-US" sz="2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400" dirty="0">
              <a:solidFill>
                <a:srgbClr val="00468E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0461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539527" y="179362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方案选择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2B866E8B-5B39-460B-ABD3-A07EA647101B}"/>
              </a:ext>
            </a:extLst>
          </p:cNvPr>
          <p:cNvSpPr/>
          <p:nvPr/>
        </p:nvSpPr>
        <p:spPr>
          <a:xfrm>
            <a:off x="0" y="6731968"/>
            <a:ext cx="12192000" cy="126032"/>
          </a:xfrm>
          <a:prstGeom prst="rect">
            <a:avLst/>
          </a:prstGeom>
          <a:solidFill>
            <a:srgbClr val="0046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AEBFE466-72C0-4236-8A42-01AB056E7932}"/>
              </a:ext>
            </a:extLst>
          </p:cNvPr>
          <p:cNvSpPr/>
          <p:nvPr/>
        </p:nvSpPr>
        <p:spPr>
          <a:xfrm>
            <a:off x="0" y="-1097"/>
            <a:ext cx="12192000" cy="126032"/>
          </a:xfrm>
          <a:prstGeom prst="rect">
            <a:avLst/>
          </a:prstGeom>
          <a:solidFill>
            <a:srgbClr val="0046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5B547AA6-8C7B-4F5A-8805-17C9AB1B714A}"/>
              </a:ext>
            </a:extLst>
          </p:cNvPr>
          <p:cNvSpPr/>
          <p:nvPr/>
        </p:nvSpPr>
        <p:spPr>
          <a:xfrm>
            <a:off x="257381" y="267676"/>
            <a:ext cx="87086" cy="377371"/>
          </a:xfrm>
          <a:prstGeom prst="rect">
            <a:avLst/>
          </a:prstGeom>
          <a:solidFill>
            <a:srgbClr val="0046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6C3EE70-AEF9-4541-B4D1-DAB768813D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7587" y="5930156"/>
            <a:ext cx="668044" cy="668044"/>
          </a:xfrm>
          <a:prstGeom prst="rect">
            <a:avLst/>
          </a:prstGeom>
        </p:spPr>
      </p:pic>
      <p:sp>
        <p:nvSpPr>
          <p:cNvPr id="10" name="TextBox 6">
            <a:extLst>
              <a:ext uri="{FF2B5EF4-FFF2-40B4-BE49-F238E27FC236}">
                <a16:creationId xmlns:a16="http://schemas.microsoft.com/office/drawing/2014/main" id="{7A688C7E-909F-4E9F-B495-F4555A313B4F}"/>
              </a:ext>
            </a:extLst>
          </p:cNvPr>
          <p:cNvSpPr txBox="1"/>
          <p:nvPr/>
        </p:nvSpPr>
        <p:spPr>
          <a:xfrm>
            <a:off x="539526" y="818564"/>
            <a:ext cx="5153199" cy="509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>
                <a:solidFill>
                  <a:srgbClr val="00468E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Pipeline Model</a:t>
            </a:r>
            <a:endParaRPr lang="zh-CN" altLang="en-US" sz="2400" dirty="0">
              <a:solidFill>
                <a:srgbClr val="00468E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40D1BE93-B01D-44C1-985F-ED0D3AF2CA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7034" y="195265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TextBox 29">
            <a:extLst>
              <a:ext uri="{FF2B5EF4-FFF2-40B4-BE49-F238E27FC236}">
                <a16:creationId xmlns:a16="http://schemas.microsoft.com/office/drawing/2014/main" id="{410068F2-8DCE-4A1F-99A3-1855E4F901DE}"/>
              </a:ext>
            </a:extLst>
          </p:cNvPr>
          <p:cNvSpPr txBox="1"/>
          <p:nvPr/>
        </p:nvSpPr>
        <p:spPr>
          <a:xfrm>
            <a:off x="840367" y="1294208"/>
            <a:ext cx="4057163" cy="2255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将事件抽取任务划分成两阶段任务，先进行</a:t>
            </a:r>
            <a:r>
              <a:rPr lang="zh-CN" altLang="en-US" sz="2400" b="1" dirty="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触发词抽取</a:t>
            </a:r>
            <a:r>
              <a:rPr lang="zh-CN" altLang="en-US" sz="2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，再利用抽出的触发词对事件论元进行</a:t>
            </a:r>
            <a:r>
              <a:rPr lang="zh-CN" altLang="en-US" sz="2400" b="1" dirty="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槽填充</a:t>
            </a:r>
            <a:r>
              <a:rPr lang="zh-CN" altLang="en-US" sz="2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3200" dirty="0">
              <a:solidFill>
                <a:srgbClr val="00468E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7C6263C-5B19-454A-B0E9-10CE7547C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B14F0-47FE-4937-9DB0-2B15A813C1B0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15" name="TextBox 6">
            <a:extLst>
              <a:ext uri="{FF2B5EF4-FFF2-40B4-BE49-F238E27FC236}">
                <a16:creationId xmlns:a16="http://schemas.microsoft.com/office/drawing/2014/main" id="{6C8D47E8-8D43-437C-B601-E40E676AAB5C}"/>
              </a:ext>
            </a:extLst>
          </p:cNvPr>
          <p:cNvSpPr txBox="1"/>
          <p:nvPr/>
        </p:nvSpPr>
        <p:spPr>
          <a:xfrm>
            <a:off x="6642432" y="818564"/>
            <a:ext cx="5153199" cy="509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>
                <a:solidFill>
                  <a:srgbClr val="00468E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Joint Model</a:t>
            </a:r>
            <a:endParaRPr lang="zh-CN" altLang="en-US" sz="2400" dirty="0">
              <a:solidFill>
                <a:srgbClr val="00468E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TextBox 29">
            <a:extLst>
              <a:ext uri="{FF2B5EF4-FFF2-40B4-BE49-F238E27FC236}">
                <a16:creationId xmlns:a16="http://schemas.microsoft.com/office/drawing/2014/main" id="{B567FDF5-2249-4A90-A6DA-54F61ABAD8AC}"/>
              </a:ext>
            </a:extLst>
          </p:cNvPr>
          <p:cNvSpPr txBox="1"/>
          <p:nvPr/>
        </p:nvSpPr>
        <p:spPr>
          <a:xfrm>
            <a:off x="6954181" y="1294208"/>
            <a:ext cx="4057163" cy="2255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以文本作为模型的输入，考虑了事件触发词与事件论元之间的依赖性，</a:t>
            </a:r>
            <a:r>
              <a:rPr lang="zh-CN" altLang="en-US" sz="2400" b="1" dirty="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直接输出</a:t>
            </a:r>
            <a:r>
              <a:rPr lang="zh-CN" altLang="en-US" sz="2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抽取出的触发词和对应的论元。</a:t>
            </a:r>
            <a:endParaRPr lang="en-US" altLang="zh-CN" sz="3200" dirty="0">
              <a:solidFill>
                <a:srgbClr val="00468E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88D598D-9F32-47D9-A5FD-3D37828706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2994341"/>
              </p:ext>
            </p:extLst>
          </p:nvPr>
        </p:nvGraphicFramePr>
        <p:xfrm>
          <a:off x="840367" y="4058236"/>
          <a:ext cx="10032437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8176">
                  <a:extLst>
                    <a:ext uri="{9D8B030D-6E8A-4147-A177-3AD203B41FA5}">
                      <a16:colId xmlns:a16="http://schemas.microsoft.com/office/drawing/2014/main" val="2162322220"/>
                    </a:ext>
                  </a:extLst>
                </a:gridCol>
                <a:gridCol w="3812547">
                  <a:extLst>
                    <a:ext uri="{9D8B030D-6E8A-4147-A177-3AD203B41FA5}">
                      <a16:colId xmlns:a16="http://schemas.microsoft.com/office/drawing/2014/main" val="1682255474"/>
                    </a:ext>
                  </a:extLst>
                </a:gridCol>
                <a:gridCol w="4321714">
                  <a:extLst>
                    <a:ext uri="{9D8B030D-6E8A-4147-A177-3AD203B41FA5}">
                      <a16:colId xmlns:a16="http://schemas.microsoft.com/office/drawing/2014/main" val="2123217484"/>
                    </a:ext>
                  </a:extLst>
                </a:gridCol>
              </a:tblGrid>
              <a:tr h="142684">
                <a:tc>
                  <a:txBody>
                    <a:bodyPr/>
                    <a:lstStyle/>
                    <a:p>
                      <a:endParaRPr lang="zh-CN" alt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优点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缺点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088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pipeline </a:t>
                      </a:r>
                      <a:endParaRPr lang="zh-CN" altLang="en-US" sz="3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简单、可以优化不同模块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受触发词提取模型的误差传播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784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joint</a:t>
                      </a:r>
                      <a:endParaRPr lang="zh-CN" altLang="en-US" sz="3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避免误差传播、考虑到了触发词和论元的依赖性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方案设计困难，无法进行局部的优化处理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3035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8659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539527" y="179362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方案设计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2B866E8B-5B39-460B-ABD3-A07EA647101B}"/>
              </a:ext>
            </a:extLst>
          </p:cNvPr>
          <p:cNvSpPr/>
          <p:nvPr/>
        </p:nvSpPr>
        <p:spPr>
          <a:xfrm>
            <a:off x="0" y="6731968"/>
            <a:ext cx="12192000" cy="126032"/>
          </a:xfrm>
          <a:prstGeom prst="rect">
            <a:avLst/>
          </a:prstGeom>
          <a:solidFill>
            <a:srgbClr val="0046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AEBFE466-72C0-4236-8A42-01AB056E7932}"/>
              </a:ext>
            </a:extLst>
          </p:cNvPr>
          <p:cNvSpPr/>
          <p:nvPr/>
        </p:nvSpPr>
        <p:spPr>
          <a:xfrm>
            <a:off x="0" y="-1097"/>
            <a:ext cx="12192000" cy="126032"/>
          </a:xfrm>
          <a:prstGeom prst="rect">
            <a:avLst/>
          </a:prstGeom>
          <a:solidFill>
            <a:srgbClr val="0046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5B547AA6-8C7B-4F5A-8805-17C9AB1B714A}"/>
              </a:ext>
            </a:extLst>
          </p:cNvPr>
          <p:cNvSpPr/>
          <p:nvPr/>
        </p:nvSpPr>
        <p:spPr>
          <a:xfrm>
            <a:off x="257381" y="267676"/>
            <a:ext cx="87086" cy="377371"/>
          </a:xfrm>
          <a:prstGeom prst="rect">
            <a:avLst/>
          </a:prstGeom>
          <a:solidFill>
            <a:srgbClr val="0046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6C3EE70-AEF9-4541-B4D1-DAB768813D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7587" y="5930156"/>
            <a:ext cx="668044" cy="668044"/>
          </a:xfrm>
          <a:prstGeom prst="rect">
            <a:avLst/>
          </a:prstGeom>
        </p:spPr>
      </p:pic>
      <p:sp>
        <p:nvSpPr>
          <p:cNvPr id="10" name="TextBox 6">
            <a:extLst>
              <a:ext uri="{FF2B5EF4-FFF2-40B4-BE49-F238E27FC236}">
                <a16:creationId xmlns:a16="http://schemas.microsoft.com/office/drawing/2014/main" id="{7A688C7E-909F-4E9F-B495-F4555A313B4F}"/>
              </a:ext>
            </a:extLst>
          </p:cNvPr>
          <p:cNvSpPr txBox="1"/>
          <p:nvPr/>
        </p:nvSpPr>
        <p:spPr>
          <a:xfrm>
            <a:off x="539526" y="818564"/>
            <a:ext cx="5153199" cy="509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rgbClr val="00468E"/>
                </a:solidFill>
                <a:ea typeface="华文楷体" panose="02010600040101010101" pitchFamily="2" charset="-122"/>
              </a:rPr>
              <a:t>系统框架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17DF7DF-53D1-4843-9B73-502FD038F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B14F0-47FE-4937-9DB0-2B15A813C1B0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A7588D0-C2D7-4CAA-BF58-889BDC0362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903" y="1457766"/>
            <a:ext cx="7010400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321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539527" y="179362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触发词提取器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2B866E8B-5B39-460B-ABD3-A07EA647101B}"/>
              </a:ext>
            </a:extLst>
          </p:cNvPr>
          <p:cNvSpPr/>
          <p:nvPr/>
        </p:nvSpPr>
        <p:spPr>
          <a:xfrm>
            <a:off x="0" y="6982221"/>
            <a:ext cx="12192000" cy="126032"/>
          </a:xfrm>
          <a:prstGeom prst="rect">
            <a:avLst/>
          </a:prstGeom>
          <a:solidFill>
            <a:srgbClr val="0046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AEBFE466-72C0-4236-8A42-01AB056E7932}"/>
              </a:ext>
            </a:extLst>
          </p:cNvPr>
          <p:cNvSpPr/>
          <p:nvPr/>
        </p:nvSpPr>
        <p:spPr>
          <a:xfrm>
            <a:off x="0" y="-1097"/>
            <a:ext cx="12192000" cy="126032"/>
          </a:xfrm>
          <a:prstGeom prst="rect">
            <a:avLst/>
          </a:prstGeom>
          <a:solidFill>
            <a:srgbClr val="0046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5B547AA6-8C7B-4F5A-8805-17C9AB1B714A}"/>
              </a:ext>
            </a:extLst>
          </p:cNvPr>
          <p:cNvSpPr/>
          <p:nvPr/>
        </p:nvSpPr>
        <p:spPr>
          <a:xfrm>
            <a:off x="257381" y="267676"/>
            <a:ext cx="87086" cy="377371"/>
          </a:xfrm>
          <a:prstGeom prst="rect">
            <a:avLst/>
          </a:prstGeom>
          <a:solidFill>
            <a:srgbClr val="0046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6C3EE70-AEF9-4541-B4D1-DAB768813D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7587" y="6055284"/>
            <a:ext cx="668044" cy="668044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80118C3-16B0-49EA-AFE4-2BBA58E8F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5303" y="6606603"/>
            <a:ext cx="2743200" cy="365125"/>
          </a:xfrm>
        </p:spPr>
        <p:txBody>
          <a:bodyPr/>
          <a:lstStyle/>
          <a:p>
            <a:fld id="{90DB14F0-47FE-4937-9DB0-2B15A813C1B0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16" name="TextBox 29">
            <a:extLst>
              <a:ext uri="{FF2B5EF4-FFF2-40B4-BE49-F238E27FC236}">
                <a16:creationId xmlns:a16="http://schemas.microsoft.com/office/drawing/2014/main" id="{9A0119C1-F6DB-48AB-A440-AF369A58CB14}"/>
              </a:ext>
            </a:extLst>
          </p:cNvPr>
          <p:cNvSpPr txBox="1"/>
          <p:nvPr/>
        </p:nvSpPr>
        <p:spPr>
          <a:xfrm>
            <a:off x="257381" y="905946"/>
            <a:ext cx="4575034" cy="4191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模型框架：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BERT + Feature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将标注数据中的所有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Trigger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作为知识库，类似于</a:t>
            </a:r>
            <a:r>
              <a:rPr lang="zh-CN" altLang="en-US" sz="2000" b="1" u="sng" dirty="0">
                <a:solidFill>
                  <a:srgbClr val="0070C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远程监督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的方式，作为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Trigger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抽取的先验特征，抽取句子中与知识库内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Trigger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匹配的文本标注出来，将其映射到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Extra-Feature Embedding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中，与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BERT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的输出拼接。</a:t>
            </a:r>
            <a:endParaRPr lang="en-US" altLang="zh-CN" sz="2000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endParaRPr lang="en-US" altLang="zh-CN" sz="2000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2F345BF-ABE6-4BF5-A5ED-CBACE83111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0315" y="481037"/>
            <a:ext cx="6262158" cy="4759963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D7B4EF48-D7D5-4C52-BA1B-22FAFFB533DA}"/>
              </a:ext>
            </a:extLst>
          </p:cNvPr>
          <p:cNvSpPr txBox="1"/>
          <p:nvPr/>
        </p:nvSpPr>
        <p:spPr>
          <a:xfrm>
            <a:off x="344466" y="4596645"/>
            <a:ext cx="11684037" cy="22585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知识库构建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训练集内部交叉构建，测试集使用全体训练集作为知识库构建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</a:p>
          <a:p>
            <a:pPr lvl="0">
              <a:lnSpc>
                <a:spcPct val="150000"/>
              </a:lnSpc>
            </a:pP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</a:t>
            </a:r>
            <a:r>
              <a:rPr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郎平哭了</a:t>
            </a: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b="1" dirty="0">
                <a:solidFill>
                  <a:srgbClr val="0070C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面对</a:t>
            </a:r>
            <a:r>
              <a:rPr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央视的采访</a:t>
            </a: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她流下了眼泪。 </a:t>
            </a: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Trigger</a:t>
            </a:r>
            <a:r>
              <a:rPr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：面对</a:t>
            </a:r>
            <a:endParaRPr lang="en-US" altLang="zh-CN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</a:t>
            </a:r>
            <a:r>
              <a:rPr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书就像一把钥匙</a:t>
            </a: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b="1" dirty="0">
                <a:solidFill>
                  <a:srgbClr val="0070C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开启</a:t>
            </a:r>
            <a:r>
              <a:rPr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了智慧的大门。</a:t>
            </a: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 Trigger</a:t>
            </a:r>
            <a:r>
              <a:rPr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：开启                     </a:t>
            </a:r>
            <a:r>
              <a:rPr lang="zh-CN" altLang="en-US" b="1" dirty="0">
                <a:solidFill>
                  <a:srgbClr val="0070C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面对</a:t>
            </a:r>
            <a:r>
              <a:rPr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奥运会，中国“金花”</a:t>
            </a:r>
            <a:r>
              <a:rPr lang="zh-CN" altLang="en-US" b="1" dirty="0">
                <a:solidFill>
                  <a:srgbClr val="0070C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开启</a:t>
            </a:r>
            <a:r>
              <a:rPr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全面</a:t>
            </a:r>
            <a:r>
              <a:rPr lang="zh-CN" altLang="en-US" b="1" dirty="0">
                <a:solidFill>
                  <a:srgbClr val="0070C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备战</a:t>
            </a:r>
            <a:r>
              <a:rPr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中国乒乓球队正在火热</a:t>
            </a:r>
            <a:r>
              <a:rPr lang="zh-CN" altLang="en-US" b="1" dirty="0">
                <a:solidFill>
                  <a:srgbClr val="0070C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备战</a:t>
            </a:r>
            <a:r>
              <a:rPr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东京奥运会。    </a:t>
            </a: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Trigger</a:t>
            </a:r>
            <a:r>
              <a:rPr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：备战</a:t>
            </a:r>
            <a:endParaRPr lang="en-US" altLang="zh-CN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endParaRPr lang="en-US" altLang="zh-CN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左大括号 9">
            <a:extLst>
              <a:ext uri="{FF2B5EF4-FFF2-40B4-BE49-F238E27FC236}">
                <a16:creationId xmlns:a16="http://schemas.microsoft.com/office/drawing/2014/main" id="{C3579C21-9243-488D-8D31-B4241E2739D5}"/>
              </a:ext>
            </a:extLst>
          </p:cNvPr>
          <p:cNvSpPr/>
          <p:nvPr/>
        </p:nvSpPr>
        <p:spPr>
          <a:xfrm>
            <a:off x="517975" y="5282483"/>
            <a:ext cx="228176" cy="1117600"/>
          </a:xfrm>
          <a:prstGeom prst="leftBrac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CA2D5C8-AD89-4AC7-990D-85685D874EC4}"/>
              </a:ext>
            </a:extLst>
          </p:cNvPr>
          <p:cNvSpPr txBox="1"/>
          <p:nvPr/>
        </p:nvSpPr>
        <p:spPr>
          <a:xfrm>
            <a:off x="93562" y="5349048"/>
            <a:ext cx="3048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知识库</a:t>
            </a:r>
            <a:endParaRPr lang="zh-CN" altLang="en-US" dirty="0"/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B9731123-E75F-439A-A34C-7DD2FFF80831}"/>
              </a:ext>
            </a:extLst>
          </p:cNvPr>
          <p:cNvCxnSpPr/>
          <p:nvPr/>
        </p:nvCxnSpPr>
        <p:spPr>
          <a:xfrm>
            <a:off x="6516303" y="5820338"/>
            <a:ext cx="86627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4C21A063-F54B-440E-8B30-FF51309892BA}"/>
              </a:ext>
            </a:extLst>
          </p:cNvPr>
          <p:cNvSpPr txBox="1"/>
          <p:nvPr/>
        </p:nvSpPr>
        <p:spPr>
          <a:xfrm>
            <a:off x="6583680" y="5433596"/>
            <a:ext cx="9004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match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839621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539527" y="179362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论元提取器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2B866E8B-5B39-460B-ABD3-A07EA647101B}"/>
              </a:ext>
            </a:extLst>
          </p:cNvPr>
          <p:cNvSpPr/>
          <p:nvPr/>
        </p:nvSpPr>
        <p:spPr>
          <a:xfrm>
            <a:off x="0" y="6731968"/>
            <a:ext cx="12192000" cy="126032"/>
          </a:xfrm>
          <a:prstGeom prst="rect">
            <a:avLst/>
          </a:prstGeom>
          <a:solidFill>
            <a:srgbClr val="0046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AEBFE466-72C0-4236-8A42-01AB056E7932}"/>
              </a:ext>
            </a:extLst>
          </p:cNvPr>
          <p:cNvSpPr/>
          <p:nvPr/>
        </p:nvSpPr>
        <p:spPr>
          <a:xfrm>
            <a:off x="0" y="-1097"/>
            <a:ext cx="12192000" cy="126032"/>
          </a:xfrm>
          <a:prstGeom prst="rect">
            <a:avLst/>
          </a:prstGeom>
          <a:solidFill>
            <a:srgbClr val="0046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5B547AA6-8C7B-4F5A-8805-17C9AB1B714A}"/>
              </a:ext>
            </a:extLst>
          </p:cNvPr>
          <p:cNvSpPr/>
          <p:nvPr/>
        </p:nvSpPr>
        <p:spPr>
          <a:xfrm>
            <a:off x="257381" y="267676"/>
            <a:ext cx="87086" cy="377371"/>
          </a:xfrm>
          <a:prstGeom prst="rect">
            <a:avLst/>
          </a:prstGeom>
          <a:solidFill>
            <a:srgbClr val="0046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6C3EE70-AEF9-4541-B4D1-DAB768813D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7587" y="5930156"/>
            <a:ext cx="668044" cy="668044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80118C3-16B0-49EA-AFE4-2BBA58E8F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B14F0-47FE-4937-9DB0-2B15A813C1B0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14" name="TextBox 29">
            <a:extLst>
              <a:ext uri="{FF2B5EF4-FFF2-40B4-BE49-F238E27FC236}">
                <a16:creationId xmlns:a16="http://schemas.microsoft.com/office/drawing/2014/main" id="{DFF06B88-D3AF-46B8-8637-6FB1A7FDAADE}"/>
              </a:ext>
            </a:extLst>
          </p:cNvPr>
          <p:cNvSpPr txBox="1"/>
          <p:nvPr/>
        </p:nvSpPr>
        <p:spPr>
          <a:xfrm>
            <a:off x="614245" y="1393946"/>
            <a:ext cx="5605579" cy="4653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模型框架：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BERT-</a:t>
            </a:r>
            <a:r>
              <a:rPr lang="en-US" altLang="zh-CN" sz="2000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ConditionalLayerNorm</a:t>
            </a:r>
            <a:endParaRPr lang="en-US" altLang="zh-CN" sz="2000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模型输入：原始文本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+Trigger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在文本中的位置</a:t>
            </a:r>
            <a:endParaRPr lang="en-US" altLang="zh-CN" sz="2000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特征：文本中所有词到</a:t>
            </a: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Trigger</a:t>
            </a:r>
            <a:r>
              <a:rPr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的相对距离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Trigger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本身的相对距离为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0.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模型利用</a:t>
            </a:r>
            <a:r>
              <a:rPr lang="en-US" altLang="zh-CN" sz="2000" dirty="0" err="1">
                <a:solidFill>
                  <a:srgbClr val="0070C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ConditionalLayerNorm</a:t>
            </a:r>
            <a:r>
              <a:rPr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让文本融入</a:t>
            </a: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Trigger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的语义信息，效果略有提升。</a:t>
            </a:r>
            <a:endParaRPr lang="en-US" altLang="zh-CN" sz="2000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模型直接</a:t>
            </a:r>
            <a:r>
              <a:rPr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标注出</a:t>
            </a: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trigger</a:t>
            </a:r>
            <a:r>
              <a:rPr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的位置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，帮助模型预测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role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000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TextBox 29">
            <a:extLst>
              <a:ext uri="{FF2B5EF4-FFF2-40B4-BE49-F238E27FC236}">
                <a16:creationId xmlns:a16="http://schemas.microsoft.com/office/drawing/2014/main" id="{B7BD93B7-403F-4316-863D-B7996BF32D19}"/>
              </a:ext>
            </a:extLst>
          </p:cNvPr>
          <p:cNvSpPr txBox="1"/>
          <p:nvPr/>
        </p:nvSpPr>
        <p:spPr>
          <a:xfrm>
            <a:off x="6473010" y="5205565"/>
            <a:ext cx="5099100" cy="10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ConditionalLayerNorm</a:t>
            </a:r>
            <a:r>
              <a:rPr lang="en-US" altLang="zh-CN" sz="14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14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参考自</a:t>
            </a:r>
            <a:r>
              <a:rPr lang="en-US" altLang="zh-CN" sz="14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14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苏剑林</a:t>
            </a:r>
            <a:r>
              <a:rPr lang="en-US" altLang="zh-CN" sz="14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 (2019, Dec 14). </a:t>
            </a:r>
          </a:p>
          <a:p>
            <a:pPr lvl="0">
              <a:lnSpc>
                <a:spcPct val="150000"/>
              </a:lnSpc>
            </a:pPr>
            <a:r>
              <a:rPr lang="en-US" altLang="zh-CN" sz="14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《</a:t>
            </a:r>
            <a:r>
              <a:rPr lang="zh-CN" altLang="en-US" sz="14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基于</a:t>
            </a:r>
            <a:r>
              <a:rPr lang="en-US" altLang="zh-CN" sz="14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Conditional Layer Normalization</a:t>
            </a:r>
            <a:r>
              <a:rPr lang="zh-CN" altLang="en-US" sz="14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的条件文本生成 </a:t>
            </a:r>
            <a:r>
              <a:rPr lang="en-US" altLang="zh-CN" sz="14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》[Blog post]. Retrieved from https://kexue.fm/archives/7124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D14462-A201-4474-8418-5577B014B7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4088" y="243587"/>
            <a:ext cx="6438430" cy="5141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826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539527" y="179362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属性分类器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2B866E8B-5B39-460B-ABD3-A07EA647101B}"/>
              </a:ext>
            </a:extLst>
          </p:cNvPr>
          <p:cNvSpPr/>
          <p:nvPr/>
        </p:nvSpPr>
        <p:spPr>
          <a:xfrm>
            <a:off x="0" y="6731968"/>
            <a:ext cx="12192000" cy="126032"/>
          </a:xfrm>
          <a:prstGeom prst="rect">
            <a:avLst/>
          </a:prstGeom>
          <a:solidFill>
            <a:srgbClr val="0046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AEBFE466-72C0-4236-8A42-01AB056E7932}"/>
              </a:ext>
            </a:extLst>
          </p:cNvPr>
          <p:cNvSpPr/>
          <p:nvPr/>
        </p:nvSpPr>
        <p:spPr>
          <a:xfrm>
            <a:off x="0" y="-1097"/>
            <a:ext cx="12192000" cy="126032"/>
          </a:xfrm>
          <a:prstGeom prst="rect">
            <a:avLst/>
          </a:prstGeom>
          <a:solidFill>
            <a:srgbClr val="0046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5B547AA6-8C7B-4F5A-8805-17C9AB1B714A}"/>
              </a:ext>
            </a:extLst>
          </p:cNvPr>
          <p:cNvSpPr/>
          <p:nvPr/>
        </p:nvSpPr>
        <p:spPr>
          <a:xfrm>
            <a:off x="257381" y="267676"/>
            <a:ext cx="87086" cy="377371"/>
          </a:xfrm>
          <a:prstGeom prst="rect">
            <a:avLst/>
          </a:prstGeom>
          <a:solidFill>
            <a:srgbClr val="0046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6C3EE70-AEF9-4541-B4D1-DAB768813D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7587" y="5930156"/>
            <a:ext cx="668044" cy="668044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80118C3-16B0-49EA-AFE4-2BBA58E8F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B14F0-47FE-4937-9DB0-2B15A813C1B0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12" name="TextBox 29">
            <a:extLst>
              <a:ext uri="{FF2B5EF4-FFF2-40B4-BE49-F238E27FC236}">
                <a16:creationId xmlns:a16="http://schemas.microsoft.com/office/drawing/2014/main" id="{190A0DD2-705E-4D72-9D22-8F6E3628EDA8}"/>
              </a:ext>
            </a:extLst>
          </p:cNvPr>
          <p:cNvSpPr txBox="1"/>
          <p:nvPr/>
        </p:nvSpPr>
        <p:spPr>
          <a:xfrm>
            <a:off x="490421" y="1832757"/>
            <a:ext cx="5015229" cy="3739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模型框架：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BERT-</a:t>
            </a:r>
            <a:r>
              <a:rPr lang="en-US" altLang="zh-CN" sz="2000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DynamicPooling</a:t>
            </a:r>
            <a:endParaRPr lang="en-US" altLang="zh-CN" sz="2000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模型输入：原始文本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+Trigger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在文本中的</a:t>
            </a:r>
            <a:endParaRPr lang="en-US" altLang="zh-CN" sz="2000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位置。</a:t>
            </a:r>
            <a:endParaRPr lang="en-US" altLang="zh-CN" sz="2000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我们认为事件的属性只与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Trigger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本身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和其</a:t>
            </a:r>
            <a:r>
              <a:rPr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左右窗口大小为</a:t>
            </a:r>
            <a:r>
              <a: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的词有关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，故模型中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mask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多余部分，利用窗口内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Pooling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后的</a:t>
            </a:r>
            <a:r>
              <a:rPr lang="en-US" altLang="zh-CN" sz="2000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logits+Trigger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Start </a:t>
            </a:r>
            <a:r>
              <a:rPr lang="en-US" altLang="zh-CN" sz="2000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Logits+Trigger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End Logits 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对 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tense 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和 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polarity 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进行分类。</a:t>
            </a:r>
            <a:endParaRPr lang="en-US" altLang="zh-CN" sz="2000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2C98E90-CEED-4863-AF4A-ECB433E225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270" y="697410"/>
            <a:ext cx="7034502" cy="4741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412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895350"/>
          </a:xfrm>
          <a:prstGeom prst="rect">
            <a:avLst/>
          </a:prstGeom>
          <a:solidFill>
            <a:srgbClr val="0046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>
            <a:cxnSpLocks/>
          </p:cNvCxnSpPr>
          <p:nvPr/>
        </p:nvCxnSpPr>
        <p:spPr>
          <a:xfrm>
            <a:off x="0" y="6313714"/>
            <a:ext cx="12192000" cy="0"/>
          </a:xfrm>
          <a:prstGeom prst="line">
            <a:avLst/>
          </a:prstGeom>
          <a:ln w="19050">
            <a:solidFill>
              <a:srgbClr val="0046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0818962" y="5936343"/>
            <a:ext cx="87086" cy="377371"/>
          </a:xfrm>
          <a:prstGeom prst="rect">
            <a:avLst/>
          </a:prstGeom>
          <a:solidFill>
            <a:srgbClr val="0046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椭圆 16"/>
          <p:cNvSpPr/>
          <p:nvPr/>
        </p:nvSpPr>
        <p:spPr>
          <a:xfrm>
            <a:off x="9209919" y="1517334"/>
            <a:ext cx="288032" cy="288032"/>
          </a:xfrm>
          <a:prstGeom prst="rect">
            <a:avLst/>
          </a:prstGeom>
          <a:solidFill>
            <a:srgbClr val="0046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华文楷体" panose="02010600040101010101" pitchFamily="2" charset="-122"/>
            </a:endParaRPr>
          </a:p>
        </p:txBody>
      </p:sp>
      <p:sp>
        <p:nvSpPr>
          <p:cNvPr id="130" name="椭圆 17"/>
          <p:cNvSpPr/>
          <p:nvPr/>
        </p:nvSpPr>
        <p:spPr>
          <a:xfrm>
            <a:off x="9530893" y="1200242"/>
            <a:ext cx="288032" cy="2880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华文楷体" panose="0201060004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1FBA17F-D942-4083-819F-1B2EFE1A755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6702" y="59735"/>
            <a:ext cx="775879" cy="775879"/>
          </a:xfrm>
          <a:prstGeom prst="rect">
            <a:avLst/>
          </a:prstGeom>
        </p:spPr>
      </p:pic>
      <p:sp>
        <p:nvSpPr>
          <p:cNvPr id="31" name="椭圆 30">
            <a:extLst>
              <a:ext uri="{FF2B5EF4-FFF2-40B4-BE49-F238E27FC236}">
                <a16:creationId xmlns:a16="http://schemas.microsoft.com/office/drawing/2014/main" id="{FBE511BF-229D-4F6C-9029-F946878AA108}"/>
              </a:ext>
            </a:extLst>
          </p:cNvPr>
          <p:cNvSpPr/>
          <p:nvPr/>
        </p:nvSpPr>
        <p:spPr>
          <a:xfrm>
            <a:off x="2276771" y="2221458"/>
            <a:ext cx="2625430" cy="2625428"/>
          </a:xfrm>
          <a:prstGeom prst="ellipse">
            <a:avLst/>
          </a:prstGeom>
          <a:noFill/>
          <a:ln w="28575">
            <a:solidFill>
              <a:srgbClr val="1847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6A352D54-79DA-473A-BA85-D4DB828D8BC8}"/>
              </a:ext>
            </a:extLst>
          </p:cNvPr>
          <p:cNvGrpSpPr/>
          <p:nvPr/>
        </p:nvGrpSpPr>
        <p:grpSpPr>
          <a:xfrm>
            <a:off x="2581581" y="2621254"/>
            <a:ext cx="2052942" cy="1840098"/>
            <a:chOff x="4950565" y="2141272"/>
            <a:chExt cx="3094826" cy="2773962"/>
          </a:xfrm>
        </p:grpSpPr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EDF81AC6-CD1D-4304-B48F-6D0F40CC2725}"/>
                </a:ext>
              </a:extLst>
            </p:cNvPr>
            <p:cNvSpPr/>
            <p:nvPr/>
          </p:nvSpPr>
          <p:spPr>
            <a:xfrm>
              <a:off x="4950565" y="2141272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B9F4124E-EE43-4F5D-9FE2-944B9DB2F002}"/>
                </a:ext>
              </a:extLst>
            </p:cNvPr>
            <p:cNvSpPr/>
            <p:nvPr/>
          </p:nvSpPr>
          <p:spPr>
            <a:xfrm>
              <a:off x="7893507" y="4763350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18581433-C082-4391-B346-897D390A37FB}"/>
              </a:ext>
            </a:extLst>
          </p:cNvPr>
          <p:cNvGrpSpPr/>
          <p:nvPr/>
        </p:nvGrpSpPr>
        <p:grpSpPr>
          <a:xfrm>
            <a:off x="2582460" y="2625347"/>
            <a:ext cx="2045906" cy="1856228"/>
            <a:chOff x="4953229" y="2141272"/>
            <a:chExt cx="3084220" cy="2798278"/>
          </a:xfrm>
        </p:grpSpPr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96B02C5F-E700-4DFD-9A25-10246D1682F5}"/>
                </a:ext>
              </a:extLst>
            </p:cNvPr>
            <p:cNvSpPr/>
            <p:nvPr/>
          </p:nvSpPr>
          <p:spPr>
            <a:xfrm>
              <a:off x="4953229" y="4787666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25F02CDA-BD33-4F0E-98EC-16EFA5A323A9}"/>
                </a:ext>
              </a:extLst>
            </p:cNvPr>
            <p:cNvSpPr/>
            <p:nvPr/>
          </p:nvSpPr>
          <p:spPr>
            <a:xfrm>
              <a:off x="7885565" y="2141272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8" name="矩形 37">
            <a:extLst>
              <a:ext uri="{FF2B5EF4-FFF2-40B4-BE49-F238E27FC236}">
                <a16:creationId xmlns:a16="http://schemas.microsoft.com/office/drawing/2014/main" id="{363463DA-5E6D-460D-A1D2-91835CE37B4D}"/>
              </a:ext>
            </a:extLst>
          </p:cNvPr>
          <p:cNvSpPr/>
          <p:nvPr/>
        </p:nvSpPr>
        <p:spPr>
          <a:xfrm>
            <a:off x="5484376" y="2841530"/>
            <a:ext cx="3917011" cy="64633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rgbClr val="18478F"/>
                </a:solidFill>
                <a:latin typeface="楷体" panose="02010609060101010101" pitchFamily="49" charset="-122"/>
                <a:ea typeface="楷体" panose="02010609060101010101" pitchFamily="49" charset="-122"/>
                <a:cs typeface="Open Sans" panose="020B0606030504020204" pitchFamily="34" charset="0"/>
              </a:rPr>
              <a:t>方案优化思路</a:t>
            </a:r>
            <a:endParaRPr lang="en-US" altLang="zh-CN" sz="3600" b="1" dirty="0">
              <a:solidFill>
                <a:srgbClr val="18478F"/>
              </a:solidFill>
              <a:latin typeface="楷体" panose="02010609060101010101" pitchFamily="49" charset="-122"/>
              <a:ea typeface="楷体" panose="02010609060101010101" pitchFamily="49" charset="-122"/>
              <a:cs typeface="Open Sans" panose="020B0606030504020204" pitchFamily="34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5255AAA0-58CB-4B5C-9D9E-7201C12142C5}"/>
              </a:ext>
            </a:extLst>
          </p:cNvPr>
          <p:cNvSpPr/>
          <p:nvPr/>
        </p:nvSpPr>
        <p:spPr>
          <a:xfrm>
            <a:off x="5484376" y="3466350"/>
            <a:ext cx="4497824" cy="27699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355E9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————————————————————————————</a:t>
            </a:r>
            <a:endParaRPr lang="pt-BR" altLang="zh-CN" sz="1200" dirty="0">
              <a:solidFill>
                <a:srgbClr val="355E9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783B4055-1E2A-4F5F-80A2-DF76C0AFFA27}"/>
              </a:ext>
            </a:extLst>
          </p:cNvPr>
          <p:cNvSpPr/>
          <p:nvPr/>
        </p:nvSpPr>
        <p:spPr>
          <a:xfrm>
            <a:off x="2616618" y="2570728"/>
            <a:ext cx="1946033" cy="1946033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dist="101600" dir="72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02</a:t>
            </a:r>
            <a:endParaRPr lang="zh-CN" altLang="en-US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9238BF2-1344-4961-ACCB-5FA68BF74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3465F-94D4-42DA-9143-0C29F3A7755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321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15256</TotalTime>
  <Words>1198</Words>
  <Application>Microsoft Office PowerPoint</Application>
  <PresentationFormat>宽屏</PresentationFormat>
  <Paragraphs>207</Paragraphs>
  <Slides>19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3" baseType="lpstr">
      <vt:lpstr>Adobe 宋体 Std L</vt:lpstr>
      <vt:lpstr>Open Sans</vt:lpstr>
      <vt:lpstr>等线</vt:lpstr>
      <vt:lpstr>等线 Light</vt:lpstr>
      <vt:lpstr>华文楷体</vt:lpstr>
      <vt:lpstr>楷体</vt:lpstr>
      <vt:lpstr>宋体</vt:lpstr>
      <vt:lpstr>Arial</vt:lpstr>
      <vt:lpstr>Calibri</vt:lpstr>
      <vt:lpstr>Calibri Light</vt:lpstr>
      <vt:lpstr>Impact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姓 汤旭铭</dc:creator>
  <cp:lastModifiedBy>祝 斐然</cp:lastModifiedBy>
  <cp:revision>3262</cp:revision>
  <dcterms:created xsi:type="dcterms:W3CDTF">2014-07-11T14:26:42Z</dcterms:created>
  <dcterms:modified xsi:type="dcterms:W3CDTF">2020-10-29T03:22:44Z</dcterms:modified>
</cp:coreProperties>
</file>