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BFFFF-131C-4F75-B977-D906C475FD6E}">
  <a:tblStyle styleId="{281BFFFF-131C-4F75-B977-D906C475FD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36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049e2c123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049e2c123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模型</a:t>
            </a:r>
            <a:r>
              <a:rPr lang="en-US" altLang="zh-CN" dirty="0"/>
              <a:t>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Author: Elvis Saravia (ellfae@gmail.com)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49e2c123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049e2c123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模型</a:t>
            </a:r>
            <a:r>
              <a:rPr lang="en-US" altLang="zh-CN" dirty="0"/>
              <a:t>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Author: Elvis Saravia (ellfae@gmail.com)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049e2c123_2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049e2c123_2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模型</a:t>
            </a:r>
            <a:r>
              <a:rPr lang="en-US" altLang="zh-CN" dirty="0"/>
              <a:t>3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exue.fm/archives/71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3475639" y="4229388"/>
            <a:ext cx="2192700" cy="346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0EDBA">
                  <a:alpha val="29411"/>
                </a:srgbClr>
              </a:gs>
              <a:gs pos="100000">
                <a:srgbClr val="B6D7A8">
                  <a:alpha val="30980"/>
                </a:srgbClr>
              </a:gs>
            </a:gsLst>
            <a:lin ang="13500032" scaled="0"/>
          </a:gra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2902618" y="4796638"/>
            <a:ext cx="3270300" cy="346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“3月9日，美国出手</a:t>
            </a:r>
            <a:r>
              <a:rPr lang="en">
                <a:solidFill>
                  <a:schemeClr val="dk1"/>
                </a:solidFill>
              </a:rPr>
              <a:t>干预</a:t>
            </a:r>
            <a:r>
              <a:rPr lang="en"/>
              <a:t>石油市场。”</a:t>
            </a:r>
            <a:endParaRPr/>
          </a:p>
        </p:txBody>
      </p:sp>
      <p:cxnSp>
        <p:nvCxnSpPr>
          <p:cNvPr id="152" name="Google Shape;152;p16"/>
          <p:cNvCxnSpPr/>
          <p:nvPr/>
        </p:nvCxnSpPr>
        <p:spPr>
          <a:xfrm rot="10800000">
            <a:off x="4575532" y="3943689"/>
            <a:ext cx="4200" cy="23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6"/>
          <p:cNvSpPr/>
          <p:nvPr/>
        </p:nvSpPr>
        <p:spPr>
          <a:xfrm>
            <a:off x="99500" y="3626805"/>
            <a:ext cx="8956200" cy="269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101   124   3299   130   3189  8024  5401  1744  1139   2797  2397  7564  4767  3779  2356   1767   511    102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54" name="Google Shape;154;p16"/>
          <p:cNvCxnSpPr/>
          <p:nvPr/>
        </p:nvCxnSpPr>
        <p:spPr>
          <a:xfrm flipH="1">
            <a:off x="2538720" y="3628910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/>
          <p:nvPr/>
        </p:nvCxnSpPr>
        <p:spPr>
          <a:xfrm flipH="1">
            <a:off x="3037828" y="3628910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 flipH="1">
            <a:off x="3536936" y="3628910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 flipH="1">
            <a:off x="4036043" y="3628910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/>
          <p:nvPr/>
        </p:nvCxnSpPr>
        <p:spPr>
          <a:xfrm flipH="1">
            <a:off x="4535151" y="3622448"/>
            <a:ext cx="510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6"/>
          <p:cNvCxnSpPr/>
          <p:nvPr/>
        </p:nvCxnSpPr>
        <p:spPr>
          <a:xfrm flipH="1">
            <a:off x="5034259" y="3622448"/>
            <a:ext cx="510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6"/>
          <p:cNvCxnSpPr/>
          <p:nvPr/>
        </p:nvCxnSpPr>
        <p:spPr>
          <a:xfrm flipH="1">
            <a:off x="1041396" y="3628910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6"/>
          <p:cNvCxnSpPr/>
          <p:nvPr/>
        </p:nvCxnSpPr>
        <p:spPr>
          <a:xfrm flipH="1">
            <a:off x="1540504" y="3628910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6"/>
          <p:cNvCxnSpPr/>
          <p:nvPr/>
        </p:nvCxnSpPr>
        <p:spPr>
          <a:xfrm flipH="1">
            <a:off x="2039612" y="3628910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6"/>
          <p:cNvCxnSpPr/>
          <p:nvPr/>
        </p:nvCxnSpPr>
        <p:spPr>
          <a:xfrm flipH="1">
            <a:off x="5533367" y="3625679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6"/>
          <p:cNvCxnSpPr/>
          <p:nvPr/>
        </p:nvCxnSpPr>
        <p:spPr>
          <a:xfrm flipH="1">
            <a:off x="6032475" y="3625679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6"/>
          <p:cNvCxnSpPr/>
          <p:nvPr/>
        </p:nvCxnSpPr>
        <p:spPr>
          <a:xfrm flipH="1">
            <a:off x="6531583" y="3625679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6"/>
          <p:cNvCxnSpPr/>
          <p:nvPr/>
        </p:nvCxnSpPr>
        <p:spPr>
          <a:xfrm flipH="1">
            <a:off x="7030673" y="3625629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6"/>
          <p:cNvCxnSpPr/>
          <p:nvPr/>
        </p:nvCxnSpPr>
        <p:spPr>
          <a:xfrm flipH="1">
            <a:off x="7529781" y="3625629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6"/>
          <p:cNvCxnSpPr/>
          <p:nvPr/>
        </p:nvCxnSpPr>
        <p:spPr>
          <a:xfrm flipH="1">
            <a:off x="8028889" y="3625629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6"/>
          <p:cNvCxnSpPr/>
          <p:nvPr/>
        </p:nvCxnSpPr>
        <p:spPr>
          <a:xfrm flipH="1">
            <a:off x="8528011" y="3625629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/>
          <p:nvPr/>
        </p:nvCxnSpPr>
        <p:spPr>
          <a:xfrm flipH="1">
            <a:off x="542294" y="3625630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6"/>
          <p:cNvCxnSpPr/>
          <p:nvPr/>
        </p:nvCxnSpPr>
        <p:spPr>
          <a:xfrm rot="10800000">
            <a:off x="4575532" y="4631053"/>
            <a:ext cx="4200" cy="23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6"/>
          <p:cNvSpPr/>
          <p:nvPr/>
        </p:nvSpPr>
        <p:spPr>
          <a:xfrm>
            <a:off x="2040800" y="2917538"/>
            <a:ext cx="5091000" cy="404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RoBERTa-wwm-ext</a:t>
            </a:r>
            <a:endParaRPr/>
          </a:p>
        </p:txBody>
      </p:sp>
      <p:cxnSp>
        <p:nvCxnSpPr>
          <p:cNvPr id="173" name="Google Shape;173;p16"/>
          <p:cNvCxnSpPr/>
          <p:nvPr/>
        </p:nvCxnSpPr>
        <p:spPr>
          <a:xfrm rot="10800000">
            <a:off x="4575532" y="3346930"/>
            <a:ext cx="4200" cy="23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16"/>
          <p:cNvSpPr/>
          <p:nvPr/>
        </p:nvSpPr>
        <p:spPr>
          <a:xfrm>
            <a:off x="2040800" y="2423377"/>
            <a:ext cx="5091000" cy="2262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endParaRPr/>
          </a:p>
        </p:txBody>
      </p:sp>
      <p:cxnSp>
        <p:nvCxnSpPr>
          <p:cNvPr id="175" name="Google Shape;175;p16"/>
          <p:cNvCxnSpPr/>
          <p:nvPr/>
        </p:nvCxnSpPr>
        <p:spPr>
          <a:xfrm rot="10800000">
            <a:off x="4575532" y="2653741"/>
            <a:ext cx="4200" cy="23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16"/>
          <p:cNvSpPr/>
          <p:nvPr/>
        </p:nvSpPr>
        <p:spPr>
          <a:xfrm>
            <a:off x="1996850" y="1783093"/>
            <a:ext cx="5134800" cy="3480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Binary-Classification (Trigger-End-Logits)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1996850" y="1435025"/>
            <a:ext cx="5134800" cy="3480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Binary-Classification (Trigger-Start-Logits)</a:t>
            </a:r>
            <a:endParaRPr/>
          </a:p>
        </p:txBody>
      </p:sp>
      <p:cxnSp>
        <p:nvCxnSpPr>
          <p:cNvPr id="178" name="Google Shape;178;p16"/>
          <p:cNvCxnSpPr/>
          <p:nvPr/>
        </p:nvCxnSpPr>
        <p:spPr>
          <a:xfrm rot="10800000">
            <a:off x="4575532" y="2131202"/>
            <a:ext cx="4200" cy="23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6"/>
          <p:cNvCxnSpPr/>
          <p:nvPr/>
        </p:nvCxnSpPr>
        <p:spPr>
          <a:xfrm rot="10800000">
            <a:off x="4575533" y="1175266"/>
            <a:ext cx="4200" cy="23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16"/>
          <p:cNvSpPr/>
          <p:nvPr/>
        </p:nvSpPr>
        <p:spPr>
          <a:xfrm>
            <a:off x="59550" y="884307"/>
            <a:ext cx="8956200" cy="269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0       0        0        0         0        0        0        0        0        0        0        1        0         0        0        0        0        0 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81" name="Google Shape;181;p16"/>
          <p:cNvCxnSpPr/>
          <p:nvPr/>
        </p:nvCxnSpPr>
        <p:spPr>
          <a:xfrm flipH="1">
            <a:off x="2498770" y="886412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6"/>
          <p:cNvCxnSpPr/>
          <p:nvPr/>
        </p:nvCxnSpPr>
        <p:spPr>
          <a:xfrm flipH="1">
            <a:off x="2997878" y="886412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6"/>
          <p:cNvCxnSpPr/>
          <p:nvPr/>
        </p:nvCxnSpPr>
        <p:spPr>
          <a:xfrm flipH="1">
            <a:off x="3496986" y="886412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6"/>
          <p:cNvCxnSpPr/>
          <p:nvPr/>
        </p:nvCxnSpPr>
        <p:spPr>
          <a:xfrm flipH="1">
            <a:off x="3996094" y="886412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6"/>
          <p:cNvCxnSpPr/>
          <p:nvPr/>
        </p:nvCxnSpPr>
        <p:spPr>
          <a:xfrm flipH="1">
            <a:off x="4495201" y="879950"/>
            <a:ext cx="510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6"/>
          <p:cNvCxnSpPr/>
          <p:nvPr/>
        </p:nvCxnSpPr>
        <p:spPr>
          <a:xfrm flipH="1">
            <a:off x="4994309" y="879950"/>
            <a:ext cx="510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6"/>
          <p:cNvCxnSpPr/>
          <p:nvPr/>
        </p:nvCxnSpPr>
        <p:spPr>
          <a:xfrm flipH="1">
            <a:off x="1001447" y="886412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6"/>
          <p:cNvCxnSpPr/>
          <p:nvPr/>
        </p:nvCxnSpPr>
        <p:spPr>
          <a:xfrm flipH="1">
            <a:off x="1500554" y="886412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6"/>
          <p:cNvCxnSpPr/>
          <p:nvPr/>
        </p:nvCxnSpPr>
        <p:spPr>
          <a:xfrm flipH="1">
            <a:off x="1999662" y="886412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6"/>
          <p:cNvCxnSpPr/>
          <p:nvPr/>
        </p:nvCxnSpPr>
        <p:spPr>
          <a:xfrm flipH="1">
            <a:off x="5493417" y="883181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16"/>
          <p:cNvCxnSpPr/>
          <p:nvPr/>
        </p:nvCxnSpPr>
        <p:spPr>
          <a:xfrm flipH="1">
            <a:off x="5992525" y="883181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6"/>
          <p:cNvCxnSpPr/>
          <p:nvPr/>
        </p:nvCxnSpPr>
        <p:spPr>
          <a:xfrm flipH="1">
            <a:off x="6491633" y="883181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6"/>
          <p:cNvCxnSpPr/>
          <p:nvPr/>
        </p:nvCxnSpPr>
        <p:spPr>
          <a:xfrm flipH="1">
            <a:off x="6990723" y="883131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6"/>
          <p:cNvCxnSpPr/>
          <p:nvPr/>
        </p:nvCxnSpPr>
        <p:spPr>
          <a:xfrm flipH="1">
            <a:off x="7489831" y="883131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6"/>
          <p:cNvCxnSpPr/>
          <p:nvPr/>
        </p:nvCxnSpPr>
        <p:spPr>
          <a:xfrm flipH="1">
            <a:off x="7988939" y="883131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6"/>
          <p:cNvCxnSpPr/>
          <p:nvPr/>
        </p:nvCxnSpPr>
        <p:spPr>
          <a:xfrm flipH="1">
            <a:off x="8488062" y="883131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6"/>
          <p:cNvCxnSpPr/>
          <p:nvPr/>
        </p:nvCxnSpPr>
        <p:spPr>
          <a:xfrm flipH="1">
            <a:off x="502345" y="883132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6"/>
          <p:cNvSpPr/>
          <p:nvPr/>
        </p:nvSpPr>
        <p:spPr>
          <a:xfrm>
            <a:off x="59675" y="614682"/>
            <a:ext cx="8956200" cy="269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0       0        0        0         0        0        0        0        0        0        1        0        0         0        0        0        0        0 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99" name="Google Shape;199;p16"/>
          <p:cNvCxnSpPr/>
          <p:nvPr/>
        </p:nvCxnSpPr>
        <p:spPr>
          <a:xfrm flipH="1">
            <a:off x="2498895" y="616787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6"/>
          <p:cNvCxnSpPr/>
          <p:nvPr/>
        </p:nvCxnSpPr>
        <p:spPr>
          <a:xfrm flipH="1">
            <a:off x="2998003" y="616787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6"/>
          <p:cNvCxnSpPr/>
          <p:nvPr/>
        </p:nvCxnSpPr>
        <p:spPr>
          <a:xfrm flipH="1">
            <a:off x="3497111" y="616787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6"/>
          <p:cNvCxnSpPr/>
          <p:nvPr/>
        </p:nvCxnSpPr>
        <p:spPr>
          <a:xfrm flipH="1">
            <a:off x="3996219" y="616787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6"/>
          <p:cNvCxnSpPr/>
          <p:nvPr/>
        </p:nvCxnSpPr>
        <p:spPr>
          <a:xfrm flipH="1">
            <a:off x="4495326" y="610325"/>
            <a:ext cx="510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6"/>
          <p:cNvCxnSpPr/>
          <p:nvPr/>
        </p:nvCxnSpPr>
        <p:spPr>
          <a:xfrm flipH="1">
            <a:off x="4994434" y="610325"/>
            <a:ext cx="510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6"/>
          <p:cNvCxnSpPr/>
          <p:nvPr/>
        </p:nvCxnSpPr>
        <p:spPr>
          <a:xfrm flipH="1">
            <a:off x="1001572" y="616787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6"/>
          <p:cNvCxnSpPr/>
          <p:nvPr/>
        </p:nvCxnSpPr>
        <p:spPr>
          <a:xfrm flipH="1">
            <a:off x="1500679" y="616787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6"/>
          <p:cNvCxnSpPr/>
          <p:nvPr/>
        </p:nvCxnSpPr>
        <p:spPr>
          <a:xfrm flipH="1">
            <a:off x="1999787" y="616787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6"/>
          <p:cNvCxnSpPr/>
          <p:nvPr/>
        </p:nvCxnSpPr>
        <p:spPr>
          <a:xfrm flipH="1">
            <a:off x="5493542" y="613556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6"/>
          <p:cNvCxnSpPr/>
          <p:nvPr/>
        </p:nvCxnSpPr>
        <p:spPr>
          <a:xfrm flipH="1">
            <a:off x="5992650" y="613556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16"/>
          <p:cNvCxnSpPr/>
          <p:nvPr/>
        </p:nvCxnSpPr>
        <p:spPr>
          <a:xfrm flipH="1">
            <a:off x="6491758" y="613556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 flipH="1">
            <a:off x="6990848" y="613506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6"/>
          <p:cNvCxnSpPr/>
          <p:nvPr/>
        </p:nvCxnSpPr>
        <p:spPr>
          <a:xfrm flipH="1">
            <a:off x="7489956" y="613506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6"/>
          <p:cNvCxnSpPr/>
          <p:nvPr/>
        </p:nvCxnSpPr>
        <p:spPr>
          <a:xfrm flipH="1">
            <a:off x="7989064" y="613506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6"/>
          <p:cNvCxnSpPr/>
          <p:nvPr/>
        </p:nvCxnSpPr>
        <p:spPr>
          <a:xfrm flipH="1">
            <a:off x="8488187" y="613506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6"/>
          <p:cNvCxnSpPr/>
          <p:nvPr/>
        </p:nvCxnSpPr>
        <p:spPr>
          <a:xfrm flipH="1">
            <a:off x="502470" y="613507"/>
            <a:ext cx="5100" cy="26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6"/>
          <p:cNvCxnSpPr/>
          <p:nvPr/>
        </p:nvCxnSpPr>
        <p:spPr>
          <a:xfrm rot="10800000">
            <a:off x="5494008" y="364766"/>
            <a:ext cx="4200" cy="23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16"/>
          <p:cNvSpPr txBox="1"/>
          <p:nvPr/>
        </p:nvSpPr>
        <p:spPr>
          <a:xfrm>
            <a:off x="5175875" y="16775"/>
            <a:ext cx="640200" cy="34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干预</a:t>
            </a:r>
            <a:endParaRPr/>
          </a:p>
        </p:txBody>
      </p:sp>
      <p:sp>
        <p:nvSpPr>
          <p:cNvPr id="218" name="Google Shape;218;p16"/>
          <p:cNvSpPr txBox="1"/>
          <p:nvPr/>
        </p:nvSpPr>
        <p:spPr>
          <a:xfrm>
            <a:off x="1900" y="3264125"/>
            <a:ext cx="1044600" cy="404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Token ID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59675" y="212675"/>
            <a:ext cx="1581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Trigger Position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/>
          <p:nvPr/>
        </p:nvSpPr>
        <p:spPr>
          <a:xfrm>
            <a:off x="3271261" y="4421368"/>
            <a:ext cx="2061900" cy="303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0EDBA">
                  <a:alpha val="29411"/>
                </a:srgbClr>
              </a:gs>
              <a:gs pos="100000">
                <a:srgbClr val="B6D7A8">
                  <a:alpha val="30980"/>
                </a:srgbClr>
              </a:gs>
            </a:gsLst>
            <a:lin ang="13500032" scaled="0"/>
          </a:gra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2770009" y="4829044"/>
            <a:ext cx="3075000" cy="30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“3月9日，美国出手</a:t>
            </a:r>
            <a:r>
              <a:rPr lang="en">
                <a:solidFill>
                  <a:srgbClr val="DE541E"/>
                </a:solidFill>
              </a:rPr>
              <a:t>干预</a:t>
            </a:r>
            <a:r>
              <a:rPr lang="en"/>
              <a:t>石油市场。”</a:t>
            </a:r>
            <a:endParaRPr/>
          </a:p>
        </p:txBody>
      </p:sp>
      <p:cxnSp>
        <p:nvCxnSpPr>
          <p:cNvPr id="226" name="Google Shape;226;p17"/>
          <p:cNvCxnSpPr/>
          <p:nvPr/>
        </p:nvCxnSpPr>
        <p:spPr>
          <a:xfrm rot="10800000">
            <a:off x="4305545" y="4164971"/>
            <a:ext cx="3900" cy="20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17"/>
          <p:cNvSpPr/>
          <p:nvPr/>
        </p:nvSpPr>
        <p:spPr>
          <a:xfrm>
            <a:off x="96560" y="3880938"/>
            <a:ext cx="8421900" cy="23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101  124   3299  130   3189 8024  5401 1744  1139 2797  2397 7564  4767  3779 2356 1767   511   102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28" name="Google Shape;228;p17"/>
          <p:cNvCxnSpPr/>
          <p:nvPr/>
        </p:nvCxnSpPr>
        <p:spPr>
          <a:xfrm flipH="1">
            <a:off x="2390221" y="3882783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7"/>
          <p:cNvCxnSpPr/>
          <p:nvPr/>
        </p:nvCxnSpPr>
        <p:spPr>
          <a:xfrm flipH="1">
            <a:off x="2859546" y="3882783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7"/>
          <p:cNvCxnSpPr/>
          <p:nvPr/>
        </p:nvCxnSpPr>
        <p:spPr>
          <a:xfrm flipH="1">
            <a:off x="3328871" y="3882783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7"/>
          <p:cNvCxnSpPr/>
          <p:nvPr/>
        </p:nvCxnSpPr>
        <p:spPr>
          <a:xfrm flipH="1">
            <a:off x="3798196" y="3882783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7"/>
          <p:cNvCxnSpPr/>
          <p:nvPr/>
        </p:nvCxnSpPr>
        <p:spPr>
          <a:xfrm flipH="1">
            <a:off x="4267520" y="3877117"/>
            <a:ext cx="4800" cy="236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7"/>
          <p:cNvCxnSpPr/>
          <p:nvPr/>
        </p:nvCxnSpPr>
        <p:spPr>
          <a:xfrm flipH="1">
            <a:off x="4736845" y="3877117"/>
            <a:ext cx="4800" cy="236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17"/>
          <p:cNvCxnSpPr/>
          <p:nvPr/>
        </p:nvCxnSpPr>
        <p:spPr>
          <a:xfrm flipH="1">
            <a:off x="982247" y="3882783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17"/>
          <p:cNvCxnSpPr/>
          <p:nvPr/>
        </p:nvCxnSpPr>
        <p:spPr>
          <a:xfrm flipH="1">
            <a:off x="1451572" y="3882783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17"/>
          <p:cNvCxnSpPr/>
          <p:nvPr/>
        </p:nvCxnSpPr>
        <p:spPr>
          <a:xfrm flipH="1">
            <a:off x="1920897" y="3882783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7"/>
          <p:cNvCxnSpPr/>
          <p:nvPr/>
        </p:nvCxnSpPr>
        <p:spPr>
          <a:xfrm flipH="1">
            <a:off x="5206170" y="3879950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7"/>
          <p:cNvCxnSpPr/>
          <p:nvPr/>
        </p:nvCxnSpPr>
        <p:spPr>
          <a:xfrm flipH="1">
            <a:off x="5675495" y="3879950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7"/>
          <p:cNvCxnSpPr/>
          <p:nvPr/>
        </p:nvCxnSpPr>
        <p:spPr>
          <a:xfrm flipH="1">
            <a:off x="6144819" y="3879950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7"/>
          <p:cNvCxnSpPr/>
          <p:nvPr/>
        </p:nvCxnSpPr>
        <p:spPr>
          <a:xfrm flipH="1">
            <a:off x="6614128" y="3879907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7"/>
          <p:cNvCxnSpPr/>
          <p:nvPr/>
        </p:nvCxnSpPr>
        <p:spPr>
          <a:xfrm flipH="1">
            <a:off x="7083452" y="3879907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7"/>
          <p:cNvCxnSpPr/>
          <p:nvPr/>
        </p:nvCxnSpPr>
        <p:spPr>
          <a:xfrm flipH="1">
            <a:off x="7552777" y="3879907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7"/>
          <p:cNvCxnSpPr/>
          <p:nvPr/>
        </p:nvCxnSpPr>
        <p:spPr>
          <a:xfrm flipH="1">
            <a:off x="8022116" y="3879907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17"/>
          <p:cNvCxnSpPr/>
          <p:nvPr/>
        </p:nvCxnSpPr>
        <p:spPr>
          <a:xfrm flipH="1">
            <a:off x="512928" y="3879907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7"/>
          <p:cNvCxnSpPr/>
          <p:nvPr/>
        </p:nvCxnSpPr>
        <p:spPr>
          <a:xfrm rot="10800000">
            <a:off x="4313770" y="4725277"/>
            <a:ext cx="3900" cy="20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17"/>
          <p:cNvSpPr/>
          <p:nvPr/>
        </p:nvSpPr>
        <p:spPr>
          <a:xfrm>
            <a:off x="1913800" y="3300174"/>
            <a:ext cx="4787400" cy="30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RoBERTa-wwm-ext</a:t>
            </a:r>
            <a:endParaRPr/>
          </a:p>
        </p:txBody>
      </p:sp>
      <p:cxnSp>
        <p:nvCxnSpPr>
          <p:cNvPr id="247" name="Google Shape;247;p17"/>
          <p:cNvCxnSpPr/>
          <p:nvPr/>
        </p:nvCxnSpPr>
        <p:spPr>
          <a:xfrm rot="10800000">
            <a:off x="4305545" y="3635560"/>
            <a:ext cx="3900" cy="20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17"/>
          <p:cNvSpPr/>
          <p:nvPr/>
        </p:nvSpPr>
        <p:spPr>
          <a:xfrm>
            <a:off x="1913800" y="2775000"/>
            <a:ext cx="4787400" cy="2367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endParaRPr/>
          </a:p>
        </p:txBody>
      </p:sp>
      <p:cxnSp>
        <p:nvCxnSpPr>
          <p:cNvPr id="249" name="Google Shape;249;p17"/>
          <p:cNvCxnSpPr/>
          <p:nvPr/>
        </p:nvCxnSpPr>
        <p:spPr>
          <a:xfrm rot="10800000">
            <a:off x="4313770" y="3048396"/>
            <a:ext cx="3900" cy="20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" name="Google Shape;250;p17"/>
          <p:cNvSpPr/>
          <p:nvPr/>
        </p:nvSpPr>
        <p:spPr>
          <a:xfrm>
            <a:off x="1880591" y="1737787"/>
            <a:ext cx="4828500" cy="3051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Binary-Classification (Sub/Obj-End-Logits)</a:t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1880600" y="1414400"/>
            <a:ext cx="4828500" cy="3039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Binary-Classification (Sub/Obj-Start-Logits)</a:t>
            </a:r>
            <a:endParaRPr/>
          </a:p>
        </p:txBody>
      </p:sp>
      <p:cxnSp>
        <p:nvCxnSpPr>
          <p:cNvPr id="252" name="Google Shape;252;p17"/>
          <p:cNvCxnSpPr/>
          <p:nvPr/>
        </p:nvCxnSpPr>
        <p:spPr>
          <a:xfrm rot="10800000">
            <a:off x="4292895" y="2542387"/>
            <a:ext cx="3900" cy="20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17"/>
          <p:cNvSpPr/>
          <p:nvPr/>
        </p:nvSpPr>
        <p:spPr>
          <a:xfrm>
            <a:off x="58969" y="495850"/>
            <a:ext cx="8421900" cy="17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0      0       0       0        0       0        1        0        0        0        0        0       0       0        0      0       0        0 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54" name="Google Shape;254;p17"/>
          <p:cNvCxnSpPr/>
          <p:nvPr/>
        </p:nvCxnSpPr>
        <p:spPr>
          <a:xfrm flipH="1">
            <a:off x="2352589" y="497248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17"/>
          <p:cNvCxnSpPr/>
          <p:nvPr/>
        </p:nvCxnSpPr>
        <p:spPr>
          <a:xfrm flipH="1">
            <a:off x="2821906" y="497248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17"/>
          <p:cNvCxnSpPr/>
          <p:nvPr/>
        </p:nvCxnSpPr>
        <p:spPr>
          <a:xfrm flipH="1">
            <a:off x="3291222" y="497248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7"/>
          <p:cNvCxnSpPr/>
          <p:nvPr/>
        </p:nvCxnSpPr>
        <p:spPr>
          <a:xfrm flipH="1">
            <a:off x="3760539" y="497248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7"/>
          <p:cNvCxnSpPr/>
          <p:nvPr/>
        </p:nvCxnSpPr>
        <p:spPr>
          <a:xfrm flipH="1">
            <a:off x="4229855" y="492955"/>
            <a:ext cx="4800" cy="179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7"/>
          <p:cNvCxnSpPr/>
          <p:nvPr/>
        </p:nvCxnSpPr>
        <p:spPr>
          <a:xfrm flipH="1">
            <a:off x="4699172" y="492955"/>
            <a:ext cx="4800" cy="179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7"/>
          <p:cNvCxnSpPr/>
          <p:nvPr/>
        </p:nvCxnSpPr>
        <p:spPr>
          <a:xfrm flipH="1">
            <a:off x="944640" y="497248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7"/>
          <p:cNvCxnSpPr/>
          <p:nvPr/>
        </p:nvCxnSpPr>
        <p:spPr>
          <a:xfrm flipH="1">
            <a:off x="1413957" y="497248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17"/>
          <p:cNvCxnSpPr/>
          <p:nvPr/>
        </p:nvCxnSpPr>
        <p:spPr>
          <a:xfrm flipH="1">
            <a:off x="1883273" y="497248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17"/>
          <p:cNvCxnSpPr/>
          <p:nvPr/>
        </p:nvCxnSpPr>
        <p:spPr>
          <a:xfrm flipH="1">
            <a:off x="5168488" y="49510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7"/>
          <p:cNvCxnSpPr/>
          <p:nvPr/>
        </p:nvCxnSpPr>
        <p:spPr>
          <a:xfrm flipH="1">
            <a:off x="5637805" y="49510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7"/>
          <p:cNvCxnSpPr/>
          <p:nvPr/>
        </p:nvCxnSpPr>
        <p:spPr>
          <a:xfrm flipH="1">
            <a:off x="6107121" y="49510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7"/>
          <p:cNvCxnSpPr/>
          <p:nvPr/>
        </p:nvCxnSpPr>
        <p:spPr>
          <a:xfrm flipH="1">
            <a:off x="6576421" y="495069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7"/>
          <p:cNvCxnSpPr/>
          <p:nvPr/>
        </p:nvCxnSpPr>
        <p:spPr>
          <a:xfrm flipH="1">
            <a:off x="7045738" y="495069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17"/>
          <p:cNvCxnSpPr/>
          <p:nvPr/>
        </p:nvCxnSpPr>
        <p:spPr>
          <a:xfrm flipH="1">
            <a:off x="7515054" y="495069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17"/>
          <p:cNvCxnSpPr/>
          <p:nvPr/>
        </p:nvCxnSpPr>
        <p:spPr>
          <a:xfrm flipH="1">
            <a:off x="7984385" y="495069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17"/>
          <p:cNvCxnSpPr/>
          <p:nvPr/>
        </p:nvCxnSpPr>
        <p:spPr>
          <a:xfrm flipH="1">
            <a:off x="475329" y="495069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17"/>
          <p:cNvCxnSpPr/>
          <p:nvPr/>
        </p:nvCxnSpPr>
        <p:spPr>
          <a:xfrm>
            <a:off x="5406459" y="4555560"/>
            <a:ext cx="2733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" name="Google Shape;272;p17"/>
          <p:cNvSpPr/>
          <p:nvPr/>
        </p:nvSpPr>
        <p:spPr>
          <a:xfrm>
            <a:off x="5732921" y="4425001"/>
            <a:ext cx="1208100" cy="23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10        11 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73" name="Google Shape;273;p17"/>
          <p:cNvCxnSpPr/>
          <p:nvPr/>
        </p:nvCxnSpPr>
        <p:spPr>
          <a:xfrm flipH="1">
            <a:off x="6334522" y="4424995"/>
            <a:ext cx="4800" cy="23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17"/>
          <p:cNvSpPr txBox="1"/>
          <p:nvPr/>
        </p:nvSpPr>
        <p:spPr>
          <a:xfrm>
            <a:off x="98416" y="188967"/>
            <a:ext cx="1566300" cy="268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Sub/Obj Position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96550" y="3490352"/>
            <a:ext cx="1034700" cy="354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Token ID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5675500" y="4105104"/>
            <a:ext cx="13926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Trigger Index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58870" y="661015"/>
            <a:ext cx="8421900" cy="17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0      0       0       0        0       0        0        1        0        0        0        0       0       0        0      0       0        0 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78" name="Google Shape;278;p17"/>
          <p:cNvCxnSpPr/>
          <p:nvPr/>
        </p:nvCxnSpPr>
        <p:spPr>
          <a:xfrm flipH="1">
            <a:off x="2352490" y="662413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17"/>
          <p:cNvCxnSpPr/>
          <p:nvPr/>
        </p:nvCxnSpPr>
        <p:spPr>
          <a:xfrm flipH="1">
            <a:off x="2821807" y="662413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17"/>
          <p:cNvCxnSpPr/>
          <p:nvPr/>
        </p:nvCxnSpPr>
        <p:spPr>
          <a:xfrm flipH="1">
            <a:off x="3291123" y="662413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17"/>
          <p:cNvCxnSpPr/>
          <p:nvPr/>
        </p:nvCxnSpPr>
        <p:spPr>
          <a:xfrm flipH="1">
            <a:off x="3760440" y="662413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17"/>
          <p:cNvCxnSpPr/>
          <p:nvPr/>
        </p:nvCxnSpPr>
        <p:spPr>
          <a:xfrm flipH="1">
            <a:off x="4229756" y="658120"/>
            <a:ext cx="4800" cy="179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17"/>
          <p:cNvCxnSpPr/>
          <p:nvPr/>
        </p:nvCxnSpPr>
        <p:spPr>
          <a:xfrm flipH="1">
            <a:off x="4699073" y="658120"/>
            <a:ext cx="4800" cy="179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17"/>
          <p:cNvCxnSpPr/>
          <p:nvPr/>
        </p:nvCxnSpPr>
        <p:spPr>
          <a:xfrm flipH="1">
            <a:off x="944541" y="662413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17"/>
          <p:cNvCxnSpPr/>
          <p:nvPr/>
        </p:nvCxnSpPr>
        <p:spPr>
          <a:xfrm flipH="1">
            <a:off x="1413857" y="662413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17"/>
          <p:cNvCxnSpPr/>
          <p:nvPr/>
        </p:nvCxnSpPr>
        <p:spPr>
          <a:xfrm flipH="1">
            <a:off x="1883174" y="662413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17"/>
          <p:cNvCxnSpPr/>
          <p:nvPr/>
        </p:nvCxnSpPr>
        <p:spPr>
          <a:xfrm flipH="1">
            <a:off x="5168389" y="66026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17"/>
          <p:cNvCxnSpPr/>
          <p:nvPr/>
        </p:nvCxnSpPr>
        <p:spPr>
          <a:xfrm flipH="1">
            <a:off x="5637706" y="66026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17"/>
          <p:cNvCxnSpPr/>
          <p:nvPr/>
        </p:nvCxnSpPr>
        <p:spPr>
          <a:xfrm flipH="1">
            <a:off x="6107022" y="66026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17"/>
          <p:cNvCxnSpPr/>
          <p:nvPr/>
        </p:nvCxnSpPr>
        <p:spPr>
          <a:xfrm flipH="1">
            <a:off x="6576322" y="660234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17"/>
          <p:cNvCxnSpPr/>
          <p:nvPr/>
        </p:nvCxnSpPr>
        <p:spPr>
          <a:xfrm flipH="1">
            <a:off x="7045639" y="660234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17"/>
          <p:cNvCxnSpPr/>
          <p:nvPr/>
        </p:nvCxnSpPr>
        <p:spPr>
          <a:xfrm flipH="1">
            <a:off x="7514955" y="660234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17"/>
          <p:cNvCxnSpPr/>
          <p:nvPr/>
        </p:nvCxnSpPr>
        <p:spPr>
          <a:xfrm flipH="1">
            <a:off x="7984286" y="660234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17"/>
          <p:cNvCxnSpPr/>
          <p:nvPr/>
        </p:nvCxnSpPr>
        <p:spPr>
          <a:xfrm flipH="1">
            <a:off x="475230" y="660234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17"/>
          <p:cNvSpPr/>
          <p:nvPr/>
        </p:nvSpPr>
        <p:spPr>
          <a:xfrm>
            <a:off x="59019" y="843088"/>
            <a:ext cx="8421900" cy="17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0      0       0       0        0       0        0        0        0        0        0        0       1       0        0      0       0        0 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96" name="Google Shape;296;p17"/>
          <p:cNvCxnSpPr/>
          <p:nvPr/>
        </p:nvCxnSpPr>
        <p:spPr>
          <a:xfrm flipH="1">
            <a:off x="2352639" y="84448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17"/>
          <p:cNvCxnSpPr/>
          <p:nvPr/>
        </p:nvCxnSpPr>
        <p:spPr>
          <a:xfrm flipH="1">
            <a:off x="2821955" y="84448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17"/>
          <p:cNvCxnSpPr/>
          <p:nvPr/>
        </p:nvCxnSpPr>
        <p:spPr>
          <a:xfrm flipH="1">
            <a:off x="3291272" y="84448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17"/>
          <p:cNvCxnSpPr/>
          <p:nvPr/>
        </p:nvCxnSpPr>
        <p:spPr>
          <a:xfrm flipH="1">
            <a:off x="3760588" y="84448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17"/>
          <p:cNvCxnSpPr/>
          <p:nvPr/>
        </p:nvCxnSpPr>
        <p:spPr>
          <a:xfrm flipH="1">
            <a:off x="4229905" y="840194"/>
            <a:ext cx="4800" cy="179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17"/>
          <p:cNvCxnSpPr/>
          <p:nvPr/>
        </p:nvCxnSpPr>
        <p:spPr>
          <a:xfrm flipH="1">
            <a:off x="4699221" y="840194"/>
            <a:ext cx="4800" cy="179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17"/>
          <p:cNvCxnSpPr/>
          <p:nvPr/>
        </p:nvCxnSpPr>
        <p:spPr>
          <a:xfrm flipH="1">
            <a:off x="944690" y="84448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17"/>
          <p:cNvCxnSpPr/>
          <p:nvPr/>
        </p:nvCxnSpPr>
        <p:spPr>
          <a:xfrm flipH="1">
            <a:off x="1414006" y="84448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17"/>
          <p:cNvCxnSpPr/>
          <p:nvPr/>
        </p:nvCxnSpPr>
        <p:spPr>
          <a:xfrm flipH="1">
            <a:off x="1883323" y="84448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17"/>
          <p:cNvCxnSpPr/>
          <p:nvPr/>
        </p:nvCxnSpPr>
        <p:spPr>
          <a:xfrm flipH="1">
            <a:off x="5168538" y="842340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17"/>
          <p:cNvCxnSpPr/>
          <p:nvPr/>
        </p:nvCxnSpPr>
        <p:spPr>
          <a:xfrm flipH="1">
            <a:off x="5637854" y="842340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7"/>
          <p:cNvCxnSpPr/>
          <p:nvPr/>
        </p:nvCxnSpPr>
        <p:spPr>
          <a:xfrm flipH="1">
            <a:off x="6107171" y="842340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7"/>
          <p:cNvCxnSpPr/>
          <p:nvPr/>
        </p:nvCxnSpPr>
        <p:spPr>
          <a:xfrm flipH="1">
            <a:off x="6576471" y="84230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7"/>
          <p:cNvCxnSpPr/>
          <p:nvPr/>
        </p:nvCxnSpPr>
        <p:spPr>
          <a:xfrm flipH="1">
            <a:off x="7045787" y="84230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7"/>
          <p:cNvCxnSpPr/>
          <p:nvPr/>
        </p:nvCxnSpPr>
        <p:spPr>
          <a:xfrm flipH="1">
            <a:off x="7515104" y="84230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7"/>
          <p:cNvCxnSpPr/>
          <p:nvPr/>
        </p:nvCxnSpPr>
        <p:spPr>
          <a:xfrm flipH="1">
            <a:off x="7984434" y="842307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17"/>
          <p:cNvCxnSpPr/>
          <p:nvPr/>
        </p:nvCxnSpPr>
        <p:spPr>
          <a:xfrm flipH="1">
            <a:off x="475379" y="842308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17"/>
          <p:cNvSpPr/>
          <p:nvPr/>
        </p:nvSpPr>
        <p:spPr>
          <a:xfrm>
            <a:off x="58920" y="1008254"/>
            <a:ext cx="8421900" cy="17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0      0       0       0        0       0        0        0        0        0        0        0       0       0        0      1       0        0 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14" name="Google Shape;314;p17"/>
          <p:cNvCxnSpPr/>
          <p:nvPr/>
        </p:nvCxnSpPr>
        <p:spPr>
          <a:xfrm flipH="1">
            <a:off x="2352540" y="100965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17"/>
          <p:cNvCxnSpPr/>
          <p:nvPr/>
        </p:nvCxnSpPr>
        <p:spPr>
          <a:xfrm flipH="1">
            <a:off x="2821856" y="100965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17"/>
          <p:cNvCxnSpPr/>
          <p:nvPr/>
        </p:nvCxnSpPr>
        <p:spPr>
          <a:xfrm flipH="1">
            <a:off x="3291173" y="100965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17"/>
          <p:cNvCxnSpPr/>
          <p:nvPr/>
        </p:nvCxnSpPr>
        <p:spPr>
          <a:xfrm flipH="1">
            <a:off x="3760489" y="100965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17"/>
          <p:cNvCxnSpPr/>
          <p:nvPr/>
        </p:nvCxnSpPr>
        <p:spPr>
          <a:xfrm flipH="1">
            <a:off x="4229806" y="1005359"/>
            <a:ext cx="4800" cy="179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17"/>
          <p:cNvCxnSpPr/>
          <p:nvPr/>
        </p:nvCxnSpPr>
        <p:spPr>
          <a:xfrm flipH="1">
            <a:off x="4699122" y="1005359"/>
            <a:ext cx="4800" cy="179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17"/>
          <p:cNvCxnSpPr/>
          <p:nvPr/>
        </p:nvCxnSpPr>
        <p:spPr>
          <a:xfrm flipH="1">
            <a:off x="944591" y="100965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17"/>
          <p:cNvCxnSpPr/>
          <p:nvPr/>
        </p:nvCxnSpPr>
        <p:spPr>
          <a:xfrm flipH="1">
            <a:off x="1413907" y="100965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17"/>
          <p:cNvCxnSpPr/>
          <p:nvPr/>
        </p:nvCxnSpPr>
        <p:spPr>
          <a:xfrm flipH="1">
            <a:off x="1883223" y="100965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17"/>
          <p:cNvCxnSpPr/>
          <p:nvPr/>
        </p:nvCxnSpPr>
        <p:spPr>
          <a:xfrm flipH="1">
            <a:off x="5168439" y="1007505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17"/>
          <p:cNvCxnSpPr/>
          <p:nvPr/>
        </p:nvCxnSpPr>
        <p:spPr>
          <a:xfrm flipH="1">
            <a:off x="5637755" y="1007505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17"/>
          <p:cNvCxnSpPr/>
          <p:nvPr/>
        </p:nvCxnSpPr>
        <p:spPr>
          <a:xfrm flipH="1">
            <a:off x="6107072" y="1007505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17"/>
          <p:cNvCxnSpPr/>
          <p:nvPr/>
        </p:nvCxnSpPr>
        <p:spPr>
          <a:xfrm flipH="1">
            <a:off x="6576372" y="100747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17"/>
          <p:cNvCxnSpPr/>
          <p:nvPr/>
        </p:nvCxnSpPr>
        <p:spPr>
          <a:xfrm flipH="1">
            <a:off x="7045688" y="100747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17"/>
          <p:cNvCxnSpPr/>
          <p:nvPr/>
        </p:nvCxnSpPr>
        <p:spPr>
          <a:xfrm flipH="1">
            <a:off x="7515005" y="100747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17"/>
          <p:cNvCxnSpPr/>
          <p:nvPr/>
        </p:nvCxnSpPr>
        <p:spPr>
          <a:xfrm flipH="1">
            <a:off x="7984335" y="1007472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17"/>
          <p:cNvCxnSpPr/>
          <p:nvPr/>
        </p:nvCxnSpPr>
        <p:spPr>
          <a:xfrm flipH="1">
            <a:off x="475280" y="1007473"/>
            <a:ext cx="4800" cy="17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17"/>
          <p:cNvCxnSpPr/>
          <p:nvPr/>
        </p:nvCxnSpPr>
        <p:spPr>
          <a:xfrm rot="10800000">
            <a:off x="4313778" y="1184393"/>
            <a:ext cx="3900" cy="20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17"/>
          <p:cNvCxnSpPr/>
          <p:nvPr/>
        </p:nvCxnSpPr>
        <p:spPr>
          <a:xfrm rot="10800000">
            <a:off x="3291683" y="283821"/>
            <a:ext cx="3900" cy="20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17"/>
          <p:cNvCxnSpPr/>
          <p:nvPr/>
        </p:nvCxnSpPr>
        <p:spPr>
          <a:xfrm rot="10800000">
            <a:off x="6576922" y="283821"/>
            <a:ext cx="3900" cy="20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17"/>
          <p:cNvSpPr txBox="1"/>
          <p:nvPr/>
        </p:nvSpPr>
        <p:spPr>
          <a:xfrm>
            <a:off x="2976534" y="-24276"/>
            <a:ext cx="634200" cy="30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美国</a:t>
            </a:r>
            <a:endParaRPr/>
          </a:p>
        </p:txBody>
      </p:sp>
      <p:sp>
        <p:nvSpPr>
          <p:cNvPr id="335" name="Google Shape;335;p17"/>
          <p:cNvSpPr txBox="1"/>
          <p:nvPr/>
        </p:nvSpPr>
        <p:spPr>
          <a:xfrm>
            <a:off x="6067909" y="-23486"/>
            <a:ext cx="977700" cy="30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石油市场</a:t>
            </a:r>
            <a:endParaRPr/>
          </a:p>
        </p:txBody>
      </p:sp>
      <p:sp>
        <p:nvSpPr>
          <p:cNvPr id="336" name="Google Shape;336;p17"/>
          <p:cNvSpPr/>
          <p:nvPr/>
        </p:nvSpPr>
        <p:spPr>
          <a:xfrm>
            <a:off x="1893241" y="2237487"/>
            <a:ext cx="4828500" cy="3051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FFF2CC"/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Conditional Layer Normalization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7" name="Google Shape;337;p17"/>
          <p:cNvCxnSpPr>
            <a:stCxn id="272" idx="3"/>
            <a:endCxn id="336" idx="3"/>
          </p:cNvCxnSpPr>
          <p:nvPr/>
        </p:nvCxnSpPr>
        <p:spPr>
          <a:xfrm rot="10800000">
            <a:off x="6721721" y="2389951"/>
            <a:ext cx="219300" cy="2153400"/>
          </a:xfrm>
          <a:prstGeom prst="bentConnector3">
            <a:avLst>
              <a:gd name="adj1" fmla="val -84651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17"/>
          <p:cNvCxnSpPr/>
          <p:nvPr/>
        </p:nvCxnSpPr>
        <p:spPr>
          <a:xfrm rot="10800000">
            <a:off x="4305545" y="2032034"/>
            <a:ext cx="3900" cy="20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/>
          <p:nvPr/>
        </p:nvSpPr>
        <p:spPr>
          <a:xfrm>
            <a:off x="3264245" y="4416491"/>
            <a:ext cx="2057400" cy="306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0EDBA">
                  <a:alpha val="29411"/>
                </a:srgbClr>
              </a:gs>
              <a:gs pos="100000">
                <a:srgbClr val="B6D7A8">
                  <a:alpha val="30980"/>
                </a:srgbClr>
              </a:gs>
            </a:gsLst>
            <a:lin ang="13500032" scaled="0"/>
          </a:gra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44" name="Google Shape;344;p18"/>
          <p:cNvSpPr txBox="1"/>
          <p:nvPr/>
        </p:nvSpPr>
        <p:spPr>
          <a:xfrm>
            <a:off x="2764068" y="4826977"/>
            <a:ext cx="3068100" cy="306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“3月9日，美国出手</a:t>
            </a:r>
            <a:r>
              <a:rPr lang="en">
                <a:solidFill>
                  <a:srgbClr val="DE541E"/>
                </a:solidFill>
              </a:rPr>
              <a:t>干预</a:t>
            </a:r>
            <a:r>
              <a:rPr lang="en"/>
              <a:t>石油市场。”</a:t>
            </a:r>
            <a:endParaRPr/>
          </a:p>
        </p:txBody>
      </p:sp>
      <p:cxnSp>
        <p:nvCxnSpPr>
          <p:cNvPr id="345" name="Google Shape;345;p18"/>
          <p:cNvCxnSpPr/>
          <p:nvPr/>
        </p:nvCxnSpPr>
        <p:spPr>
          <a:xfrm rot="10800000">
            <a:off x="4296303" y="4157968"/>
            <a:ext cx="390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p18"/>
          <p:cNvSpPr/>
          <p:nvPr/>
        </p:nvSpPr>
        <p:spPr>
          <a:xfrm>
            <a:off x="96352" y="3872336"/>
            <a:ext cx="8404200" cy="23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101  124   3299  130   3189 8024  5401 1744  1139 2797  2397 7564  4767  3779 2356 1767   511   102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47" name="Google Shape;347;p18"/>
          <p:cNvCxnSpPr/>
          <p:nvPr/>
        </p:nvCxnSpPr>
        <p:spPr>
          <a:xfrm flipH="1">
            <a:off x="2385084" y="3874195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18"/>
          <p:cNvCxnSpPr/>
          <p:nvPr/>
        </p:nvCxnSpPr>
        <p:spPr>
          <a:xfrm flipH="1">
            <a:off x="2853403" y="3874195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18"/>
          <p:cNvCxnSpPr/>
          <p:nvPr/>
        </p:nvCxnSpPr>
        <p:spPr>
          <a:xfrm flipH="1">
            <a:off x="3321721" y="3874195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18"/>
          <p:cNvCxnSpPr/>
          <p:nvPr/>
        </p:nvCxnSpPr>
        <p:spPr>
          <a:xfrm flipH="1">
            <a:off x="3790039" y="3874195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18"/>
          <p:cNvCxnSpPr/>
          <p:nvPr/>
        </p:nvCxnSpPr>
        <p:spPr>
          <a:xfrm flipH="1">
            <a:off x="4258358" y="3868490"/>
            <a:ext cx="4800" cy="238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18"/>
          <p:cNvCxnSpPr/>
          <p:nvPr/>
        </p:nvCxnSpPr>
        <p:spPr>
          <a:xfrm flipH="1">
            <a:off x="4726676" y="3868490"/>
            <a:ext cx="4800" cy="238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18"/>
          <p:cNvCxnSpPr/>
          <p:nvPr/>
        </p:nvCxnSpPr>
        <p:spPr>
          <a:xfrm flipH="1">
            <a:off x="980129" y="3874195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18"/>
          <p:cNvCxnSpPr/>
          <p:nvPr/>
        </p:nvCxnSpPr>
        <p:spPr>
          <a:xfrm flipH="1">
            <a:off x="1448448" y="3874195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18"/>
          <p:cNvCxnSpPr/>
          <p:nvPr/>
        </p:nvCxnSpPr>
        <p:spPr>
          <a:xfrm flipH="1">
            <a:off x="1916766" y="3874195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18"/>
          <p:cNvCxnSpPr/>
          <p:nvPr/>
        </p:nvCxnSpPr>
        <p:spPr>
          <a:xfrm flipH="1">
            <a:off x="5194995" y="3871342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18"/>
          <p:cNvCxnSpPr/>
          <p:nvPr/>
        </p:nvCxnSpPr>
        <p:spPr>
          <a:xfrm flipH="1">
            <a:off x="5663313" y="3871342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18"/>
          <p:cNvCxnSpPr/>
          <p:nvPr/>
        </p:nvCxnSpPr>
        <p:spPr>
          <a:xfrm flipH="1">
            <a:off x="6131631" y="3871342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18"/>
          <p:cNvCxnSpPr/>
          <p:nvPr/>
        </p:nvCxnSpPr>
        <p:spPr>
          <a:xfrm flipH="1">
            <a:off x="6599933" y="3871298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18"/>
          <p:cNvCxnSpPr/>
          <p:nvPr/>
        </p:nvCxnSpPr>
        <p:spPr>
          <a:xfrm flipH="1">
            <a:off x="7068251" y="3871298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18"/>
          <p:cNvCxnSpPr/>
          <p:nvPr/>
        </p:nvCxnSpPr>
        <p:spPr>
          <a:xfrm flipH="1">
            <a:off x="7536570" y="3871298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18"/>
          <p:cNvCxnSpPr/>
          <p:nvPr/>
        </p:nvCxnSpPr>
        <p:spPr>
          <a:xfrm flipH="1">
            <a:off x="8004902" y="3871298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18"/>
          <p:cNvCxnSpPr/>
          <p:nvPr/>
        </p:nvCxnSpPr>
        <p:spPr>
          <a:xfrm flipH="1">
            <a:off x="511816" y="3871299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18"/>
          <p:cNvCxnSpPr/>
          <p:nvPr/>
        </p:nvCxnSpPr>
        <p:spPr>
          <a:xfrm rot="10800000">
            <a:off x="4304511" y="4722136"/>
            <a:ext cx="390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18"/>
          <p:cNvSpPr/>
          <p:nvPr/>
        </p:nvSpPr>
        <p:spPr>
          <a:xfrm>
            <a:off x="1909695" y="3287569"/>
            <a:ext cx="4777200" cy="30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RoBERTa-wwm-ext</a:t>
            </a:r>
            <a:endParaRPr/>
          </a:p>
        </p:txBody>
      </p:sp>
      <p:cxnSp>
        <p:nvCxnSpPr>
          <p:cNvPr id="366" name="Google Shape;366;p18"/>
          <p:cNvCxnSpPr/>
          <p:nvPr/>
        </p:nvCxnSpPr>
        <p:spPr>
          <a:xfrm rot="10800000">
            <a:off x="4296303" y="3624908"/>
            <a:ext cx="390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18"/>
          <p:cNvSpPr/>
          <p:nvPr/>
        </p:nvSpPr>
        <p:spPr>
          <a:xfrm>
            <a:off x="1909695" y="2758776"/>
            <a:ext cx="4777200" cy="2382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endParaRPr/>
          </a:p>
        </p:txBody>
      </p:sp>
      <p:cxnSp>
        <p:nvCxnSpPr>
          <p:cNvPr id="368" name="Google Shape;368;p18"/>
          <p:cNvCxnSpPr/>
          <p:nvPr/>
        </p:nvCxnSpPr>
        <p:spPr>
          <a:xfrm rot="10800000">
            <a:off x="4304511" y="3033698"/>
            <a:ext cx="390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18"/>
          <p:cNvSpPr/>
          <p:nvPr/>
        </p:nvSpPr>
        <p:spPr>
          <a:xfrm>
            <a:off x="1876557" y="1714415"/>
            <a:ext cx="4818000" cy="3072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Classification</a:t>
            </a:r>
            <a:endParaRPr/>
          </a:p>
        </p:txBody>
      </p:sp>
      <p:cxnSp>
        <p:nvCxnSpPr>
          <p:cNvPr id="370" name="Google Shape;370;p18"/>
          <p:cNvCxnSpPr/>
          <p:nvPr/>
        </p:nvCxnSpPr>
        <p:spPr>
          <a:xfrm rot="10800000">
            <a:off x="4283680" y="2524201"/>
            <a:ext cx="390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" name="Google Shape;371;p18"/>
          <p:cNvSpPr/>
          <p:nvPr/>
        </p:nvSpPr>
        <p:spPr>
          <a:xfrm>
            <a:off x="110924" y="599905"/>
            <a:ext cx="8404200" cy="35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  0      1       2       2        3       0        0        0        0        0        0        0       0       0        0      0       0        0 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372" name="Google Shape;372;p18"/>
          <p:cNvCxnSpPr/>
          <p:nvPr/>
        </p:nvCxnSpPr>
        <p:spPr>
          <a:xfrm flipH="1">
            <a:off x="2399616" y="602646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18"/>
          <p:cNvCxnSpPr/>
          <p:nvPr/>
        </p:nvCxnSpPr>
        <p:spPr>
          <a:xfrm flipH="1">
            <a:off x="2867926" y="602646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18"/>
          <p:cNvCxnSpPr/>
          <p:nvPr/>
        </p:nvCxnSpPr>
        <p:spPr>
          <a:xfrm flipH="1">
            <a:off x="3336236" y="602646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18"/>
          <p:cNvCxnSpPr/>
          <p:nvPr/>
        </p:nvCxnSpPr>
        <p:spPr>
          <a:xfrm flipH="1">
            <a:off x="3804546" y="602646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18"/>
          <p:cNvCxnSpPr/>
          <p:nvPr/>
        </p:nvCxnSpPr>
        <p:spPr>
          <a:xfrm flipH="1">
            <a:off x="4272856" y="594231"/>
            <a:ext cx="4800" cy="351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18"/>
          <p:cNvCxnSpPr/>
          <p:nvPr/>
        </p:nvCxnSpPr>
        <p:spPr>
          <a:xfrm flipH="1">
            <a:off x="4741166" y="594231"/>
            <a:ext cx="4800" cy="351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18"/>
          <p:cNvCxnSpPr/>
          <p:nvPr/>
        </p:nvCxnSpPr>
        <p:spPr>
          <a:xfrm flipH="1">
            <a:off x="994686" y="602646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18"/>
          <p:cNvCxnSpPr/>
          <p:nvPr/>
        </p:nvCxnSpPr>
        <p:spPr>
          <a:xfrm flipH="1">
            <a:off x="1462996" y="602646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18"/>
          <p:cNvCxnSpPr/>
          <p:nvPr/>
        </p:nvCxnSpPr>
        <p:spPr>
          <a:xfrm flipH="1">
            <a:off x="1931306" y="602646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18"/>
          <p:cNvCxnSpPr/>
          <p:nvPr/>
        </p:nvCxnSpPr>
        <p:spPr>
          <a:xfrm flipH="1">
            <a:off x="5209477" y="598438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18"/>
          <p:cNvCxnSpPr/>
          <p:nvPr/>
        </p:nvCxnSpPr>
        <p:spPr>
          <a:xfrm flipH="1">
            <a:off x="5677787" y="598438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18"/>
          <p:cNvCxnSpPr/>
          <p:nvPr/>
        </p:nvCxnSpPr>
        <p:spPr>
          <a:xfrm flipH="1">
            <a:off x="6146097" y="598438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18"/>
          <p:cNvCxnSpPr/>
          <p:nvPr/>
        </p:nvCxnSpPr>
        <p:spPr>
          <a:xfrm flipH="1">
            <a:off x="6614390" y="598374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18"/>
          <p:cNvCxnSpPr/>
          <p:nvPr/>
        </p:nvCxnSpPr>
        <p:spPr>
          <a:xfrm flipH="1">
            <a:off x="7082700" y="598374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18"/>
          <p:cNvCxnSpPr/>
          <p:nvPr/>
        </p:nvCxnSpPr>
        <p:spPr>
          <a:xfrm flipH="1">
            <a:off x="7551010" y="598374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18"/>
          <p:cNvCxnSpPr/>
          <p:nvPr/>
        </p:nvCxnSpPr>
        <p:spPr>
          <a:xfrm flipH="1">
            <a:off x="8019334" y="598374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18"/>
          <p:cNvCxnSpPr/>
          <p:nvPr/>
        </p:nvCxnSpPr>
        <p:spPr>
          <a:xfrm flipH="1">
            <a:off x="526381" y="598374"/>
            <a:ext cx="4800" cy="34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18"/>
          <p:cNvCxnSpPr/>
          <p:nvPr/>
        </p:nvCxnSpPr>
        <p:spPr>
          <a:xfrm>
            <a:off x="5394865" y="4551608"/>
            <a:ext cx="2724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18"/>
          <p:cNvSpPr/>
          <p:nvPr/>
        </p:nvSpPr>
        <p:spPr>
          <a:xfrm>
            <a:off x="5720626" y="4420149"/>
            <a:ext cx="1205400" cy="23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10        11 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91" name="Google Shape;391;p18"/>
          <p:cNvCxnSpPr/>
          <p:nvPr/>
        </p:nvCxnSpPr>
        <p:spPr>
          <a:xfrm flipH="1">
            <a:off x="6320927" y="4420144"/>
            <a:ext cx="4800" cy="2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18"/>
          <p:cNvSpPr txBox="1"/>
          <p:nvPr/>
        </p:nvSpPr>
        <p:spPr>
          <a:xfrm>
            <a:off x="6375" y="244235"/>
            <a:ext cx="1778400" cy="238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Loc/Time Position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3" name="Google Shape;393;p18"/>
          <p:cNvSpPr txBox="1"/>
          <p:nvPr/>
        </p:nvSpPr>
        <p:spPr>
          <a:xfrm>
            <a:off x="96342" y="3479058"/>
            <a:ext cx="1032600" cy="356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Token ID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4" name="Google Shape;394;p18"/>
          <p:cNvSpPr txBox="1"/>
          <p:nvPr/>
        </p:nvSpPr>
        <p:spPr>
          <a:xfrm>
            <a:off x="5663329" y="4098047"/>
            <a:ext cx="13893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Trigger Index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95" name="Google Shape;395;p18"/>
          <p:cNvCxnSpPr/>
          <p:nvPr/>
        </p:nvCxnSpPr>
        <p:spPr>
          <a:xfrm rot="10800000">
            <a:off x="4283688" y="1478763"/>
            <a:ext cx="390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18"/>
          <p:cNvCxnSpPr/>
          <p:nvPr/>
        </p:nvCxnSpPr>
        <p:spPr>
          <a:xfrm rot="10800000">
            <a:off x="1931761" y="359161"/>
            <a:ext cx="390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7" name="Google Shape;397;p18"/>
          <p:cNvSpPr txBox="1"/>
          <p:nvPr/>
        </p:nvSpPr>
        <p:spPr>
          <a:xfrm>
            <a:off x="1467778" y="23700"/>
            <a:ext cx="1032600" cy="306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3月9日</a:t>
            </a: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1889180" y="2217559"/>
            <a:ext cx="4818000" cy="3072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FFF2CC"/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Conditional Layer Normalization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399" name="Google Shape;399;p18"/>
          <p:cNvCxnSpPr>
            <a:stCxn id="390" idx="3"/>
            <a:endCxn id="398" idx="3"/>
          </p:cNvCxnSpPr>
          <p:nvPr/>
        </p:nvCxnSpPr>
        <p:spPr>
          <a:xfrm rot="10800000">
            <a:off x="6707326" y="2371149"/>
            <a:ext cx="218700" cy="2168100"/>
          </a:xfrm>
          <a:prstGeom prst="bentConnector3">
            <a:avLst>
              <a:gd name="adj1" fmla="val -84651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18"/>
          <p:cNvCxnSpPr/>
          <p:nvPr/>
        </p:nvCxnSpPr>
        <p:spPr>
          <a:xfrm rot="10800000">
            <a:off x="4296303" y="2010330"/>
            <a:ext cx="390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1" name="Google Shape;401;p18"/>
          <p:cNvSpPr/>
          <p:nvPr/>
        </p:nvSpPr>
        <p:spPr>
          <a:xfrm>
            <a:off x="1883950" y="1237847"/>
            <a:ext cx="4818000" cy="2325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CRF</a:t>
            </a:r>
            <a:endParaRPr/>
          </a:p>
        </p:txBody>
      </p:sp>
      <p:cxnSp>
        <p:nvCxnSpPr>
          <p:cNvPr id="402" name="Google Shape;402;p18"/>
          <p:cNvCxnSpPr/>
          <p:nvPr/>
        </p:nvCxnSpPr>
        <p:spPr>
          <a:xfrm rot="10800000">
            <a:off x="4291088" y="1002188"/>
            <a:ext cx="390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D5966-CB9A-4681-B5F7-8C5FFDA4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122DC-AD29-4130-A6DA-B1B69204D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  <a:r>
              <a:rPr lang="en-US" altLang="zh-CN" dirty="0"/>
              <a:t>2</a:t>
            </a:r>
            <a:r>
              <a:rPr lang="zh-CN" altLang="en-US" dirty="0"/>
              <a:t>和模型</a:t>
            </a:r>
            <a:r>
              <a:rPr lang="en-US" altLang="zh-CN" dirty="0"/>
              <a:t>3</a:t>
            </a:r>
            <a:r>
              <a:rPr lang="zh-CN" altLang="en-US" dirty="0"/>
              <a:t>里的</a:t>
            </a:r>
            <a:r>
              <a:rPr lang="en-US" altLang="zh-CN" dirty="0"/>
              <a:t>Conditional Layer Normalization</a:t>
            </a:r>
            <a:r>
              <a:rPr lang="zh-CN" altLang="en-US" dirty="0"/>
              <a:t>层参考自下面的链接：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https://kexue.fm/archives/7124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6528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Office PowerPoint</Application>
  <PresentationFormat>全屏显示(16:9)</PresentationFormat>
  <Paragraphs>54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Chen Jay</cp:lastModifiedBy>
  <cp:revision>3</cp:revision>
  <dcterms:modified xsi:type="dcterms:W3CDTF">2020-12-09T02:38:16Z</dcterms:modified>
</cp:coreProperties>
</file>