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9144000"/>
  <p:notesSz cx="7104050" cy="10234600"/>
  <p:embeddedFontLst>
    <p:embeddedFont>
      <p:font typeface="Garamond"/>
      <p:regular r:id="rId47"/>
      <p:bold r:id="rId48"/>
      <p:italic r:id="rId49"/>
      <p:boldItalic r:id="rId50"/>
    </p:embeddedFont>
    <p:embeddedFont>
      <p:font typeface="Tahoma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Garamond-bold.fntdata"/><Relationship Id="rId47" Type="http://schemas.openxmlformats.org/officeDocument/2006/relationships/font" Target="fonts/Garamond-regular.fntdata"/><Relationship Id="rId49" Type="http://schemas.openxmlformats.org/officeDocument/2006/relationships/font" Target="fonts/Garamon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Tahoma-regular.fntdata"/><Relationship Id="rId50" Type="http://schemas.openxmlformats.org/officeDocument/2006/relationships/font" Target="fonts/Garamond-boldItalic.fntdata"/><Relationship Id="rId52" Type="http://schemas.openxmlformats.org/officeDocument/2006/relationships/font" Target="fonts/Tahom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7487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7487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e 2 partes de conteúdo" type="txAndTwoObj">
  <p:cSld name="TEXT_AND_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5.jpg"/><Relationship Id="rId6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592137" y="4440237"/>
            <a:ext cx="8229600" cy="205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Então tá, vamos falar sobre software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682625" y="1854200"/>
            <a:ext cx="79597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Introdução a Computação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@cassiocosta_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Básico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812800" y="2025650"/>
            <a:ext cx="76708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básico é responsável pelo gerenciamento, funcionamento e execução de todos os programas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Constituído de Sistema Operacional e programas utilitários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Básico</a:t>
            </a:r>
            <a:endParaRPr/>
          </a:p>
        </p:txBody>
      </p:sp>
      <p:pic>
        <p:nvPicPr>
          <p:cNvPr descr="Resultado de imagem para linux" id="202" name="Google Shape;2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925" y="4325937"/>
            <a:ext cx="2205037" cy="165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windows" id="203" name="Google Shape;20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050" y="3135312"/>
            <a:ext cx="1793875" cy="179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android" id="204" name="Google Shape;20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8537" y="3486150"/>
            <a:ext cx="1444625" cy="1443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 relacionada" id="205" name="Google Shape;20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54750" y="4260850"/>
            <a:ext cx="2374900" cy="13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812800" y="2025650"/>
            <a:ext cx="36449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Conjunto de programas de controle projetados para trabalhar com o hardware e com os softwares aplicativos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Básico</a:t>
            </a:r>
            <a:endParaRPr/>
          </a:p>
        </p:txBody>
      </p:sp>
      <p:pic>
        <p:nvPicPr>
          <p:cNvPr descr="so" id="214" name="Google Shape;2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1337" y="1851025"/>
            <a:ext cx="4491037" cy="43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812800" y="2025650"/>
            <a:ext cx="77470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Funções Básicas: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Gerenciamento de Programas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Distribuição de Memória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Tratamento de dispositivos de Entrada e Saída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Meio de Interação com o Usuário</a:t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Básico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de Sistemas Operacionais</a:t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812800" y="2025650"/>
            <a:ext cx="77470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Quanto ao número de usuários: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Monousuário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serve somente a um único usuário - MSDOS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Multiusuário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compartilha recursos com mais de um usuário - demais sistemas operacionais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Básico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de Sistemas Operacionais</a:t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812800" y="2025650"/>
            <a:ext cx="77470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Quanto a execução de programas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Monotarefa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executa apenas uma tarefa de cada vez - MSDOS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Multitarefa Cooperativa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capaz de executar diversas tarefas simultaneamente - win3.1, MAC OS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Multitarefa Preemptiva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permite a recuperação do controle caso um aplicativo apresente problemas - Linux, win95, win98, win2000, win8x, MAC 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Básico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de Sistemas Operacionais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Básico</a:t>
            </a:r>
            <a:endParaRPr/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925" y="1649412"/>
            <a:ext cx="5175250" cy="457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S.O. </a:t>
            </a:r>
            <a:r>
              <a:rPr b="1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⇨ </a:t>
            </a: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Interação com o Usuário</a:t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Básico</a:t>
            </a:r>
            <a:endParaRPr/>
          </a:p>
        </p:txBody>
      </p:sp>
      <p:pic>
        <p:nvPicPr>
          <p:cNvPr descr="prompt"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975" y="1857375"/>
            <a:ext cx="6735762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/>
        </p:nvSpPr>
        <p:spPr>
          <a:xfrm>
            <a:off x="293687" y="3190875"/>
            <a:ext cx="17049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linha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S.O. ⇨ Interação com o Usuário</a:t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Básico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355600" y="3381375"/>
            <a:ext cx="1427162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baseada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menus</a:t>
            </a:r>
            <a:endParaRPr/>
          </a:p>
        </p:txBody>
      </p:sp>
      <p:pic>
        <p:nvPicPr>
          <p:cNvPr descr="menus" id="264" name="Google Shape;2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300" y="2009775"/>
            <a:ext cx="6575425" cy="43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70" name="Google Shape;270;p32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S.O. ⇨ Interação com o Usuário</a:t>
            </a:r>
            <a:endParaRPr/>
          </a:p>
        </p:txBody>
      </p:sp>
      <p:sp>
        <p:nvSpPr>
          <p:cNvPr id="271" name="Google Shape;271;p3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Básico</a:t>
            </a:r>
            <a:endParaRPr/>
          </a:p>
        </p:txBody>
      </p:sp>
      <p:sp>
        <p:nvSpPr>
          <p:cNvPr id="272" name="Google Shape;272;p32"/>
          <p:cNvSpPr txBox="1"/>
          <p:nvPr/>
        </p:nvSpPr>
        <p:spPr>
          <a:xfrm>
            <a:off x="254948" y="3381375"/>
            <a:ext cx="14451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gráfica</a:t>
            </a:r>
            <a:endParaRPr/>
          </a:p>
        </p:txBody>
      </p:sp>
      <p:pic>
        <p:nvPicPr>
          <p:cNvPr id="273" name="Google Shape;2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800" y="1651000"/>
            <a:ext cx="6535737" cy="4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Programas Utilitários - Backup</a:t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Básico</a:t>
            </a:r>
            <a:endParaRPr/>
          </a:p>
        </p:txBody>
      </p:sp>
      <p:pic>
        <p:nvPicPr>
          <p:cNvPr descr="backup" id="281" name="Google Shape;2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00" y="4640262"/>
            <a:ext cx="3030537" cy="14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3"/>
          <p:cNvSpPr txBox="1"/>
          <p:nvPr/>
        </p:nvSpPr>
        <p:spPr>
          <a:xfrm>
            <a:off x="330200" y="1987550"/>
            <a:ext cx="31750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fazer uma cópia de segurança de informações importantes armazenadas no computador</a:t>
            </a:r>
            <a:endParaRPr/>
          </a:p>
        </p:txBody>
      </p:sp>
      <p:pic>
        <p:nvPicPr>
          <p:cNvPr id="283" name="Google Shape;28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5062" y="1709737"/>
            <a:ext cx="4918075" cy="43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13" y="1657125"/>
            <a:ext cx="6130925" cy="486654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2082800" y="292100"/>
            <a:ext cx="5168900" cy="83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041400" y="234950"/>
            <a:ext cx="694055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Você teria investido todo seu dinheiro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nesta empresa 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Programas Utilitários 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Antivírus</a:t>
            </a:r>
            <a:endParaRPr/>
          </a:p>
        </p:txBody>
      </p:sp>
      <p:sp>
        <p:nvSpPr>
          <p:cNvPr id="290" name="Google Shape;290;p34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Básico</a:t>
            </a: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330200" y="1987550"/>
            <a:ext cx="27940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procurar e eliminar vírus </a:t>
            </a:r>
            <a:endParaRPr/>
          </a:p>
          <a:p>
            <a:pPr indent="-355600" lvl="0" marL="3556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 ser atualizado com freqüência</a:t>
            </a:r>
            <a:endParaRPr/>
          </a:p>
        </p:txBody>
      </p:sp>
      <p:pic>
        <p:nvPicPr>
          <p:cNvPr id="292" name="Google Shape;2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784350"/>
            <a:ext cx="577215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98" name="Google Shape;298;p35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Programas Utilitários 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Antispyware</a:t>
            </a:r>
            <a:endParaRPr/>
          </a:p>
        </p:txBody>
      </p:sp>
      <p:sp>
        <p:nvSpPr>
          <p:cNvPr id="299" name="Google Shape;299;p35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Básico</a:t>
            </a:r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330200" y="1987550"/>
            <a:ext cx="2794000" cy="2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procurar e eliminar spywares </a:t>
            </a:r>
            <a:endParaRPr/>
          </a:p>
          <a:p>
            <a:pPr indent="-355600" lvl="0" marL="3556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Spywares são programas que sequestram páginas do navegador</a:t>
            </a:r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8975" y="1649412"/>
            <a:ext cx="557212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07" name="Google Shape;307;p36"/>
          <p:cNvSpPr txBox="1"/>
          <p:nvPr/>
        </p:nvSpPr>
        <p:spPr>
          <a:xfrm>
            <a:off x="439737" y="1008062"/>
            <a:ext cx="83788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Programas Utilitários 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Compactador</a:t>
            </a:r>
            <a:endParaRPr/>
          </a:p>
        </p:txBody>
      </p:sp>
      <p:sp>
        <p:nvSpPr>
          <p:cNvPr id="308" name="Google Shape;308;p36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Básico</a:t>
            </a:r>
            <a:endParaRPr/>
          </a:p>
        </p:txBody>
      </p:sp>
      <p:sp>
        <p:nvSpPr>
          <p:cNvPr id="309" name="Google Shape;309;p36"/>
          <p:cNvSpPr txBox="1"/>
          <p:nvPr/>
        </p:nvSpPr>
        <p:spPr>
          <a:xfrm>
            <a:off x="330200" y="1987550"/>
            <a:ext cx="29972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Permitem diminuir o tamanho de arquivos (compactar)</a:t>
            </a:r>
            <a:endParaRPr/>
          </a:p>
        </p:txBody>
      </p:sp>
      <p:pic>
        <p:nvPicPr>
          <p:cNvPr descr="Resultado de imagem para winrar" id="310" name="Google Shape;3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3541712"/>
            <a:ext cx="24955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7400" y="2255837"/>
            <a:ext cx="5726112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17" name="Google Shape;317;p37"/>
          <p:cNvSpPr txBox="1"/>
          <p:nvPr/>
        </p:nvSpPr>
        <p:spPr>
          <a:xfrm>
            <a:off x="274637" y="995362"/>
            <a:ext cx="86836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Programas Utilitários 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Desfragmentador</a:t>
            </a:r>
            <a:endParaRPr/>
          </a:p>
        </p:txBody>
      </p:sp>
      <p:sp>
        <p:nvSpPr>
          <p:cNvPr id="318" name="Google Shape;318;p3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Básico</a:t>
            </a:r>
            <a:endParaRPr/>
          </a:p>
        </p:txBody>
      </p:sp>
      <p:sp>
        <p:nvSpPr>
          <p:cNvPr id="319" name="Google Shape;319;p37"/>
          <p:cNvSpPr txBox="1"/>
          <p:nvPr/>
        </p:nvSpPr>
        <p:spPr>
          <a:xfrm>
            <a:off x="330200" y="1987550"/>
            <a:ext cx="29972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Reorganizam as informações armazenadas em um disco </a:t>
            </a:r>
            <a:endParaRPr/>
          </a:p>
        </p:txBody>
      </p:sp>
      <p:pic>
        <p:nvPicPr>
          <p:cNvPr id="320" name="Google Shape;3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462" y="1878012"/>
            <a:ext cx="5748337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26" name="Google Shape;326;p38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Aplicativo</a:t>
            </a:r>
            <a:endParaRPr/>
          </a:p>
        </p:txBody>
      </p:sp>
      <p:sp>
        <p:nvSpPr>
          <p:cNvPr id="327" name="Google Shape;327;p38"/>
          <p:cNvSpPr txBox="1"/>
          <p:nvPr/>
        </p:nvSpPr>
        <p:spPr>
          <a:xfrm>
            <a:off x="812800" y="2025650"/>
            <a:ext cx="76708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programas utilizados para desenvolver trabalhos específicos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Facilitam a utilização do computador na realização de tarefas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Constituídos de programas de uso geral ou programas desenvolvidos com propósitos restritos</a:t>
            </a:r>
            <a:endParaRPr/>
          </a:p>
        </p:txBody>
      </p:sp>
      <p:sp>
        <p:nvSpPr>
          <p:cNvPr id="328" name="Google Shape;328;p3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Aplicativo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34" name="Google Shape;334;p39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Editor de Textos</a:t>
            </a:r>
            <a:endParaRPr/>
          </a:p>
        </p:txBody>
      </p:sp>
      <p:sp>
        <p:nvSpPr>
          <p:cNvPr id="335" name="Google Shape;335;p3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Aplicativo</a:t>
            </a:r>
            <a:endParaRPr/>
          </a:p>
        </p:txBody>
      </p:sp>
      <p:pic>
        <p:nvPicPr>
          <p:cNvPr id="336" name="Google Shape;33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6712" y="1806575"/>
            <a:ext cx="3951287" cy="50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42" name="Google Shape;342;p40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Planilha Eletrônica</a:t>
            </a:r>
            <a:endParaRPr/>
          </a:p>
        </p:txBody>
      </p:sp>
      <p:sp>
        <p:nvSpPr>
          <p:cNvPr id="343" name="Google Shape;343;p40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Aplicativo</a:t>
            </a:r>
            <a:endParaRPr/>
          </a:p>
        </p:txBody>
      </p:sp>
      <p:pic>
        <p:nvPicPr>
          <p:cNvPr id="344" name="Google Shape;3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500" y="1752600"/>
            <a:ext cx="63246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50" name="Google Shape;350;p41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Banco de Dados</a:t>
            </a:r>
            <a:endParaRPr/>
          </a:p>
        </p:txBody>
      </p:sp>
      <p:sp>
        <p:nvSpPr>
          <p:cNvPr id="351" name="Google Shape;351;p41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Aplicativo</a:t>
            </a:r>
            <a:endParaRPr/>
          </a:p>
        </p:txBody>
      </p:sp>
      <p:pic>
        <p:nvPicPr>
          <p:cNvPr id="352" name="Google Shape;35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175" y="1703387"/>
            <a:ext cx="5721350" cy="48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58" name="Google Shape;358;p42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Apresentação Gráfica</a:t>
            </a:r>
            <a:endParaRPr/>
          </a:p>
        </p:txBody>
      </p:sp>
      <p:sp>
        <p:nvSpPr>
          <p:cNvPr id="359" name="Google Shape;359;p4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Aplicativo</a:t>
            </a:r>
            <a:endParaRPr/>
          </a:p>
        </p:txBody>
      </p:sp>
      <p:pic>
        <p:nvPicPr>
          <p:cNvPr id="360" name="Google Shape;36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987" y="1778000"/>
            <a:ext cx="552132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66" name="Google Shape;366;p43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Manipulação de Imagens</a:t>
            </a:r>
            <a:endParaRPr/>
          </a:p>
        </p:txBody>
      </p:sp>
      <p:sp>
        <p:nvSpPr>
          <p:cNvPr id="367" name="Google Shape;367;p43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Aplicativo</a:t>
            </a:r>
            <a:endParaRPr/>
          </a:p>
        </p:txBody>
      </p:sp>
      <p:pic>
        <p:nvPicPr>
          <p:cNvPr id="368" name="Google Shape;36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0875" y="1724025"/>
            <a:ext cx="549275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706437" y="1876425"/>
            <a:ext cx="7980362" cy="438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Programas de Computador (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Básico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Aplicativo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Licenças de Software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Linguagens de Programação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74" name="Google Shape;374;p44"/>
          <p:cNvSpPr txBox="1"/>
          <p:nvPr/>
        </p:nvSpPr>
        <p:spPr>
          <a:xfrm>
            <a:off x="1077912" y="336550"/>
            <a:ext cx="76930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VOIP - 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voz sobre IP</a:t>
            </a:r>
            <a:endParaRPr/>
          </a:p>
        </p:txBody>
      </p:sp>
      <p:sp>
        <p:nvSpPr>
          <p:cNvPr id="375" name="Google Shape;375;p44"/>
          <p:cNvSpPr txBox="1"/>
          <p:nvPr/>
        </p:nvSpPr>
        <p:spPr>
          <a:xfrm>
            <a:off x="4905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Aplicativo</a:t>
            </a:r>
            <a:endParaRPr/>
          </a:p>
        </p:txBody>
      </p:sp>
      <p:pic>
        <p:nvPicPr>
          <p:cNvPr id="376" name="Google Shape;37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00" y="1284287"/>
            <a:ext cx="7504112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82" name="Google Shape;382;p45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Linguagem de Programação</a:t>
            </a:r>
            <a:endParaRPr/>
          </a:p>
        </p:txBody>
      </p:sp>
      <p:sp>
        <p:nvSpPr>
          <p:cNvPr id="383" name="Google Shape;383;p45"/>
          <p:cNvSpPr txBox="1"/>
          <p:nvPr/>
        </p:nvSpPr>
        <p:spPr>
          <a:xfrm>
            <a:off x="812800" y="2025650"/>
            <a:ext cx="76708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Criada para dizer ao computador o que deve ser feito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Possui vocabulário e conjunto de regras que o programador deve conhecer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programas criados, em muitos casos, devem ser “traduzidos” antes que o computador seja capaz de executá-los</a:t>
            </a:r>
            <a:endParaRPr/>
          </a:p>
          <a:p>
            <a:pPr indent="-256222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65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Linguagens de Programação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90" name="Google Shape;390;p46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Primeira Geração</a:t>
            </a:r>
            <a:endParaRPr/>
          </a:p>
        </p:txBody>
      </p:sp>
      <p:sp>
        <p:nvSpPr>
          <p:cNvPr id="391" name="Google Shape;391;p46"/>
          <p:cNvSpPr txBox="1"/>
          <p:nvPr/>
        </p:nvSpPr>
        <p:spPr>
          <a:xfrm>
            <a:off x="812800" y="2025650"/>
            <a:ext cx="7670800" cy="29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primeiros computadores não possuiam linguagem de programação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programação era através da linguagem de máquina com números binários (0s e 1s)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Essa programação era extremamente trabalhosa, difícil, variava de computador para computador, programas não eram muito complexos</a:t>
            </a:r>
            <a:endParaRPr/>
          </a:p>
        </p:txBody>
      </p:sp>
      <p:sp>
        <p:nvSpPr>
          <p:cNvPr id="392" name="Google Shape;392;p46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Linguagens de Programação</a:t>
            </a:r>
            <a:endParaRPr/>
          </a:p>
        </p:txBody>
      </p:sp>
      <p:cxnSp>
        <p:nvCxnSpPr>
          <p:cNvPr id="393" name="Google Shape;393;p46"/>
          <p:cNvCxnSpPr/>
          <p:nvPr/>
        </p:nvCxnSpPr>
        <p:spPr>
          <a:xfrm flipH="1" rot="10800000">
            <a:off x="4533900" y="5653087"/>
            <a:ext cx="327025" cy="534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94" name="Google Shape;394;p46"/>
          <p:cNvSpPr txBox="1"/>
          <p:nvPr/>
        </p:nvSpPr>
        <p:spPr>
          <a:xfrm>
            <a:off x="2058987" y="6207125"/>
            <a:ext cx="51403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 de instrução em linguagem de máquina</a:t>
            </a:r>
            <a:endParaRPr/>
          </a:p>
        </p:txBody>
      </p:sp>
      <p:sp>
        <p:nvSpPr>
          <p:cNvPr id="395" name="Google Shape;395;p46"/>
          <p:cNvSpPr txBox="1"/>
          <p:nvPr/>
        </p:nvSpPr>
        <p:spPr>
          <a:xfrm>
            <a:off x="3644900" y="5035550"/>
            <a:ext cx="23050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1010000100000110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401" name="Google Shape;401;p4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Segunda Geração</a:t>
            </a:r>
            <a:endParaRPr/>
          </a:p>
        </p:txBody>
      </p:sp>
      <p:sp>
        <p:nvSpPr>
          <p:cNvPr id="402" name="Google Shape;402;p4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Linguagens de Programação</a:t>
            </a:r>
            <a:endParaRPr/>
          </a:p>
        </p:txBody>
      </p:sp>
      <p:pic>
        <p:nvPicPr>
          <p:cNvPr descr="assembly" id="403" name="Google Shape;40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5300" y="1708150"/>
            <a:ext cx="4713287" cy="48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409" name="Google Shape;409;p48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Terceira Geração</a:t>
            </a:r>
            <a:endParaRPr/>
          </a:p>
        </p:txBody>
      </p:sp>
      <p:sp>
        <p:nvSpPr>
          <p:cNvPr id="410" name="Google Shape;410;p48"/>
          <p:cNvSpPr txBox="1"/>
          <p:nvPr/>
        </p:nvSpPr>
        <p:spPr>
          <a:xfrm>
            <a:off x="812800" y="2025650"/>
            <a:ext cx="44958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Linguagens de alto nível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Eliminam a necessidade de entendimento de detalhes do funcionamento do computador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procedurais (baseadas em funções)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Tradução do código fonte se dá através de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compiladores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interpretadores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Linguagens de Programação</a:t>
            </a:r>
            <a:endParaRPr/>
          </a:p>
        </p:txBody>
      </p:sp>
      <p:sp>
        <p:nvSpPr>
          <p:cNvPr id="412" name="Google Shape;412;p48"/>
          <p:cNvSpPr txBox="1"/>
          <p:nvPr/>
        </p:nvSpPr>
        <p:spPr>
          <a:xfrm>
            <a:off x="5272087" y="3517900"/>
            <a:ext cx="179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ADD R0 R1 R2</a:t>
            </a:r>
            <a:r>
              <a:rPr b="0" i="0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13" name="Google Shape;413;p48"/>
          <p:cNvSpPr txBox="1"/>
          <p:nvPr/>
        </p:nvSpPr>
        <p:spPr>
          <a:xfrm>
            <a:off x="5414962" y="4237037"/>
            <a:ext cx="1584325" cy="647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Montador</a:t>
            </a:r>
            <a:endParaRPr/>
          </a:p>
        </p:txBody>
      </p:sp>
      <p:cxnSp>
        <p:nvCxnSpPr>
          <p:cNvPr id="414" name="Google Shape;414;p48"/>
          <p:cNvCxnSpPr/>
          <p:nvPr/>
        </p:nvCxnSpPr>
        <p:spPr>
          <a:xfrm rot="10800000">
            <a:off x="7304087" y="5461000"/>
            <a:ext cx="263525" cy="0"/>
          </a:xfrm>
          <a:prstGeom prst="straightConnector1">
            <a:avLst/>
          </a:prstGeom>
          <a:noFill/>
          <a:ln cap="flat" cmpd="sng" w="9525">
            <a:solidFill>
              <a:srgbClr val="0000CC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415" name="Google Shape;415;p48"/>
          <p:cNvSpPr txBox="1"/>
          <p:nvPr/>
        </p:nvSpPr>
        <p:spPr>
          <a:xfrm>
            <a:off x="7562850" y="5148262"/>
            <a:ext cx="14414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máquina</a:t>
            </a:r>
            <a:endParaRPr/>
          </a:p>
        </p:txBody>
      </p:sp>
      <p:sp>
        <p:nvSpPr>
          <p:cNvPr id="416" name="Google Shape;416;p48"/>
          <p:cNvSpPr txBox="1"/>
          <p:nvPr/>
        </p:nvSpPr>
        <p:spPr>
          <a:xfrm>
            <a:off x="5127625" y="5245100"/>
            <a:ext cx="2216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1010000100000110</a:t>
            </a:r>
            <a:endParaRPr/>
          </a:p>
        </p:txBody>
      </p:sp>
      <p:cxnSp>
        <p:nvCxnSpPr>
          <p:cNvPr id="417" name="Google Shape;417;p48"/>
          <p:cNvCxnSpPr/>
          <p:nvPr/>
        </p:nvCxnSpPr>
        <p:spPr>
          <a:xfrm>
            <a:off x="6207125" y="3949700"/>
            <a:ext cx="0" cy="287337"/>
          </a:xfrm>
          <a:prstGeom prst="straightConnector1">
            <a:avLst/>
          </a:prstGeom>
          <a:noFill/>
          <a:ln cap="flat" cmpd="sng" w="28575">
            <a:solidFill>
              <a:srgbClr val="0000CC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418" name="Google Shape;418;p48"/>
          <p:cNvCxnSpPr/>
          <p:nvPr/>
        </p:nvCxnSpPr>
        <p:spPr>
          <a:xfrm>
            <a:off x="6207125" y="4886325"/>
            <a:ext cx="0" cy="287337"/>
          </a:xfrm>
          <a:prstGeom prst="straightConnector1">
            <a:avLst/>
          </a:prstGeom>
          <a:noFill/>
          <a:ln cap="flat" cmpd="sng" w="28575">
            <a:solidFill>
              <a:srgbClr val="0000CC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419" name="Google Shape;419;p48"/>
          <p:cNvSpPr txBox="1"/>
          <p:nvPr/>
        </p:nvSpPr>
        <p:spPr>
          <a:xfrm>
            <a:off x="7639050" y="3513137"/>
            <a:ext cx="1198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</a:t>
            </a:r>
            <a:endParaRPr/>
          </a:p>
        </p:txBody>
      </p:sp>
      <p:cxnSp>
        <p:nvCxnSpPr>
          <p:cNvPr id="420" name="Google Shape;420;p48"/>
          <p:cNvCxnSpPr/>
          <p:nvPr/>
        </p:nvCxnSpPr>
        <p:spPr>
          <a:xfrm flipH="1">
            <a:off x="7316787" y="3721100"/>
            <a:ext cx="250825" cy="12700"/>
          </a:xfrm>
          <a:prstGeom prst="straightConnector1">
            <a:avLst/>
          </a:prstGeom>
          <a:noFill/>
          <a:ln cap="flat" cmpd="sng" w="9525">
            <a:solidFill>
              <a:srgbClr val="0000CC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421" name="Google Shape;421;p48"/>
          <p:cNvSpPr txBox="1"/>
          <p:nvPr/>
        </p:nvSpPr>
        <p:spPr>
          <a:xfrm>
            <a:off x="5414962" y="2581275"/>
            <a:ext cx="1584325" cy="647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Compilador</a:t>
            </a:r>
            <a:endParaRPr/>
          </a:p>
        </p:txBody>
      </p:sp>
      <p:cxnSp>
        <p:nvCxnSpPr>
          <p:cNvPr id="422" name="Google Shape;422;p48"/>
          <p:cNvCxnSpPr/>
          <p:nvPr/>
        </p:nvCxnSpPr>
        <p:spPr>
          <a:xfrm>
            <a:off x="6207125" y="2293937"/>
            <a:ext cx="0" cy="287337"/>
          </a:xfrm>
          <a:prstGeom prst="straightConnector1">
            <a:avLst/>
          </a:prstGeom>
          <a:noFill/>
          <a:ln cap="flat" cmpd="sng" w="28575">
            <a:solidFill>
              <a:srgbClr val="0000CC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423" name="Google Shape;423;p48"/>
          <p:cNvCxnSpPr/>
          <p:nvPr/>
        </p:nvCxnSpPr>
        <p:spPr>
          <a:xfrm>
            <a:off x="6207125" y="3228975"/>
            <a:ext cx="0" cy="287337"/>
          </a:xfrm>
          <a:prstGeom prst="straightConnector1">
            <a:avLst/>
          </a:prstGeom>
          <a:noFill/>
          <a:ln cap="flat" cmpd="sng" w="28575">
            <a:solidFill>
              <a:srgbClr val="0000CC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424" name="Google Shape;424;p48"/>
          <p:cNvSpPr txBox="1"/>
          <p:nvPr/>
        </p:nvSpPr>
        <p:spPr>
          <a:xfrm>
            <a:off x="7553325" y="1741487"/>
            <a:ext cx="14366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Linguagem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alto nível</a:t>
            </a:r>
            <a:endParaRPr/>
          </a:p>
        </p:txBody>
      </p:sp>
      <p:cxnSp>
        <p:nvCxnSpPr>
          <p:cNvPr id="425" name="Google Shape;425;p48"/>
          <p:cNvCxnSpPr/>
          <p:nvPr/>
        </p:nvCxnSpPr>
        <p:spPr>
          <a:xfrm rot="10800000">
            <a:off x="7278687" y="2076450"/>
            <a:ext cx="288925" cy="0"/>
          </a:xfrm>
          <a:prstGeom prst="straightConnector1">
            <a:avLst/>
          </a:prstGeom>
          <a:noFill/>
          <a:ln cap="flat" cmpd="sng" w="9525">
            <a:solidFill>
              <a:srgbClr val="0000CC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426" name="Google Shape;426;p48"/>
          <p:cNvSpPr txBox="1"/>
          <p:nvPr/>
        </p:nvSpPr>
        <p:spPr>
          <a:xfrm>
            <a:off x="5632450" y="1862137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= B + C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432" name="Google Shape;432;p49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Terceira Geração</a:t>
            </a:r>
            <a:endParaRPr/>
          </a:p>
        </p:txBody>
      </p:sp>
      <p:sp>
        <p:nvSpPr>
          <p:cNvPr id="433" name="Google Shape;433;p49"/>
          <p:cNvSpPr txBox="1"/>
          <p:nvPr/>
        </p:nvSpPr>
        <p:spPr>
          <a:xfrm>
            <a:off x="711200" y="1860550"/>
            <a:ext cx="8064500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Compilador</a:t>
            </a:r>
            <a:endParaRPr/>
          </a:p>
        </p:txBody>
      </p:sp>
      <p:sp>
        <p:nvSpPr>
          <p:cNvPr id="434" name="Google Shape;434;p4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Linguagens de Programação</a:t>
            </a:r>
            <a:endParaRPr/>
          </a:p>
        </p:txBody>
      </p:sp>
      <p:sp>
        <p:nvSpPr>
          <p:cNvPr id="435" name="Google Shape;435;p49"/>
          <p:cNvSpPr txBox="1"/>
          <p:nvPr/>
        </p:nvSpPr>
        <p:spPr>
          <a:xfrm>
            <a:off x="2997200" y="2846387"/>
            <a:ext cx="3459162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Traduz todo o código fonte e gera o </a:t>
            </a:r>
            <a:r>
              <a:rPr b="1" i="0" lang="en-US" sz="24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código-objeto</a:t>
            </a:r>
            <a:r>
              <a:rPr b="0" i="0" lang="en-US" sz="24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pode ser </a:t>
            </a:r>
            <a:r>
              <a:rPr b="1" i="0" lang="en-US" sz="24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linkado</a:t>
            </a:r>
            <a:r>
              <a:rPr b="0" i="0" lang="en-US" sz="24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</a:t>
            </a:r>
            <a:r>
              <a:rPr b="1" i="0" lang="en-US" sz="24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montado</a:t>
            </a:r>
            <a:r>
              <a:rPr b="0" i="0" lang="en-US" sz="24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se tornar um programa executável</a:t>
            </a:r>
            <a:endParaRPr/>
          </a:p>
        </p:txBody>
      </p:sp>
      <p:sp>
        <p:nvSpPr>
          <p:cNvPr id="436" name="Google Shape;436;p49"/>
          <p:cNvSpPr/>
          <p:nvPr/>
        </p:nvSpPr>
        <p:spPr>
          <a:xfrm>
            <a:off x="2913062" y="2717800"/>
            <a:ext cx="3594100" cy="31877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442" name="Google Shape;442;p50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Terceira Geração  </a:t>
            </a:r>
            <a:r>
              <a:rPr b="1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⇨</a:t>
            </a: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Exemplos</a:t>
            </a:r>
            <a:endParaRPr/>
          </a:p>
        </p:txBody>
      </p:sp>
      <p:sp>
        <p:nvSpPr>
          <p:cNvPr id="443" name="Google Shape;443;p50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Linguagens de Programação</a:t>
            </a:r>
            <a:endParaRPr/>
          </a:p>
        </p:txBody>
      </p:sp>
      <p:sp>
        <p:nvSpPr>
          <p:cNvPr id="444" name="Google Shape;444;p50"/>
          <p:cNvSpPr txBox="1"/>
          <p:nvPr/>
        </p:nvSpPr>
        <p:spPr>
          <a:xfrm>
            <a:off x="1970073" y="4143375"/>
            <a:ext cx="1181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</a:t>
            </a:r>
            <a:endParaRPr/>
          </a:p>
        </p:txBody>
      </p:sp>
      <p:sp>
        <p:nvSpPr>
          <p:cNvPr id="445" name="Google Shape;445;p50"/>
          <p:cNvSpPr/>
          <p:nvPr/>
        </p:nvSpPr>
        <p:spPr>
          <a:xfrm>
            <a:off x="1944725" y="3856725"/>
            <a:ext cx="1231800" cy="1092300"/>
          </a:xfrm>
          <a:prstGeom prst="ellipse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6" name="Google Shape;446;p50"/>
          <p:cNvSpPr/>
          <p:nvPr/>
        </p:nvSpPr>
        <p:spPr>
          <a:xfrm>
            <a:off x="5283200" y="2578100"/>
            <a:ext cx="1346200" cy="1092200"/>
          </a:xfrm>
          <a:prstGeom prst="ellipse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7" name="Google Shape;447;p50"/>
          <p:cNvSpPr txBox="1"/>
          <p:nvPr/>
        </p:nvSpPr>
        <p:spPr>
          <a:xfrm>
            <a:off x="6102350" y="4473575"/>
            <a:ext cx="1533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</a:t>
            </a:r>
            <a:endParaRPr/>
          </a:p>
        </p:txBody>
      </p:sp>
      <p:sp>
        <p:nvSpPr>
          <p:cNvPr id="448" name="Google Shape;448;p50"/>
          <p:cNvSpPr/>
          <p:nvPr/>
        </p:nvSpPr>
        <p:spPr>
          <a:xfrm>
            <a:off x="5884875" y="4174325"/>
            <a:ext cx="2133600" cy="1117500"/>
          </a:xfrm>
          <a:prstGeom prst="ellipse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9" name="Google Shape;449;p50"/>
          <p:cNvSpPr txBox="1"/>
          <p:nvPr/>
        </p:nvSpPr>
        <p:spPr>
          <a:xfrm>
            <a:off x="2679700" y="2530475"/>
            <a:ext cx="12319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Fortran</a:t>
            </a: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2336800" y="2273300"/>
            <a:ext cx="1879600" cy="1092200"/>
          </a:xfrm>
          <a:prstGeom prst="ellipse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1" name="Google Shape;451;p50"/>
          <p:cNvSpPr txBox="1"/>
          <p:nvPr/>
        </p:nvSpPr>
        <p:spPr>
          <a:xfrm>
            <a:off x="4186237" y="4956175"/>
            <a:ext cx="4206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452" name="Google Shape;452;p50"/>
          <p:cNvSpPr/>
          <p:nvPr/>
        </p:nvSpPr>
        <p:spPr>
          <a:xfrm>
            <a:off x="3822700" y="4622800"/>
            <a:ext cx="1181100" cy="1117600"/>
          </a:xfrm>
          <a:prstGeom prst="ellipse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5432425" y="2822575"/>
            <a:ext cx="10525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Cobol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459" name="Google Shape;459;p51"/>
          <p:cNvSpPr txBox="1"/>
          <p:nvPr/>
        </p:nvSpPr>
        <p:spPr>
          <a:xfrm>
            <a:off x="782637" y="1008062"/>
            <a:ext cx="7692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Quarta Geração</a:t>
            </a:r>
            <a:endParaRPr/>
          </a:p>
        </p:txBody>
      </p:sp>
      <p:sp>
        <p:nvSpPr>
          <p:cNvPr id="460" name="Google Shape;460;p51"/>
          <p:cNvSpPr txBox="1"/>
          <p:nvPr/>
        </p:nvSpPr>
        <p:spPr>
          <a:xfrm>
            <a:off x="812800" y="2025650"/>
            <a:ext cx="79248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linguagens não-procedurais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Buscam a capacidade de reutilização de componentes para facilitar o trabalho de programação e </a:t>
            </a:r>
            <a:r>
              <a:rPr lang="en-US" sz="2100">
                <a:solidFill>
                  <a:schemeClr val="dk1"/>
                </a:solidFill>
              </a:rPr>
              <a:t>deixá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-lo mais rápido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Muitas linguagens de quarta geração são orientadas a objetos (Small Talk, C++, Java) e a eventos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Programação Orientada à Objetos (OOP) é uma forma de análise de programas em termos de objetos ("coisas") que compõem um sistema</a:t>
            </a:r>
            <a:endParaRPr b="1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1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Linguagens de Programação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467" name="Google Shape;467;p52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Quarta Geração  </a:t>
            </a:r>
            <a:r>
              <a:rPr b="1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⇨</a:t>
            </a: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Exemplos</a:t>
            </a:r>
            <a:endParaRPr/>
          </a:p>
        </p:txBody>
      </p:sp>
      <p:sp>
        <p:nvSpPr>
          <p:cNvPr id="468" name="Google Shape;468;p5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Linguagens de Programação</a:t>
            </a:r>
            <a:endParaRPr/>
          </a:p>
        </p:txBody>
      </p:sp>
      <p:sp>
        <p:nvSpPr>
          <p:cNvPr id="469" name="Google Shape;469;p52"/>
          <p:cNvSpPr txBox="1"/>
          <p:nvPr/>
        </p:nvSpPr>
        <p:spPr>
          <a:xfrm>
            <a:off x="2049447" y="4143375"/>
            <a:ext cx="981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</p:txBody>
      </p:sp>
      <p:sp>
        <p:nvSpPr>
          <p:cNvPr id="470" name="Google Shape;470;p52"/>
          <p:cNvSpPr/>
          <p:nvPr/>
        </p:nvSpPr>
        <p:spPr>
          <a:xfrm>
            <a:off x="1943200" y="3856725"/>
            <a:ext cx="1231800" cy="1092300"/>
          </a:xfrm>
          <a:prstGeom prst="ellipse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1" name="Google Shape;471;p52"/>
          <p:cNvSpPr/>
          <p:nvPr/>
        </p:nvSpPr>
        <p:spPr>
          <a:xfrm>
            <a:off x="5283200" y="2578100"/>
            <a:ext cx="1346200" cy="1092200"/>
          </a:xfrm>
          <a:prstGeom prst="ellipse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2" name="Google Shape;472;p52"/>
          <p:cNvSpPr/>
          <p:nvPr/>
        </p:nvSpPr>
        <p:spPr>
          <a:xfrm>
            <a:off x="5651500" y="4140200"/>
            <a:ext cx="1993900" cy="1193800"/>
          </a:xfrm>
          <a:prstGeom prst="ellipse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3" name="Google Shape;473;p52"/>
          <p:cNvSpPr txBox="1"/>
          <p:nvPr/>
        </p:nvSpPr>
        <p:spPr>
          <a:xfrm>
            <a:off x="2732070" y="2530475"/>
            <a:ext cx="15891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</a:t>
            </a:r>
            <a:endParaRPr/>
          </a:p>
        </p:txBody>
      </p:sp>
      <p:sp>
        <p:nvSpPr>
          <p:cNvPr id="474" name="Google Shape;474;p52"/>
          <p:cNvSpPr/>
          <p:nvPr/>
        </p:nvSpPr>
        <p:spPr>
          <a:xfrm>
            <a:off x="2516975" y="2298725"/>
            <a:ext cx="2019300" cy="1409700"/>
          </a:xfrm>
          <a:prstGeom prst="ellipse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5" name="Google Shape;475;p52"/>
          <p:cNvSpPr txBox="1"/>
          <p:nvPr/>
        </p:nvSpPr>
        <p:spPr>
          <a:xfrm>
            <a:off x="4097337" y="4956175"/>
            <a:ext cx="5984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endParaRPr/>
          </a:p>
        </p:txBody>
      </p:sp>
      <p:sp>
        <p:nvSpPr>
          <p:cNvPr id="476" name="Google Shape;476;p52"/>
          <p:cNvSpPr/>
          <p:nvPr/>
        </p:nvSpPr>
        <p:spPr>
          <a:xfrm>
            <a:off x="3822700" y="4622800"/>
            <a:ext cx="1181100" cy="1117600"/>
          </a:xfrm>
          <a:prstGeom prst="ellipse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7" name="Google Shape;477;p52"/>
          <p:cNvSpPr txBox="1"/>
          <p:nvPr/>
        </p:nvSpPr>
        <p:spPr>
          <a:xfrm>
            <a:off x="5548312" y="2822575"/>
            <a:ext cx="8207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</a:t>
            </a:r>
            <a:endParaRPr/>
          </a:p>
        </p:txBody>
      </p:sp>
      <p:sp>
        <p:nvSpPr>
          <p:cNvPr id="478" name="Google Shape;478;p52"/>
          <p:cNvSpPr txBox="1"/>
          <p:nvPr/>
        </p:nvSpPr>
        <p:spPr>
          <a:xfrm>
            <a:off x="5795962" y="4435475"/>
            <a:ext cx="1752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Talk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484" name="Google Shape;484;p53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Exemplos de Códigos</a:t>
            </a:r>
            <a:endParaRPr/>
          </a:p>
        </p:txBody>
      </p:sp>
      <p:sp>
        <p:nvSpPr>
          <p:cNvPr id="485" name="Google Shape;485;p53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Linguagens de Programação</a:t>
            </a:r>
            <a:endParaRPr/>
          </a:p>
        </p:txBody>
      </p:sp>
      <p:pic>
        <p:nvPicPr>
          <p:cNvPr id="486" name="Google Shape;48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75" y="1693862"/>
            <a:ext cx="8275637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463550" y="2025650"/>
            <a:ext cx="570865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Computador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uma máquina que resolve problemas executando uma série de comandos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comando →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 (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Software)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 conjunto de instruções que descrevem a maneira de se realizar uma tarefa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Programas de Computador</a:t>
            </a:r>
            <a:endParaRPr/>
          </a:p>
        </p:txBody>
      </p:sp>
      <p:pic>
        <p:nvPicPr>
          <p:cNvPr descr="Resultado de imagem para software caixinha"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9975" y="868362"/>
            <a:ext cx="2940050" cy="2382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isobox windows"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2387" y="3348037"/>
            <a:ext cx="2741612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492" name="Google Shape;492;p54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Exemplos de Códigos</a:t>
            </a:r>
            <a:endParaRPr/>
          </a:p>
        </p:txBody>
      </p:sp>
      <p:sp>
        <p:nvSpPr>
          <p:cNvPr id="493" name="Google Shape;493;p54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Linguagens de Programação</a:t>
            </a:r>
            <a:endParaRPr/>
          </a:p>
        </p:txBody>
      </p:sp>
      <p:pic>
        <p:nvPicPr>
          <p:cNvPr id="494" name="Google Shape;49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100" y="1860550"/>
            <a:ext cx="8256587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609600" y="4229100"/>
            <a:ext cx="1828800" cy="19224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f=1;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(a &lt;= 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 = f *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 = a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609600" y="3276600"/>
            <a:ext cx="22987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pequeno programa feito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linguagem “C”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 o fatorial de 5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3644900" y="2743200"/>
            <a:ext cx="1536700" cy="3560762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  CONB 1     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  SAVEB 128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  CONB 1      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  SAVEB 129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  LOADA 128   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  CONB 5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  COM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  JG 17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   LOADA 129  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  LOADB 128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  MUL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  SAVEC 129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  LOADA 128  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  CONB 1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  ADD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  SAVEC 128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  JUMP 4      </a:t>
            </a:r>
            <a:b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  STOP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2476500" y="1892300"/>
            <a:ext cx="3454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programa em assembler é a tradução do programa em “C”. A tradução dependerá do compilador utilizado.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7302500" y="1257300"/>
            <a:ext cx="838200" cy="4968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0    3   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1    1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2    4   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3    128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4    3   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5    1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6    4   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7    129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8    1   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9    128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10   3  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11   5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12   10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13   14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14   31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15   1  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16   129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17   2  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18   128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19   8  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20   5  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21   129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22   1  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23   128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24   3  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25   1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26   6  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27   5  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28   128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29   11    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30   8</a:t>
            </a:r>
            <a:b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31   18    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6413500" y="393700"/>
            <a:ext cx="23749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é a sequência numérica que deverá estar na memória para ser carregada no CPU.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419100" y="233362"/>
            <a:ext cx="58388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Programas de Computador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515937" y="317500"/>
            <a:ext cx="8094662" cy="154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1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Licenciamento de Software</a:t>
            </a:r>
            <a:br>
              <a:rPr b="1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Dois modelos 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4714875" y="2319337"/>
            <a:ext cx="3952875" cy="279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46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GPL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(General </a:t>
            </a:r>
            <a:r>
              <a:rPr b="0" i="0" lang="en-US" sz="20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Public</a:t>
            </a: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License)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Licença de uso dos sistemas operacionais livres da família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327025" y="2289175"/>
            <a:ext cx="3965575" cy="279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r">
              <a:lnSpc>
                <a:spcPct val="146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EULA</a:t>
            </a:r>
            <a:endParaRPr/>
          </a:p>
          <a:p>
            <a:pPr indent="0" lvl="0" marL="0" marR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(End User License </a:t>
            </a:r>
            <a:r>
              <a:rPr b="0" i="0" lang="en-US" sz="20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Agreement</a:t>
            </a: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Licença de uso dos sistemas operacionais proprietários da linha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 Windows</a:t>
            </a:r>
            <a:endParaRPr/>
          </a:p>
        </p:txBody>
      </p:sp>
      <p:cxnSp>
        <p:nvCxnSpPr>
          <p:cNvPr id="152" name="Google Shape;152;p20"/>
          <p:cNvCxnSpPr/>
          <p:nvPr/>
        </p:nvCxnSpPr>
        <p:spPr>
          <a:xfrm>
            <a:off x="4503737" y="2144712"/>
            <a:ext cx="0" cy="321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0" y="1063625"/>
            <a:ext cx="48275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Direitos Autorais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Licenças de Software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3086100" y="2997200"/>
            <a:ext cx="2549525" cy="1635125"/>
          </a:xfrm>
          <a:custGeom>
            <a:rect b="b" l="l" r="r" t="t"/>
            <a:pathLst>
              <a:path extrusionOk="0" h="1635125" w="2549525">
                <a:moveTo>
                  <a:pt x="3" y="624561"/>
                </a:moveTo>
                <a:lnTo>
                  <a:pt x="973837" y="624565"/>
                </a:lnTo>
                <a:lnTo>
                  <a:pt x="1274763" y="0"/>
                </a:lnTo>
                <a:lnTo>
                  <a:pt x="1575688" y="624565"/>
                </a:lnTo>
                <a:lnTo>
                  <a:pt x="2549522" y="624561"/>
                </a:lnTo>
                <a:lnTo>
                  <a:pt x="1761670" y="1010559"/>
                </a:lnTo>
                <a:lnTo>
                  <a:pt x="2062607" y="1635121"/>
                </a:lnTo>
                <a:lnTo>
                  <a:pt x="1274763" y="1249116"/>
                </a:lnTo>
                <a:lnTo>
                  <a:pt x="486918" y="1635121"/>
                </a:lnTo>
                <a:lnTo>
                  <a:pt x="787855" y="1010559"/>
                </a:lnTo>
                <a:lnTo>
                  <a:pt x="3" y="624561"/>
                </a:lnTo>
                <a:close/>
              </a:path>
            </a:pathLst>
          </a:custGeom>
          <a:noFill/>
          <a:ln cap="flat" cmpd="sng" w="28575">
            <a:solidFill>
              <a:srgbClr val="8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5651500" y="2860675"/>
            <a:ext cx="23877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Proprietário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código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fechado, podemos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pagar pela licença antes de poder usar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4883150" y="4765675"/>
            <a:ext cx="2641600" cy="1616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Shareware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versão que podemos experimentar antes de comprar, geralmente por um tempo fixo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960437" y="4746625"/>
            <a:ext cx="3057525" cy="1616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Freeware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disponibilizado gratuitamente, com a condição de que não iremos vendê-lo para obter lucro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44500" y="2941637"/>
            <a:ext cx="2811462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Livre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 ser distribuído livremente e possui código fonte aberto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3124200" y="1882775"/>
            <a:ext cx="2670175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Domínio Público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sem direitos de exploração comercial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de Software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812800" y="2025650"/>
            <a:ext cx="75946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programas podem ser de dois tipos: 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1" i="0" lang="en-US" sz="2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Software Básico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controlam o funcionamento do computador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Sistema Operacional, Utilitários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Software Aplicativo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executam tarefas úteis ao usuário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Aplicações Comerciais, Jogos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Programas de Computador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de Software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Programas de Computador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505200" y="2146300"/>
            <a:ext cx="1928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1117600" y="3349625"/>
            <a:ext cx="2241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básico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5029200" y="3349625"/>
            <a:ext cx="2697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aplicativo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4286250" y="4759325"/>
            <a:ext cx="228123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comerciais/pessoais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404812" y="4837112"/>
            <a:ext cx="14525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operacional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6908800" y="4759325"/>
            <a:ext cx="18319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entretenimento</a:t>
            </a:r>
            <a:endParaRPr/>
          </a:p>
        </p:txBody>
      </p:sp>
      <p:cxnSp>
        <p:nvCxnSpPr>
          <p:cNvPr id="187" name="Google Shape;187;p23"/>
          <p:cNvCxnSpPr/>
          <p:nvPr/>
        </p:nvCxnSpPr>
        <p:spPr>
          <a:xfrm flipH="1">
            <a:off x="2286000" y="2603500"/>
            <a:ext cx="2133600" cy="7620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23"/>
          <p:cNvCxnSpPr/>
          <p:nvPr/>
        </p:nvCxnSpPr>
        <p:spPr>
          <a:xfrm>
            <a:off x="4419600" y="2603500"/>
            <a:ext cx="1981200" cy="7620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" name="Google Shape;189;p23"/>
          <p:cNvCxnSpPr/>
          <p:nvPr/>
        </p:nvCxnSpPr>
        <p:spPr>
          <a:xfrm flipH="1">
            <a:off x="5461000" y="3822700"/>
            <a:ext cx="939800" cy="9017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" name="Google Shape;190;p23"/>
          <p:cNvCxnSpPr/>
          <p:nvPr/>
        </p:nvCxnSpPr>
        <p:spPr>
          <a:xfrm flipH="1">
            <a:off x="1054100" y="3873500"/>
            <a:ext cx="914400" cy="8890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" name="Google Shape;191;p23"/>
          <p:cNvCxnSpPr/>
          <p:nvPr/>
        </p:nvCxnSpPr>
        <p:spPr>
          <a:xfrm>
            <a:off x="6400800" y="3822700"/>
            <a:ext cx="1320800" cy="876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2" name="Google Shape;192;p23"/>
          <p:cNvSpPr txBox="1"/>
          <p:nvPr/>
        </p:nvSpPr>
        <p:spPr>
          <a:xfrm>
            <a:off x="2354262" y="4757737"/>
            <a:ext cx="12811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Utilitários</a:t>
            </a:r>
            <a:endParaRPr/>
          </a:p>
        </p:txBody>
      </p:sp>
      <p:cxnSp>
        <p:nvCxnSpPr>
          <p:cNvPr id="193" name="Google Shape;193;p23"/>
          <p:cNvCxnSpPr/>
          <p:nvPr/>
        </p:nvCxnSpPr>
        <p:spPr>
          <a:xfrm>
            <a:off x="1981200" y="3873500"/>
            <a:ext cx="952500" cy="8128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