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7104050" cy="10234600"/>
  <p:embeddedFontLst>
    <p:embeddedFont>
      <p:font typeface="Tahom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Tahoma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Tahom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http://gg.gg/iac-2020-1</a:t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0e1a43b78_0_8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0e1a43b78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80e1a43b78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0e1a43b78_0_16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0e1a43b78_0_1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80e1a43b78_0_16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0e1a43b78_0_24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0e1a43b78_0_24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0e1a43b78_0_24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0e1a43b78_1_7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0e1a43b78_1_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80e1a43b78_1_7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0e1a43b78_1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0e1a43b78_1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80e1a43b78_1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eddf6d0f4_0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eddf6d0f4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7eddf6d0f4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eddf6d0f4_0_8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eddf6d0f4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7eddf6d0f4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eddf6d0f4_0_1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eddf6d0f4_0_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7eddf6d0f4_0_15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eddff19bc_0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eddff19bc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7eddff19bc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>
  <p:cSld name="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 2 partes de conteúdo" type="txAndTwoObj">
  <p:cSld name="TEXT_AND_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e conteúdo" type="txAndObj">
  <p:cSld name="TEXT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abela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77800" y="166687"/>
            <a:ext cx="8896350" cy="6519862"/>
          </a:xfrm>
          <a:prstGeom prst="rect">
            <a:avLst/>
          </a:prstGeom>
          <a:solidFill>
            <a:srgbClr val="FCFDDB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mages.google.com/imgres?imgurl=http://www.webquest.futuro.usp.br/webquests/001/imagens/pc.jpg&amp;imgrefurl=http://www.webquest.futuro.usp.br/webquests/001/introducao.htm&amp;h=202&amp;w=196&amp;sz=6&amp;hl=en&amp;start=3&amp;tbnid=OrIY6fWQ04sHQM:&amp;tbnh=105&amp;tbnw=102&amp;prev=/images%3Fq%3Dintrodu%25C3%25A7%25C3%25A3o%26svnum%3D10%26hl%3Den%26lr%3D%26rls%3DGGLG,GGLG:2005-39,GGLG:en%26sa%3DG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mages.google.com/imgres?imgurl=http://troll-urbano.weblog.com.pt/arquivo/dados.jpg&amp;imgrefurl=http://troll-urbano.weblog.com.pt/arquivo/2006/01/&amp;h=296&amp;w=366&amp;sz=26&amp;hl=en&amp;start=1&amp;tbnid=xCPmtwpzAAQr4M:&amp;tbnh=99&amp;tbnw=122&amp;prev=/images%3Fq%3Ddados%26svnum%3D10%26hl%3Den%26lr%3D%26rls%3DGGLG,GGLG:2005-39,GGLG:en%26sa%3DN" TargetMode="External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mages.google.com/imgres?imgurl=http://www.edibleoil.net/files/contrato.jpg&amp;imgrefurl=http://www.edibleoil.net/files/expositor.php&amp;h=201&amp;w=231&amp;sz=6&amp;hl=en&amp;start=2&amp;tbnid=ApbURT0j888bPM:&amp;tbnh=94&amp;tbnw=108&amp;prev=/images%3Fq%3Dcontrato%26svnum%3D10%26hl%3Den%26lr%3D%26rls%3DGGLG,GGLG:2005-39,GGLG:en%26sa%3DG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infowester.com/ti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31837" y="500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Aula 1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11200" y="1631950"/>
            <a:ext cx="6299100" cy="4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Apresentação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Aprendizagem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pic>
        <p:nvPicPr>
          <p:cNvPr descr="pc" id="112" name="Google Shape;11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5137" y="292100"/>
            <a:ext cx="1828800" cy="1871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808037" y="334962"/>
            <a:ext cx="7692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782637" y="1008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dos Cursos de Informática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2027237" y="1914525"/>
            <a:ext cx="48228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Matemática Aplicada à 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Processamento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Ciência da Computação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Sistemas de 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Tecnólogos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936625" y="1955800"/>
            <a:ext cx="908100" cy="41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1330325" y="2074862"/>
            <a:ext cx="122100" cy="1191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936625" y="2492375"/>
            <a:ext cx="908100" cy="41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117600" y="2551112"/>
            <a:ext cx="544500" cy="2985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117600" y="3059112"/>
            <a:ext cx="544500" cy="2985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936625" y="3497262"/>
            <a:ext cx="908100" cy="4176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927071" y="4025808"/>
            <a:ext cx="927064" cy="1460559"/>
            <a:chOff x="825500" y="4025900"/>
            <a:chExt cx="1028700" cy="1549500"/>
          </a:xfrm>
        </p:grpSpPr>
        <p:sp>
          <p:nvSpPr>
            <p:cNvPr id="194" name="Google Shape;194;p25"/>
            <p:cNvSpPr/>
            <p:nvPr/>
          </p:nvSpPr>
          <p:spPr>
            <a:xfrm>
              <a:off x="825500" y="4025900"/>
              <a:ext cx="1028700" cy="1549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066800" y="4084637"/>
              <a:ext cx="6063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189037" y="503872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85825" y="474027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249362" y="4502150"/>
              <a:ext cx="6048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Níveis de Competência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5371675" y="4615000"/>
            <a:ext cx="263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Conceituar,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Abstrair,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Inovar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82625" y="1735087"/>
            <a:ext cx="49848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Profissionalizantes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Técnicos</a:t>
            </a:r>
            <a:endParaRPr/>
          </a:p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⇨"/>
            </a:pPr>
            <a:r>
              <a:rPr b="0" i="0" lang="en-US" sz="4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Pós-Graduação...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667913" y="3198000"/>
            <a:ext cx="1193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Aplicar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950550" y="3749463"/>
            <a:ext cx="3337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Trebuchet MS"/>
              <a:buNone/>
            </a:pP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Projetar</a:t>
            </a:r>
            <a:r>
              <a:rPr lang="en-US"/>
              <a:t>, </a:t>
            </a: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Modelar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667925" y="2191075"/>
            <a:ext cx="144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Conhecer,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Saber usar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482600" y="2000250"/>
            <a:ext cx="8280400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pela duração e objetivos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pelo status e abrangência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 e Bacharelados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Eminentemente prático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Currículos transmitem noções da base teórica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Voltado para as necessidades imediatas do mercado de trabalho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Habilita o egresso para a pós-graduação e para a docência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e Desenvolvimento de Sistemas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 tecnológica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Não aprofundam estudos na área teórica da computação e matemática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Centrados em trabalhos cooperativos e experiências práticas no mundo das organizações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Inserção em seu amplo mercado empresarial de atuação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437" y="10334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Informação</a:t>
            </a:r>
            <a:endParaRPr/>
          </a:p>
        </p:txBody>
      </p:sp>
      <p:pic>
        <p:nvPicPr>
          <p:cNvPr descr="D:\ULBRA\Imagens\sis.jpg"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000" y="455227"/>
            <a:ext cx="2307600" cy="1379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749300" y="2000250"/>
            <a:ext cx="76962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 teórica profunda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Visam o desenvolvimento tecnológico através da produção/geração de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Incentivam o aluno a participar dos projetos de pesquisas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Estimulam o aluno a prosseguir estudos em nível de mestrado e doutorado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808037" y="334962"/>
            <a:ext cx="7692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515937" y="1008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da Computação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49300" y="2000250"/>
            <a:ext cx="7696200" cy="437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pensamento sistêmico; capacidade de resolução de problemas; pensamento crítico; análise de risco; disciplina pessoal; persistência; curiosidade; capacidade de autoaprendizado e abertura às mudanças.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interpessoais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trabalho colaborativo; capacidade de comunicação e capacidade para resolução conjunta de problemas.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Conhecimentos técnico-científicos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abstração, representação e organização da informação; arquitetura de sistemas empresariais; conceitos de distribuição da informação em sistemas; dinâmica de mudanças; uso e desenvolvimento  de ferramentas e sistemas computacionais.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1 - “Nade ou Afunde”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sucesso é determinado basicamente por mim (estudante)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Universidade me proporcionará a oportunidade, mas depende de mim aproveitá-la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2 - “Leia e Aprenda Sozinho”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conhecimento deve ser buscado através da leitura e estudo de livros, artigos e revistas especializadas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o tempo necessário para entender o que lê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3 - “Ensine seu Orientador”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“Eu gostei muito deste conceito...” Pois vá à luta e aprenda sobre ele, para depois ensinar seu professor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4 - Concentrar-se para obter boas notas ?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realidade é que deves manter um padrão aceitável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importantes as experiências em estágios e trabalhos de pesquisa e a “rede de contatos” que desenvolves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85800" y="393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Computação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07000" y="1676400"/>
            <a:ext cx="81147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Disciplina: 204711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Carga Horária: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76</a:t>
            </a: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horas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Horário: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19:10 às 20:30 &lt;intervalo&gt; 20:45 às 22:00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ados" id="120" name="Google Shape;120;p17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875" y="1599950"/>
            <a:ext cx="1413300" cy="15447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2236787" y="901700"/>
            <a:ext cx="6675437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ESTUDE</a:t>
            </a:r>
            <a:endParaRPr/>
          </a:p>
          <a:p>
            <a:pPr indent="-285750" lvl="1" marL="742950" marR="0" rtl="0" algn="ctr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INGLÊS!</a:t>
            </a:r>
            <a:endParaRPr/>
          </a:p>
        </p:txBody>
      </p:sp>
      <p:grpSp>
        <p:nvGrpSpPr>
          <p:cNvPr id="282" name="Google Shape;282;p35"/>
          <p:cNvGrpSpPr/>
          <p:nvPr/>
        </p:nvGrpSpPr>
        <p:grpSpPr>
          <a:xfrm>
            <a:off x="517970" y="1099842"/>
            <a:ext cx="2054937" cy="3675456"/>
            <a:chOff x="0" y="0"/>
            <a:chExt cx="2147483647" cy="2147483646"/>
          </a:xfrm>
        </p:grpSpPr>
        <p:pic>
          <p:nvPicPr>
            <p:cNvPr descr="D:\ULBRA\Imagens\20070417-ingles.JPG" id="283" name="Google Shape;28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6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5000" endA="0" endPos="30000" fadeDir="5400000" kx="0" rotWithShape="0" algn="bl" stA="30000" stPos="0" sy="-100000" ky="0"/>
            </a:effectLst>
          </p:spPr>
        </p:pic>
        <p:sp>
          <p:nvSpPr>
            <p:cNvPr id="284" name="Google Shape;284;p35"/>
            <p:cNvSpPr txBox="1"/>
            <p:nvPr/>
          </p:nvSpPr>
          <p:spPr>
            <a:xfrm>
              <a:off x="1259144484" y="675806506"/>
              <a:ext cx="807266005" cy="1457735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Aproveite o conhecimento a sua disposição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de extensão que o diferenciarão de outros estudantes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Cultive a amizade e o companheirismo entre colegas e professores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Vá a congressos e palestras especializadas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782637" y="1008062"/>
            <a:ext cx="76930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Concentrar-se em concluir o curso o mais rápido possível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 carreira acadêmica (mestrado, doutorado) e torne-se um pesquisador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Batalhe por um emprego decente na área junto a empresas privadas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para passar em concursos públicos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Constitua sua própria empresa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Concluí o curso. E agora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736600" y="2508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Mantenha-se atualizado com as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e seminários de fabricantes e fornecedores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Troque de emprego, se for preciso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Permaneça “empregável” sempre!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1008062"/>
            <a:ext cx="76930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Já estou trabalhando e estou  satisfeito. Não preciso mais estudar ?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9"/>
          <p:cNvSpPr txBox="1"/>
          <p:nvPr>
            <p:ph type="title"/>
          </p:nvPr>
        </p:nvSpPr>
        <p:spPr>
          <a:xfrm>
            <a:off x="685800" y="4953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Patrimônio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503237" y="1484312"/>
            <a:ext cx="8455025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da empresa 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“Os seus clientes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do profissional?</a:t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2" y="4362450"/>
            <a:ext cx="8008937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685800" y="2921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42900" y="1168400"/>
            <a:ext cx="5395912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“A maioria dos contatos feitos ao longo da vida acaba se perdendo devido a falta de organização para mantê-los, ampliá-los e transformá-los em oportunidades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que é fazer Networking?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“Investir de maneira organizada e sistemática para estabelecer e manter uma rede de contatos profissionais e pessoais”</a:t>
            </a:r>
            <a:b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 contatos devem ser procurados quando não se está precisando deles, ou corre-se o risco de parecer interesseiro, oportunista, o que dá efeitos contrários”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0" y="0"/>
            <a:ext cx="597535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484312"/>
            <a:ext cx="30289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685800" y="4826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Ferramentas para o Networking</a:t>
            </a:r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469900" y="1295400"/>
            <a:ext cx="82423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– pouco utilizado atualmente?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Messager (facebook), whats, Skype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Virtual – Facebook, instagram, twitter, outros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Mostra rede de relacionamentos do “amigo”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achar conhecidos comuns (viabiliza algo impossível em contatos presenciais)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4006325" y="1888900"/>
            <a:ext cx="3881100" cy="37593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Socializar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Dormir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Escolha 3 ! </a:t>
            </a:r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Vida de Estudante Trabalhador</a:t>
            </a: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736100" y="2429150"/>
            <a:ext cx="3042528" cy="22818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p43"/>
          <p:cNvSpPr txBox="1"/>
          <p:nvPr>
            <p:ph type="title"/>
          </p:nvPr>
        </p:nvSpPr>
        <p:spPr>
          <a:xfrm>
            <a:off x="685800" y="482600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Depois de formado posso ser…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469900" y="1295400"/>
            <a:ext cx="8242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Programador web, mobile, etc...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sistemas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testes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negócios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Gerente de projetos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Empreendedor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Administrador de bancos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designer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surgem todos os anos...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685800" y="482600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Faixas salariais… (2016) </a:t>
            </a:r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25" y="171750"/>
            <a:ext cx="8383250" cy="64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584200" y="357450"/>
            <a:ext cx="77724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Prof. </a:t>
            </a:r>
            <a:r>
              <a:rPr b="1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Cássio Huggentobler de Costa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04800" y="2209800"/>
            <a:ext cx="833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Especialista em Informática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MBA em gerenciamento de Banco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Consultor em 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Sócio da @bittisolucoes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cassio.</a:t>
            </a: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uggentobler@ulbra.inf.br</a:t>
            </a:r>
            <a:endParaRPr b="1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@cassiocosta_</a:t>
            </a:r>
            <a:endParaRPr b="1"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Cj03340960000[1]" id="128" name="Google Shape;12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00" y="1143250"/>
            <a:ext cx="1491000" cy="178200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00" y="995350"/>
            <a:ext cx="8293400" cy="53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00" y="395275"/>
            <a:ext cx="82934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Pintaram na aula esses conceitos</a:t>
            </a:r>
            <a:endParaRPr/>
          </a:p>
        </p:txBody>
      </p:sp>
      <p:sp>
        <p:nvSpPr>
          <p:cNvPr id="370" name="Google Shape;370;p4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0" y="1981200"/>
            <a:ext cx="7361001" cy="36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685800" y="290625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685800" y="1433625"/>
            <a:ext cx="7772400" cy="46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 front-end é todo o código da aplicação responsável pela apresentação do software (client-side, lado do cliente).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highlight>
                  <a:srgbClr val="FF0000"/>
                </a:highlight>
              </a:rPr>
              <a:t>Na plataforma Web (na rede, hoje em dia tudo o que está na nuvem) é tudo o que você ve no seu navegador (browser)</a:t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nos notebooks, computadores, celulares é tudo o que você ve e te faz interagir, ou seja, a </a:t>
            </a:r>
            <a:r>
              <a:rPr lang="en-US" sz="3600">
                <a:solidFill>
                  <a:srgbClr val="000000"/>
                </a:solidFill>
                <a:highlight>
                  <a:srgbClr val="9FC5E8"/>
                </a:highlight>
              </a:rPr>
              <a:t>interface</a:t>
            </a: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.</a:t>
            </a:r>
            <a:endParaRPr sz="2400">
              <a:solidFill>
                <a:srgbClr val="000000"/>
              </a:solidFill>
              <a:highlight>
                <a:srgbClr val="9FC5E8"/>
              </a:highlight>
            </a:endParaRPr>
          </a:p>
        </p:txBody>
      </p:sp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Profissionais Frontend trabalham normalmente com linguagens de marcação.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HTML, CSS, Java script, xml, json</a:t>
            </a:r>
            <a:endParaRPr/>
          </a:p>
        </p:txBody>
      </p:sp>
      <p:sp>
        <p:nvSpPr>
          <p:cNvPr id="387" name="Google Shape;387;p4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 significa em inglês: </a:t>
            </a:r>
            <a:r>
              <a:rPr lang="en-US">
                <a:solidFill>
                  <a:srgbClr val="FFFFFF"/>
                </a:solidFill>
                <a:highlight>
                  <a:srgbClr val="FF0000"/>
                </a:highlight>
              </a:rPr>
              <a:t>HyperText Markup Language</a:t>
            </a:r>
            <a:r>
              <a:rPr lang="en-US"/>
              <a:t> (Linguagem de Marcação de Hipertexto). É uma linguagem utilizada na construção de páginas na Web. Documentos HTML podem ser interpretados por navegadores (browsers).</a:t>
            </a:r>
            <a:endParaRPr/>
          </a:p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>
            <a:off x="636725" y="1944375"/>
            <a:ext cx="7772400" cy="30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CSS é a sigla para o termo em inglês Cascading Style Sheets que, traduzido para o português, significa Folha de Estilo em Cascatas. O CSS é fácil de aprender e entender e é facilmente utilizado HTML.</a:t>
            </a:r>
            <a:endParaRPr/>
          </a:p>
        </p:txBody>
      </p:sp>
      <p:sp>
        <p:nvSpPr>
          <p:cNvPr id="403" name="Google Shape;403;p5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608700" y="300325"/>
            <a:ext cx="7926600" cy="8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Java Script</a:t>
            </a:r>
            <a:endParaRPr/>
          </a:p>
        </p:txBody>
      </p:sp>
      <p:sp>
        <p:nvSpPr>
          <p:cNvPr id="410" name="Google Shape;410;p51"/>
          <p:cNvSpPr txBox="1"/>
          <p:nvPr>
            <p:ph idx="1" type="body"/>
          </p:nvPr>
        </p:nvSpPr>
        <p:spPr>
          <a:xfrm>
            <a:off x="228600" y="1295250"/>
            <a:ext cx="8767500" cy="207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Linguagem de programação baseada em scripts. Interpretada, ou seja, funciona no browser, na web. Melhora a UX (</a:t>
            </a:r>
            <a:r>
              <a:rPr lang="en-US"/>
              <a:t>experiência</a:t>
            </a:r>
            <a:r>
              <a:rPr lang="en-US"/>
              <a:t> do usuário)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00" y="3375150"/>
            <a:ext cx="6705599" cy="293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xml, json</a:t>
            </a:r>
            <a:endParaRPr/>
          </a:p>
        </p:txBody>
      </p:sp>
      <p:sp>
        <p:nvSpPr>
          <p:cNvPr id="419" name="Google Shape;419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vou deixar pra você pesquisar.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Ainda vai usar essas estruturas de dados ao longo da sua vida de Analista de Sistemas.</a:t>
            </a:r>
            <a:endParaRPr/>
          </a:p>
        </p:txBody>
      </p:sp>
      <p:sp>
        <p:nvSpPr>
          <p:cNvPr id="420" name="Google Shape;420;p5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685800" y="3003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806700" y="1564350"/>
            <a:ext cx="7651500" cy="42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Como o nome sugere, o desenvolvedor back-end trabalha na parte de “trás” da aplicação. Ele é o responsável, em termos gerais, pela implementação da regra de negócio.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Envolve várias linguagens de programação como Go, Clojure, C#, PHP, Java, Python, Ruby, entre outras</a:t>
            </a:r>
            <a:endParaRPr/>
          </a:p>
        </p:txBody>
      </p:sp>
      <p:sp>
        <p:nvSpPr>
          <p:cNvPr id="428" name="Google Shape;428;p5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54"/>
          <p:cNvSpPr txBox="1"/>
          <p:nvPr>
            <p:ph idx="1" type="body"/>
          </p:nvPr>
        </p:nvSpPr>
        <p:spPr>
          <a:xfrm>
            <a:off x="488950" y="460375"/>
            <a:ext cx="6972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E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585E0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muito, estude sem moderação!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54"/>
          <p:cNvSpPr txBox="1"/>
          <p:nvPr/>
        </p:nvSpPr>
        <p:spPr>
          <a:xfrm>
            <a:off x="4978400" y="1482725"/>
            <a:ext cx="38496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 menos é mais!</a:t>
            </a:r>
            <a:endParaRPr/>
          </a:p>
        </p:txBody>
      </p:sp>
      <p:sp>
        <p:nvSpPr>
          <p:cNvPr id="436" name="Google Shape;436;p54"/>
          <p:cNvSpPr txBox="1"/>
          <p:nvPr/>
        </p:nvSpPr>
        <p:spPr>
          <a:xfrm>
            <a:off x="488950" y="4562475"/>
            <a:ext cx="82518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Prefira estudar todos os dias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 do que o dia todo</a:t>
            </a:r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323850" y="2665412"/>
            <a:ext cx="559117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Trabalhe/Estude ou descanse,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enrolação é desperdício!</a:t>
            </a:r>
            <a:endParaRPr/>
          </a:p>
        </p:txBody>
      </p:sp>
      <p:pic>
        <p:nvPicPr>
          <p:cNvPr id="438" name="Google Shape;438;p54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564350" y="3757475"/>
            <a:ext cx="3418770" cy="25640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Contrato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58800" y="1676400"/>
            <a:ext cx="782320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comum: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Compartilhar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Interação, empatia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Apoio entre colegas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Flexibilidade temporal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Respeito: celular, conversa, cola, 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Liberdade de expressão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Deveres: prazos, esforço, ...</a:t>
            </a:r>
            <a:endParaRPr/>
          </a:p>
        </p:txBody>
      </p:sp>
      <p:pic>
        <p:nvPicPr>
          <p:cNvPr descr="contrato" id="136" name="Google Shape;136;p19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977" y="267750"/>
            <a:ext cx="1905000" cy="1369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sites para acompanhar</a:t>
            </a:r>
            <a:endParaRPr/>
          </a:p>
        </p:txBody>
      </p:sp>
      <p:sp>
        <p:nvSpPr>
          <p:cNvPr id="445" name="Google Shape;445;p5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https://hipsters.tech/</a:t>
            </a:r>
            <a:br>
              <a:rPr lang="en-US" sz="1800"/>
            </a:br>
            <a:r>
              <a:rPr lang="en-US" sz="1800"/>
              <a:t>https://www.infowester.com/</a:t>
            </a:r>
            <a:r>
              <a:rPr lang="en-US" sz="1800"/>
              <a:t>  leia o artigo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https://www.infowester.com/ti.php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http://www.profissionaisti.com.br 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http://olhardigital.uol.com.br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http://info.abril.com.br/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http://www.techtudo.com.br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http://uoltecnologia.blogosfera.uol.com.br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http://gizmodo.uol.com.br</a:t>
            </a:r>
            <a:endParaRPr sz="1800"/>
          </a:p>
        </p:txBody>
      </p:sp>
      <p:sp>
        <p:nvSpPr>
          <p:cNvPr id="446" name="Google Shape;446;p5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Ementa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06400" y="1911350"/>
            <a:ext cx="8458200" cy="426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Estudo da área da Informática como um todo e dos conceitos fundamentais, abrangendo desde a história e a evolução dos computadores até noções de lógica digital. Estudo dos conceitos e funcionamento do Software e do Hardware, enfatizando a arquitetura e a organização de computadores. 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Geral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95300" y="1949450"/>
            <a:ext cx="8267700" cy="408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Ao final da disciplina o aluno deve possuir uma visão abrangente dos principais tópicos relacionados à área da Informática e da atuação do profissional, podendo melhor situar os conteúdos quando detalhados no transcorrer do curso. Esta visão objetiva motivar o aluno permitindo que este compreenda a inter-relação entre as várias áreas.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584200" y="1543050"/>
            <a:ext cx="7696200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Projetos pedagógicos dos cursos de Informática Áreas da Informática e mercado de trabalho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da evolução dos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 e organização de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Dispositivos de hardware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Periféricos de Entrada e Saída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 Sistemas operacionais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Redes de Computadores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782637" y="8175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492125" y="1136650"/>
            <a:ext cx="6064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723900" y="2025650"/>
            <a:ext cx="80010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Concepção de circuitos integrados.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numeração.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Aritmética binária: soma, subtração, multiplicação e Divisão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Binária.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Equações Booleanas.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Portas Lógicas.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36600" y="1479550"/>
            <a:ext cx="7696200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AP1: 1.5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AP2: 2.5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AF: 6.0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Aprovado = (AP1+AP2+AF) &gt;= 7;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69937" y="7667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Avaliação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pic>
        <p:nvPicPr>
          <p:cNvPr descr="avaliacao"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187" y="493712"/>
            <a:ext cx="1444625" cy="16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