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758943" y="-608939"/>
            <a:ext cx="3626115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107914" y="1740032"/>
            <a:ext cx="48431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107413" y="-174493"/>
            <a:ext cx="48431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html/html_colors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html/" TargetMode="External"/><Relationship Id="rId4" Type="http://schemas.openxmlformats.org/officeDocument/2006/relationships/hyperlink" Target="https://www.w3schools.com/html/" TargetMode="External"/><Relationship Id="rId5" Type="http://schemas.openxmlformats.org/officeDocument/2006/relationships/hyperlink" Target="https://tableless.com.br/o-que-html-basico/" TargetMode="External"/><Relationship Id="rId6" Type="http://schemas.openxmlformats.org/officeDocument/2006/relationships/hyperlink" Target="https://www.w3schools.com/html/" TargetMode="External"/><Relationship Id="rId7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pt-BR"/>
              <a:t>Introdução ao Desenvolvimento Web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Prof. Ms. Vinícius Silveira Magnus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Introdução ao HTML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4235" y="3784094"/>
            <a:ext cx="1799280" cy="179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O atributo de estilo HTML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Definir o estilo de um elemento HTML, pode ser feito com o atributo de estilo.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O atributo de estilo HTML tem a seguinte sintaxe 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&lt;tagname style="property:value;"&gt;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A propriedade é uma propriedade CSS. O valor é um valor CSS.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Elementos de formatação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2"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&lt;b&gt; - O texto em negrito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&lt;strong&gt; - texto Importante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&lt;i&gt; - O texto em itálico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&lt;em&gt; - texto enfatizado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&lt;mark&gt; - Marcado texto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&lt;small&gt; - texto pequeno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&lt;del&gt; - O texto excluído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&lt;ins&gt; - Inserida texto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&lt;sub&gt; - Texto Subscrito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&lt;sup&gt; - texto sobrescrito</a:t>
            </a:r>
            <a:endParaRPr sz="1942"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942"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1942"/>
              <a:t>*a forma correta de formatar conteúdos é usando CSS, </a:t>
            </a:r>
            <a:r>
              <a:rPr lang="pt-BR" sz="1942"/>
              <a:t>usaremos</a:t>
            </a:r>
            <a:r>
              <a:rPr lang="pt-BR" sz="1942"/>
              <a:t> estes apenas para treinar e conhecer o HTML</a:t>
            </a:r>
            <a:endParaRPr sz="1942"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942"/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942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Cores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Fundo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&lt;h1 style="background-color:DodgerBlue;"&gt;Hello World&lt;/h1&gt;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&lt;p style="background-color:Tomato;"&gt;Lorem ipsum...&lt;/p&gt;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Texto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 &lt;h1 style="color:Tomato;"&gt;Hello World&lt;/h1&gt;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&lt;p style="color:DodgerBlue;"&gt;Lorem ipsum...&lt;/p&gt;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Bordas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&lt;h1 style="border:2px solid Tomato;"&gt;Hello World&lt;/h1&gt;</a:t>
            </a:r>
            <a:endParaRPr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64" name="Google Shape;164;p24"/>
          <p:cNvSpPr/>
          <p:nvPr/>
        </p:nvSpPr>
        <p:spPr>
          <a:xfrm>
            <a:off x="874059" y="5147469"/>
            <a:ext cx="73958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Exemplos: </a:t>
            </a:r>
            <a:r>
              <a:rPr b="0" i="0" lang="pt-BR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https://www.w3schools.com/html/html_colors.asp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Comentário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&lt;!--</a:t>
            </a:r>
            <a:r>
              <a:rPr lang="pt-BR" sz="2800"/>
              <a:t> Um comentário </a:t>
            </a:r>
            <a:r>
              <a:rPr b="1" lang="pt-BR" sz="2800"/>
              <a:t>--&gt;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2800"/>
              <a:t>&lt;p&gt;This is a paragraph.&lt;/p&gt;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 sz="2800"/>
              <a:t>&lt;!-- São usados para fazer anotações importantes dentro do código que não são mostradas ao usuário --&gt;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Nosso primeiro arquivo .html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Abra o editor de texto de sua </a:t>
            </a:r>
            <a:r>
              <a:rPr lang="pt-BR" sz="2800"/>
              <a:t>preferência</a:t>
            </a:r>
            <a:endParaRPr sz="28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Sublime Text, </a:t>
            </a:r>
            <a:r>
              <a:rPr lang="pt-BR" sz="3000">
                <a:solidFill>
                  <a:srgbClr val="FFFFFF"/>
                </a:solidFill>
                <a:highlight>
                  <a:srgbClr val="FF0000"/>
                </a:highlight>
              </a:rPr>
              <a:t>VSCode</a:t>
            </a:r>
            <a:r>
              <a:rPr lang="pt-BR" sz="2400"/>
              <a:t>, WebStorm…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Crie uma arquivo chamado pagina.html</a:t>
            </a:r>
            <a:endParaRPr sz="28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Salvar em um local de fácil acesso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Pasta da disciplina em seu computador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Adicionar a estrutura principal do html</a:t>
            </a:r>
            <a:endParaRPr sz="28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Add um título a página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Add um </a:t>
            </a:r>
            <a:r>
              <a:rPr lang="pt-BR" sz="2400"/>
              <a:t>parágrafo</a:t>
            </a:r>
            <a:r>
              <a:rPr lang="pt-BR" sz="2400"/>
              <a:t> 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4235" y="3784094"/>
            <a:ext cx="1799280" cy="179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9162" y="2318400"/>
            <a:ext cx="1078200" cy="10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1233" y="844650"/>
            <a:ext cx="1043060" cy="1037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&lt;ul&gt;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&lt;li&gt;Coffee&lt;/li&gt;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&lt;li&gt;Tea&lt;/li&gt;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&lt;li&gt;Milk&lt;/li&gt;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&lt;/ul&gt;</a:t>
            </a:r>
            <a:endParaRPr/>
          </a:p>
          <a:p>
            <a:pPr indent="-58102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None/>
            </a:pPr>
            <a:r>
              <a:t/>
            </a:r>
            <a:endParaRPr sz="1785"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Unordered List:</a:t>
            </a:r>
            <a:endParaRPr/>
          </a:p>
          <a:p>
            <a:pPr indent="-58102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None/>
            </a:pPr>
            <a:r>
              <a:t/>
            </a:r>
            <a:endParaRPr sz="1785"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  Item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  Item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  Item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  Item</a:t>
            </a:r>
            <a:endParaRPr/>
          </a:p>
          <a:p>
            <a:pPr indent="-58102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None/>
            </a:pPr>
            <a:r>
              <a:t/>
            </a:r>
            <a:endParaRPr sz="1785"/>
          </a:p>
          <a:p>
            <a:pPr indent="-58102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None/>
            </a:pPr>
            <a:r>
              <a:t/>
            </a:r>
            <a:endParaRPr sz="1785"/>
          </a:p>
        </p:txBody>
      </p:sp>
      <p:sp>
        <p:nvSpPr>
          <p:cNvPr id="186" name="Google Shape;186;p27"/>
          <p:cNvSpPr txBox="1"/>
          <p:nvPr>
            <p:ph idx="2" type="body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&lt;ol&gt;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&lt;li&gt;Coffee&lt;/li&gt;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&lt;li&gt;Tea&lt;/li&gt;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&lt;li&gt;Milk&lt;/li&gt;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&lt;/ol&gt;</a:t>
            </a:r>
            <a:endParaRPr/>
          </a:p>
          <a:p>
            <a:pPr indent="-58102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None/>
            </a:pPr>
            <a:r>
              <a:t/>
            </a:r>
            <a:endParaRPr sz="1785"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Ordered List:</a:t>
            </a:r>
            <a:endParaRPr/>
          </a:p>
          <a:p>
            <a:pPr indent="-58102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None/>
            </a:pPr>
            <a:r>
              <a:t/>
            </a:r>
            <a:endParaRPr sz="1785"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  First item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  Second item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  Third item</a:t>
            </a:r>
            <a:endParaRPr/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</a:pPr>
            <a:r>
              <a:rPr lang="pt-BR" sz="1785"/>
              <a:t>    Fourth item </a:t>
            </a:r>
            <a:endParaRPr/>
          </a:p>
          <a:p>
            <a:pPr indent="-58102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None/>
            </a:pPr>
            <a:r>
              <a:t/>
            </a:r>
            <a:endParaRPr sz="178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Referências	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/>
              <a:t>W3Schools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https://www.w3schools.com/html/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/>
              <a:t>Tableless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https://tableless.com.br/o-que-html-basico/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6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7781" y="54700"/>
            <a:ext cx="1575289" cy="571500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/>
          <p:nvPr/>
        </p:nvSpPr>
        <p:spPr>
          <a:xfrm>
            <a:off x="7304325" y="959275"/>
            <a:ext cx="1233900" cy="2671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7284675" y="4349925"/>
            <a:ext cx="1233900" cy="236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8"/>
          <p:cNvCxnSpPr/>
          <p:nvPr/>
        </p:nvCxnSpPr>
        <p:spPr>
          <a:xfrm flipH="1" rot="10800000">
            <a:off x="4780600" y="2073450"/>
            <a:ext cx="2084700" cy="431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8"/>
          <p:cNvSpPr txBox="1"/>
          <p:nvPr/>
        </p:nvSpPr>
        <p:spPr>
          <a:xfrm>
            <a:off x="8570875" y="3470000"/>
            <a:ext cx="2787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+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7284675" y="3872300"/>
            <a:ext cx="1233900" cy="333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8570875" y="4003400"/>
            <a:ext cx="2787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+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Internet/Web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920" lvl="0" marL="21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Font typeface="Noto Sans Symbols"/>
              <a:buChar char="●"/>
            </a:pP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usa a pilha de protocolos </a:t>
            </a: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TCP/IP</a:t>
            </a: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008"/>
              <a:buFont typeface="Noto Sans Symbols"/>
              <a:buChar char="●"/>
            </a:pP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a </a:t>
            </a: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2921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240"/>
              <a:buChar char="•"/>
            </a:pP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</a:t>
            </a: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 x Servidor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2921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008"/>
              <a:buFont typeface="Noto Sans Symbols"/>
              <a:buChar char="●"/>
            </a:pP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usa de linguagens como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214920" lvl="1" marL="43200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008"/>
              <a:buFont typeface="Noto Sans Symbols"/>
              <a:buChar char="●"/>
            </a:pP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2921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008"/>
              <a:buFont typeface="Noto Sans Symbols"/>
              <a:buChar char="●"/>
            </a:pP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Troca de conteúdos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214920" lvl="1" marL="43200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008"/>
              <a:buFont typeface="Noto Sans Symbols"/>
              <a:buChar char="●"/>
            </a:pP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Páginas</a:t>
            </a: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web: </a:t>
            </a: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Textos</a:t>
            </a: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Imagens</a:t>
            </a: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b="1"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Vídeos</a:t>
            </a:r>
            <a:r>
              <a:rPr lang="pt-BR" sz="2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78105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</a:pPr>
            <a:r>
              <a:t/>
            </a:r>
            <a:endParaRPr sz="1470"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12973" l="3002" r="4285" t="15992"/>
          <a:stretch/>
        </p:blipFill>
        <p:spPr>
          <a:xfrm>
            <a:off x="5290391" y="2259389"/>
            <a:ext cx="3725280" cy="160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9524" l="3835" r="3963" t="18992"/>
          <a:stretch/>
        </p:blipFill>
        <p:spPr>
          <a:xfrm>
            <a:off x="323858" y="1315065"/>
            <a:ext cx="7775640" cy="323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7787" y="-103472"/>
            <a:ext cx="2944080" cy="172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02265" y="4458499"/>
            <a:ext cx="2394698" cy="1256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3545506" y="812387"/>
            <a:ext cx="1732320" cy="61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6">
            <a:alphaModFix/>
          </a:blip>
          <a:srcRect b="39377" l="0" r="0" t="37787"/>
          <a:stretch/>
        </p:blipFill>
        <p:spPr>
          <a:xfrm>
            <a:off x="89787" y="3977589"/>
            <a:ext cx="2836440" cy="5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21729" y="3770433"/>
            <a:ext cx="2211840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8">
            <a:alphaModFix/>
          </a:blip>
          <a:srcRect b="19191" l="6053" r="3041" t="10761"/>
          <a:stretch/>
        </p:blipFill>
        <p:spPr>
          <a:xfrm>
            <a:off x="256871" y="4649152"/>
            <a:ext cx="2394698" cy="971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102" y="165205"/>
            <a:ext cx="5549795" cy="5549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HTML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pt-BR" sz="2220"/>
              <a:t>HTML significa Hyper Text Markup Language</a:t>
            </a:r>
            <a:endParaRPr sz="222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pt-BR" sz="2220"/>
              <a:t>HTML descreve a estrutura das páginas da Web usando marcação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pt-BR" sz="2220"/>
              <a:t>Os elementos HTML são os blocos de construção de páginas HTML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pt-BR" sz="2220"/>
              <a:t>São representados por </a:t>
            </a:r>
            <a:r>
              <a:rPr b="1" lang="pt-BR" sz="2220"/>
              <a:t>tags</a:t>
            </a:r>
            <a:endParaRPr b="1" sz="222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pt-BR" sz="2220"/>
              <a:t>Tags HTML demarcam conteúdo, como título, parágrafo, menu, imagem…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pt-BR" sz="2220"/>
              <a:t>Browsers não exibem as tags HTML, mas usam para processar o conteúdo da página e mostrar o mesmo ao usuário</a:t>
            </a:r>
            <a:endParaRPr/>
          </a:p>
          <a:p>
            <a:pPr indent="-30479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Tag’s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Elementos estruturais: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&lt;tagname&gt; Conteúdo &lt;/tagname&gt;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&lt;tagname </a:t>
            </a: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</a:t>
            </a: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="valor"&gt;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*letras 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minúsculas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sempre (padrão)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Tags "normal</a:t>
            </a: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&lt;nome&gt; abre e fecha &lt;/nome&gt;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Tags vazias: &lt;abre&gt; (&lt;abre /&gt;)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HTML5 não exige que tags vazias sejam fechadas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 principal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b="1" lang="pt-BR" sz="1500">
                <a:solidFill>
                  <a:srgbClr val="000000"/>
                </a:solidFill>
              </a:rPr>
              <a:t>&lt;!DOCTYPE html&gt;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b="1" lang="pt-BR" sz="1500">
                <a:solidFill>
                  <a:srgbClr val="000000"/>
                </a:solidFill>
              </a:rPr>
              <a:t>&lt;html&gt;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b="1" lang="pt-BR" sz="1500">
                <a:solidFill>
                  <a:srgbClr val="000000"/>
                </a:solidFill>
              </a:rPr>
              <a:t>&lt;head&gt;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b="1" lang="pt-BR" sz="1500">
                <a:solidFill>
                  <a:srgbClr val="000000"/>
                </a:solidFill>
              </a:rPr>
              <a:t>	&lt;title&gt;</a:t>
            </a:r>
            <a:r>
              <a:rPr lang="pt-BR" sz="1500">
                <a:solidFill>
                  <a:srgbClr val="000000"/>
                </a:solidFill>
              </a:rPr>
              <a:t>Page Title</a:t>
            </a:r>
            <a:r>
              <a:rPr b="1" lang="pt-BR" sz="1500">
                <a:solidFill>
                  <a:srgbClr val="000000"/>
                </a:solidFill>
              </a:rPr>
              <a:t>&lt;/title&gt;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b="1" lang="pt-BR" sz="1500">
                <a:solidFill>
                  <a:srgbClr val="000000"/>
                </a:solidFill>
              </a:rPr>
              <a:t>&lt;/head&gt;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b="1" lang="pt-BR" sz="1500">
                <a:solidFill>
                  <a:srgbClr val="000000"/>
                </a:solidFill>
              </a:rPr>
              <a:t>&lt;body&gt;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pt-BR" sz="1500">
                <a:solidFill>
                  <a:srgbClr val="000000"/>
                </a:solidFill>
              </a:rPr>
              <a:t>	&lt;</a:t>
            </a:r>
            <a:r>
              <a:rPr i="1" lang="pt-BR" sz="1500">
                <a:solidFill>
                  <a:srgbClr val="000000"/>
                </a:solidFill>
              </a:rPr>
              <a:t>h1&gt;This is a Heading&lt;/h1&gt;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i="1" lang="pt-BR" sz="1500">
                <a:solidFill>
                  <a:srgbClr val="000000"/>
                </a:solidFill>
              </a:rPr>
              <a:t>	&lt;p&gt;This is a paragraph.&lt;/p&gt;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b="1" lang="pt-BR" sz="1500">
                <a:solidFill>
                  <a:srgbClr val="000000"/>
                </a:solidFill>
              </a:rPr>
              <a:t>&lt;/body&gt;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b="1" lang="pt-BR" sz="1500">
                <a:solidFill>
                  <a:srgbClr val="000000"/>
                </a:solidFill>
              </a:rPr>
              <a:t>&lt;/html&gt;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2"/>
              <a:buNone/>
            </a:pPr>
            <a:r>
              <a:t/>
            </a:r>
            <a:endParaRPr sz="131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Estrutura principal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A </a:t>
            </a:r>
            <a:r>
              <a:rPr b="1" lang="pt-BR" sz="2400"/>
              <a:t>&lt;!DOCTYPE html&gt;</a:t>
            </a:r>
            <a:r>
              <a:rPr lang="pt-BR" sz="2400"/>
              <a:t> declaração define que este documento seja HTML5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 </a:t>
            </a:r>
            <a:r>
              <a:rPr b="1" lang="pt-BR" sz="2400"/>
              <a:t>&lt;html&gt; </a:t>
            </a:r>
            <a:r>
              <a:rPr lang="pt-BR" sz="2400"/>
              <a:t>elemento é o elemento raiz de uma página HTML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 </a:t>
            </a:r>
            <a:r>
              <a:rPr b="1" lang="pt-BR" sz="2400"/>
              <a:t>&lt;head&gt; </a:t>
            </a:r>
            <a:r>
              <a:rPr lang="pt-BR" sz="2400"/>
              <a:t>elemento contém informações meta sobre o documento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 </a:t>
            </a:r>
            <a:r>
              <a:rPr b="1" lang="pt-BR" sz="2400"/>
              <a:t>&lt;title&gt;</a:t>
            </a:r>
            <a:r>
              <a:rPr lang="pt-BR" sz="2400"/>
              <a:t> elemento especifica um título para o documento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 </a:t>
            </a:r>
            <a:r>
              <a:rPr b="1" lang="pt-BR" sz="2400"/>
              <a:t>&lt;body&gt; </a:t>
            </a:r>
            <a:r>
              <a:rPr lang="pt-BR" sz="2400"/>
              <a:t>elemento contém o conteúdo da página visível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Tag’s principais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Os títulos são definidos com as tag’s </a:t>
            </a:r>
            <a:r>
              <a:rPr b="1" lang="pt-BR" sz="2400"/>
              <a:t>&lt;h1&gt; </a:t>
            </a:r>
            <a:r>
              <a:rPr lang="pt-BR" sz="2400"/>
              <a:t>até </a:t>
            </a:r>
            <a:r>
              <a:rPr b="1" lang="pt-BR" sz="2400"/>
              <a:t>&lt;h6&gt;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pt-BR" sz="2000"/>
              <a:t>&lt;h1&gt; </a:t>
            </a:r>
            <a:r>
              <a:rPr lang="pt-BR" sz="2000"/>
              <a:t>Título da página </a:t>
            </a:r>
            <a:r>
              <a:rPr b="1" lang="pt-BR" sz="2000"/>
              <a:t>&lt;/h1&gt;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Os motores de busca usar os títulos para indexar a estrutura e o conteúdo de suas páginas web.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A tag </a:t>
            </a:r>
            <a:r>
              <a:rPr b="1" lang="pt-BR" sz="2400"/>
              <a:t>&lt;p&gt;</a:t>
            </a:r>
            <a:r>
              <a:rPr lang="pt-BR" sz="2400"/>
              <a:t> define um parágrafo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pt-BR" sz="2000"/>
              <a:t>&lt;p&gt;</a:t>
            </a:r>
            <a:r>
              <a:rPr lang="pt-BR" sz="2000"/>
              <a:t> Paragrafo </a:t>
            </a:r>
            <a:r>
              <a:rPr b="1" lang="pt-BR" sz="2000"/>
              <a:t>&lt;/p&gt;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A tag </a:t>
            </a:r>
            <a:r>
              <a:rPr b="1" lang="pt-BR" sz="2400"/>
              <a:t>&lt;br&gt;</a:t>
            </a:r>
            <a:r>
              <a:rPr lang="pt-BR" sz="2400"/>
              <a:t> insere uma quebra de linha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O </a:t>
            </a:r>
            <a:r>
              <a:rPr b="1" lang="pt-BR" sz="2000"/>
              <a:t>&lt;br&gt;</a:t>
            </a:r>
            <a:r>
              <a:rPr lang="pt-BR" sz="2000"/>
              <a:t> tag é uma tag vazia que significa que ele não tem nenhuma marca de fim.</a:t>
            </a:r>
            <a:endParaRPr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