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715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143000" y="935302"/>
            <a:ext cx="6858000" cy="19896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143000" y="3001698"/>
            <a:ext cx="6858000" cy="13798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758943" y="-608939"/>
            <a:ext cx="3626115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o e Título Vertical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5107914" y="1740032"/>
            <a:ext cx="484319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107413" y="-174493"/>
            <a:ext cx="484319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Conteúdo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uas Partes de Conteúdo" type="twoObj">
  <p:cSld name="TWO_OBJECT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628650" y="1521354"/>
            <a:ext cx="3886200" cy="36261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2" type="body"/>
          </p:nvPr>
        </p:nvSpPr>
        <p:spPr>
          <a:xfrm>
            <a:off x="4629150" y="1521354"/>
            <a:ext cx="3886200" cy="36261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0" type="dt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1" type="ftr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beçalho da Seção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623888" y="1424782"/>
            <a:ext cx="7886700" cy="23772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623888" y="3824553"/>
            <a:ext cx="7886700" cy="12501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ção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629841" y="304271"/>
            <a:ext cx="7886700" cy="110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629842" y="1400969"/>
            <a:ext cx="3868340" cy="6865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629842" y="2087563"/>
            <a:ext cx="3868340" cy="30704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29150" y="1400969"/>
            <a:ext cx="3887391" cy="6865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29150" y="2087563"/>
            <a:ext cx="3887391" cy="30704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mente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 Br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údo com Legenda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629841" y="381000"/>
            <a:ext cx="2949178" cy="13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887391" y="822855"/>
            <a:ext cx="4629150" cy="40613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629841" y="1714500"/>
            <a:ext cx="2949178" cy="3176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m com Legenda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629841" y="381000"/>
            <a:ext cx="2949178" cy="13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3887391" y="822855"/>
            <a:ext cx="4629150" cy="40613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629841" y="1714500"/>
            <a:ext cx="2949178" cy="3176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www.w3schools.com/css/" TargetMode="External"/><Relationship Id="rId4" Type="http://schemas.openxmlformats.org/officeDocument/2006/relationships/hyperlink" Target="https://www.w3schools.com/html/html_blocks.asp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1143000" y="935302"/>
            <a:ext cx="6858000" cy="19896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Calibri"/>
              <a:buNone/>
            </a:pPr>
            <a:r>
              <a:rPr lang="pt-BR" sz="4800">
                <a:solidFill>
                  <a:srgbClr val="000000"/>
                </a:solidFill>
              </a:rPr>
              <a:t>Introdução ao Desenvolvimento WEB</a:t>
            </a:r>
            <a:endParaRPr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143000" y="3001698"/>
            <a:ext cx="6858000" cy="13798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None/>
            </a:pPr>
            <a:r>
              <a:rPr i="1" lang="pt-BR">
                <a:solidFill>
                  <a:srgbClr val="999999"/>
                </a:solidFill>
              </a:rPr>
              <a:t>Prof. Ms. Vinícius Silveira Magnus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Clr>
                <a:srgbClr val="999999"/>
              </a:buClr>
              <a:buSzPts val="1800"/>
              <a:buNone/>
            </a:pPr>
            <a:r>
              <a:rPr b="1" lang="pt-BR">
                <a:solidFill>
                  <a:srgbClr val="999999"/>
                </a:solidFill>
              </a:rPr>
              <a:t>Introdução ao CSS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86" name="Google Shape;8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07880" y="3001698"/>
            <a:ext cx="2436120" cy="2436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pt-BR"/>
              <a:t>Linguagem CSS </a:t>
            </a:r>
            <a:br>
              <a:rPr lang="pt-BR"/>
            </a:br>
            <a:r>
              <a:rPr i="1" lang="pt-BR"/>
              <a:t>Externo-Vinculado</a:t>
            </a:r>
            <a:endParaRPr/>
          </a:p>
        </p:txBody>
      </p:sp>
      <p:sp>
        <p:nvSpPr>
          <p:cNvPr id="144" name="Google Shape;144;p22"/>
          <p:cNvSpPr txBox="1"/>
          <p:nvPr>
            <p:ph idx="1" type="body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pt-BR"/>
              <a:t>Arquivo: style.css (2ª parte)</a:t>
            </a:r>
            <a:endParaRPr/>
          </a:p>
          <a:p>
            <a:pPr indent="-3810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  <a:p>
            <a:pPr indent="-3810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</p:txBody>
      </p:sp>
      <p:pic>
        <p:nvPicPr>
          <p:cNvPr id="145" name="Google Shape;145;p22"/>
          <p:cNvPicPr preferRelativeResize="0"/>
          <p:nvPr/>
        </p:nvPicPr>
        <p:blipFill rotWithShape="1">
          <a:blip r:embed="rId3">
            <a:alphaModFix/>
          </a:blip>
          <a:srcRect b="11908" l="0" r="0" t="12016"/>
          <a:stretch/>
        </p:blipFill>
        <p:spPr>
          <a:xfrm>
            <a:off x="360000" y="2449995"/>
            <a:ext cx="8505000" cy="273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/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pt-BR"/>
              <a:t>Estrutura</a:t>
            </a:r>
            <a:br>
              <a:rPr lang="pt-BR"/>
            </a:br>
            <a:endParaRPr/>
          </a:p>
        </p:txBody>
      </p:sp>
      <p:sp>
        <p:nvSpPr>
          <p:cNvPr id="151" name="Google Shape;151;p23"/>
          <p:cNvSpPr txBox="1"/>
          <p:nvPr>
            <p:ph idx="1" type="body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pt-BR"/>
              <a:t>Deve conter o seletor para o elemento HTML que deseja estilizar.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pt-BR"/>
              <a:t>O bloco de declaração contém uma ou mais declarações separadas por um ponto e vírgula.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pt-BR"/>
              <a:t>Cada declaração inclui um nome de propriedade CSS e um valor, separados por dois pontos.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pt-BR"/>
              <a:t>A declaração CSS sempre termina com um ponto e vírgula, e blocos de declaração são cercadas por chaves.</a:t>
            </a:r>
            <a:endParaRPr/>
          </a:p>
          <a:p>
            <a:pPr indent="-3810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</p:txBody>
      </p:sp>
      <p:pic>
        <p:nvPicPr>
          <p:cNvPr id="152" name="Google Shape;152;p23"/>
          <p:cNvPicPr preferRelativeResize="0"/>
          <p:nvPr/>
        </p:nvPicPr>
        <p:blipFill rotWithShape="1">
          <a:blip r:embed="rId3">
            <a:alphaModFix/>
          </a:blip>
          <a:srcRect b="7609" l="0" r="0" t="11867"/>
          <a:stretch/>
        </p:blipFill>
        <p:spPr>
          <a:xfrm>
            <a:off x="79332" y="4145280"/>
            <a:ext cx="3569560" cy="14329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85468" y="4303633"/>
            <a:ext cx="5417640" cy="113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/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pt-BR"/>
              <a:t>O seletor css</a:t>
            </a:r>
            <a:endParaRPr/>
          </a:p>
        </p:txBody>
      </p:sp>
      <p:sp>
        <p:nvSpPr>
          <p:cNvPr id="159" name="Google Shape;159;p24"/>
          <p:cNvSpPr txBox="1"/>
          <p:nvPr>
            <p:ph idx="1" type="body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 sz="2400"/>
              <a:t>Nome da tag: body</a:t>
            </a:r>
            <a:endParaRPr sz="2400"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pt-BR" sz="2000"/>
              <a:t>Seleção com base no nome da tag.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pt-BR" sz="2000"/>
              <a:t>Todas as tag’s.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 sz="2400"/>
              <a:t>Id da tag: #id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pt-BR" sz="2000"/>
              <a:t>Usa o atributo id de um elemento HTML para selecionar um elemento específico.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 sz="2400"/>
              <a:t>Classe da tag: .class</a:t>
            </a:r>
            <a:endParaRPr sz="2400"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pt-BR" sz="2000"/>
              <a:t>Seleciona os elementos da classe com um atributo de específico para um grupo.</a:t>
            </a:r>
            <a:endParaRPr/>
          </a:p>
          <a:p>
            <a:pPr indent="-190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 txBox="1"/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65" name="Google Shape;165;p25"/>
          <p:cNvSpPr txBox="1"/>
          <p:nvPr>
            <p:ph idx="1" type="body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</p:txBody>
      </p:sp>
      <p:pic>
        <p:nvPicPr>
          <p:cNvPr id="166" name="Google Shape;16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8650" y="82427"/>
            <a:ext cx="7884720" cy="2497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72210" y="2618657"/>
            <a:ext cx="4197600" cy="309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 txBox="1"/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pt-BR"/>
              <a:t>Nosso roteiro:</a:t>
            </a:r>
            <a:endParaRPr/>
          </a:p>
        </p:txBody>
      </p:sp>
      <p:sp>
        <p:nvSpPr>
          <p:cNvPr id="173" name="Google Shape;173;p26"/>
          <p:cNvSpPr txBox="1"/>
          <p:nvPr>
            <p:ph idx="1" type="body"/>
          </p:nvPr>
        </p:nvSpPr>
        <p:spPr>
          <a:xfrm>
            <a:off x="628650" y="1521354"/>
            <a:ext cx="3886200" cy="36261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780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 sz="2800"/>
              <a:t>Vimos: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 sz="2400"/>
              <a:t>CSS Tutorial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 sz="2400"/>
              <a:t>CSS Home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 sz="2400"/>
              <a:t>CSS Introduction</a:t>
            </a:r>
            <a:endParaRPr sz="2400"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 sz="2400"/>
              <a:t>CSS Syntax</a:t>
            </a:r>
            <a:endParaRPr sz="2400"/>
          </a:p>
          <a:p>
            <a:pPr indent="-209550" lvl="1" marL="514350" rtl="0" algn="l">
              <a:spcBef>
                <a:spcPts val="375"/>
              </a:spcBef>
              <a:spcAft>
                <a:spcPts val="0"/>
              </a:spcAft>
              <a:buSzPts val="2400"/>
              <a:buChar char="•"/>
            </a:pPr>
            <a:r>
              <a:rPr lang="pt-BR" sz="2400"/>
              <a:t>CSS Selectors</a:t>
            </a:r>
            <a:endParaRPr sz="2400"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 sz="2400"/>
              <a:t>CSS How To</a:t>
            </a:r>
            <a:endParaRPr sz="2400"/>
          </a:p>
        </p:txBody>
      </p:sp>
      <p:sp>
        <p:nvSpPr>
          <p:cNvPr id="174" name="Google Shape;174;p26"/>
          <p:cNvSpPr txBox="1"/>
          <p:nvPr>
            <p:ph idx="2" type="body"/>
          </p:nvPr>
        </p:nvSpPr>
        <p:spPr>
          <a:xfrm>
            <a:off x="4629150" y="1521354"/>
            <a:ext cx="3886200" cy="41936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pt-BR" sz="2000"/>
              <a:t>Vamos explorar as Propriedades: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/>
              <a:t>CSS Colors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/>
              <a:t>CSS Backgrounds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/>
              <a:t>CSS Borders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/>
              <a:t>CSS Margins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/>
              <a:t>CSS Padding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/>
              <a:t>CSS Height/Width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/>
              <a:t>CSS Box Model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/>
              <a:t>CSS Outline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/>
              <a:t>CSS Text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/>
              <a:t>CSS Fonts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/>
              <a:t>CSS Icons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/>
              <a:t>CSS Links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/>
              <a:t>CSS Lists</a:t>
            </a:r>
            <a:endParaRPr/>
          </a:p>
          <a:p>
            <a:pPr indent="-3810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7"/>
          <p:cNvSpPr txBox="1"/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pt-BR"/>
              <a:t>Referências </a:t>
            </a:r>
            <a:endParaRPr/>
          </a:p>
        </p:txBody>
      </p:sp>
      <p:sp>
        <p:nvSpPr>
          <p:cNvPr id="180" name="Google Shape;180;p27"/>
          <p:cNvSpPr txBox="1"/>
          <p:nvPr>
            <p:ph idx="1" type="body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pt-BR" u="sng">
                <a:solidFill>
                  <a:schemeClr val="hlink"/>
                </a:solidFill>
                <a:hlinkClick r:id="rId3"/>
              </a:rPr>
              <a:t>https://www.w3schools.com/css/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Conteúdo extra para a </a:t>
            </a:r>
            <a:r>
              <a:rPr lang="pt-BR"/>
              <a:t>resolução</a:t>
            </a:r>
            <a:r>
              <a:rPr lang="pt-BR"/>
              <a:t> do exercício: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pt-BR"/>
              <a:t>DIVs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pt-BR" u="sng">
                <a:solidFill>
                  <a:schemeClr val="hlink"/>
                </a:solidFill>
                <a:hlinkClick r:id="rId4"/>
              </a:rPr>
              <a:t>https://www.w3schools.com/html/html_blocks.asp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pt-BR"/>
              <a:t>Linguagem CSS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b="1" lang="pt-BR"/>
              <a:t>CSS</a:t>
            </a:r>
            <a:r>
              <a:rPr lang="pt-BR"/>
              <a:t> significa </a:t>
            </a:r>
            <a:r>
              <a:rPr b="1" lang="pt-BR"/>
              <a:t>Cascading Style Sheets</a:t>
            </a:r>
            <a:endParaRPr b="1"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pt-BR"/>
              <a:t>CSS descreve como elementos HTML devem ser exibidos na tela</a:t>
            </a:r>
            <a:endParaRPr/>
          </a:p>
          <a:p>
            <a:pPr indent="-3810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  <a:p>
            <a:pPr indent="-3810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</p:txBody>
      </p:sp>
      <p:pic>
        <p:nvPicPr>
          <p:cNvPr id="93" name="Google Shape;9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47012" y="3012325"/>
            <a:ext cx="4449975" cy="23984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pt-BR"/>
              <a:t>CSS resolveu um grande problema do HTML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42"/>
              <a:buChar char="•"/>
            </a:pPr>
            <a:r>
              <a:rPr lang="pt-BR" sz="1942"/>
              <a:t>HTML nunca foi destinado a conter tags de formatação de uma página web!</a:t>
            </a:r>
            <a:endParaRPr/>
          </a:p>
          <a:p>
            <a:pPr indent="-171450" lvl="0" marL="17145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942"/>
              <a:buChar char="•"/>
            </a:pPr>
            <a:r>
              <a:rPr lang="pt-BR" sz="1942"/>
              <a:t>HTML foi criado para descrever o conteúdo de uma página web, como:</a:t>
            </a:r>
            <a:endParaRPr/>
          </a:p>
          <a:p>
            <a:pPr indent="-171450" lvl="1" marL="514350" rtl="0" algn="l">
              <a:lnSpc>
                <a:spcPct val="8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65"/>
              <a:buChar char="•"/>
            </a:pPr>
            <a:r>
              <a:rPr lang="pt-BR" sz="1665"/>
              <a:t>&lt;h1&gt; Este é um título &lt;/h1&gt;</a:t>
            </a:r>
            <a:endParaRPr/>
          </a:p>
          <a:p>
            <a:pPr indent="-171450" lvl="1" marL="514350" rtl="0" algn="l">
              <a:lnSpc>
                <a:spcPct val="8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65"/>
              <a:buChar char="•"/>
            </a:pPr>
            <a:r>
              <a:rPr lang="pt-BR" sz="1665"/>
              <a:t>&lt;p&gt; Este é um parágrafo. &lt;/p&gt;</a:t>
            </a:r>
            <a:endParaRPr/>
          </a:p>
          <a:p>
            <a:pPr indent="-171450" lvl="0" marL="17145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942"/>
              <a:buChar char="•"/>
            </a:pPr>
            <a:r>
              <a:rPr lang="pt-BR" sz="1942"/>
              <a:t>Quando tags como &lt;font&gt; e atributos de cor foram adicionados à especificação HTML 3.2, começou um pesadelo para os desenvolvedores web. </a:t>
            </a:r>
            <a:endParaRPr/>
          </a:p>
          <a:p>
            <a:pPr indent="-171450" lvl="0" marL="17145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942"/>
              <a:buChar char="•"/>
            </a:pPr>
            <a:r>
              <a:rPr lang="pt-BR" sz="1942"/>
              <a:t>Desenvolvimento de grandes sites, onde fontes e cores informações foram adicionadas para cada página, tornou-se um processo longo e caro.</a:t>
            </a:r>
            <a:endParaRPr/>
          </a:p>
          <a:p>
            <a:pPr indent="-171450" lvl="0" marL="17145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942"/>
              <a:buChar char="•"/>
            </a:pPr>
            <a:r>
              <a:rPr lang="pt-BR" sz="1942"/>
              <a:t>Para resolver este problema, o World Wide Web Consortium (W3C) criou o CSS.</a:t>
            </a:r>
            <a:endParaRPr/>
          </a:p>
          <a:p>
            <a:pPr indent="-171450" lvl="0" marL="17145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942"/>
              <a:buChar char="•"/>
            </a:pPr>
            <a:r>
              <a:rPr lang="pt-BR" sz="1942"/>
              <a:t>CSS removido o estilo de formatação da página HTML!</a:t>
            </a:r>
            <a:endParaRPr/>
          </a:p>
          <a:p>
            <a:pPr indent="-48133" lvl="0" marL="17145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942"/>
              <a:buNone/>
            </a:pPr>
            <a:r>
              <a:t/>
            </a:r>
            <a:endParaRPr sz="1942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pt-BR"/>
              <a:t>Porque usar de forma correta?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780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 sz="2800"/>
              <a:t>CSS economiza muito tempo e trabalho </a:t>
            </a:r>
            <a:endParaRPr/>
          </a:p>
          <a:p>
            <a:pPr indent="-17780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 sz="2800"/>
              <a:t>Ele pode controlar o layout de várias páginas da Web de uma só vez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 sz="2400"/>
              <a:t>Manutenção </a:t>
            </a:r>
            <a:endParaRPr/>
          </a:p>
          <a:p>
            <a:pPr indent="-17780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 sz="2800"/>
              <a:t>Folhas de estilo externas são armazenados em arquivos CSS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 sz="2400"/>
              <a:t>Divisão de responsabilidades</a:t>
            </a:r>
            <a:endParaRPr/>
          </a:p>
          <a:p>
            <a:pPr indent="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</a:pPr>
            <a:r>
              <a:rPr lang="pt-BR" sz="3600">
                <a:solidFill>
                  <a:srgbClr val="000000"/>
                </a:solidFill>
              </a:rPr>
              <a:t>Forma de uso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6440" lvl="0" marL="228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50"/>
              <a:buFont typeface="Arial"/>
              <a:buChar char="•"/>
            </a:pPr>
            <a:r>
              <a:rPr lang="pt-BR" sz="1750">
                <a:solidFill>
                  <a:srgbClr val="000000"/>
                </a:solidFill>
              </a:rPr>
              <a:t>Existem três formas de trabalhar com folhas de estilos:</a:t>
            </a:r>
            <a:endParaRPr sz="1750">
              <a:latin typeface="Arial"/>
              <a:ea typeface="Arial"/>
              <a:cs typeface="Arial"/>
              <a:sym typeface="Arial"/>
            </a:endParaRPr>
          </a:p>
          <a:p>
            <a:pPr indent="-226440" lvl="1" marL="685800" rtl="0" algn="l">
              <a:lnSpc>
                <a:spcPct val="8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•"/>
            </a:pPr>
            <a:r>
              <a:rPr b="1" lang="pt-BR" sz="1500" u="sng">
                <a:solidFill>
                  <a:srgbClr val="000000"/>
                </a:solidFill>
              </a:rPr>
              <a:t>Estilo </a:t>
            </a:r>
            <a:r>
              <a:rPr b="1" i="1" lang="pt-BR" sz="1500" u="sng">
                <a:solidFill>
                  <a:srgbClr val="000000"/>
                </a:solidFill>
              </a:rPr>
              <a:t>in-line (</a:t>
            </a:r>
            <a:r>
              <a:rPr b="1" lang="pt-BR" sz="1500" u="sng">
                <a:solidFill>
                  <a:srgbClr val="000000"/>
                </a:solidFill>
              </a:rPr>
              <a:t>na linha):</a:t>
            </a:r>
            <a:r>
              <a:rPr b="1" lang="pt-BR" sz="1500">
                <a:solidFill>
                  <a:srgbClr val="000000"/>
                </a:solidFill>
              </a:rPr>
              <a:t> </a:t>
            </a:r>
            <a:r>
              <a:rPr lang="pt-BR" sz="1500">
                <a:solidFill>
                  <a:srgbClr val="000000"/>
                </a:solidFill>
              </a:rPr>
              <a:t>são utilizados na própria </a:t>
            </a:r>
            <a:r>
              <a:rPr i="1" lang="pt-BR" sz="1500">
                <a:solidFill>
                  <a:srgbClr val="000000"/>
                </a:solidFill>
              </a:rPr>
              <a:t>tag</a:t>
            </a:r>
            <a:r>
              <a:rPr lang="pt-BR" sz="1500">
                <a:solidFill>
                  <a:srgbClr val="000000"/>
                </a:solidFill>
              </a:rPr>
              <a:t>. Sendo criados </a:t>
            </a:r>
            <a:r>
              <a:rPr i="1" lang="pt-BR" sz="1500">
                <a:solidFill>
                  <a:srgbClr val="000000"/>
                </a:solidFill>
              </a:rPr>
              <a:t>tag</a:t>
            </a:r>
            <a:r>
              <a:rPr lang="pt-BR" sz="1500">
                <a:solidFill>
                  <a:srgbClr val="000000"/>
                </a:solidFill>
              </a:rPr>
              <a:t> a </a:t>
            </a:r>
            <a:r>
              <a:rPr i="1" lang="pt-BR" sz="1500">
                <a:solidFill>
                  <a:srgbClr val="000000"/>
                </a:solidFill>
              </a:rPr>
              <a:t>tag</a:t>
            </a:r>
            <a:r>
              <a:rPr lang="pt-BR" sz="1500">
                <a:solidFill>
                  <a:srgbClr val="000000"/>
                </a:solidFill>
              </a:rPr>
              <a:t> seu próprio estilo.</a:t>
            </a:r>
            <a:r>
              <a:rPr b="1" lang="pt-BR" sz="1500">
                <a:solidFill>
                  <a:srgbClr val="000000"/>
                </a:solidFill>
              </a:rPr>
              <a:t> 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286199" lvl="2" marL="1296000" rtl="0" algn="l">
              <a:lnSpc>
                <a:spcPct val="8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Noto Sans Symbols"/>
              <a:buChar char="●"/>
            </a:pPr>
            <a:r>
              <a:rPr b="1" lang="pt-BR" sz="1500">
                <a:solidFill>
                  <a:srgbClr val="000000"/>
                </a:solidFill>
              </a:rPr>
              <a:t>[atributo style]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76200" lvl="0" marL="17145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t/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226440" lvl="1" marL="685800" rtl="0" algn="l">
              <a:lnSpc>
                <a:spcPct val="8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•"/>
            </a:pPr>
            <a:r>
              <a:rPr b="1" lang="pt-BR" sz="1500" u="sng">
                <a:solidFill>
                  <a:srgbClr val="000000"/>
                </a:solidFill>
              </a:rPr>
              <a:t>Estilo interno/incorporado:</a:t>
            </a:r>
            <a:r>
              <a:rPr b="1" lang="pt-BR" sz="1500">
                <a:solidFill>
                  <a:srgbClr val="000000"/>
                </a:solidFill>
              </a:rPr>
              <a:t> </a:t>
            </a:r>
            <a:r>
              <a:rPr lang="pt-BR" sz="1500">
                <a:solidFill>
                  <a:srgbClr val="000000"/>
                </a:solidFill>
              </a:rPr>
              <a:t>definição de todos os estilos que serão apresentados na página, logo no início dela, criando uma área ou folha de estilos-padrão para toda a página. 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286199" lvl="2" marL="1296000" rtl="0" algn="l">
              <a:lnSpc>
                <a:spcPct val="8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Noto Sans Symbols"/>
              <a:buChar char="●"/>
            </a:pPr>
            <a:r>
              <a:rPr b="1" lang="pt-BR" sz="1500">
                <a:solidFill>
                  <a:srgbClr val="000000"/>
                </a:solidFill>
              </a:rPr>
              <a:t>[tag style]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76200" lvl="0" marL="17145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t/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226440" lvl="1" marL="685800" rtl="0" algn="l">
              <a:lnSpc>
                <a:spcPct val="8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•"/>
            </a:pPr>
            <a:r>
              <a:rPr b="1" lang="pt-BR" sz="1500" u="sng">
                <a:solidFill>
                  <a:srgbClr val="000000"/>
                </a:solidFill>
              </a:rPr>
              <a:t>Estilo externo/vinculado:</a:t>
            </a:r>
            <a:r>
              <a:rPr b="1" lang="pt-BR" sz="1500">
                <a:solidFill>
                  <a:srgbClr val="000000"/>
                </a:solidFill>
              </a:rPr>
              <a:t> </a:t>
            </a:r>
            <a:r>
              <a:rPr lang="pt-BR" sz="1500">
                <a:solidFill>
                  <a:srgbClr val="000000"/>
                </a:solidFill>
              </a:rPr>
              <a:t>criação de uma página unicamente de estilos, definindo nela todos os estilos que serão utilizados em todas as páginas do site. Assim, basta vincular estas páginas à página de estilos, e todas seguirão o mesmo padrão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286199" lvl="2" marL="1296000" rtl="0" algn="l">
              <a:lnSpc>
                <a:spcPct val="8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Noto Sans Symbols"/>
              <a:buChar char="●"/>
            </a:pPr>
            <a:r>
              <a:rPr b="1" lang="pt-BR" sz="1500">
                <a:solidFill>
                  <a:srgbClr val="000000"/>
                </a:solidFill>
              </a:rPr>
              <a:t>[tag link e arquivo.css]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88138" lvl="0" marL="171450" rtl="0" algn="l">
              <a:lnSpc>
                <a:spcPct val="7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12"/>
              <a:buNone/>
            </a:pPr>
            <a:r>
              <a:t/>
            </a:r>
            <a:endParaRPr sz="1312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pt-BR"/>
              <a:t>Forma de uso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pt-BR"/>
              <a:t>Em alguns casos pode-se especificar diferentes características de estilo para o mesmo texto, por meio da combinação de um arquivo de estilos referenciado por link(vinculado), com a inserção de uma tag de estilo(incorporado), e também com atributos de estilo in-line (na linha).</a:t>
            </a:r>
            <a:endParaRPr/>
          </a:p>
          <a:p>
            <a:pPr indent="-3810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pt-BR"/>
              <a:t>A ordem de precedência das folhas de estilos, neste caso, é esta: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/>
              <a:t>Atributos de estilos in-line têm precedência sobre tags de estilos inseridas;</a:t>
            </a:r>
            <a:endParaRPr/>
          </a:p>
          <a:p>
            <a:pPr indent="-3810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/>
              <a:t>Tags de estilo inseridas têm precedência sobre estilo por link.</a:t>
            </a:r>
            <a:endParaRPr/>
          </a:p>
          <a:p>
            <a:pPr indent="-3810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pt-BR"/>
              <a:t>Linguagem CSS</a:t>
            </a:r>
            <a:br>
              <a:rPr lang="pt-BR"/>
            </a:br>
            <a:r>
              <a:rPr i="1" lang="pt-BR"/>
              <a:t>In-line</a:t>
            </a:r>
            <a:endParaRPr i="1"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pt-BR"/>
              <a:t>Arquivo: inline.html</a:t>
            </a:r>
            <a:endParaRPr/>
          </a:p>
          <a:p>
            <a:pPr indent="-3810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  <a:p>
            <a:pPr indent="-3810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</p:txBody>
      </p:sp>
      <p:pic>
        <p:nvPicPr>
          <p:cNvPr id="124" name="Google Shape;12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4880" y="2516760"/>
            <a:ext cx="7789320" cy="1369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pt-BR"/>
              <a:t>Linguagem CSS </a:t>
            </a:r>
            <a:br>
              <a:rPr lang="pt-BR"/>
            </a:br>
            <a:r>
              <a:rPr i="1" lang="pt-BR"/>
              <a:t>Interno-Incorporado</a:t>
            </a:r>
            <a:endParaRPr/>
          </a:p>
        </p:txBody>
      </p:sp>
      <p:sp>
        <p:nvSpPr>
          <p:cNvPr id="130" name="Google Shape;130;p20"/>
          <p:cNvSpPr txBox="1"/>
          <p:nvPr>
            <p:ph idx="1" type="body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pt-BR"/>
              <a:t>Arquivo: incorporado.html</a:t>
            </a:r>
            <a:endParaRPr/>
          </a:p>
          <a:p>
            <a:pPr indent="-3810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  <a:p>
            <a:pPr indent="-3810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</p:txBody>
      </p:sp>
      <p:pic>
        <p:nvPicPr>
          <p:cNvPr id="131" name="Google Shape;13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1620" y="2233036"/>
            <a:ext cx="7160760" cy="3026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pt-BR"/>
              <a:t>Linguagem CSS </a:t>
            </a:r>
            <a:br>
              <a:rPr lang="pt-BR"/>
            </a:br>
            <a:r>
              <a:rPr i="1" lang="pt-BR"/>
              <a:t>Externo-Vinculado</a:t>
            </a:r>
            <a:endParaRPr/>
          </a:p>
        </p:txBody>
      </p:sp>
      <p:sp>
        <p:nvSpPr>
          <p:cNvPr id="137" name="Google Shape;137;p21"/>
          <p:cNvSpPr txBox="1"/>
          <p:nvPr>
            <p:ph idx="1" type="body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pt-BR"/>
              <a:t>Arquivo: index.html (1ª parte)</a:t>
            </a:r>
            <a:endParaRPr/>
          </a:p>
          <a:p>
            <a:pPr indent="-3810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  <a:p>
            <a:pPr indent="-3810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</p:txBody>
      </p:sp>
      <p:pic>
        <p:nvPicPr>
          <p:cNvPr id="138" name="Google Shape;138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8561" y="2298906"/>
            <a:ext cx="8642520" cy="266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