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758943" y="-608939"/>
            <a:ext cx="3626115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107914" y="1740032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107413" y="-174493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www.w3schools.com/html/html_tables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html/html_links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html/html_imag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pt-BR"/>
              <a:t>Introdução</a:t>
            </a:r>
            <a:r>
              <a:rPr lang="pt-BR"/>
              <a:t> ao Desenvolvimento Web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Prof. Ms. Vinícius S. Magnus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HTML – Tabelas, links e Imagens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Tabelas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Tabela são utilizadas para tabular conteúdos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Não é utilizada para estruturar o site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050" y="2781300"/>
            <a:ext cx="60864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Elementos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62" y="2128705"/>
            <a:ext cx="608647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2923410" y="1841815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378496" y="1795205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7053784" y="1795205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 rot="-5400000">
            <a:off x="1213638" y="2214471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 rot="-5400000">
            <a:off x="1213637" y="2500361"/>
            <a:ext cx="45721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 rot="-5400000">
            <a:off x="1213638" y="2786250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64852" y="2412974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4915067" y="1326924"/>
            <a:ext cx="92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Colunas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64851" y="2698864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64851" y="2149945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505700" y="1425873"/>
            <a:ext cx="92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Colunas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6590355" y="1326924"/>
            <a:ext cx="92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Colunas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rot="-5400000">
            <a:off x="1213639" y="3080206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64852" y="2992820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-5400000">
            <a:off x="1213639" y="3392252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64852" y="3304866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rot="-5400000">
            <a:off x="1213638" y="3708920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64851" y="3621534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rot="-5400000">
            <a:off x="1213639" y="3980015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64852" y="3892629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Tags: table – tr – td - th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>
                <a:solidFill>
                  <a:srgbClr val="323F4F"/>
                </a:solidFill>
              </a:rPr>
              <a:t>&lt;table&gt;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25252"/>
              </a:buClr>
              <a:buSzPts val="1800"/>
              <a:buNone/>
            </a:pPr>
            <a:r>
              <a:rPr lang="pt-BR" sz="1800">
                <a:solidFill>
                  <a:srgbClr val="525252"/>
                </a:solidFill>
              </a:rPr>
              <a:t>&lt;tr&gt;</a:t>
            </a:r>
            <a:endParaRPr/>
          </a:p>
          <a:p>
            <a:pPr indent="0" lvl="2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6000"/>
              </a:buClr>
              <a:buSzPts val="1800"/>
              <a:buNone/>
            </a:pPr>
            <a:r>
              <a:rPr lang="pt-BR" sz="1800">
                <a:solidFill>
                  <a:srgbClr val="7F6000"/>
                </a:solidFill>
              </a:rPr>
              <a:t>&lt;th&gt; </a:t>
            </a:r>
            <a:r>
              <a:rPr lang="pt-BR" sz="1800"/>
              <a:t>Tít. da Coluna </a:t>
            </a:r>
            <a:r>
              <a:rPr lang="pt-BR" sz="1800">
                <a:solidFill>
                  <a:srgbClr val="7F6000"/>
                </a:solidFill>
              </a:rPr>
              <a:t>&lt;/th&gt;</a:t>
            </a:r>
            <a:endParaRPr/>
          </a:p>
          <a:p>
            <a:pPr indent="0" lvl="2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6000"/>
              </a:buClr>
              <a:buSzPts val="1800"/>
              <a:buNone/>
            </a:pPr>
            <a:r>
              <a:rPr lang="pt-BR" sz="1800">
                <a:solidFill>
                  <a:srgbClr val="7F6000"/>
                </a:solidFill>
              </a:rPr>
              <a:t>&lt;th&gt; </a:t>
            </a:r>
            <a:r>
              <a:rPr lang="pt-BR" sz="1800"/>
              <a:t>Tít. da Coluna </a:t>
            </a:r>
            <a:r>
              <a:rPr lang="pt-BR" sz="1800">
                <a:solidFill>
                  <a:srgbClr val="7F6000"/>
                </a:solidFill>
              </a:rPr>
              <a:t>&lt;/th&gt;</a:t>
            </a:r>
            <a:endParaRPr/>
          </a:p>
          <a:p>
            <a:pPr indent="0" lvl="2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6000"/>
              </a:buClr>
              <a:buSzPts val="1800"/>
              <a:buNone/>
            </a:pPr>
            <a:r>
              <a:rPr lang="pt-BR" sz="1800">
                <a:solidFill>
                  <a:srgbClr val="7F6000"/>
                </a:solidFill>
              </a:rPr>
              <a:t>&lt;th&gt; </a:t>
            </a:r>
            <a:r>
              <a:rPr lang="pt-BR" sz="1800"/>
              <a:t>Tít. da Coluna </a:t>
            </a:r>
            <a:r>
              <a:rPr lang="pt-BR" sz="1800">
                <a:solidFill>
                  <a:srgbClr val="7F6000"/>
                </a:solidFill>
              </a:rPr>
              <a:t>&lt;/th&gt;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25252"/>
              </a:buClr>
              <a:buSzPts val="1800"/>
              <a:buNone/>
            </a:pPr>
            <a:r>
              <a:rPr lang="pt-BR" sz="1800">
                <a:solidFill>
                  <a:srgbClr val="525252"/>
                </a:solidFill>
              </a:rPr>
              <a:t>&lt;/tr&gt;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25252"/>
              </a:buClr>
              <a:buSzPts val="1800"/>
              <a:buNone/>
            </a:pPr>
            <a:r>
              <a:rPr lang="pt-BR" sz="1800">
                <a:solidFill>
                  <a:srgbClr val="525252"/>
                </a:solidFill>
              </a:rPr>
              <a:t>&lt;tr&gt;</a:t>
            </a:r>
            <a:endParaRPr/>
          </a:p>
          <a:p>
            <a:pPr indent="0" lvl="2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6000"/>
              </a:buClr>
              <a:buSzPts val="1800"/>
              <a:buNone/>
            </a:pPr>
            <a:r>
              <a:rPr lang="pt-BR" sz="1800">
                <a:solidFill>
                  <a:srgbClr val="7F6000"/>
                </a:solidFill>
              </a:rPr>
              <a:t>&lt;td&gt; </a:t>
            </a:r>
            <a:r>
              <a:rPr lang="pt-BR" sz="1800"/>
              <a:t>Conteúdo </a:t>
            </a:r>
            <a:r>
              <a:rPr lang="pt-BR" sz="1800">
                <a:solidFill>
                  <a:srgbClr val="7F6000"/>
                </a:solidFill>
              </a:rPr>
              <a:t>&lt;/td&gt;</a:t>
            </a:r>
            <a:endParaRPr/>
          </a:p>
          <a:p>
            <a:pPr indent="0" lvl="2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6000"/>
              </a:buClr>
              <a:buSzPts val="1800"/>
              <a:buNone/>
            </a:pPr>
            <a:r>
              <a:rPr lang="pt-BR" sz="1800">
                <a:solidFill>
                  <a:srgbClr val="7F6000"/>
                </a:solidFill>
              </a:rPr>
              <a:t>&lt;td&gt; </a:t>
            </a:r>
            <a:r>
              <a:rPr lang="pt-BR" sz="1800"/>
              <a:t>Conteúdo</a:t>
            </a:r>
            <a:r>
              <a:rPr lang="pt-BR" sz="1800">
                <a:solidFill>
                  <a:srgbClr val="7F6000"/>
                </a:solidFill>
              </a:rPr>
              <a:t> &lt;/td&gt;</a:t>
            </a:r>
            <a:endParaRPr/>
          </a:p>
          <a:p>
            <a:pPr indent="0" lvl="2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6000"/>
              </a:buClr>
              <a:buSzPts val="1800"/>
              <a:buNone/>
            </a:pPr>
            <a:r>
              <a:rPr lang="pt-BR" sz="1800">
                <a:solidFill>
                  <a:srgbClr val="7F6000"/>
                </a:solidFill>
              </a:rPr>
              <a:t>&lt;td&gt; </a:t>
            </a:r>
            <a:r>
              <a:rPr lang="pt-BR" sz="1800"/>
              <a:t>Conteúdo</a:t>
            </a:r>
            <a:r>
              <a:rPr lang="pt-BR" sz="1800">
                <a:solidFill>
                  <a:srgbClr val="7F6000"/>
                </a:solidFill>
              </a:rPr>
              <a:t> &lt;/td&gt;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25252"/>
              </a:buClr>
              <a:buSzPts val="1800"/>
              <a:buNone/>
            </a:pPr>
            <a:r>
              <a:rPr lang="pt-BR" sz="1800">
                <a:solidFill>
                  <a:srgbClr val="525252"/>
                </a:solidFill>
              </a:rPr>
              <a:t>&lt;/tr&gt;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>
                <a:solidFill>
                  <a:srgbClr val="323F4F"/>
                </a:solidFill>
              </a:rPr>
              <a:t>&lt;/table&gt;</a:t>
            </a:r>
            <a:endParaRPr/>
          </a:p>
        </p:txBody>
      </p:sp>
      <p:sp>
        <p:nvSpPr>
          <p:cNvPr id="125" name="Google Shape;125;p16"/>
          <p:cNvSpPr txBox="1"/>
          <p:nvPr>
            <p:ph idx="2" type="body"/>
          </p:nvPr>
        </p:nvSpPr>
        <p:spPr>
          <a:xfrm>
            <a:off x="4648200" y="1333500"/>
            <a:ext cx="4038600" cy="4206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942"/>
              <a:buNone/>
            </a:pPr>
            <a:r>
              <a:rPr lang="pt-BR" sz="1942">
                <a:solidFill>
                  <a:srgbClr val="323F4F"/>
                </a:solidFill>
              </a:rPr>
              <a:t>&lt;table&gt;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323F4F"/>
              </a:buClr>
              <a:buSzPts val="1665"/>
              <a:buNone/>
            </a:pPr>
            <a:r>
              <a:rPr lang="pt-BR" sz="1665">
                <a:solidFill>
                  <a:srgbClr val="323F4F"/>
                </a:solidFill>
              </a:rPr>
              <a:t>Toda a tabela deve ter a abertura e o fechamento com a tag table</a:t>
            </a:r>
            <a:endParaRPr sz="1665">
              <a:solidFill>
                <a:srgbClr val="323F4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323F4F"/>
              </a:buClr>
              <a:buSzPts val="1942"/>
              <a:buNone/>
            </a:pPr>
            <a:r>
              <a:rPr lang="pt-BR" sz="1942">
                <a:solidFill>
                  <a:srgbClr val="323F4F"/>
                </a:solidFill>
              </a:rPr>
              <a:t>&lt;/table&gt;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None/>
            </a:pPr>
            <a:r>
              <a:t/>
            </a:r>
            <a:endParaRPr sz="1942">
              <a:solidFill>
                <a:srgbClr val="323F4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525252"/>
              </a:buClr>
              <a:buSzPts val="1942"/>
              <a:buNone/>
            </a:pPr>
            <a:r>
              <a:rPr lang="pt-BR" sz="1942">
                <a:solidFill>
                  <a:srgbClr val="525252"/>
                </a:solidFill>
              </a:rPr>
              <a:t>&lt;tr&gt; 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525252"/>
              </a:buClr>
              <a:buSzPts val="1665"/>
              <a:buNone/>
            </a:pPr>
            <a:r>
              <a:rPr lang="pt-BR" sz="1665">
                <a:solidFill>
                  <a:srgbClr val="525252"/>
                </a:solidFill>
              </a:rPr>
              <a:t>Toda nova linha estar dentro de uma tag tr</a:t>
            </a:r>
            <a:endParaRPr sz="1665">
              <a:solidFill>
                <a:srgbClr val="52525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525252"/>
              </a:buClr>
              <a:buSzPts val="1942"/>
              <a:buNone/>
            </a:pPr>
            <a:r>
              <a:rPr lang="pt-BR" sz="1942">
                <a:solidFill>
                  <a:srgbClr val="525252"/>
                </a:solidFill>
              </a:rPr>
              <a:t>&lt;/tr&gt;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None/>
            </a:pPr>
            <a:r>
              <a:t/>
            </a:r>
            <a:endParaRPr sz="1942"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7F6000"/>
              </a:buClr>
              <a:buSzPts val="1942"/>
              <a:buNone/>
            </a:pPr>
            <a:r>
              <a:rPr lang="pt-BR" sz="1942">
                <a:solidFill>
                  <a:srgbClr val="7F6000"/>
                </a:solidFill>
              </a:rPr>
              <a:t>&lt;td&gt;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7F6000"/>
              </a:buClr>
              <a:buSzPts val="1665"/>
              <a:buNone/>
            </a:pPr>
            <a:r>
              <a:rPr lang="pt-BR" sz="1665">
                <a:solidFill>
                  <a:srgbClr val="7F6000"/>
                </a:solidFill>
              </a:rPr>
              <a:t>Todo conteúdo deve estar em um tag td, se for o título da coluna usar a th</a:t>
            </a:r>
            <a:endParaRPr sz="1665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7F6000"/>
              </a:buClr>
              <a:buSzPts val="1942"/>
              <a:buNone/>
            </a:pPr>
            <a:r>
              <a:rPr lang="pt-BR" sz="1942">
                <a:solidFill>
                  <a:srgbClr val="7F6000"/>
                </a:solidFill>
              </a:rPr>
              <a:t>&lt;/td&gt;</a:t>
            </a:r>
            <a:endParaRPr sz="194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Expansões de linhas e colunas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&lt;th rowspan="2"&gt;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Expandindo o conteúdo em mais de uma linha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2" type="body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&lt;th colspan="2"&gt;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Expandindo o conteúdo em mais de uma coluna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423" y="2939581"/>
            <a:ext cx="3644289" cy="67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638" y="2939581"/>
            <a:ext cx="3800962" cy="82047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2198786" y="4278324"/>
            <a:ext cx="47464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Inserido na tag &lt;th&gt; ou na &lt;td&gt;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1" y="524065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https://www.w3schools.com/html/html_tables.asp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Links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Links HTML são chamados de hyperlinks;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Podemos clicar em um link e ir para outro documento ou local;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Quando colocamos o mouse sobre um link, a seta do mouse vai ser modificada.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2000"/>
              <a:t>Obs:</a:t>
            </a:r>
            <a:r>
              <a:rPr lang="pt-BR" sz="2000"/>
              <a:t> A ligação não tem que ser um texto. Pode ser uma imagem ou qualquer outro elemento HTML.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Tag &lt;a&gt;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57200" y="1333500"/>
            <a:ext cx="8229600" cy="2330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Em HTML, links são definidas com a tag &lt;a&gt;:</a:t>
            </a:r>
            <a:endParaRPr sz="28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&lt;a href="</a:t>
            </a:r>
            <a:r>
              <a:rPr i="1" lang="pt-BR" sz="2400"/>
              <a:t>url</a:t>
            </a:r>
            <a:r>
              <a:rPr lang="pt-BR" sz="2400"/>
              <a:t>"&gt;</a:t>
            </a:r>
            <a:r>
              <a:rPr i="1" lang="pt-BR" sz="2400"/>
              <a:t>link text</a:t>
            </a:r>
            <a:r>
              <a:rPr lang="pt-BR" sz="2400"/>
              <a:t>&lt;/a&gt;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Local: só o nome do arquivo (index.html)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Externo: endereço completo (http: // www ....)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2132488" y="4990534"/>
            <a:ext cx="5035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https://www.w3schools.com/html/html_links.asp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Imagens no HTML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HTML Imagens de Sintaxe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Em HTML, imagens são definidas com a &lt;img&gt;tag.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&lt;img&gt;tag é vazio, ele contém apenas atributos, e não tem uma marca de fechamento.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atributo src especifica a URL (endereço web) da imagem:</a:t>
            </a:r>
            <a:endParaRPr/>
          </a:p>
          <a:p>
            <a:pPr indent="-190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&lt;img src="</a:t>
            </a:r>
            <a:r>
              <a:rPr i="1" lang="pt-BR" sz="2400"/>
              <a:t>url</a:t>
            </a:r>
            <a:r>
              <a:rPr lang="pt-BR" sz="2400"/>
              <a:t>" alt="legenda"&gt;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1379136" y="5147469"/>
            <a:ext cx="63857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https://www.w3schools.com/html/html_images.asp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