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715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80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73bda37455_1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73bda37455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73bda37455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73bda3745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73bda37455_1_2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73bda37455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ide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143000" y="935302"/>
            <a:ext cx="6858000" cy="19896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143000" y="3001698"/>
            <a:ext cx="6858000" cy="13798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758943" y="-608939"/>
            <a:ext cx="3626115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xto e Título Vertical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5107914" y="1740032"/>
            <a:ext cx="4843198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107413" y="-174493"/>
            <a:ext cx="4843198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Conteúdo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beçalho da Seção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623888" y="1424782"/>
            <a:ext cx="7886700" cy="23772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623888" y="3824553"/>
            <a:ext cx="7886700" cy="12501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uas Partes de Conteúdo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628650" y="1521354"/>
            <a:ext cx="3886200" cy="36261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4629150" y="1521354"/>
            <a:ext cx="3886200" cy="36261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ção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629841" y="304271"/>
            <a:ext cx="7886700" cy="110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629842" y="1400969"/>
            <a:ext cx="3868340" cy="68659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629842" y="2087563"/>
            <a:ext cx="3868340" cy="30704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4629150" y="1400969"/>
            <a:ext cx="3887391" cy="68659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4629150" y="2087563"/>
            <a:ext cx="3887391" cy="30704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omente Títu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m Br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údo com Legenda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629841" y="381000"/>
            <a:ext cx="2949178" cy="13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887391" y="822855"/>
            <a:ext cx="4629150" cy="40613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629841" y="1714500"/>
            <a:ext cx="2949178" cy="31763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m com Legenda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629841" y="381000"/>
            <a:ext cx="2949178" cy="13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3887391" y="822855"/>
            <a:ext cx="4629150" cy="40613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629841" y="1714500"/>
            <a:ext cx="2949178" cy="31763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://vinicius.pro.br/idw/receiveForm.php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Relationship Id="rId4" Type="http://schemas.openxmlformats.org/officeDocument/2006/relationships/hyperlink" Target="https://www.w3schools.com/html/html_form_input_types.asp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www.w3schools.com/html/tryit.asp?filename=tryhtml_elem_select" TargetMode="External"/><Relationship Id="rId4" Type="http://schemas.openxmlformats.org/officeDocument/2006/relationships/hyperlink" Target="https://www.w3schools.com/html/tryit.asp?filename=tryhtml_elem_textarea" TargetMode="External"/><Relationship Id="rId5" Type="http://schemas.openxmlformats.org/officeDocument/2006/relationships/hyperlink" Target="https://www.w3schools.com/html/tryit.asp?filename=tryhtml_elem_button" TargetMode="External"/><Relationship Id="rId6" Type="http://schemas.openxmlformats.org/officeDocument/2006/relationships/hyperlink" Target="https://www.w3schools.com/html/html_form_elements.asp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www.w3schools.com/html/html_form_attributes.asp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www.w3schools.com/html/html_forms.asp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w3schools.com/html/html_form_input_types.asp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1143000" y="935302"/>
            <a:ext cx="6858000" cy="19896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</a:pPr>
            <a:r>
              <a:rPr lang="pt-BR"/>
              <a:t>Introdução ao Desenvolvimento WEB</a:t>
            </a:r>
            <a:endParaRPr/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1143000" y="3001698"/>
            <a:ext cx="6858000" cy="13798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t-BR"/>
              <a:t>Prof. Vinícius Magnus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t-BR"/>
              <a:t>Formulários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2"/>
          <p:cNvSpPr txBox="1"/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pt-BR"/>
              <a:t>&lt;input type = "radio"&gt;</a:t>
            </a:r>
            <a:endParaRPr/>
          </a:p>
        </p:txBody>
      </p:sp>
      <p:sp>
        <p:nvSpPr>
          <p:cNvPr id="144" name="Google Shape;144;p22"/>
          <p:cNvSpPr txBox="1"/>
          <p:nvPr>
            <p:ph idx="1" type="body"/>
          </p:nvPr>
        </p:nvSpPr>
        <p:spPr>
          <a:xfrm>
            <a:off x="628650" y="1521350"/>
            <a:ext cx="8105700" cy="3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pt-BR" sz="2400"/>
              <a:t>Tipo de entrada: Rádio</a:t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pt-BR" sz="2000"/>
              <a:t>&lt;input type = "radio"&gt; define um botão do tipo radio button.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pt-BR" sz="2400"/>
              <a:t>Botões de radio permitem que o usuário selecionar apenas um de um número limitado de opções.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pt-BR" sz="2400"/>
              <a:t>Exe:</a:t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pt-BR" sz="2000"/>
              <a:t>&lt;input type="radio" name="sexo" value="masculino" checked&gt; Masculino&lt;br&gt;</a:t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pt-BR" sz="2000"/>
              <a:t>&lt;input type="radio" name="sexo" value="feminino"&gt; Feminino&lt;br&gt;</a:t>
            </a:r>
            <a:endParaRPr/>
          </a:p>
          <a:p>
            <a:pPr indent="-190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</p:txBody>
      </p:sp>
      <p:pic>
        <p:nvPicPr>
          <p:cNvPr id="145" name="Google Shape;14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2325" y="4551050"/>
            <a:ext cx="2419350" cy="99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3"/>
          <p:cNvSpPr txBox="1"/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pt-BR"/>
              <a:t>&lt;input type = "button"&gt;</a:t>
            </a:r>
            <a:endParaRPr/>
          </a:p>
        </p:txBody>
      </p:sp>
      <p:sp>
        <p:nvSpPr>
          <p:cNvPr id="151" name="Google Shape;151;p23"/>
          <p:cNvSpPr txBox="1"/>
          <p:nvPr>
            <p:ph idx="1" type="body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780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 sz="2800"/>
              <a:t>&lt;input type = "button"&gt; define um botão</a:t>
            </a:r>
            <a:endParaRPr/>
          </a:p>
          <a:p>
            <a:pPr indent="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/>
          </a:p>
          <a:p>
            <a:pPr indent="-1714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pt-BR" sz="2400"/>
              <a:t>Exe:</a:t>
            </a:r>
            <a:endParaRPr/>
          </a:p>
          <a:p>
            <a:pPr indent="-171450" lvl="2" marL="8572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pt-BR" sz="1800"/>
              <a:t>&lt;input type="button" onclick="alert('Hello World!')" value="Click Me!"&gt;</a:t>
            </a:r>
            <a:endParaRPr/>
          </a:p>
          <a:p>
            <a:pPr indent="-3810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/>
          </a:p>
        </p:txBody>
      </p:sp>
      <p:pic>
        <p:nvPicPr>
          <p:cNvPr id="152" name="Google Shape;15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38525" y="4015450"/>
            <a:ext cx="2266950" cy="93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4"/>
          <p:cNvSpPr txBox="1"/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pt-BR"/>
              <a:t>&lt;input type = " checkbox "&gt;</a:t>
            </a:r>
            <a:endParaRPr/>
          </a:p>
        </p:txBody>
      </p:sp>
      <p:sp>
        <p:nvSpPr>
          <p:cNvPr id="158" name="Google Shape;158;p24"/>
          <p:cNvSpPr txBox="1"/>
          <p:nvPr>
            <p:ph idx="1" type="body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780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 sz="2800"/>
              <a:t>&lt;input type = "checkbox"&gt; define uma caixa de seleção .</a:t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pt-BR" sz="2400"/>
              <a:t>As caixas de verificação permitem que o usuário selecionar zero ou mais opções de um número limitado de opções.</a:t>
            </a:r>
            <a:endParaRPr/>
          </a:p>
          <a:p>
            <a:pPr indent="-17780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 sz="2800"/>
              <a:t>Exe:</a:t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pt-BR" sz="2400"/>
              <a:t>&lt;input type="checkbox" name="veiculo" value="bike"&gt; Eu tenho bicicleta</a:t>
            </a:r>
            <a:endParaRPr/>
          </a:p>
          <a:p>
            <a:pPr indent="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/>
          </a:p>
        </p:txBody>
      </p:sp>
      <p:pic>
        <p:nvPicPr>
          <p:cNvPr id="159" name="Google Shape;15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96050" y="4577475"/>
            <a:ext cx="2005500" cy="98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5"/>
          <p:cNvSpPr txBox="1"/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pt-BR"/>
              <a:t>&lt;input type = "submit"&gt;</a:t>
            </a:r>
            <a:endParaRPr/>
          </a:p>
        </p:txBody>
      </p:sp>
      <p:sp>
        <p:nvSpPr>
          <p:cNvPr id="165" name="Google Shape;165;p25"/>
          <p:cNvSpPr txBox="1"/>
          <p:nvPr>
            <p:ph idx="1" type="body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pt-BR" sz="2400"/>
              <a:t>&lt;input type = "submit"&gt; define um botão para enviar a entrada de formulário a um formulário-manipulador </a:t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pt-BR" sz="2000"/>
              <a:t>O formulário-manipulador é tipicamente uma página do servidor com um script para o processamento de dados de entrada.</a:t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pt-BR" sz="2000"/>
              <a:t>O formulário-manipulador é especificado no atributo action do formulário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pt-BR" sz="2400"/>
              <a:t>Exe:</a:t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None/>
            </a:pPr>
            <a:r>
              <a:rPr lang="pt-BR" sz="2000"/>
              <a:t>&lt;form action="url/file"&gt;</a:t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None/>
            </a:pPr>
            <a:r>
              <a:rPr lang="pt-BR" sz="2000"/>
              <a:t>          &lt;input type="submit" value="Submit"&gt;</a:t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None/>
            </a:pPr>
            <a:r>
              <a:rPr lang="pt-BR" sz="2000"/>
              <a:t>&lt;/form&gt;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6"/>
          <p:cNvSpPr txBox="1"/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pt-BR"/>
              <a:t>&lt;input type = "submit"&gt;</a:t>
            </a:r>
            <a:endParaRPr/>
          </a:p>
        </p:txBody>
      </p:sp>
      <p:sp>
        <p:nvSpPr>
          <p:cNvPr id="171" name="Google Shape;171;p26"/>
          <p:cNvSpPr txBox="1"/>
          <p:nvPr>
            <p:ph idx="1" type="body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pt-BR" sz="2400"/>
              <a:t>O atributo do método especifica o método HTTP ( GET ou POST ) para ser usado quando da apresentação dos formulários:</a:t>
            </a:r>
            <a:endParaRPr/>
          </a:p>
          <a:p>
            <a:pPr indent="-190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0" lvl="1" marL="3429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pt-BR" sz="2000"/>
              <a:t>&lt;form action="url/file" method="get"&gt;</a:t>
            </a:r>
            <a:endParaRPr/>
          </a:p>
          <a:p>
            <a:pPr indent="0" lvl="1" marL="3429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0" lvl="1" marL="3429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pt-BR" sz="2000"/>
              <a:t>&lt;form action="url/file" method="post"&gt;</a:t>
            </a:r>
            <a:endParaRPr sz="2000"/>
          </a:p>
          <a:p>
            <a:pPr indent="0" lvl="1" marL="3429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0" lvl="1" marL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pt-BR" sz="2000"/>
              <a:t>Este é um exemplo teste que recebe dados em POST e GET e exibe na tela </a:t>
            </a:r>
            <a:endParaRPr sz="2000"/>
          </a:p>
          <a:p>
            <a:pPr indent="0" lvl="1" marL="3429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pt-BR" sz="2000"/>
              <a:t>action="</a:t>
            </a:r>
            <a:r>
              <a:rPr lang="pt-BR" sz="2000" u="sng">
                <a:solidFill>
                  <a:schemeClr val="hlink"/>
                </a:solidFill>
                <a:hlinkClick r:id="rId3"/>
              </a:rPr>
              <a:t>http://vinicius.pro.br/idw/receiveForm.php</a:t>
            </a:r>
            <a:r>
              <a:rPr lang="pt-BR" sz="2000"/>
              <a:t>" </a:t>
            </a:r>
            <a:endParaRPr sz="2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7"/>
          <p:cNvSpPr txBox="1"/>
          <p:nvPr>
            <p:ph type="title"/>
          </p:nvPr>
        </p:nvSpPr>
        <p:spPr>
          <a:xfrm>
            <a:off x="628650" y="304271"/>
            <a:ext cx="7886700" cy="1104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7"/>
          <p:cNvSpPr txBox="1"/>
          <p:nvPr>
            <p:ph idx="1" type="body"/>
          </p:nvPr>
        </p:nvSpPr>
        <p:spPr>
          <a:xfrm>
            <a:off x="628650" y="1521354"/>
            <a:ext cx="7886700" cy="36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8" name="Google Shape;178;p27"/>
          <p:cNvPicPr preferRelativeResize="0"/>
          <p:nvPr/>
        </p:nvPicPr>
        <p:blipFill rotWithShape="1">
          <a:blip r:embed="rId3">
            <a:alphaModFix/>
          </a:blip>
          <a:srcRect b="49088" l="10572" r="8847" t="2945"/>
          <a:stretch/>
        </p:blipFill>
        <p:spPr>
          <a:xfrm>
            <a:off x="0" y="304275"/>
            <a:ext cx="4931399" cy="4741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7"/>
          <p:cNvPicPr preferRelativeResize="0"/>
          <p:nvPr/>
        </p:nvPicPr>
        <p:blipFill rotWithShape="1">
          <a:blip r:embed="rId3">
            <a:alphaModFix/>
          </a:blip>
          <a:srcRect b="0" l="11252" r="22324" t="50990"/>
          <a:stretch/>
        </p:blipFill>
        <p:spPr>
          <a:xfrm>
            <a:off x="5011925" y="304275"/>
            <a:ext cx="4170508" cy="4970024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27"/>
          <p:cNvSpPr txBox="1"/>
          <p:nvPr/>
        </p:nvSpPr>
        <p:spPr>
          <a:xfrm>
            <a:off x="0" y="5203050"/>
            <a:ext cx="9144000" cy="52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/>
              <a:t>Lista completa: </a:t>
            </a:r>
            <a:r>
              <a:rPr lang="pt-BR" sz="2000" u="sng">
                <a:solidFill>
                  <a:schemeClr val="hlink"/>
                </a:solidFill>
                <a:hlinkClick r:id="rId4"/>
              </a:rPr>
              <a:t>https://www.w3schools.com/html/html_form_input_types.asp</a:t>
            </a:r>
            <a:endParaRPr sz="20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8"/>
          <p:cNvSpPr txBox="1"/>
          <p:nvPr>
            <p:ph type="title"/>
          </p:nvPr>
        </p:nvSpPr>
        <p:spPr>
          <a:xfrm>
            <a:off x="628650" y="304271"/>
            <a:ext cx="7886700" cy="1104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Outros elementos</a:t>
            </a:r>
            <a:endParaRPr/>
          </a:p>
        </p:txBody>
      </p:sp>
      <p:sp>
        <p:nvSpPr>
          <p:cNvPr id="186" name="Google Shape;186;p28"/>
          <p:cNvSpPr txBox="1"/>
          <p:nvPr>
            <p:ph idx="1" type="body"/>
          </p:nvPr>
        </p:nvSpPr>
        <p:spPr>
          <a:xfrm>
            <a:off x="628650" y="1521354"/>
            <a:ext cx="7886700" cy="36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750"/>
              </a:spcBef>
              <a:spcAft>
                <a:spcPts val="0"/>
              </a:spcAft>
              <a:buNone/>
            </a:pPr>
            <a:r>
              <a:rPr b="1" lang="pt-BR"/>
              <a:t>&lt;select&gt;</a:t>
            </a:r>
            <a:endParaRPr b="1"/>
          </a:p>
          <a:p>
            <a:pPr indent="-342900" lvl="0" marL="457200" rtl="0" algn="l">
              <a:lnSpc>
                <a:spcPct val="115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</a:pPr>
            <a:r>
              <a:rPr lang="pt-BR"/>
              <a:t>elemento define uma </a:t>
            </a:r>
            <a:r>
              <a:rPr lang="pt-BR" u="sng">
                <a:solidFill>
                  <a:schemeClr val="hlink"/>
                </a:solidFill>
                <a:hlinkClick r:id="rId3"/>
              </a:rPr>
              <a:t>lista suspensa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750"/>
              </a:spcBef>
              <a:spcAft>
                <a:spcPts val="0"/>
              </a:spcAft>
              <a:buNone/>
            </a:pPr>
            <a:r>
              <a:rPr b="1" lang="pt-BR"/>
              <a:t>&lt;textarea&gt;</a:t>
            </a:r>
            <a:endParaRPr b="1"/>
          </a:p>
          <a:p>
            <a:pPr indent="-342900" lvl="0" marL="457200" rtl="0" algn="l">
              <a:lnSpc>
                <a:spcPct val="115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</a:pPr>
            <a:r>
              <a:rPr lang="pt-BR"/>
              <a:t>elemento define um campo de entrada com várias linhas ( </a:t>
            </a:r>
            <a:r>
              <a:rPr lang="pt-BR" u="sng">
                <a:solidFill>
                  <a:schemeClr val="hlink"/>
                </a:solidFill>
                <a:hlinkClick r:id="rId4"/>
              </a:rPr>
              <a:t>uma área de texto </a:t>
            </a:r>
            <a:r>
              <a:rPr lang="pt-BR"/>
              <a:t>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750"/>
              </a:spcBef>
              <a:spcAft>
                <a:spcPts val="0"/>
              </a:spcAft>
              <a:buNone/>
            </a:pPr>
            <a:r>
              <a:rPr b="1" lang="pt-BR"/>
              <a:t>&lt;button&gt;</a:t>
            </a:r>
            <a:endParaRPr b="1"/>
          </a:p>
          <a:p>
            <a:pPr indent="-342900" lvl="0" marL="457200" rtl="0" algn="l">
              <a:lnSpc>
                <a:spcPct val="115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</a:pPr>
            <a:r>
              <a:rPr lang="pt-BR"/>
              <a:t>elemento define um </a:t>
            </a:r>
            <a:r>
              <a:rPr lang="pt-BR" u="sng">
                <a:solidFill>
                  <a:schemeClr val="hlink"/>
                </a:solidFill>
                <a:hlinkClick r:id="rId5"/>
              </a:rPr>
              <a:t>botão clicável</a:t>
            </a:r>
            <a:endParaRPr/>
          </a:p>
        </p:txBody>
      </p:sp>
      <p:sp>
        <p:nvSpPr>
          <p:cNvPr id="187" name="Google Shape;187;p28"/>
          <p:cNvSpPr txBox="1"/>
          <p:nvPr/>
        </p:nvSpPr>
        <p:spPr>
          <a:xfrm>
            <a:off x="0" y="5259925"/>
            <a:ext cx="9144000" cy="48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Outros elementos: </a:t>
            </a:r>
            <a:r>
              <a:rPr lang="pt-BR" sz="1600" u="sng">
                <a:solidFill>
                  <a:schemeClr val="hlink"/>
                </a:solidFill>
                <a:hlinkClick r:id="rId6"/>
              </a:rPr>
              <a:t>https://www.w3schools.com/html/html_form_elements.asp</a:t>
            </a:r>
            <a:endParaRPr sz="16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9"/>
          <p:cNvSpPr txBox="1"/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pt-BR"/>
              <a:t>Atributos</a:t>
            </a:r>
            <a:endParaRPr/>
          </a:p>
        </p:txBody>
      </p:sp>
      <p:sp>
        <p:nvSpPr>
          <p:cNvPr id="193" name="Google Shape;193;p29"/>
          <p:cNvSpPr txBox="1"/>
          <p:nvPr>
            <p:ph idx="1" type="body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750"/>
              </a:spcBef>
              <a:spcAft>
                <a:spcPts val="0"/>
              </a:spcAft>
              <a:buNone/>
            </a:pPr>
            <a:r>
              <a:rPr lang="pt-BR"/>
              <a:t>Atributos são as informações que definem a propriedade de cada elemento.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</a:pPr>
            <a:r>
              <a:rPr lang="pt-BR"/>
              <a:t>Cada tag pode possuir atributos </a:t>
            </a:r>
            <a:r>
              <a:rPr lang="pt-BR"/>
              <a:t>específicos</a:t>
            </a:r>
            <a:r>
              <a:rPr lang="pt-BR"/>
              <a:t> e genéricos.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pt-BR" u="sng">
                <a:solidFill>
                  <a:schemeClr val="hlink"/>
                </a:solidFill>
                <a:hlinkClick r:id="rId3"/>
              </a:rPr>
              <a:t>https://www.w3schools.com/html/html_form_attributes.asp</a:t>
            </a:r>
            <a:r>
              <a:rPr lang="pt-BR"/>
              <a:t> </a:t>
            </a:r>
            <a:endParaRPr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Calibri"/>
              <a:buNone/>
            </a:pPr>
            <a:r>
              <a:rPr lang="pt-BR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Roteiro - HTML</a:t>
            </a:r>
            <a:endParaRPr/>
          </a:p>
        </p:txBody>
      </p:sp>
      <p:sp>
        <p:nvSpPr>
          <p:cNvPr id="91" name="Google Shape;91;p14"/>
          <p:cNvSpPr txBox="1"/>
          <p:nvPr>
            <p:ph idx="1" type="body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7800" lvl="0" marL="1714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pt-BR" sz="2800">
                <a:solidFill>
                  <a:srgbClr val="000000"/>
                </a:solidFill>
              </a:rPr>
              <a:t>Formulários</a:t>
            </a:r>
            <a:endParaRPr/>
          </a:p>
          <a:p>
            <a:pPr indent="-177800" lvl="0" marL="171450" rtl="0" algn="l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pt-BR" sz="2800">
                <a:solidFill>
                  <a:srgbClr val="000000"/>
                </a:solidFill>
              </a:rPr>
              <a:t>Material auxiliar:</a:t>
            </a:r>
            <a:endParaRPr/>
          </a:p>
          <a:p>
            <a:pPr indent="-171450" lvl="1" marL="514350" rtl="0" algn="l">
              <a:lnSpc>
                <a:spcPct val="150000"/>
              </a:lnSpc>
              <a:spcBef>
                <a:spcPts val="375"/>
              </a:spcBef>
              <a:spcAft>
                <a:spcPts val="0"/>
              </a:spcAft>
              <a:buClr>
                <a:srgbClr val="0563C1"/>
              </a:buClr>
              <a:buSzPts val="2200"/>
              <a:buFont typeface="Arial"/>
              <a:buChar char="•"/>
            </a:pPr>
            <a:r>
              <a:rPr lang="pt-BR" sz="2200" u="sng">
                <a:solidFill>
                  <a:schemeClr val="hlink"/>
                </a:solidFill>
                <a:hlinkClick r:id="rId3"/>
              </a:rPr>
              <a:t>http://www.w3schools.com/html/html_forms.asp</a:t>
            </a:r>
            <a:r>
              <a:rPr lang="pt-BR" sz="2200" u="sng">
                <a:solidFill>
                  <a:srgbClr val="0563C1"/>
                </a:solidFill>
              </a:rPr>
              <a:t> </a:t>
            </a:r>
            <a:endParaRPr/>
          </a:p>
          <a:p>
            <a:pPr indent="-38100" lvl="0" marL="171450" rtl="0" algn="l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pt-BR"/>
              <a:t>Formulários</a:t>
            </a:r>
            <a:endParaRPr/>
          </a:p>
        </p:txBody>
      </p:sp>
      <p:sp>
        <p:nvSpPr>
          <p:cNvPr id="97" name="Google Shape;97;p15"/>
          <p:cNvSpPr txBox="1"/>
          <p:nvPr>
            <p:ph idx="1" type="body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17145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80"/>
              <a:buChar char="•"/>
            </a:pPr>
            <a:r>
              <a:rPr lang="pt-BR" sz="2380"/>
              <a:t>Formulários estão presentes na internet para permitir cadastros, pesquisas, envio de dados, aumentando o poder de interação com os usuários.</a:t>
            </a:r>
            <a:endParaRPr/>
          </a:p>
          <a:p>
            <a:pPr indent="-171450" lvl="0" marL="171450" rtl="0" algn="l">
              <a:lnSpc>
                <a:spcPct val="13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380"/>
              <a:buChar char="•"/>
            </a:pPr>
            <a:r>
              <a:rPr lang="pt-BR" sz="2380"/>
              <a:t>Um formulário HTML é uma página que possui, além de textos, elementos especiais que controlam os dados, representados por botões, caixas de checagem, caixas de seleção, caixas de texto, etc.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>
            <p:ph type="title"/>
          </p:nvPr>
        </p:nvSpPr>
        <p:spPr>
          <a:xfrm>
            <a:off x="628650" y="304271"/>
            <a:ext cx="7886700" cy="1104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6"/>
          <p:cNvSpPr txBox="1"/>
          <p:nvPr>
            <p:ph idx="1" type="body"/>
          </p:nvPr>
        </p:nvSpPr>
        <p:spPr>
          <a:xfrm>
            <a:off x="628650" y="1521354"/>
            <a:ext cx="7886700" cy="36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4" name="Google Shape;10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000" y="1347775"/>
            <a:ext cx="3014674" cy="2807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41625" y="304275"/>
            <a:ext cx="4973725" cy="4738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Calibri"/>
              <a:buNone/>
            </a:pPr>
            <a:r>
              <a:rPr lang="pt-BR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Formulários</a:t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457200" y="1346848"/>
            <a:ext cx="8229600" cy="40461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1714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pt-BR"/>
              <a:t>O elemento &lt;form&gt; formulários, no HTML são usados para coletar a entrada do usuário.</a:t>
            </a:r>
            <a:endParaRPr/>
          </a:p>
          <a:p>
            <a:pPr indent="-171450" lvl="0" marL="171450" rtl="0" algn="l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pt-BR"/>
              <a:t>O &lt;form&gt; elemento define um formulário HTML:</a:t>
            </a:r>
            <a:endParaRPr/>
          </a:p>
          <a:p>
            <a:pPr indent="0" lvl="1" marL="400050" rtl="0" algn="l">
              <a:lnSpc>
                <a:spcPct val="15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pt-BR"/>
              <a:t>&lt;form&gt;</a:t>
            </a:r>
            <a:endParaRPr/>
          </a:p>
          <a:p>
            <a:pPr indent="0" lvl="1" marL="400050" rtl="0" algn="l">
              <a:lnSpc>
                <a:spcPct val="15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t-BR"/>
              <a:t>     form elements</a:t>
            </a:r>
            <a:endParaRPr/>
          </a:p>
          <a:p>
            <a:pPr indent="0" lvl="1" marL="400050" rtl="0" algn="l">
              <a:lnSpc>
                <a:spcPct val="15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pt-BR"/>
              <a:t>&lt;/form&gt;</a:t>
            </a:r>
            <a:endParaRPr/>
          </a:p>
          <a:p>
            <a:pPr indent="-38100" lvl="0" marL="171450" rtl="0" algn="l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Calibri"/>
              <a:buNone/>
            </a:pPr>
            <a:r>
              <a:rPr lang="pt-BR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Tipos de campos do form</a:t>
            </a:r>
            <a:endParaRPr/>
          </a:p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457200" y="1346848"/>
            <a:ext cx="8229600" cy="40461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17145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Formulários HTML contêm elementos de formulário.</a:t>
            </a:r>
            <a:endParaRPr/>
          </a:p>
          <a:p>
            <a:pPr indent="-171450" lvl="0" marL="171450" rtl="0" algn="l">
              <a:lnSpc>
                <a:spcPct val="16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Elementos de formulário são de diferentes tipos de entrada: simples(texto), caixas de seleção, botões de rádio, botões de envio, e muito mais.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pt-BR"/>
              <a:t>&lt;input&gt;</a:t>
            </a:r>
            <a:endParaRPr/>
          </a:p>
        </p:txBody>
      </p:sp>
      <p:sp>
        <p:nvSpPr>
          <p:cNvPr id="123" name="Google Shape;123;p19"/>
          <p:cNvSpPr txBox="1"/>
          <p:nvPr>
            <p:ph idx="1" type="body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780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 sz="2800"/>
              <a:t>O elemento &lt;input&gt;</a:t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pt-BR" sz="2400"/>
              <a:t>O &lt;input&gt; elemento é o mais importante elemento de formulário .</a:t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pt-BR" sz="2400"/>
              <a:t>O elemento &lt;input&gt; tem muitas variações, dependendo do tipo de atributo.</a:t>
            </a:r>
            <a:endParaRPr/>
          </a:p>
        </p:txBody>
      </p:sp>
      <p:sp>
        <p:nvSpPr>
          <p:cNvPr id="124" name="Google Shape;124;p19"/>
          <p:cNvSpPr txBox="1"/>
          <p:nvPr/>
        </p:nvSpPr>
        <p:spPr>
          <a:xfrm>
            <a:off x="0" y="5203050"/>
            <a:ext cx="9144000" cy="52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u="sng">
                <a:solidFill>
                  <a:schemeClr val="hlink"/>
                </a:solidFill>
                <a:hlinkClick r:id="rId3"/>
              </a:rPr>
              <a:t>https://www.w3schools.com/html/html_form_input_types.asp</a:t>
            </a:r>
            <a:endParaRPr sz="2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pt-BR"/>
              <a:t>&lt;input type = "text"&gt;</a:t>
            </a:r>
            <a:endParaRPr/>
          </a:p>
        </p:txBody>
      </p:sp>
      <p:sp>
        <p:nvSpPr>
          <p:cNvPr id="130" name="Google Shape;130;p20"/>
          <p:cNvSpPr txBox="1"/>
          <p:nvPr>
            <p:ph idx="1" type="body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780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 sz="2800"/>
              <a:t>Tipo de entrada: texto</a:t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pt-BR" sz="2400"/>
              <a:t>&lt;input type = "text"&gt; define um campo de entrada de uma linha para a entrada de texto</a:t>
            </a:r>
            <a:endParaRPr/>
          </a:p>
          <a:p>
            <a:pPr indent="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/>
          </a:p>
          <a:p>
            <a:pPr indent="-17780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 sz="2800"/>
              <a:t>Exe:</a:t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pt-BR" sz="2400"/>
              <a:t>&lt;input type="text" name="primeironome"&gt;</a:t>
            </a:r>
            <a:endParaRPr/>
          </a:p>
          <a:p>
            <a:pPr indent="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/>
          </a:p>
        </p:txBody>
      </p:sp>
      <p:pic>
        <p:nvPicPr>
          <p:cNvPr id="131" name="Google Shape;131;p20"/>
          <p:cNvPicPr preferRelativeResize="0"/>
          <p:nvPr/>
        </p:nvPicPr>
        <p:blipFill rotWithShape="1">
          <a:blip r:embed="rId3">
            <a:alphaModFix/>
          </a:blip>
          <a:srcRect b="14504" l="0" r="0" t="10109"/>
          <a:stretch/>
        </p:blipFill>
        <p:spPr>
          <a:xfrm>
            <a:off x="2288575" y="4485225"/>
            <a:ext cx="4160075" cy="81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/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pt-BR"/>
              <a:t>&lt;input type="password"&gt;</a:t>
            </a:r>
            <a:endParaRPr/>
          </a:p>
        </p:txBody>
      </p:sp>
      <p:sp>
        <p:nvSpPr>
          <p:cNvPr id="137" name="Google Shape;137;p21"/>
          <p:cNvSpPr txBox="1"/>
          <p:nvPr>
            <p:ph idx="1" type="body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780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 sz="2800"/>
              <a:t>Tipo de entrada: password</a:t>
            </a:r>
            <a:endParaRPr sz="2800"/>
          </a:p>
          <a:p>
            <a:pPr indent="-1714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pt-BR" sz="2400"/>
              <a:t>&lt;input type = "password"&gt; define um campo de senha</a:t>
            </a:r>
            <a:endParaRPr/>
          </a:p>
          <a:p>
            <a:pPr indent="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/>
          </a:p>
          <a:p>
            <a:pPr indent="-17780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 sz="2800"/>
              <a:t>Exe:</a:t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pt-BR" sz="2400"/>
              <a:t>&lt;input type="password" name="senha"&gt;</a:t>
            </a:r>
            <a:endParaRPr/>
          </a:p>
          <a:p>
            <a:pPr indent="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/>
          </a:p>
        </p:txBody>
      </p:sp>
      <p:pic>
        <p:nvPicPr>
          <p:cNvPr id="138" name="Google Shape;138;p21"/>
          <p:cNvPicPr preferRelativeResize="0"/>
          <p:nvPr/>
        </p:nvPicPr>
        <p:blipFill rotWithShape="1">
          <a:blip r:embed="rId3">
            <a:alphaModFix/>
          </a:blip>
          <a:srcRect b="0" l="0" r="0" t="8867"/>
          <a:stretch/>
        </p:blipFill>
        <p:spPr>
          <a:xfrm>
            <a:off x="2230225" y="4461250"/>
            <a:ext cx="3981450" cy="69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