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41439406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4143940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935302"/>
            <a:ext cx="6858000" cy="198966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3001698"/>
            <a:ext cx="6858000" cy="137980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758943" y="-608939"/>
            <a:ext cx="3626115"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1"/>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107914" y="1740032"/>
            <a:ext cx="484319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107413" y="-174493"/>
            <a:ext cx="484319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2"/>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Conteúdo"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3"/>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beçalho da Seção"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424782"/>
            <a:ext cx="7886700" cy="237728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23888" y="3824553"/>
            <a:ext cx="7886700" cy="125015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s Partes de Conteúdo"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28650" y="1521354"/>
            <a:ext cx="3886200" cy="362611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5"/>
          <p:cNvSpPr txBox="1"/>
          <p:nvPr>
            <p:ph idx="2" type="body"/>
          </p:nvPr>
        </p:nvSpPr>
        <p:spPr>
          <a:xfrm>
            <a:off x="4629150" y="1521354"/>
            <a:ext cx="3886200" cy="362611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5"/>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04271"/>
            <a:ext cx="7886700" cy="110463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9842" y="1400969"/>
            <a:ext cx="3868340" cy="68659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9" name="Google Shape;39;p6"/>
          <p:cNvSpPr txBox="1"/>
          <p:nvPr>
            <p:ph idx="2" type="body"/>
          </p:nvPr>
        </p:nvSpPr>
        <p:spPr>
          <a:xfrm>
            <a:off x="629842" y="2087563"/>
            <a:ext cx="3868340" cy="307049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3" type="body"/>
          </p:nvPr>
        </p:nvSpPr>
        <p:spPr>
          <a:xfrm>
            <a:off x="4629150" y="1400969"/>
            <a:ext cx="3887391" cy="68659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1" name="Google Shape;41;p6"/>
          <p:cNvSpPr txBox="1"/>
          <p:nvPr>
            <p:ph idx="4" type="body"/>
          </p:nvPr>
        </p:nvSpPr>
        <p:spPr>
          <a:xfrm>
            <a:off x="4629150" y="2087563"/>
            <a:ext cx="3887391" cy="307049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6"/>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 br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81000"/>
            <a:ext cx="2949178" cy="13335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887391" y="822855"/>
            <a:ext cx="4629150" cy="4061354"/>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9"/>
          <p:cNvSpPr txBox="1"/>
          <p:nvPr>
            <p:ph idx="2" type="body"/>
          </p:nvPr>
        </p:nvSpPr>
        <p:spPr>
          <a:xfrm>
            <a:off x="629841" y="1714500"/>
            <a:ext cx="2949178" cy="317632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9"/>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Legenda"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81000"/>
            <a:ext cx="2949178" cy="13335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3887391" y="822855"/>
            <a:ext cx="4629150" cy="406135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1714500"/>
            <a:ext cx="2949178" cy="317632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0"/>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w3schools.com/html/html_responsive.asp" TargetMode="External"/><Relationship Id="rId4" Type="http://schemas.openxmlformats.org/officeDocument/2006/relationships/hyperlink" Target="https://www.w3schools.com/css/css_rwd_intro.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resultadosdigitais.com.br/blog/site-responsivo/"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w3schools.com/bootstrap4/default.asp" TargetMode="External"/><Relationship Id="rId4" Type="http://schemas.openxmlformats.org/officeDocument/2006/relationships/hyperlink" Target="http://getbootstrap.com/" TargetMode="External"/><Relationship Id="rId5" Type="http://schemas.openxmlformats.org/officeDocument/2006/relationships/hyperlink" Target="http://www.bootstrapstag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143000" y="935302"/>
            <a:ext cx="6858000" cy="198966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pt-BR" sz="5400"/>
              <a:t>Introdução ao Desenvolvimento Web</a:t>
            </a:r>
            <a:endParaRPr/>
          </a:p>
        </p:txBody>
      </p:sp>
      <p:sp>
        <p:nvSpPr>
          <p:cNvPr id="85" name="Google Shape;85;p13"/>
          <p:cNvSpPr txBox="1"/>
          <p:nvPr>
            <p:ph idx="1" type="subTitle"/>
          </p:nvPr>
        </p:nvSpPr>
        <p:spPr>
          <a:xfrm>
            <a:off x="1143000" y="3001698"/>
            <a:ext cx="6858000" cy="137980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7F7F"/>
              </a:buClr>
              <a:buSzPts val="2400"/>
              <a:buNone/>
            </a:pPr>
            <a:r>
              <a:rPr i="1" lang="pt-BR" sz="2400">
                <a:solidFill>
                  <a:srgbClr val="7F7F7F"/>
                </a:solidFill>
              </a:rPr>
              <a:t>Prof. Vinícius Magnus</a:t>
            </a:r>
            <a:endParaRPr/>
          </a:p>
          <a:p>
            <a:pPr indent="0" lvl="0" marL="0" rtl="0" algn="ctr">
              <a:lnSpc>
                <a:spcPct val="90000"/>
              </a:lnSpc>
              <a:spcBef>
                <a:spcPts val="750"/>
              </a:spcBef>
              <a:spcAft>
                <a:spcPts val="0"/>
              </a:spcAft>
              <a:buClr>
                <a:schemeClr val="dk1"/>
              </a:buClr>
              <a:buSzPts val="2400"/>
              <a:buNone/>
            </a:pPr>
            <a:r>
              <a:rPr b="1" lang="pt-BR" sz="2400"/>
              <a:t>Responsive Web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pt-BR"/>
              <a:t>Pesquisa</a:t>
            </a:r>
            <a:endParaRPr/>
          </a:p>
        </p:txBody>
      </p:sp>
      <p:sp>
        <p:nvSpPr>
          <p:cNvPr id="142" name="Google Shape;142;p22"/>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b="1" lang="pt-BR"/>
              <a:t>Pesquisar sobre o bootstrap em sua página oficial.</a:t>
            </a:r>
            <a:endParaRPr/>
          </a:p>
          <a:p>
            <a:pPr indent="-171450" lvl="0" marL="171450" rtl="0" algn="l">
              <a:lnSpc>
                <a:spcPct val="90000"/>
              </a:lnSpc>
              <a:spcBef>
                <a:spcPts val="750"/>
              </a:spcBef>
              <a:spcAft>
                <a:spcPts val="0"/>
              </a:spcAft>
              <a:buClr>
                <a:schemeClr val="dk1"/>
              </a:buClr>
              <a:buSzPts val="2100"/>
              <a:buChar char="•"/>
            </a:pPr>
            <a:r>
              <a:rPr b="1" lang="pt-BR"/>
              <a:t>Debater como </a:t>
            </a:r>
            <a:r>
              <a:rPr b="1" lang="pt-BR"/>
              <a:t>utilizá</a:t>
            </a:r>
            <a:r>
              <a:rPr b="1" lang="pt-BR"/>
              <a:t>-lo.</a:t>
            </a:r>
            <a:endParaRPr/>
          </a:p>
          <a:p>
            <a:pPr indent="-171450" lvl="0" marL="171450" rtl="0" algn="l">
              <a:lnSpc>
                <a:spcPct val="90000"/>
              </a:lnSpc>
              <a:spcBef>
                <a:spcPts val="750"/>
              </a:spcBef>
              <a:spcAft>
                <a:spcPts val="0"/>
              </a:spcAft>
              <a:buClr>
                <a:schemeClr val="dk1"/>
              </a:buClr>
              <a:buSzPts val="2100"/>
              <a:buChar char="•"/>
            </a:pPr>
            <a:r>
              <a:rPr lang="pt-BR"/>
              <a:t>Encontrar um tema na página do bootstrap e analisar sua estrutura.</a:t>
            </a:r>
            <a:endParaRPr/>
          </a:p>
          <a:p>
            <a:pPr indent="-171450" lvl="1" marL="514350" rtl="0" algn="l">
              <a:lnSpc>
                <a:spcPct val="90000"/>
              </a:lnSpc>
              <a:spcBef>
                <a:spcPts val="375"/>
              </a:spcBef>
              <a:spcAft>
                <a:spcPts val="0"/>
              </a:spcAft>
              <a:buClr>
                <a:schemeClr val="dk1"/>
              </a:buClr>
              <a:buSzPts val="1800"/>
              <a:buChar char="•"/>
            </a:pPr>
            <a:r>
              <a:rPr lang="pt-BR"/>
              <a:t>Usar os temas do bootstrap free;</a:t>
            </a:r>
            <a:endParaRPr/>
          </a:p>
          <a:p>
            <a:pPr indent="-171450" lvl="1" marL="514350" rtl="0" algn="l">
              <a:lnSpc>
                <a:spcPct val="90000"/>
              </a:lnSpc>
              <a:spcBef>
                <a:spcPts val="375"/>
              </a:spcBef>
              <a:spcAft>
                <a:spcPts val="0"/>
              </a:spcAft>
              <a:buClr>
                <a:schemeClr val="dk1"/>
              </a:buClr>
              <a:buSzPts val="1800"/>
              <a:buChar char="•"/>
            </a:pPr>
            <a:r>
              <a:rPr lang="pt-BR"/>
              <a:t>Exemplos no </a:t>
            </a:r>
            <a:r>
              <a:rPr lang="pt-BR"/>
              <a:t>w3schools</a:t>
            </a:r>
            <a:r>
              <a:rPr lang="pt-BR"/>
              <a:t> podem ajudar.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28650" y="304271"/>
            <a:ext cx="7886700" cy="110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Mais materiais </a:t>
            </a:r>
            <a:endParaRPr/>
          </a:p>
        </p:txBody>
      </p:sp>
      <p:sp>
        <p:nvSpPr>
          <p:cNvPr id="148" name="Google Shape;148;p23"/>
          <p:cNvSpPr txBox="1"/>
          <p:nvPr>
            <p:ph idx="1" type="body"/>
          </p:nvPr>
        </p:nvSpPr>
        <p:spPr>
          <a:xfrm>
            <a:off x="628650" y="1521354"/>
            <a:ext cx="7886700" cy="36261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pt-BR"/>
              <a:t>HTML</a:t>
            </a:r>
            <a:endParaRPr/>
          </a:p>
          <a:p>
            <a:pPr indent="0" lvl="0" marL="0" rtl="0" algn="l">
              <a:spcBef>
                <a:spcPts val="750"/>
              </a:spcBef>
              <a:spcAft>
                <a:spcPts val="0"/>
              </a:spcAft>
              <a:buNone/>
            </a:pPr>
            <a:r>
              <a:rPr lang="pt-BR" u="sng">
                <a:solidFill>
                  <a:schemeClr val="hlink"/>
                </a:solidFill>
                <a:hlinkClick r:id="rId3"/>
              </a:rPr>
              <a:t>https://www.w3schools.com/html/html_responsive.asp</a:t>
            </a:r>
            <a:endParaRPr/>
          </a:p>
          <a:p>
            <a:pPr indent="0" lvl="0" marL="0" rtl="0" algn="l">
              <a:spcBef>
                <a:spcPts val="750"/>
              </a:spcBef>
              <a:spcAft>
                <a:spcPts val="0"/>
              </a:spcAft>
              <a:buNone/>
            </a:pPr>
            <a:r>
              <a:rPr lang="pt-BR"/>
              <a:t>CSS</a:t>
            </a:r>
            <a:endParaRPr/>
          </a:p>
          <a:p>
            <a:pPr indent="0" lvl="0" marL="0" rtl="0" algn="l">
              <a:spcBef>
                <a:spcPts val="750"/>
              </a:spcBef>
              <a:spcAft>
                <a:spcPts val="0"/>
              </a:spcAft>
              <a:buNone/>
            </a:pPr>
            <a:r>
              <a:rPr lang="pt-BR" u="sng">
                <a:solidFill>
                  <a:schemeClr val="hlink"/>
                </a:solidFill>
                <a:hlinkClick r:id="rId4"/>
              </a:rPr>
              <a:t>https://www.w3schools.com/css/css_rwd_intro.asp</a:t>
            </a:r>
            <a:r>
              <a:rPr lang="pt-B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pt-BR"/>
              <a:t>O que é Responsive Web Design?</a:t>
            </a:r>
            <a:endParaRPr/>
          </a:p>
        </p:txBody>
      </p:sp>
      <p:sp>
        <p:nvSpPr>
          <p:cNvPr id="91" name="Google Shape;91;p14"/>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Autofit/>
          </a:bodyPr>
          <a:lstStyle/>
          <a:p>
            <a:pPr indent="-177800" lvl="0" marL="171450" rtl="0" algn="l">
              <a:lnSpc>
                <a:spcPct val="90000"/>
              </a:lnSpc>
              <a:spcBef>
                <a:spcPts val="0"/>
              </a:spcBef>
              <a:spcAft>
                <a:spcPts val="0"/>
              </a:spcAft>
              <a:buClr>
                <a:schemeClr val="dk1"/>
              </a:buClr>
              <a:buSzPts val="2800"/>
              <a:buChar char="•"/>
            </a:pPr>
            <a:r>
              <a:rPr lang="pt-BR" sz="2800"/>
              <a:t> </a:t>
            </a:r>
            <a:r>
              <a:rPr lang="pt-BR" sz="2800"/>
              <a:t>RWD é igual a Responsive Web Design;</a:t>
            </a:r>
            <a:endParaRPr/>
          </a:p>
          <a:p>
            <a:pPr indent="-177800" lvl="0" marL="171450" rtl="0" algn="l">
              <a:lnSpc>
                <a:spcPct val="90000"/>
              </a:lnSpc>
              <a:spcBef>
                <a:spcPts val="750"/>
              </a:spcBef>
              <a:spcAft>
                <a:spcPts val="0"/>
              </a:spcAft>
              <a:buClr>
                <a:schemeClr val="dk1"/>
              </a:buClr>
              <a:buSzPts val="2800"/>
              <a:buChar char="•"/>
            </a:pPr>
            <a:r>
              <a:rPr lang="pt-BR" sz="2800"/>
              <a:t> </a:t>
            </a:r>
            <a:r>
              <a:rPr lang="pt-BR" sz="2800"/>
              <a:t>RWD pode entregar (ao cliente) páginas da web em tamanhos variáveis;</a:t>
            </a:r>
            <a:endParaRPr/>
          </a:p>
          <a:p>
            <a:pPr indent="-177800" lvl="0" marL="171450" rtl="0" algn="l">
              <a:lnSpc>
                <a:spcPct val="90000"/>
              </a:lnSpc>
              <a:spcBef>
                <a:spcPts val="750"/>
              </a:spcBef>
              <a:spcAft>
                <a:spcPts val="0"/>
              </a:spcAft>
              <a:buClr>
                <a:schemeClr val="dk1"/>
              </a:buClr>
              <a:buSzPts val="2800"/>
              <a:buChar char="•"/>
            </a:pPr>
            <a:r>
              <a:rPr lang="pt-BR" sz="2800"/>
              <a:t> </a:t>
            </a:r>
            <a:r>
              <a:rPr lang="pt-BR" sz="2800"/>
              <a:t>RWD é uma obrigação para tablets e dispositivos móveis.</a:t>
            </a:r>
            <a:endParaRPr/>
          </a:p>
          <a:p>
            <a:pPr indent="0" lvl="0" marL="171450" rtl="0" algn="l">
              <a:lnSpc>
                <a:spcPct val="90000"/>
              </a:lnSpc>
              <a:spcBef>
                <a:spcPts val="750"/>
              </a:spcBef>
              <a:spcAft>
                <a:spcPts val="0"/>
              </a:spcAft>
              <a:buClr>
                <a:schemeClr val="dk1"/>
              </a:buClr>
              <a:buSzPts val="2800"/>
              <a:buNone/>
            </a:pPr>
            <a:r>
              <a:t/>
            </a:r>
            <a:endParaRPr sz="2800"/>
          </a:p>
        </p:txBody>
      </p:sp>
      <p:pic>
        <p:nvPicPr>
          <p:cNvPr descr="Imagem relacionada" id="92" name="Google Shape;92;p14"/>
          <p:cNvPicPr preferRelativeResize="0"/>
          <p:nvPr/>
        </p:nvPicPr>
        <p:blipFill rotWithShape="1">
          <a:blip r:embed="rId3">
            <a:alphaModFix/>
          </a:blip>
          <a:srcRect b="0" l="0" r="0" t="0"/>
          <a:stretch/>
        </p:blipFill>
        <p:spPr>
          <a:xfrm>
            <a:off x="6038850" y="3528983"/>
            <a:ext cx="2711450" cy="18817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pt-BR"/>
              <a:t>O que é Responsive Web Design?</a:t>
            </a:r>
            <a:endParaRPr/>
          </a:p>
        </p:txBody>
      </p:sp>
      <p:sp>
        <p:nvSpPr>
          <p:cNvPr id="98" name="Google Shape;98;p15"/>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Autofit/>
          </a:bodyPr>
          <a:lstStyle/>
          <a:p>
            <a:pPr indent="-171450" lvl="0" marL="171450" rtl="0" algn="l">
              <a:lnSpc>
                <a:spcPct val="150000"/>
              </a:lnSpc>
              <a:spcBef>
                <a:spcPts val="0"/>
              </a:spcBef>
              <a:spcAft>
                <a:spcPts val="0"/>
              </a:spcAft>
              <a:buClr>
                <a:schemeClr val="dk1"/>
              </a:buClr>
              <a:buSzPts val="2000"/>
              <a:buChar char="•"/>
            </a:pPr>
            <a:r>
              <a:rPr lang="pt-BR" sz="2000"/>
              <a:t>Antigamente ao desenvolver um website, sistema web ou blog você devia tomar cuidados com os tamanhos de telas, geralmente tomávamos como padrão um valor que seria utilizado para qualquer tipo de resolução de tela do visitante. Com a grande variação de dispositivos </a:t>
            </a:r>
            <a:r>
              <a:rPr lang="pt-BR" sz="2000"/>
              <a:t>móveis</a:t>
            </a:r>
            <a:r>
              <a:rPr lang="pt-BR" sz="2000"/>
              <a:t> e resoluções de telas que encontramos hoje em dia, fica praticamente impossível ter um padrão e ao mesmo tempo apresentar com qualidade o conteúdo do blog/site para os todos que acessam.</a:t>
            </a:r>
            <a:endParaRPr/>
          </a:p>
          <a:p>
            <a:pPr indent="-44450" lvl="0" marL="171450" rtl="0" algn="l">
              <a:lnSpc>
                <a:spcPct val="70000"/>
              </a:lnSpc>
              <a:spcBef>
                <a:spcPts val="750"/>
              </a:spcBef>
              <a:spcAft>
                <a:spcPts val="0"/>
              </a:spcAft>
              <a:buClr>
                <a:schemeClr val="dk1"/>
              </a:buClr>
              <a:buSzPts val="20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pt-BR"/>
              <a:t>O que é Responsive Web Design?</a:t>
            </a:r>
            <a:endParaRPr/>
          </a:p>
        </p:txBody>
      </p:sp>
      <p:sp>
        <p:nvSpPr>
          <p:cNvPr id="104" name="Google Shape;104;p16"/>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Autofit/>
          </a:bodyPr>
          <a:lstStyle/>
          <a:p>
            <a:pPr indent="-177800" lvl="0" marL="171450" rtl="0" algn="l">
              <a:lnSpc>
                <a:spcPct val="150000"/>
              </a:lnSpc>
              <a:spcBef>
                <a:spcPts val="0"/>
              </a:spcBef>
              <a:spcAft>
                <a:spcPts val="0"/>
              </a:spcAft>
              <a:buClr>
                <a:schemeClr val="dk1"/>
              </a:buClr>
              <a:buSzPts val="2800"/>
              <a:buChar char="•"/>
            </a:pPr>
            <a:r>
              <a:rPr lang="pt-BR" sz="2800"/>
              <a:t> </a:t>
            </a:r>
            <a:r>
              <a:rPr lang="pt-BR" sz="2800"/>
              <a:t>Para resolver este problema, desenvolvemos hoje blogs e sites </a:t>
            </a:r>
            <a:r>
              <a:rPr b="1" lang="pt-BR" sz="2800"/>
              <a:t>responsivos</a:t>
            </a:r>
            <a:r>
              <a:rPr lang="pt-BR" sz="2800"/>
              <a:t> que poderão servir e se ajustar para qualquer tipo de dispositivo de uma forma a proporcionar uma boa experiência para os nossos usuários.</a:t>
            </a:r>
            <a:endParaRPr/>
          </a:p>
          <a:p>
            <a:pPr indent="0" lvl="0" marL="171450" rtl="0" algn="l">
              <a:lnSpc>
                <a:spcPct val="150000"/>
              </a:lnSpc>
              <a:spcBef>
                <a:spcPts val="750"/>
              </a:spcBef>
              <a:spcAft>
                <a:spcPts val="0"/>
              </a:spcAft>
              <a:buClr>
                <a:schemeClr val="dk1"/>
              </a:buClr>
              <a:buSzPts val="2800"/>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pt-BR"/>
              <a:t>Artigo para leitura</a:t>
            </a:r>
            <a:endParaRPr/>
          </a:p>
        </p:txBody>
      </p:sp>
      <p:sp>
        <p:nvSpPr>
          <p:cNvPr id="110" name="Google Shape;110;p17"/>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b="1" lang="pt-BR"/>
              <a:t>Layout Responsivo (Responsive Design)</a:t>
            </a:r>
            <a:r>
              <a:rPr lang="pt-BR"/>
              <a:t>, ler este artigo:</a:t>
            </a:r>
            <a:endParaRPr/>
          </a:p>
          <a:p>
            <a:pPr indent="-171450" lvl="1" marL="514350" rtl="0" algn="l">
              <a:lnSpc>
                <a:spcPct val="90000"/>
              </a:lnSpc>
              <a:spcBef>
                <a:spcPts val="375"/>
              </a:spcBef>
              <a:spcAft>
                <a:spcPts val="0"/>
              </a:spcAft>
              <a:buClr>
                <a:schemeClr val="dk1"/>
              </a:buClr>
              <a:buSzPts val="1800"/>
              <a:buChar char="•"/>
            </a:pPr>
            <a:r>
              <a:rPr lang="pt-BR" u="sng">
                <a:solidFill>
                  <a:schemeClr val="hlink"/>
                </a:solidFill>
                <a:hlinkClick r:id="rId3"/>
              </a:rPr>
              <a:t>https://resultadosdigitais.com.br/blog/site-responsivo/</a:t>
            </a:r>
            <a:r>
              <a:rPr lang="pt-BR"/>
              <a:t> </a:t>
            </a:r>
            <a:endParaRPr/>
          </a:p>
          <a:p>
            <a:pPr indent="-38100" lvl="0" marL="171450" rtl="0" algn="l">
              <a:lnSpc>
                <a:spcPct val="90000"/>
              </a:lnSpc>
              <a:spcBef>
                <a:spcPts val="750"/>
              </a:spcBef>
              <a:spcAft>
                <a:spcPts val="0"/>
              </a:spcAft>
              <a:buClr>
                <a:schemeClr val="dk1"/>
              </a:buClr>
              <a:buSzPts val="2100"/>
              <a:buNone/>
            </a:pPr>
            <a:r>
              <a:t/>
            </a:r>
            <a:endParaRPr/>
          </a:p>
        </p:txBody>
      </p:sp>
      <p:pic>
        <p:nvPicPr>
          <p:cNvPr id="111" name="Google Shape;111;p17"/>
          <p:cNvPicPr preferRelativeResize="0"/>
          <p:nvPr/>
        </p:nvPicPr>
        <p:blipFill>
          <a:blip r:embed="rId4">
            <a:alphaModFix/>
          </a:blip>
          <a:stretch>
            <a:fillRect/>
          </a:stretch>
        </p:blipFill>
        <p:spPr>
          <a:xfrm>
            <a:off x="1697975" y="2361502"/>
            <a:ext cx="5110193" cy="302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pt-BR"/>
              <a:t>Criando seu próprio projeto Responsive</a:t>
            </a:r>
            <a:endParaRPr/>
          </a:p>
        </p:txBody>
      </p:sp>
      <p:sp>
        <p:nvSpPr>
          <p:cNvPr id="117" name="Google Shape;117;p18"/>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SzPts val="2600"/>
              <a:buChar char="•"/>
            </a:pPr>
            <a:r>
              <a:rPr lang="pt-BR" sz="2600"/>
              <a:t>Uma maneira de criar um projeto ágil, é criá-lo você mesmo:</a:t>
            </a:r>
            <a:endParaRPr sz="2600"/>
          </a:p>
          <a:p>
            <a:pPr indent="-393700" lvl="1" marL="914400" rtl="0" algn="l">
              <a:lnSpc>
                <a:spcPct val="115000"/>
              </a:lnSpc>
              <a:spcBef>
                <a:spcPts val="0"/>
              </a:spcBef>
              <a:spcAft>
                <a:spcPts val="0"/>
              </a:spcAft>
              <a:buSzPts val="2600"/>
              <a:buChar char="•"/>
            </a:pPr>
            <a:r>
              <a:rPr lang="pt-BR" sz="2600"/>
              <a:t>Então vamos testar os projetos que já criamos.</a:t>
            </a:r>
            <a:endParaRPr sz="2600"/>
          </a:p>
          <a:p>
            <a:pPr indent="-393700" lvl="1" marL="914400" rtl="0" algn="l">
              <a:lnSpc>
                <a:spcPct val="115000"/>
              </a:lnSpc>
              <a:spcBef>
                <a:spcPts val="0"/>
              </a:spcBef>
              <a:spcAft>
                <a:spcPts val="0"/>
              </a:spcAft>
              <a:buSzPts val="2600"/>
              <a:buChar char="•"/>
            </a:pPr>
            <a:r>
              <a:rPr lang="pt-BR" sz="2600"/>
              <a:t>Ajustar o tamanho do browser para ver o que acontece!!!</a:t>
            </a:r>
            <a:endParaRPr sz="2600"/>
          </a:p>
          <a:p>
            <a:pPr indent="-393700" lvl="1" marL="914400" rtl="0" algn="l">
              <a:lnSpc>
                <a:spcPct val="115000"/>
              </a:lnSpc>
              <a:spcBef>
                <a:spcPts val="0"/>
              </a:spcBef>
              <a:spcAft>
                <a:spcPts val="0"/>
              </a:spcAft>
              <a:buSzPts val="2600"/>
              <a:buChar char="•"/>
            </a:pPr>
            <a:r>
              <a:rPr lang="pt-BR" sz="2600"/>
              <a:t>É complicado?</a:t>
            </a:r>
            <a:endParaRPr sz="2600"/>
          </a:p>
          <a:p>
            <a:pPr indent="0" lvl="0" marL="514350" rtl="0" algn="l">
              <a:lnSpc>
                <a:spcPct val="115000"/>
              </a:lnSpc>
              <a:spcBef>
                <a:spcPts val="375"/>
              </a:spcBef>
              <a:spcAft>
                <a:spcPts val="0"/>
              </a:spcAft>
              <a:buNone/>
            </a:pPr>
            <a:r>
              <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pt-BR"/>
              <a:t>Mas qual a melhor maneira?</a:t>
            </a:r>
            <a:endParaRPr/>
          </a:p>
        </p:txBody>
      </p:sp>
      <p:sp>
        <p:nvSpPr>
          <p:cNvPr id="123" name="Google Shape;123;p19"/>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Autofit/>
          </a:bodyPr>
          <a:lstStyle/>
          <a:p>
            <a:pPr indent="-209550" lvl="0" marL="171450" rtl="0" algn="l">
              <a:lnSpc>
                <a:spcPct val="90000"/>
              </a:lnSpc>
              <a:spcBef>
                <a:spcPts val="0"/>
              </a:spcBef>
              <a:spcAft>
                <a:spcPts val="0"/>
              </a:spcAft>
              <a:buSzPts val="2400"/>
              <a:buChar char="•"/>
            </a:pPr>
            <a:r>
              <a:rPr lang="pt-BR" sz="2400"/>
              <a:t>Possuímos muitas ferramentas hoje</a:t>
            </a:r>
            <a:endParaRPr sz="2400"/>
          </a:p>
          <a:p>
            <a:pPr indent="-209550" lvl="1" marL="514350" rtl="0" algn="l">
              <a:lnSpc>
                <a:spcPct val="90000"/>
              </a:lnSpc>
              <a:spcBef>
                <a:spcPts val="0"/>
              </a:spcBef>
              <a:spcAft>
                <a:spcPts val="0"/>
              </a:spcAft>
              <a:buSzPts val="2400"/>
              <a:buChar char="•"/>
            </a:pPr>
            <a:r>
              <a:rPr lang="pt-BR" sz="2400"/>
              <a:t>Web Templates;</a:t>
            </a:r>
            <a:endParaRPr sz="2400"/>
          </a:p>
          <a:p>
            <a:pPr indent="-209550" lvl="1" marL="514350" rtl="0" algn="l">
              <a:lnSpc>
                <a:spcPct val="90000"/>
              </a:lnSpc>
              <a:spcBef>
                <a:spcPts val="0"/>
              </a:spcBef>
              <a:spcAft>
                <a:spcPts val="0"/>
              </a:spcAft>
              <a:buSzPts val="2400"/>
              <a:buChar char="•"/>
            </a:pPr>
            <a:r>
              <a:rPr lang="pt-BR" sz="2400"/>
              <a:t>Frameworks front-end visual:</a:t>
            </a:r>
            <a:endParaRPr sz="2400"/>
          </a:p>
          <a:p>
            <a:pPr indent="-209550" lvl="2" marL="857250" rtl="0" algn="l">
              <a:lnSpc>
                <a:spcPct val="90000"/>
              </a:lnSpc>
              <a:spcBef>
                <a:spcPts val="0"/>
              </a:spcBef>
              <a:spcAft>
                <a:spcPts val="0"/>
              </a:spcAft>
              <a:buSzPts val="2400"/>
              <a:buChar char="•"/>
            </a:pPr>
            <a:r>
              <a:rPr lang="pt-BR" sz="2400"/>
              <a:t>Bootstrap, Materialize, W3CSS....</a:t>
            </a:r>
            <a:endParaRPr sz="2400"/>
          </a:p>
          <a:p>
            <a:pPr indent="0" lvl="0" marL="171450" rtl="0" algn="l">
              <a:lnSpc>
                <a:spcPct val="90000"/>
              </a:lnSpc>
              <a:spcBef>
                <a:spcPts val="375"/>
              </a:spcBef>
              <a:spcAft>
                <a:spcPts val="0"/>
              </a:spcAft>
              <a:buNone/>
            </a:pPr>
            <a:r>
              <a:t/>
            </a:r>
            <a:endParaRPr sz="2400"/>
          </a:p>
          <a:p>
            <a:pPr indent="-209550" lvl="0" marL="171450" rtl="0" algn="l">
              <a:lnSpc>
                <a:spcPct val="90000"/>
              </a:lnSpc>
              <a:spcBef>
                <a:spcPts val="375"/>
              </a:spcBef>
              <a:spcAft>
                <a:spcPts val="0"/>
              </a:spcAft>
              <a:buSzPts val="2400"/>
              <a:buChar char="•"/>
            </a:pPr>
            <a:r>
              <a:rPr lang="pt-BR" sz="2400"/>
              <a:t>O que eles </a:t>
            </a:r>
            <a:r>
              <a:rPr lang="pt-BR" sz="2400"/>
              <a:t>têm</a:t>
            </a:r>
            <a:r>
              <a:rPr lang="pt-BR" sz="2400"/>
              <a:t> em comum?</a:t>
            </a:r>
            <a:endParaRPr sz="2400"/>
          </a:p>
          <a:p>
            <a:pPr indent="-209550" lvl="1" marL="514350" rtl="0" algn="l">
              <a:lnSpc>
                <a:spcPct val="90000"/>
              </a:lnSpc>
              <a:spcBef>
                <a:spcPts val="0"/>
              </a:spcBef>
              <a:spcAft>
                <a:spcPts val="0"/>
              </a:spcAft>
              <a:buSzPts val="2400"/>
              <a:buChar char="•"/>
            </a:pPr>
            <a:r>
              <a:rPr lang="pt-BR" sz="2400"/>
              <a:t>Facilitam o desenvolvimento;</a:t>
            </a:r>
            <a:endParaRPr sz="2400"/>
          </a:p>
          <a:p>
            <a:pPr indent="-209550" lvl="1" marL="514350" rtl="0" algn="l">
              <a:lnSpc>
                <a:spcPct val="90000"/>
              </a:lnSpc>
              <a:spcBef>
                <a:spcPts val="0"/>
              </a:spcBef>
              <a:spcAft>
                <a:spcPts val="0"/>
              </a:spcAft>
              <a:buSzPts val="2400"/>
              <a:buChar char="•"/>
            </a:pPr>
            <a:r>
              <a:rPr lang="pt-BR" sz="2400"/>
              <a:t>Maioria trabalha com sistemas de grids;</a:t>
            </a:r>
            <a:endParaRPr sz="2400"/>
          </a:p>
          <a:p>
            <a:pPr indent="-209550" lvl="1" marL="514350" rtl="0" algn="l">
              <a:lnSpc>
                <a:spcPct val="90000"/>
              </a:lnSpc>
              <a:spcBef>
                <a:spcPts val="0"/>
              </a:spcBef>
              <a:spcAft>
                <a:spcPts val="0"/>
              </a:spcAft>
              <a:buSzPts val="2400"/>
              <a:buChar char="•"/>
            </a:pPr>
            <a:r>
              <a:rPr lang="pt-BR" sz="2400"/>
              <a:t>Muito CSS e JavaScript modernos.</a:t>
            </a:r>
            <a:endParaRPr sz="2400"/>
          </a:p>
          <a:p>
            <a:pPr indent="0" lvl="0" marL="171450" rtl="0" algn="l">
              <a:lnSpc>
                <a:spcPct val="90000"/>
              </a:lnSpc>
              <a:spcBef>
                <a:spcPts val="375"/>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pt-BR"/>
              <a:t>Usando Bootstrap</a:t>
            </a:r>
            <a:endParaRPr/>
          </a:p>
        </p:txBody>
      </p:sp>
      <p:sp>
        <p:nvSpPr>
          <p:cNvPr id="129" name="Google Shape;129;p20"/>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Autofit/>
          </a:bodyPr>
          <a:lstStyle/>
          <a:p>
            <a:pPr indent="-171450" lvl="0" marL="171450" rtl="0" algn="just">
              <a:lnSpc>
                <a:spcPct val="140000"/>
              </a:lnSpc>
              <a:spcBef>
                <a:spcPts val="750"/>
              </a:spcBef>
              <a:spcAft>
                <a:spcPts val="0"/>
              </a:spcAft>
              <a:buClr>
                <a:schemeClr val="dk1"/>
              </a:buClr>
              <a:buSzPts val="2590"/>
              <a:buChar char="•"/>
            </a:pPr>
            <a:r>
              <a:rPr lang="pt-BR" sz="2590"/>
              <a:t> </a:t>
            </a:r>
            <a:r>
              <a:rPr lang="pt-BR" sz="2590"/>
              <a:t>Bootstrap é o framework HTML, CSS e JS mais popular para o desenvolvimento do layout de sistemas e sites para web.</a:t>
            </a:r>
            <a:endParaRPr/>
          </a:p>
          <a:p>
            <a:pPr indent="-171450" lvl="0" marL="171450" rtl="0" algn="just">
              <a:lnSpc>
                <a:spcPct val="140000"/>
              </a:lnSpc>
              <a:spcBef>
                <a:spcPts val="750"/>
              </a:spcBef>
              <a:spcAft>
                <a:spcPts val="0"/>
              </a:spcAft>
              <a:buClr>
                <a:schemeClr val="dk1"/>
              </a:buClr>
              <a:buSzPts val="2590"/>
              <a:buChar char="•"/>
            </a:pPr>
            <a:r>
              <a:rPr lang="pt-BR" sz="2590"/>
              <a:t> </a:t>
            </a:r>
            <a:r>
              <a:rPr lang="pt-BR" sz="2590"/>
              <a:t>Bootstrap ajuda a desenvolver sites que parecem bom em qualquer tamanho; tela, laptop, tablet ou telefone.</a:t>
            </a:r>
            <a:endParaRPr sz="2590"/>
          </a:p>
          <a:p>
            <a:pPr indent="-221615" lvl="1" marL="514350" rtl="0" algn="just">
              <a:lnSpc>
                <a:spcPct val="140000"/>
              </a:lnSpc>
              <a:spcBef>
                <a:spcPts val="750"/>
              </a:spcBef>
              <a:spcAft>
                <a:spcPts val="0"/>
              </a:spcAft>
              <a:buSzPts val="2590"/>
              <a:buChar char="•"/>
            </a:pPr>
            <a:r>
              <a:rPr lang="pt-BR" sz="2590"/>
              <a:t>Mantêm</a:t>
            </a:r>
            <a:r>
              <a:rPr lang="pt-BR" sz="2590"/>
              <a:t> uma boa experiência do usuário.</a:t>
            </a:r>
            <a:endParaRPr sz="2590"/>
          </a:p>
        </p:txBody>
      </p:sp>
      <p:pic>
        <p:nvPicPr>
          <p:cNvPr id="130" name="Google Shape;130;p20"/>
          <p:cNvPicPr preferRelativeResize="0"/>
          <p:nvPr/>
        </p:nvPicPr>
        <p:blipFill>
          <a:blip r:embed="rId3">
            <a:alphaModFix/>
          </a:blip>
          <a:stretch>
            <a:fillRect/>
          </a:stretch>
        </p:blipFill>
        <p:spPr>
          <a:xfrm>
            <a:off x="7085179" y="-7949"/>
            <a:ext cx="2058826" cy="1729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pt-BR"/>
              <a:t>Páginas para a prática</a:t>
            </a:r>
            <a:endParaRPr/>
          </a:p>
        </p:txBody>
      </p:sp>
      <p:sp>
        <p:nvSpPr>
          <p:cNvPr id="136" name="Google Shape;136;p21"/>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Autofit/>
          </a:bodyPr>
          <a:lstStyle/>
          <a:p>
            <a:pPr indent="-171450" lvl="0" marL="171450" rtl="0" algn="l">
              <a:lnSpc>
                <a:spcPct val="150000"/>
              </a:lnSpc>
              <a:spcBef>
                <a:spcPts val="0"/>
              </a:spcBef>
              <a:spcAft>
                <a:spcPts val="0"/>
              </a:spcAft>
              <a:buClr>
                <a:schemeClr val="dk1"/>
              </a:buClr>
              <a:buSzPts val="2100"/>
              <a:buChar char="•"/>
            </a:pPr>
            <a:r>
              <a:rPr lang="pt-BR"/>
              <a:t>Página da W3Schools</a:t>
            </a:r>
            <a:endParaRPr/>
          </a:p>
          <a:p>
            <a:pPr indent="-190500" lvl="1" marL="514350" rtl="0" algn="l">
              <a:lnSpc>
                <a:spcPct val="150000"/>
              </a:lnSpc>
              <a:spcBef>
                <a:spcPts val="0"/>
              </a:spcBef>
              <a:spcAft>
                <a:spcPts val="0"/>
              </a:spcAft>
              <a:buClr>
                <a:schemeClr val="dk1"/>
              </a:buClr>
              <a:buSzPts val="2100"/>
              <a:buChar char="•"/>
            </a:pPr>
            <a:r>
              <a:rPr lang="pt-BR" u="sng">
                <a:solidFill>
                  <a:schemeClr val="hlink"/>
                </a:solidFill>
                <a:hlinkClick r:id="rId3"/>
              </a:rPr>
              <a:t>http://www.w3schools.com/bootstrap4/default.asp</a:t>
            </a:r>
            <a:endParaRPr/>
          </a:p>
          <a:p>
            <a:pPr indent="-171450" lvl="0" marL="171450" rtl="0" algn="l">
              <a:lnSpc>
                <a:spcPct val="150000"/>
              </a:lnSpc>
              <a:spcBef>
                <a:spcPts val="0"/>
              </a:spcBef>
              <a:spcAft>
                <a:spcPts val="0"/>
              </a:spcAft>
              <a:buSzPts val="1800"/>
              <a:buChar char="•"/>
            </a:pPr>
            <a:r>
              <a:rPr lang="pt-BR"/>
              <a:t>Página oficial</a:t>
            </a:r>
            <a:endParaRPr/>
          </a:p>
          <a:p>
            <a:pPr indent="-171450" lvl="1" marL="514350" rtl="0" algn="l">
              <a:lnSpc>
                <a:spcPct val="150000"/>
              </a:lnSpc>
              <a:spcBef>
                <a:spcPts val="0"/>
              </a:spcBef>
              <a:spcAft>
                <a:spcPts val="0"/>
              </a:spcAft>
              <a:buSzPts val="1800"/>
              <a:buChar char="•"/>
            </a:pPr>
            <a:r>
              <a:rPr lang="pt-BR" u="sng">
                <a:solidFill>
                  <a:schemeClr val="hlink"/>
                </a:solidFill>
                <a:hlinkClick r:id="rId4"/>
              </a:rPr>
              <a:t>http://getbootstrap.com/</a:t>
            </a:r>
            <a:r>
              <a:rPr lang="pt-BR"/>
              <a:t> </a:t>
            </a:r>
            <a:endParaRPr/>
          </a:p>
          <a:p>
            <a:pPr indent="-171450" lvl="0" marL="171450" rtl="0" algn="l">
              <a:lnSpc>
                <a:spcPct val="150000"/>
              </a:lnSpc>
              <a:spcBef>
                <a:spcPts val="750"/>
              </a:spcBef>
              <a:spcAft>
                <a:spcPts val="0"/>
              </a:spcAft>
              <a:buClr>
                <a:schemeClr val="dk1"/>
              </a:buClr>
              <a:buSzPts val="2100"/>
              <a:buChar char="•"/>
            </a:pPr>
            <a:r>
              <a:rPr lang="pt-BR"/>
              <a:t>Página de temas e </a:t>
            </a:r>
            <a:r>
              <a:rPr lang="pt-BR"/>
              <a:t>templates</a:t>
            </a:r>
            <a:endParaRPr/>
          </a:p>
          <a:p>
            <a:pPr indent="-190500" lvl="1" marL="514350" rtl="0" algn="l">
              <a:lnSpc>
                <a:spcPct val="150000"/>
              </a:lnSpc>
              <a:spcBef>
                <a:spcPts val="750"/>
              </a:spcBef>
              <a:spcAft>
                <a:spcPts val="0"/>
              </a:spcAft>
              <a:buClr>
                <a:schemeClr val="dk1"/>
              </a:buClr>
              <a:buSzPts val="2100"/>
              <a:buChar char="•"/>
            </a:pPr>
            <a:r>
              <a:rPr lang="pt-BR" u="sng">
                <a:solidFill>
                  <a:schemeClr val="hlink"/>
                </a:solidFill>
                <a:hlinkClick r:id="rId5"/>
              </a:rPr>
              <a:t>http://www.bootstrapstage.com/</a:t>
            </a:r>
            <a:endParaRPr/>
          </a:p>
          <a:p>
            <a:pPr indent="-38100" lvl="0" marL="171450" rtl="0" algn="l">
              <a:lnSpc>
                <a:spcPct val="150000"/>
              </a:lnSpc>
              <a:spcBef>
                <a:spcPts val="750"/>
              </a:spcBef>
              <a:spcAft>
                <a:spcPts val="0"/>
              </a:spcAft>
              <a:buClr>
                <a:schemeClr val="dk1"/>
              </a:buClr>
              <a:buSzPts val="21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ema do 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