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8" r:id="rId9"/>
    <p:sldId id="264" r:id="rId10"/>
    <p:sldId id="265" r:id="rId11"/>
    <p:sldId id="266" r:id="rId12"/>
    <p:sldId id="267"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320935-7879-4FC8-A6C9-17BE08BC5BEB}" type="datetimeFigureOut">
              <a:rPr lang="pt-BR" smtClean="0"/>
              <a:t>19/05/2025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C807DB-5B9E-40AD-B536-0427C15B024F}" type="slidenum">
              <a:rPr lang="pt-BR" smtClean="0"/>
              <a:t>‹nº›</a:t>
            </a:fld>
            <a:endParaRPr lang="pt-BR"/>
          </a:p>
        </p:txBody>
      </p:sp>
    </p:spTree>
    <p:extLst>
      <p:ext uri="{BB962C8B-B14F-4D97-AF65-F5344CB8AC3E}">
        <p14:creationId xmlns:p14="http://schemas.microsoft.com/office/powerpoint/2010/main" val="305925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53E4F1-1F30-4B06-B085-1957CA0318E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3C51D62-C3AD-454C-819F-743679365B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5509C664-C919-41FD-97AC-7A95ECD37284}"/>
              </a:ext>
            </a:extLst>
          </p:cNvPr>
          <p:cNvSpPr>
            <a:spLocks noGrp="1"/>
          </p:cNvSpPr>
          <p:nvPr>
            <p:ph type="dt" sz="half" idx="10"/>
          </p:nvPr>
        </p:nvSpPr>
        <p:spPr/>
        <p:txBody>
          <a:bodyPr/>
          <a:lstStyle/>
          <a:p>
            <a:fld id="{055D9AF5-8B02-462A-998E-086C6BD146E3}" type="datetime1">
              <a:rPr lang="pt-BR" smtClean="0"/>
              <a:t>19/05/2025</a:t>
            </a:fld>
            <a:endParaRPr lang="pt-BR"/>
          </a:p>
        </p:txBody>
      </p:sp>
      <p:sp>
        <p:nvSpPr>
          <p:cNvPr id="5" name="Espaço Reservado para Rodapé 4">
            <a:extLst>
              <a:ext uri="{FF2B5EF4-FFF2-40B4-BE49-F238E27FC236}">
                <a16:creationId xmlns:a16="http://schemas.microsoft.com/office/drawing/2014/main" id="{5B62F5E9-769B-4770-9E6D-9938222F509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23DA519-6495-417D-9D90-D88EE8AB0E26}"/>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192042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A820A0-0764-4416-B565-3EA6A1B833F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65A75544-00AC-40AB-A056-B7972C08650B}"/>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5580E54-6D26-4894-B2EE-ACE079FB2D23}"/>
              </a:ext>
            </a:extLst>
          </p:cNvPr>
          <p:cNvSpPr>
            <a:spLocks noGrp="1"/>
          </p:cNvSpPr>
          <p:nvPr>
            <p:ph type="dt" sz="half" idx="10"/>
          </p:nvPr>
        </p:nvSpPr>
        <p:spPr/>
        <p:txBody>
          <a:bodyPr/>
          <a:lstStyle/>
          <a:p>
            <a:fld id="{258448AC-78A4-411F-B30C-72E16663FB27}" type="datetime1">
              <a:rPr lang="pt-BR" smtClean="0"/>
              <a:t>19/05/2025</a:t>
            </a:fld>
            <a:endParaRPr lang="pt-BR"/>
          </a:p>
        </p:txBody>
      </p:sp>
      <p:sp>
        <p:nvSpPr>
          <p:cNvPr id="5" name="Espaço Reservado para Rodapé 4">
            <a:extLst>
              <a:ext uri="{FF2B5EF4-FFF2-40B4-BE49-F238E27FC236}">
                <a16:creationId xmlns:a16="http://schemas.microsoft.com/office/drawing/2014/main" id="{9E256FE2-1351-492E-95CF-ED77DA4ABA2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F25D015-2F78-40BA-A84D-A28B2089936B}"/>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1235610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8C26447-0F59-4811-9D41-F3319ACE3F1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AB80FC8-E2F9-4FA2-9A35-7E58D9CB6290}"/>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AE045CD-6B5B-40B3-97D3-0036E52B50AB}"/>
              </a:ext>
            </a:extLst>
          </p:cNvPr>
          <p:cNvSpPr>
            <a:spLocks noGrp="1"/>
          </p:cNvSpPr>
          <p:nvPr>
            <p:ph type="dt" sz="half" idx="10"/>
          </p:nvPr>
        </p:nvSpPr>
        <p:spPr/>
        <p:txBody>
          <a:bodyPr/>
          <a:lstStyle/>
          <a:p>
            <a:fld id="{9F1F3115-DB14-4321-8D36-A5960E5A90C2}" type="datetime1">
              <a:rPr lang="pt-BR" smtClean="0"/>
              <a:t>19/05/2025</a:t>
            </a:fld>
            <a:endParaRPr lang="pt-BR"/>
          </a:p>
        </p:txBody>
      </p:sp>
      <p:sp>
        <p:nvSpPr>
          <p:cNvPr id="5" name="Espaço Reservado para Rodapé 4">
            <a:extLst>
              <a:ext uri="{FF2B5EF4-FFF2-40B4-BE49-F238E27FC236}">
                <a16:creationId xmlns:a16="http://schemas.microsoft.com/office/drawing/2014/main" id="{F0E2B7E2-B6BE-4876-A3B0-20B68B2868B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EA7947B-DD21-4ABD-99FF-462002DA4777}"/>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196421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920FE-65F7-4472-8F6A-AF93A4E6DC5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1DE8B3A-9B86-401A-89FC-6F5B5826C01D}"/>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685A15C-8FB8-46F2-8916-CF7D82F00F26}"/>
              </a:ext>
            </a:extLst>
          </p:cNvPr>
          <p:cNvSpPr>
            <a:spLocks noGrp="1"/>
          </p:cNvSpPr>
          <p:nvPr>
            <p:ph type="dt" sz="half" idx="10"/>
          </p:nvPr>
        </p:nvSpPr>
        <p:spPr/>
        <p:txBody>
          <a:bodyPr/>
          <a:lstStyle/>
          <a:p>
            <a:fld id="{D8C6E8C3-9067-43B2-BEF6-C1F5787FC74D}" type="datetime1">
              <a:rPr lang="pt-BR" smtClean="0"/>
              <a:t>19/05/2025</a:t>
            </a:fld>
            <a:endParaRPr lang="pt-BR"/>
          </a:p>
        </p:txBody>
      </p:sp>
      <p:sp>
        <p:nvSpPr>
          <p:cNvPr id="5" name="Espaço Reservado para Rodapé 4">
            <a:extLst>
              <a:ext uri="{FF2B5EF4-FFF2-40B4-BE49-F238E27FC236}">
                <a16:creationId xmlns:a16="http://schemas.microsoft.com/office/drawing/2014/main" id="{7AD9CEE1-E689-46C1-8309-6E27DA87B4C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44A9A78-9C34-4491-9EF1-430E831DFBBD}"/>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9506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07EB3D-0C58-49A6-8D5C-D8BA7BC682C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7139EFD-9585-4FE1-B171-509B20EC2B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17F1F10-F1BF-451F-8994-E9F5DB8982EB}"/>
              </a:ext>
            </a:extLst>
          </p:cNvPr>
          <p:cNvSpPr>
            <a:spLocks noGrp="1"/>
          </p:cNvSpPr>
          <p:nvPr>
            <p:ph type="dt" sz="half" idx="10"/>
          </p:nvPr>
        </p:nvSpPr>
        <p:spPr/>
        <p:txBody>
          <a:bodyPr/>
          <a:lstStyle/>
          <a:p>
            <a:fld id="{AEDAA854-EDC2-459C-AF0A-0D60AE43886D}" type="datetime1">
              <a:rPr lang="pt-BR" smtClean="0"/>
              <a:t>19/05/2025</a:t>
            </a:fld>
            <a:endParaRPr lang="pt-BR"/>
          </a:p>
        </p:txBody>
      </p:sp>
      <p:sp>
        <p:nvSpPr>
          <p:cNvPr id="5" name="Espaço Reservado para Rodapé 4">
            <a:extLst>
              <a:ext uri="{FF2B5EF4-FFF2-40B4-BE49-F238E27FC236}">
                <a16:creationId xmlns:a16="http://schemas.microsoft.com/office/drawing/2014/main" id="{1C6085E3-4AD4-4966-BA93-179B8AC5127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013BE30-C036-4842-A606-B2020E585DE0}"/>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340426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107CD8-C936-466D-97B0-A6C24F73772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5C7AB8C-F4DA-4AD9-ACB4-EEFDEFEB7C7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24482C83-71B8-4FA0-B816-0FCD1BDCB4F8}"/>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EB35A66A-831D-43D2-AF42-C551A66CE0C2}"/>
              </a:ext>
            </a:extLst>
          </p:cNvPr>
          <p:cNvSpPr>
            <a:spLocks noGrp="1"/>
          </p:cNvSpPr>
          <p:nvPr>
            <p:ph type="dt" sz="half" idx="10"/>
          </p:nvPr>
        </p:nvSpPr>
        <p:spPr/>
        <p:txBody>
          <a:bodyPr/>
          <a:lstStyle/>
          <a:p>
            <a:fld id="{5D91D852-DAA6-48D5-92B2-C187B4D9E703}" type="datetime1">
              <a:rPr lang="pt-BR" smtClean="0"/>
              <a:t>19/05/2025</a:t>
            </a:fld>
            <a:endParaRPr lang="pt-BR"/>
          </a:p>
        </p:txBody>
      </p:sp>
      <p:sp>
        <p:nvSpPr>
          <p:cNvPr id="6" name="Espaço Reservado para Rodapé 5">
            <a:extLst>
              <a:ext uri="{FF2B5EF4-FFF2-40B4-BE49-F238E27FC236}">
                <a16:creationId xmlns:a16="http://schemas.microsoft.com/office/drawing/2014/main" id="{4E5CDAC8-6B53-44B4-B995-426BCCBC7E7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96CF0A1-F06E-4F39-A0B4-42E92F079021}"/>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10927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C7139E-6ECE-459F-9ED9-5F8ACD1B7B4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519EDAD-F85C-4D9C-A423-F8171AFFA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5545D85B-BBE8-4CE3-B80B-0AFEEE0F8857}"/>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DE916A3-2F6F-4D02-BA6A-DF5E0374E2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3BDEFA9-0F4D-44C0-AA6B-964849AB7927}"/>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724968BF-EF8C-47BD-9BA8-6699FC6825B7}"/>
              </a:ext>
            </a:extLst>
          </p:cNvPr>
          <p:cNvSpPr>
            <a:spLocks noGrp="1"/>
          </p:cNvSpPr>
          <p:nvPr>
            <p:ph type="dt" sz="half" idx="10"/>
          </p:nvPr>
        </p:nvSpPr>
        <p:spPr/>
        <p:txBody>
          <a:bodyPr/>
          <a:lstStyle/>
          <a:p>
            <a:fld id="{CDC3A4EE-7EB3-49B0-B009-2BF3B4DB4BF7}" type="datetime1">
              <a:rPr lang="pt-BR" smtClean="0"/>
              <a:t>19/05/2025</a:t>
            </a:fld>
            <a:endParaRPr lang="pt-BR"/>
          </a:p>
        </p:txBody>
      </p:sp>
      <p:sp>
        <p:nvSpPr>
          <p:cNvPr id="8" name="Espaço Reservado para Rodapé 7">
            <a:extLst>
              <a:ext uri="{FF2B5EF4-FFF2-40B4-BE49-F238E27FC236}">
                <a16:creationId xmlns:a16="http://schemas.microsoft.com/office/drawing/2014/main" id="{91F3BBEF-05D1-4DB9-A95A-B32FCEFD01B6}"/>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45C89398-84EB-4D2D-BDB6-11788918B601}"/>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101407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8D3D81-DA11-450A-B4D3-CB356330A47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9D279C8B-33CB-4104-8352-CB83CA9F8BE5}"/>
              </a:ext>
            </a:extLst>
          </p:cNvPr>
          <p:cNvSpPr>
            <a:spLocks noGrp="1"/>
          </p:cNvSpPr>
          <p:nvPr>
            <p:ph type="dt" sz="half" idx="10"/>
          </p:nvPr>
        </p:nvSpPr>
        <p:spPr/>
        <p:txBody>
          <a:bodyPr/>
          <a:lstStyle/>
          <a:p>
            <a:fld id="{224C9A1C-CA50-4622-B615-0639F6347B1D}" type="datetime1">
              <a:rPr lang="pt-BR" smtClean="0"/>
              <a:t>19/05/2025</a:t>
            </a:fld>
            <a:endParaRPr lang="pt-BR"/>
          </a:p>
        </p:txBody>
      </p:sp>
      <p:sp>
        <p:nvSpPr>
          <p:cNvPr id="4" name="Espaço Reservado para Rodapé 3">
            <a:extLst>
              <a:ext uri="{FF2B5EF4-FFF2-40B4-BE49-F238E27FC236}">
                <a16:creationId xmlns:a16="http://schemas.microsoft.com/office/drawing/2014/main" id="{8DF829DF-1A71-4E94-AE65-AAD707475FFA}"/>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39E0CCFF-DA42-419F-B428-D1D46A3042F6}"/>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25421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7E74457-BE58-46A3-B3FF-FC13772ADEF8}"/>
              </a:ext>
            </a:extLst>
          </p:cNvPr>
          <p:cNvSpPr>
            <a:spLocks noGrp="1"/>
          </p:cNvSpPr>
          <p:nvPr>
            <p:ph type="dt" sz="half" idx="10"/>
          </p:nvPr>
        </p:nvSpPr>
        <p:spPr/>
        <p:txBody>
          <a:bodyPr/>
          <a:lstStyle/>
          <a:p>
            <a:fld id="{3D6C1E11-059F-430B-ACAB-308983ADDB72}" type="datetime1">
              <a:rPr lang="pt-BR" smtClean="0"/>
              <a:t>19/05/2025</a:t>
            </a:fld>
            <a:endParaRPr lang="pt-BR"/>
          </a:p>
        </p:txBody>
      </p:sp>
      <p:sp>
        <p:nvSpPr>
          <p:cNvPr id="3" name="Espaço Reservado para Rodapé 2">
            <a:extLst>
              <a:ext uri="{FF2B5EF4-FFF2-40B4-BE49-F238E27FC236}">
                <a16:creationId xmlns:a16="http://schemas.microsoft.com/office/drawing/2014/main" id="{D471B030-10DF-4589-AF7A-031DFD50863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7F8376A-55C9-468A-9F0E-192A84463F56}"/>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194332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63A4F-B7F5-4D89-A3A7-2F26766D254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6B2AC27-ABD6-485E-87E7-8F4E3E849A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EF6F57E-4107-4E4E-AF72-D2261AF15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B08D176C-77DB-4A83-B364-F60EC4C69641}"/>
              </a:ext>
            </a:extLst>
          </p:cNvPr>
          <p:cNvSpPr>
            <a:spLocks noGrp="1"/>
          </p:cNvSpPr>
          <p:nvPr>
            <p:ph type="dt" sz="half" idx="10"/>
          </p:nvPr>
        </p:nvSpPr>
        <p:spPr/>
        <p:txBody>
          <a:bodyPr/>
          <a:lstStyle/>
          <a:p>
            <a:fld id="{D818A351-4929-4117-9E02-9240FA4BEF66}" type="datetime1">
              <a:rPr lang="pt-BR" smtClean="0"/>
              <a:t>19/05/2025</a:t>
            </a:fld>
            <a:endParaRPr lang="pt-BR"/>
          </a:p>
        </p:txBody>
      </p:sp>
      <p:sp>
        <p:nvSpPr>
          <p:cNvPr id="6" name="Espaço Reservado para Rodapé 5">
            <a:extLst>
              <a:ext uri="{FF2B5EF4-FFF2-40B4-BE49-F238E27FC236}">
                <a16:creationId xmlns:a16="http://schemas.microsoft.com/office/drawing/2014/main" id="{0C7E9108-9AA7-4D29-BF27-6E73C14776F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50A9C5F6-6FBD-45B6-8F27-B3E34641D7AE}"/>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8626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064A9-3283-40BB-83B9-C6DED0F60557}"/>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2FBBBB54-7E3E-4D76-9F4F-A813DC0933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6F770D9A-97B5-44C6-8EC4-FC9BC2CA1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D4E226C-9071-4AB6-9A71-EBA3B09D2A3F}"/>
              </a:ext>
            </a:extLst>
          </p:cNvPr>
          <p:cNvSpPr>
            <a:spLocks noGrp="1"/>
          </p:cNvSpPr>
          <p:nvPr>
            <p:ph type="dt" sz="half" idx="10"/>
          </p:nvPr>
        </p:nvSpPr>
        <p:spPr/>
        <p:txBody>
          <a:bodyPr/>
          <a:lstStyle/>
          <a:p>
            <a:fld id="{0717CE0E-0A9C-4DE7-9D3C-C334C624287A}" type="datetime1">
              <a:rPr lang="pt-BR" smtClean="0"/>
              <a:t>19/05/2025</a:t>
            </a:fld>
            <a:endParaRPr lang="pt-BR"/>
          </a:p>
        </p:txBody>
      </p:sp>
      <p:sp>
        <p:nvSpPr>
          <p:cNvPr id="6" name="Espaço Reservado para Rodapé 5">
            <a:extLst>
              <a:ext uri="{FF2B5EF4-FFF2-40B4-BE49-F238E27FC236}">
                <a16:creationId xmlns:a16="http://schemas.microsoft.com/office/drawing/2014/main" id="{5039C2E5-181B-4E0C-AF9E-503946D793B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85DEB4D-5FB9-4703-BD59-AEE29D6AF94D}"/>
              </a:ext>
            </a:extLst>
          </p:cNvPr>
          <p:cNvSpPr>
            <a:spLocks noGrp="1"/>
          </p:cNvSpPr>
          <p:nvPr>
            <p:ph type="sldNum" sz="quarter" idx="12"/>
          </p:nvPr>
        </p:nvSpPr>
        <p:spPr/>
        <p:txBody>
          <a:bodyPr/>
          <a:lstStyle/>
          <a:p>
            <a:fld id="{8B47F1C4-F96C-4C0A-B609-260FF48CAA5D}" type="slidenum">
              <a:rPr lang="pt-BR" smtClean="0"/>
              <a:t>‹nº›</a:t>
            </a:fld>
            <a:endParaRPr lang="pt-BR"/>
          </a:p>
        </p:txBody>
      </p:sp>
    </p:spTree>
    <p:extLst>
      <p:ext uri="{BB962C8B-B14F-4D97-AF65-F5344CB8AC3E}">
        <p14:creationId xmlns:p14="http://schemas.microsoft.com/office/powerpoint/2010/main" val="2816758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A0D1FCD-F75A-4EE9-9AFE-3185BEB45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9B78A0F-3304-44E7-ACF0-B338514C56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21117B4-340E-4144-8AC0-7570734738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EF6C12-3CCD-4BA5-AA5A-B9FCBFB668F7}" type="datetime1">
              <a:rPr lang="pt-BR" smtClean="0"/>
              <a:t>19/05/2025</a:t>
            </a:fld>
            <a:endParaRPr lang="pt-BR"/>
          </a:p>
        </p:txBody>
      </p:sp>
      <p:sp>
        <p:nvSpPr>
          <p:cNvPr id="5" name="Espaço Reservado para Rodapé 4">
            <a:extLst>
              <a:ext uri="{FF2B5EF4-FFF2-40B4-BE49-F238E27FC236}">
                <a16:creationId xmlns:a16="http://schemas.microsoft.com/office/drawing/2014/main" id="{5AE8B8DD-CEA4-4FD0-BF06-775A44BF6F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C68C4206-07EC-428F-ADFE-0F168CD390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7F1C4-F96C-4C0A-B609-260FF48CAA5D}" type="slidenum">
              <a:rPr lang="pt-BR" smtClean="0"/>
              <a:t>‹nº›</a:t>
            </a:fld>
            <a:endParaRPr lang="pt-BR"/>
          </a:p>
        </p:txBody>
      </p:sp>
    </p:spTree>
    <p:extLst>
      <p:ext uri="{BB962C8B-B14F-4D97-AF65-F5344CB8AC3E}">
        <p14:creationId xmlns:p14="http://schemas.microsoft.com/office/powerpoint/2010/main" val="11189573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24000" y="1782267"/>
            <a:ext cx="9144000" cy="852211"/>
          </a:xfrm>
        </p:spPr>
        <p:txBody>
          <a:bodyPr>
            <a:noAutofit/>
          </a:bodyPr>
          <a:lstStyle/>
          <a:p>
            <a:r>
              <a:rPr lang="pt-BR" sz="2400" dirty="0">
                <a:latin typeface="Arial" panose="020B0604020202020204" pitchFamily="34" charset="0"/>
                <a:cs typeface="Arial" panose="020B0604020202020204" pitchFamily="34" charset="0"/>
              </a:rPr>
              <a:t>SISTEMAS PARA GRUPOS DE ESTUDOS MUSICAIS – CONGREGAÇÃO CRISTÃ NO BRASIL</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24000" y="2907635"/>
            <a:ext cx="9064487" cy="2701236"/>
          </a:xfrm>
        </p:spPr>
        <p:txBody>
          <a:bodyPr>
            <a:normAutofit/>
          </a:bodyPr>
          <a:lstStyle/>
          <a:p>
            <a:pPr algn="l"/>
            <a:r>
              <a:rPr lang="pt-BR" sz="2000" dirty="0">
                <a:cs typeface="Arial" panose="020B0604020202020204" pitchFamily="34" charset="0"/>
              </a:rPr>
              <a:t>- Luan Guilherme da Cruz Menezes</a:t>
            </a:r>
          </a:p>
          <a:p>
            <a:pPr algn="l"/>
            <a:r>
              <a:rPr lang="pt-BR" sz="2000" dirty="0">
                <a:cs typeface="Arial" panose="020B0604020202020204" pitchFamily="34" charset="0"/>
              </a:rPr>
              <a:t>- Liceu Santista</a:t>
            </a:r>
          </a:p>
          <a:p>
            <a:pPr algn="l"/>
            <a:r>
              <a:rPr lang="pt-BR" sz="2000" dirty="0">
                <a:cs typeface="Arial" panose="020B0604020202020204" pitchFamily="34" charset="0"/>
              </a:rPr>
              <a:t>- Santos, SP</a:t>
            </a:r>
          </a:p>
          <a:p>
            <a:pPr algn="l"/>
            <a:r>
              <a:rPr lang="pt-BR" sz="2000" dirty="0">
                <a:cs typeface="Arial" panose="020B0604020202020204" pitchFamily="34" charset="0"/>
              </a:rPr>
              <a:t>- 2025</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1026" name="Picture 2" descr="Estatuto - Congregação Cristã no Brasil">
            <a:extLst>
              <a:ext uri="{FF2B5EF4-FFF2-40B4-BE49-F238E27FC236}">
                <a16:creationId xmlns:a16="http://schemas.microsoft.com/office/drawing/2014/main" id="{2B47BA10-5F53-4220-9A1C-F9435846F5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193778"/>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49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3" y="2024615"/>
            <a:ext cx="9144000" cy="852211"/>
          </a:xfrm>
        </p:spPr>
        <p:txBody>
          <a:bodyPr>
            <a:noAutofit/>
          </a:bodyPr>
          <a:lstStyle/>
          <a:p>
            <a:r>
              <a:rPr lang="pt-BR" sz="4800" dirty="0"/>
              <a:t>CONCLUSÃO</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3" y="3139144"/>
            <a:ext cx="9750495" cy="2307499"/>
          </a:xfrm>
        </p:spPr>
        <p:txBody>
          <a:bodyPr>
            <a:normAutofit/>
          </a:bodyPr>
          <a:lstStyle/>
          <a:p>
            <a:pPr marL="457200" indent="-457200" algn="l">
              <a:buFontTx/>
              <a:buChar char="-"/>
            </a:pPr>
            <a:r>
              <a:rPr lang="pt-BR" sz="3200" dirty="0"/>
              <a:t>RETOMADA DOS OBJETIVOS E SE FORAM ALCANÇADOS</a:t>
            </a:r>
          </a:p>
          <a:p>
            <a:pPr marL="457200" indent="-457200" algn="l">
              <a:buFontTx/>
              <a:buChar char="-"/>
            </a:pPr>
            <a:r>
              <a:rPr lang="pt-BR" sz="3200" dirty="0"/>
              <a:t>CONSIDERAÇÕES FINAIS</a:t>
            </a:r>
          </a:p>
          <a:p>
            <a:pPr marL="457200" indent="-457200" algn="l">
              <a:buFontTx/>
              <a:buChar char="-"/>
            </a:pPr>
            <a:r>
              <a:rPr lang="pt-BR" sz="3200" dirty="0"/>
              <a:t>SUGESTÕES PARA TRABALHOS FUTUROS</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135A5182-B55A-4131-ADA2-BBE7AF9BE0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4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3" y="2024615"/>
            <a:ext cx="9144000" cy="852211"/>
          </a:xfrm>
        </p:spPr>
        <p:txBody>
          <a:bodyPr>
            <a:noAutofit/>
          </a:bodyPr>
          <a:lstStyle/>
          <a:p>
            <a:r>
              <a:rPr lang="pt-BR" sz="4800" dirty="0"/>
              <a:t>REFERÊNCIAS</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3" y="3139144"/>
            <a:ext cx="9750495" cy="1644891"/>
          </a:xfrm>
        </p:spPr>
        <p:txBody>
          <a:bodyPr>
            <a:normAutofit/>
          </a:bodyPr>
          <a:lstStyle/>
          <a:p>
            <a:pPr marL="457200" indent="-457200" algn="l">
              <a:buFontTx/>
              <a:buChar char="-"/>
            </a:pPr>
            <a:r>
              <a:rPr lang="pt-BR" sz="3200" dirty="0"/>
              <a:t>PRINCIPAIS FONTES UTILIZADAS (FORMATO ABNT)</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E874D8CC-C14D-46CE-8639-EAE001735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03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3" y="2024615"/>
            <a:ext cx="9144000" cy="852211"/>
          </a:xfrm>
        </p:spPr>
        <p:txBody>
          <a:bodyPr>
            <a:noAutofit/>
          </a:bodyPr>
          <a:lstStyle/>
          <a:p>
            <a:r>
              <a:rPr lang="pt-BR" sz="4800" dirty="0"/>
              <a:t>AGRADECIMENTOS (OPCIONAL)</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3" y="3139144"/>
            <a:ext cx="9750495" cy="1644891"/>
          </a:xfrm>
        </p:spPr>
        <p:txBody>
          <a:bodyPr>
            <a:normAutofit/>
          </a:bodyPr>
          <a:lstStyle/>
          <a:p>
            <a:pPr marL="457200" indent="-457200" algn="l">
              <a:buFontTx/>
              <a:buChar char="-"/>
            </a:pPr>
            <a:r>
              <a:rPr lang="pt-BR" sz="3200"/>
              <a:t>AGRADECIMENTOS À FAMÍLIA, PROFESSORES, COLEGAS, ETC)</a:t>
            </a:r>
            <a:endParaRPr lang="pt-BR" sz="3200" dirty="0"/>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1D4BF4D2-CFD6-4B5A-A6D2-35EFF17F73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68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672879" y="2541150"/>
            <a:ext cx="9144000" cy="2699026"/>
          </a:xfrm>
        </p:spPr>
        <p:txBody>
          <a:bodyPr>
            <a:normAutofit/>
          </a:bodyPr>
          <a:lstStyle/>
          <a:p>
            <a:pPr marL="342900" indent="-342900" algn="l">
              <a:buFontTx/>
              <a:buChar char="-"/>
            </a:pPr>
            <a:r>
              <a:rPr lang="pt-BR" sz="2000" dirty="0"/>
              <a:t>Desenvolvimento de um sistema digital para otimizar processos administrativos no Grupo de Estudos Musicais (GEM) da Congregação Cristã. </a:t>
            </a:r>
          </a:p>
          <a:p>
            <a:pPr marL="342900" indent="-342900" algn="l">
              <a:buFontTx/>
              <a:buChar char="-"/>
            </a:pPr>
            <a:r>
              <a:rPr lang="pt-BR" sz="2000" dirty="0"/>
              <a:t>Uso de tecnologia da informação para melhorar a gestão do ensino musical nos templos da Congregação Cristã.</a:t>
            </a:r>
          </a:p>
          <a:p>
            <a:pPr marL="342900" indent="-342900" algn="l">
              <a:buFontTx/>
              <a:buChar char="-"/>
            </a:pPr>
            <a:r>
              <a:rPr lang="pt-BR" sz="2000" dirty="0"/>
              <a:t>Necessidade de modernizar a gestão administrativa no GEM, que ainda utiliza métodos manuais como papéis e registros físicos.                   </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58E19A9E-999E-4B26-B89B-ED7B91B6F6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
        <p:nvSpPr>
          <p:cNvPr id="12" name="Título 1">
            <a:extLst>
              <a:ext uri="{FF2B5EF4-FFF2-40B4-BE49-F238E27FC236}">
                <a16:creationId xmlns:a16="http://schemas.microsoft.com/office/drawing/2014/main" id="{0B759300-B1AF-49E0-861E-EF58C2F73D30}"/>
              </a:ext>
            </a:extLst>
          </p:cNvPr>
          <p:cNvSpPr>
            <a:spLocks noGrp="1"/>
          </p:cNvSpPr>
          <p:nvPr>
            <p:ph type="ctrTitle"/>
          </p:nvPr>
        </p:nvSpPr>
        <p:spPr>
          <a:xfrm>
            <a:off x="1543878" y="1306021"/>
            <a:ext cx="9104243" cy="889915"/>
          </a:xfrm>
        </p:spPr>
        <p:txBody>
          <a:bodyPr>
            <a:noAutofit/>
          </a:bodyPr>
          <a:lstStyle/>
          <a:p>
            <a:r>
              <a:rPr lang="pt-BR" sz="2400" dirty="0">
                <a:latin typeface="Arial" panose="020B0604020202020204" pitchFamily="34" charset="0"/>
                <a:cs typeface="Arial" panose="020B0604020202020204" pitchFamily="34" charset="0"/>
              </a:rPr>
              <a:t>INTRODUÇÃO</a:t>
            </a:r>
          </a:p>
        </p:txBody>
      </p:sp>
    </p:spTree>
    <p:extLst>
      <p:ext uri="{BB962C8B-B14F-4D97-AF65-F5344CB8AC3E}">
        <p14:creationId xmlns:p14="http://schemas.microsoft.com/office/powerpoint/2010/main" val="284917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4" y="1706563"/>
            <a:ext cx="9144000" cy="852211"/>
          </a:xfrm>
        </p:spPr>
        <p:txBody>
          <a:bodyPr>
            <a:normAutofit/>
          </a:bodyPr>
          <a:lstStyle/>
          <a:p>
            <a:r>
              <a:rPr lang="pt-BR" sz="2400" dirty="0">
                <a:latin typeface="Arial" panose="020B0604020202020204" pitchFamily="34" charset="0"/>
                <a:cs typeface="Arial" panose="020B0604020202020204" pitchFamily="34" charset="0"/>
              </a:rPr>
              <a:t>PROBLEMA DE PESQUISA</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4" y="2949714"/>
            <a:ext cx="9144000" cy="3212548"/>
          </a:xfrm>
        </p:spPr>
        <p:txBody>
          <a:bodyPr>
            <a:normAutofit/>
          </a:bodyPr>
          <a:lstStyle/>
          <a:p>
            <a:pPr marL="342900" indent="-342900" algn="l">
              <a:buFontTx/>
              <a:buChar char="-"/>
            </a:pPr>
            <a:r>
              <a:rPr lang="pt-BR" sz="2000" dirty="0"/>
              <a:t>Falta de informatização nos processos de gestão do Grupo de Estudos Musicais (GEM) da Congregação Cristã no Brasil (CCB), que ainda utiliza métodos manuais (papel) para cadastro de alunos, controle de instrumentos e verificação de aptidão para testes.</a:t>
            </a:r>
          </a:p>
          <a:p>
            <a:pPr marL="342900" indent="-342900" algn="l">
              <a:buFontTx/>
              <a:buChar char="-"/>
            </a:pPr>
            <a:r>
              <a:rPr lang="pt-BR" sz="2000" dirty="0"/>
              <a:t>Desorganização e ineficiência no controle de vagas e disponibilidades de instrumentos.</a:t>
            </a:r>
          </a:p>
          <a:p>
            <a:pPr marL="342900" indent="-342900" algn="l">
              <a:buFontTx/>
              <a:buChar char="-"/>
            </a:pPr>
            <a:r>
              <a:rPr lang="pt-BR" sz="2000" dirty="0"/>
              <a:t>Demora e falta de clareza nos processos de avaliação e aprovação de alunos para participação em cultos, podendo gerar longos períodos de espera.</a:t>
            </a:r>
          </a:p>
          <a:p>
            <a:pPr marL="457200" indent="-457200" algn="l">
              <a:buFontTx/>
              <a:buChar char="-"/>
            </a:pPr>
            <a:endParaRPr lang="pt-BR" sz="3200" dirty="0"/>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9F49CAD4-4FFF-49C0-B166-9E66D5BA51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72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4" y="1442160"/>
            <a:ext cx="9144000" cy="852211"/>
          </a:xfrm>
        </p:spPr>
        <p:txBody>
          <a:bodyPr>
            <a:normAutofit/>
          </a:bodyPr>
          <a:lstStyle/>
          <a:p>
            <a:r>
              <a:rPr lang="pt-BR" sz="2400" dirty="0">
                <a:latin typeface="Arial" panose="020B0604020202020204" pitchFamily="34" charset="0"/>
                <a:cs typeface="Arial" panose="020B0604020202020204" pitchFamily="34" charset="0"/>
              </a:rPr>
              <a:t>OBJETIVOS</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4" y="2551600"/>
            <a:ext cx="9144000" cy="3701255"/>
          </a:xfrm>
        </p:spPr>
        <p:txBody>
          <a:bodyPr>
            <a:noAutofit/>
          </a:bodyPr>
          <a:lstStyle/>
          <a:p>
            <a:pPr marL="457200" indent="-457200" algn="l">
              <a:buFontTx/>
              <a:buChar char="-"/>
            </a:pPr>
            <a:r>
              <a:rPr lang="pt-BR" sz="2000" dirty="0"/>
              <a:t>Substituir o processo manual de administração de alunos e conteúdos didáticos no Grupo de Estudos Musicais da Congregação Cristã no Brasil (GEM - CCB) por uma solução digital, eficiente e de fácil utilização.</a:t>
            </a:r>
          </a:p>
          <a:p>
            <a:pPr marL="457200" indent="-457200" algn="l">
              <a:buFontTx/>
              <a:buChar char="-"/>
            </a:pPr>
            <a:r>
              <a:rPr lang="pt-BR" sz="2000" dirty="0"/>
              <a:t>Gerenciar informações sobre instrumentos incluindo controle de vagas disponíveis</a:t>
            </a:r>
          </a:p>
          <a:p>
            <a:pPr marL="457200" indent="-457200" algn="l">
              <a:buFontTx/>
              <a:buChar char="-"/>
            </a:pPr>
            <a:r>
              <a:rPr lang="pt-BR" sz="2000" dirty="0"/>
              <a:t>Automatizar a verificação da aptidão dos alunos para participação em testes (cultos de jovens, cultos oficiais, oficialização). </a:t>
            </a:r>
          </a:p>
          <a:p>
            <a:pPr marL="457200" indent="-457200" algn="l">
              <a:buFontTx/>
              <a:buChar char="-"/>
            </a:pPr>
            <a:r>
              <a:rPr lang="pt-BR" sz="2000" dirty="0"/>
              <a:t>Melhorar a comunicação entre professores, alunos e responsáveis pela administração musical.</a:t>
            </a:r>
          </a:p>
          <a:p>
            <a:pPr marL="457200" indent="-457200" algn="l">
              <a:buFontTx/>
              <a:buChar char="-"/>
            </a:pPr>
            <a:r>
              <a:rPr lang="pt-BR" sz="2000" dirty="0"/>
              <a:t>Reduzir o tempo de espera e aumentar a transparência nos processos de avaliação e ingresso na orquestra.</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ACDBC384-D74E-4609-8139-F1F9EEB826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553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4" y="1706563"/>
            <a:ext cx="9144000" cy="852211"/>
          </a:xfrm>
        </p:spPr>
        <p:txBody>
          <a:bodyPr>
            <a:normAutofit/>
          </a:bodyPr>
          <a:lstStyle/>
          <a:p>
            <a:r>
              <a:rPr lang="pt-BR" sz="2400" dirty="0">
                <a:latin typeface="Arial" panose="020B0604020202020204" pitchFamily="34" charset="0"/>
                <a:cs typeface="Arial" panose="020B0604020202020204" pitchFamily="34" charset="0"/>
              </a:rPr>
              <a:t>FUNDAMENTAÇÃO TEÓRICA</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B3094615-9D5F-48FD-87D7-CB45578A4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23E1BD25-FAC4-4BF2-937E-7DB27D4C5320}"/>
              </a:ext>
            </a:extLst>
          </p:cNvPr>
          <p:cNvSpPr>
            <a:spLocks noGrp="1" noChangeArrowheads="1"/>
          </p:cNvSpPr>
          <p:nvPr>
            <p:ph type="subTitle" idx="1"/>
          </p:nvPr>
        </p:nvSpPr>
        <p:spPr bwMode="auto">
          <a:xfrm>
            <a:off x="1580114" y="2712662"/>
            <a:ext cx="882284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pt-BR" altLang="pt-BR" sz="2000" i="1" u="none" strike="noStrike" cap="none" normalizeH="0" baseline="0" dirty="0">
                <a:ln>
                  <a:noFill/>
                </a:ln>
                <a:solidFill>
                  <a:schemeClr val="tx1"/>
                </a:solidFill>
                <a:effectLst/>
              </a:rPr>
              <a:t>Universidade de São Paulo (USP)</a:t>
            </a:r>
            <a:r>
              <a:rPr kumimoji="0" lang="pt-BR" altLang="pt-BR" sz="2000" i="0" u="none" strike="noStrike" cap="none" normalizeH="0" baseline="0" dirty="0">
                <a:ln>
                  <a:noFill/>
                </a:ln>
                <a:solidFill>
                  <a:schemeClr val="tx1"/>
                </a:solidFill>
                <a:effectLst/>
              </a:rPr>
              <a:t> – Aponta que a TI é indispensável para a modernização e eficiência de processos administrativos, inclusive em instituições educacionais e religiosas.</a:t>
            </a:r>
            <a:endParaRPr lang="pt-BR" altLang="pt-BR" sz="2000" dirty="0"/>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BR" sz="2000" dirty="0">
                <a:effectLst/>
                <a:ea typeface="Calibri" panose="020F0502020204030204" pitchFamily="34" charset="0"/>
              </a:rPr>
              <a:t>ZANSHIN SOFTWARE. </a:t>
            </a:r>
            <a:r>
              <a:rPr lang="pt-BR" sz="2000" i="1" dirty="0">
                <a:effectLst/>
                <a:ea typeface="Calibri" panose="020F0502020204030204" pitchFamily="34" charset="0"/>
              </a:rPr>
              <a:t>Sistema de Gestão para Escolas de Cursos Livres: </a:t>
            </a:r>
            <a:r>
              <a:rPr lang="pt-BR" sz="2000" i="1" dirty="0" err="1">
                <a:effectLst/>
                <a:ea typeface="Calibri" panose="020F0502020204030204" pitchFamily="34" charset="0"/>
              </a:rPr>
              <a:t>RollClass</a:t>
            </a:r>
            <a:r>
              <a:rPr lang="pt-BR" sz="2000" i="1" dirty="0">
                <a:effectLst/>
                <a:ea typeface="Calibri" panose="020F050202020403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BR" sz="1800" dirty="0">
                <a:effectLst/>
                <a:latin typeface="Arial" panose="020B0604020202020204" pitchFamily="34" charset="0"/>
                <a:ea typeface="Calibri" panose="020F0502020204030204" pitchFamily="34" charset="0"/>
              </a:rPr>
              <a:t>VALIN TECNOLOGIA LTDA.</a:t>
            </a:r>
            <a:r>
              <a:rPr lang="pt-BR" sz="1800" i="1" dirty="0">
                <a:effectLst/>
                <a:latin typeface="Arial" panose="020B0604020202020204" pitchFamily="34" charset="0"/>
                <a:ea typeface="Calibri" panose="020F0502020204030204" pitchFamily="34" charset="0"/>
              </a:rPr>
              <a:t> </a:t>
            </a:r>
            <a:r>
              <a:rPr lang="pt-BR" sz="1800" i="1" dirty="0" err="1">
                <a:effectLst/>
                <a:latin typeface="Arial" panose="020B0604020202020204" pitchFamily="34" charset="0"/>
                <a:ea typeface="Calibri" panose="020F0502020204030204" pitchFamily="34" charset="0"/>
              </a:rPr>
              <a:t>Emusys</a:t>
            </a:r>
            <a:r>
              <a:rPr lang="pt-BR" sz="1800" i="1" dirty="0">
                <a:effectLst/>
                <a:latin typeface="Arial" panose="020B0604020202020204" pitchFamily="34" charset="0"/>
                <a:ea typeface="Calibri" panose="020F0502020204030204" pitchFamily="34" charset="0"/>
              </a:rPr>
              <a:t>: plataforma de gestão para escolas de música. </a:t>
            </a:r>
            <a:endParaRPr lang="pt-BR" sz="2000" i="1" dirty="0">
              <a:latin typeface="Arial" panose="020B0604020202020204" pitchFamily="34" charset="0"/>
              <a:ea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pt-BR" sz="1800" dirty="0">
                <a:effectLst/>
                <a:latin typeface="Arial" panose="020B0604020202020204" pitchFamily="34" charset="0"/>
                <a:ea typeface="Calibri" panose="020F0502020204030204" pitchFamily="34" charset="0"/>
              </a:rPr>
              <a:t>CRIO DIGITAL. </a:t>
            </a:r>
            <a:r>
              <a:rPr lang="pt-BR" sz="1800" i="1" dirty="0" err="1">
                <a:effectLst/>
                <a:latin typeface="Arial" panose="020B0604020202020204" pitchFamily="34" charset="0"/>
                <a:ea typeface="Calibri" panose="020F0502020204030204" pitchFamily="34" charset="0"/>
              </a:rPr>
              <a:t>KurZy</a:t>
            </a:r>
            <a:r>
              <a:rPr lang="pt-BR" sz="1800" i="1" dirty="0">
                <a:effectLst/>
                <a:latin typeface="Arial" panose="020B0604020202020204" pitchFamily="34" charset="0"/>
                <a:ea typeface="Calibri" panose="020F0502020204030204" pitchFamily="34" charset="0"/>
              </a:rPr>
              <a:t>: software de gestão educacional para escolas e cursos profissionalizantes</a:t>
            </a:r>
            <a:r>
              <a:rPr lang="pt-BR" sz="1800" dirty="0">
                <a:effectLst/>
                <a:latin typeface="Arial" panose="020B0604020202020204" pitchFamily="34" charset="0"/>
                <a:ea typeface="Calibri" panose="020F0502020204030204" pitchFamily="34" charset="0"/>
              </a:rPr>
              <a:t>. </a:t>
            </a:r>
            <a:endParaRPr lang="pt-BR" sz="2000" i="1" dirty="0">
              <a:effectLst/>
              <a:ea typeface="Calibri" panose="020F050202020403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pt-BR" altLang="pt-BR" sz="2000" b="0" i="1" u="none" strike="noStrike" cap="none" normalizeH="0" baseline="0" dirty="0">
              <a:ln>
                <a:noFill/>
              </a:ln>
              <a:solidFill>
                <a:schemeClr val="tx1"/>
              </a:solidFill>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pt-BR" altLang="pt-BR"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173107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484243" y="1438440"/>
            <a:ext cx="9144000" cy="852211"/>
          </a:xfrm>
        </p:spPr>
        <p:txBody>
          <a:bodyPr>
            <a:normAutofit/>
          </a:bodyPr>
          <a:lstStyle/>
          <a:p>
            <a:r>
              <a:rPr lang="pt-BR" sz="2400" dirty="0">
                <a:latin typeface="Arial" panose="020B0604020202020204" pitchFamily="34" charset="0"/>
                <a:cs typeface="Arial" panose="020B0604020202020204" pitchFamily="34" charset="0"/>
              </a:rPr>
              <a:t>METODOLOGIA</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3" y="2544160"/>
            <a:ext cx="9750495" cy="2619485"/>
          </a:xfrm>
        </p:spPr>
        <p:txBody>
          <a:bodyPr>
            <a:normAutofit/>
          </a:bodyPr>
          <a:lstStyle/>
          <a:p>
            <a:pPr marL="457200" indent="-457200" algn="l">
              <a:buFontTx/>
              <a:buChar char="-"/>
            </a:pPr>
            <a:r>
              <a:rPr lang="pt-BR" sz="1800" dirty="0">
                <a:effectLst/>
                <a:latin typeface="Arial" panose="020B0604020202020204" pitchFamily="34" charset="0"/>
                <a:ea typeface="Calibri" panose="020F0502020204030204" pitchFamily="34" charset="0"/>
              </a:rPr>
              <a:t>A pesquisa é de natureza aplicada, com abordagem qualitativa, pois visa resolver um problema prático através da implementação de um sistema específico. </a:t>
            </a:r>
          </a:p>
          <a:p>
            <a:pPr marL="457200" indent="-457200" algn="l">
              <a:buFontTx/>
              <a:buChar char="-"/>
            </a:pPr>
            <a:r>
              <a:rPr lang="pt-BR" sz="2000" dirty="0"/>
              <a:t>Realizada por meio de entrevistas semiestruturadas com professores e administradores do GEM.</a:t>
            </a:r>
          </a:p>
          <a:p>
            <a:pPr marL="457200" indent="-457200" algn="l">
              <a:buFontTx/>
              <a:buChar char="-"/>
            </a:pPr>
            <a:r>
              <a:rPr lang="pt-BR" sz="2000" dirty="0"/>
              <a:t>A pesquisa foi realizada em templos da Congregação Cristã no Brasil (CCB), com membros responsáveis pelas aulas e gestão do Grupo de Estudos Musicais.</a:t>
            </a:r>
            <a:endParaRPr lang="pt-BR" sz="2800" dirty="0"/>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6CF7C935-150F-4902-8F0C-21FBCAA867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446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24000" y="1442160"/>
            <a:ext cx="9144000" cy="852211"/>
          </a:xfrm>
        </p:spPr>
        <p:txBody>
          <a:bodyPr>
            <a:noAutofit/>
          </a:bodyPr>
          <a:lstStyle/>
          <a:p>
            <a:r>
              <a:rPr lang="pt-BR" sz="2400" dirty="0">
                <a:latin typeface="Arial" panose="020B0604020202020204" pitchFamily="34" charset="0"/>
                <a:cs typeface="Arial" panose="020B0604020202020204" pitchFamily="34" charset="0"/>
              </a:rPr>
              <a:t>DESENVOLVIMENTO / RESULTADOS</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FC881A6D-7AF2-481C-BB2C-BE3EEC3083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5707620A-1CA0-4194-A31A-91EE2B40F633}"/>
              </a:ext>
            </a:extLst>
          </p:cNvPr>
          <p:cNvPicPr/>
          <p:nvPr/>
        </p:nvPicPr>
        <p:blipFill>
          <a:blip r:embed="rId5"/>
          <a:stretch>
            <a:fillRect/>
          </a:stretch>
        </p:blipFill>
        <p:spPr>
          <a:xfrm>
            <a:off x="2607599" y="2553258"/>
            <a:ext cx="6897287" cy="3710948"/>
          </a:xfrm>
          <a:prstGeom prst="rect">
            <a:avLst/>
          </a:prstGeom>
        </p:spPr>
      </p:pic>
    </p:spTree>
    <p:extLst>
      <p:ext uri="{BB962C8B-B14F-4D97-AF65-F5344CB8AC3E}">
        <p14:creationId xmlns:p14="http://schemas.microsoft.com/office/powerpoint/2010/main" val="580873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FC881A6D-7AF2-481C-BB2C-BE3EEC3083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pic>
        <p:nvPicPr>
          <p:cNvPr id="8" name="Imagem 7">
            <a:extLst>
              <a:ext uri="{FF2B5EF4-FFF2-40B4-BE49-F238E27FC236}">
                <a16:creationId xmlns:a16="http://schemas.microsoft.com/office/drawing/2014/main" id="{51808DD4-D2C2-404B-B539-FC6D08A1749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3303104" y="1590261"/>
            <a:ext cx="5585791" cy="4810538"/>
          </a:xfrm>
          <a:prstGeom prst="rect">
            <a:avLst/>
          </a:prstGeom>
          <a:noFill/>
          <a:ln>
            <a:noFill/>
          </a:ln>
        </p:spPr>
      </p:pic>
    </p:spTree>
    <p:extLst>
      <p:ext uri="{BB962C8B-B14F-4D97-AF65-F5344CB8AC3E}">
        <p14:creationId xmlns:p14="http://schemas.microsoft.com/office/powerpoint/2010/main" val="242432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447ACB-E7DF-4BBE-AC44-A1AC9F22CAC8}"/>
              </a:ext>
            </a:extLst>
          </p:cNvPr>
          <p:cNvSpPr>
            <a:spLocks noGrp="1"/>
          </p:cNvSpPr>
          <p:nvPr>
            <p:ph type="ctrTitle"/>
          </p:nvPr>
        </p:nvSpPr>
        <p:spPr>
          <a:xfrm>
            <a:off x="1580113" y="1126192"/>
            <a:ext cx="9144000" cy="852211"/>
          </a:xfrm>
        </p:spPr>
        <p:txBody>
          <a:bodyPr>
            <a:noAutofit/>
          </a:bodyPr>
          <a:lstStyle/>
          <a:p>
            <a:r>
              <a:rPr lang="pt-BR" sz="2400" dirty="0">
                <a:latin typeface="Arial" panose="020B0604020202020204" pitchFamily="34" charset="0"/>
                <a:cs typeface="Arial" panose="020B0604020202020204" pitchFamily="34" charset="0"/>
              </a:rPr>
              <a:t>DISCUSSÃO</a:t>
            </a:r>
          </a:p>
        </p:txBody>
      </p:sp>
      <p:sp>
        <p:nvSpPr>
          <p:cNvPr id="3" name="Subtítulo 2">
            <a:extLst>
              <a:ext uri="{FF2B5EF4-FFF2-40B4-BE49-F238E27FC236}">
                <a16:creationId xmlns:a16="http://schemas.microsoft.com/office/drawing/2014/main" id="{D925F25B-ABDD-439F-B7AE-9A79A3FDC1CE}"/>
              </a:ext>
            </a:extLst>
          </p:cNvPr>
          <p:cNvSpPr>
            <a:spLocks noGrp="1"/>
          </p:cNvSpPr>
          <p:nvPr>
            <p:ph type="subTitle" idx="1"/>
          </p:nvPr>
        </p:nvSpPr>
        <p:spPr>
          <a:xfrm>
            <a:off x="1580113" y="2104092"/>
            <a:ext cx="9750495" cy="2931733"/>
          </a:xfrm>
        </p:spPr>
        <p:txBody>
          <a:bodyPr>
            <a:normAutofit/>
          </a:bodyPr>
          <a:lstStyle/>
          <a:p>
            <a:pPr marL="457200" indent="-457200" algn="l">
              <a:buFontTx/>
              <a:buChar char="-"/>
            </a:pPr>
            <a:r>
              <a:rPr lang="pt-BR" sz="3200" dirty="0"/>
              <a:t>COMPARAÇÃO DOS RESULTADOS COM A TEORIA</a:t>
            </a:r>
          </a:p>
          <a:p>
            <a:pPr marL="457200" indent="-457200" algn="l">
              <a:buFontTx/>
              <a:buChar char="-"/>
            </a:pPr>
            <a:r>
              <a:rPr lang="pt-BR" sz="3200" dirty="0"/>
              <a:t>O QUE FOI DESCOBERTO OU CONSTRUÍDO</a:t>
            </a:r>
          </a:p>
        </p:txBody>
      </p:sp>
      <p:pic>
        <p:nvPicPr>
          <p:cNvPr id="4" name="Imagem 3">
            <a:extLst>
              <a:ext uri="{FF2B5EF4-FFF2-40B4-BE49-F238E27FC236}">
                <a16:creationId xmlns:a16="http://schemas.microsoft.com/office/drawing/2014/main" id="{4DE49855-8442-4D60-81FD-DFE2DB045A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01148" y="207031"/>
            <a:ext cx="1958215" cy="977900"/>
          </a:xfrm>
          <a:prstGeom prst="rect">
            <a:avLst/>
          </a:prstGeom>
          <a:noFill/>
          <a:ln>
            <a:noFill/>
          </a:ln>
        </p:spPr>
      </p:pic>
      <p:pic>
        <p:nvPicPr>
          <p:cNvPr id="5" name="Imagem 4">
            <a:extLst>
              <a:ext uri="{FF2B5EF4-FFF2-40B4-BE49-F238E27FC236}">
                <a16:creationId xmlns:a16="http://schemas.microsoft.com/office/drawing/2014/main" id="{00EB44F1-66E6-49A0-94D9-09FA009430BD}"/>
              </a:ext>
            </a:extLst>
          </p:cNvPr>
          <p:cNvPicPr/>
          <p:nvPr/>
        </p:nvPicPr>
        <p:blipFill>
          <a:blip r:embed="rId3">
            <a:extLst>
              <a:ext uri="{28A0092B-C50C-407E-A947-70E740481C1C}">
                <a14:useLocalDpi xmlns:a14="http://schemas.microsoft.com/office/drawing/2010/main" val="0"/>
              </a:ext>
            </a:extLst>
          </a:blip>
          <a:stretch>
            <a:fillRect/>
          </a:stretch>
        </p:blipFill>
        <p:spPr>
          <a:xfrm>
            <a:off x="8481392" y="273982"/>
            <a:ext cx="3142076" cy="852210"/>
          </a:xfrm>
          <a:prstGeom prst="rect">
            <a:avLst/>
          </a:prstGeom>
        </p:spPr>
      </p:pic>
      <p:pic>
        <p:nvPicPr>
          <p:cNvPr id="6" name="Picture 2" descr="Estatuto - Congregação Cristã no Brasil">
            <a:extLst>
              <a:ext uri="{FF2B5EF4-FFF2-40B4-BE49-F238E27FC236}">
                <a16:creationId xmlns:a16="http://schemas.microsoft.com/office/drawing/2014/main" id="{74BD1F69-BDE4-49CD-A5F9-71248018DD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38269" y="207031"/>
            <a:ext cx="2435948" cy="1235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907513"/>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464</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12</vt:i4>
      </vt:variant>
    </vt:vector>
  </HeadingPairs>
  <TitlesOfParts>
    <vt:vector size="16" baseType="lpstr">
      <vt:lpstr>Arial</vt:lpstr>
      <vt:lpstr>Calibri</vt:lpstr>
      <vt:lpstr>Calibri Light</vt:lpstr>
      <vt:lpstr>Tema do Office</vt:lpstr>
      <vt:lpstr>SISTEMAS PARA GRUPOS DE ESTUDOS MUSICAIS – CONGREGAÇÃO CRISTÃ NO BRASIL</vt:lpstr>
      <vt:lpstr>INTRODUÇÃO</vt:lpstr>
      <vt:lpstr>PROBLEMA DE PESQUISA</vt:lpstr>
      <vt:lpstr>OBJETIVOS</vt:lpstr>
      <vt:lpstr>FUNDAMENTAÇÃO TEÓRICA</vt:lpstr>
      <vt:lpstr>METODOLOGIA</vt:lpstr>
      <vt:lpstr>DESENVOLVIMENTO / RESULTADOS</vt:lpstr>
      <vt:lpstr>Apresentação do PowerPoint</vt:lpstr>
      <vt:lpstr>DISCUSSÃO</vt:lpstr>
      <vt:lpstr>CONCLUSÃO</vt:lpstr>
      <vt:lpstr>REFERÊNCIAS</vt:lpstr>
      <vt:lpstr>AGRADECIMENTOS (OPCIONAL)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dc:title>
  <dc:creator>Adriana Regina Stucchi Guimaraes</dc:creator>
  <cp:lastModifiedBy>admin</cp:lastModifiedBy>
  <cp:revision>16</cp:revision>
  <dcterms:created xsi:type="dcterms:W3CDTF">2025-05-14T01:36:19Z</dcterms:created>
  <dcterms:modified xsi:type="dcterms:W3CDTF">2025-05-20T00:03:16Z</dcterms:modified>
</cp:coreProperties>
</file>