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20935-7879-4FC8-A6C9-17BE08BC5BEB}" type="datetimeFigureOut">
              <a:rPr lang="pt-BR" smtClean="0"/>
              <a:t>19/05/2025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C807DB-5B9E-40AD-B536-0427C15B024F}" type="slidenum">
              <a:rPr lang="pt-BR" smtClean="0"/>
              <a:t>‹nº›</a:t>
            </a:fld>
            <a:endParaRPr lang="pt-BR"/>
          </a:p>
        </p:txBody>
      </p:sp>
    </p:spTree>
    <p:extLst>
      <p:ext uri="{BB962C8B-B14F-4D97-AF65-F5344CB8AC3E}">
        <p14:creationId xmlns:p14="http://schemas.microsoft.com/office/powerpoint/2010/main" val="3059258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53E4F1-1F30-4B06-B085-1957CA0318E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3C51D62-C3AD-454C-819F-743679365B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5509C664-C919-41FD-97AC-7A95ECD37284}"/>
              </a:ext>
            </a:extLst>
          </p:cNvPr>
          <p:cNvSpPr>
            <a:spLocks noGrp="1"/>
          </p:cNvSpPr>
          <p:nvPr>
            <p:ph type="dt" sz="half" idx="10"/>
          </p:nvPr>
        </p:nvSpPr>
        <p:spPr/>
        <p:txBody>
          <a:bodyPr/>
          <a:lstStyle/>
          <a:p>
            <a:fld id="{055D9AF5-8B02-462A-998E-086C6BD146E3}" type="datetime1">
              <a:rPr lang="pt-BR" smtClean="0"/>
              <a:t>19/05/2025</a:t>
            </a:fld>
            <a:endParaRPr lang="pt-BR"/>
          </a:p>
        </p:txBody>
      </p:sp>
      <p:sp>
        <p:nvSpPr>
          <p:cNvPr id="5" name="Espaço Reservado para Rodapé 4">
            <a:extLst>
              <a:ext uri="{FF2B5EF4-FFF2-40B4-BE49-F238E27FC236}">
                <a16:creationId xmlns:a16="http://schemas.microsoft.com/office/drawing/2014/main" id="{5B62F5E9-769B-4770-9E6D-9938222F509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23DA519-6495-417D-9D90-D88EE8AB0E26}"/>
              </a:ext>
            </a:extLst>
          </p:cNvPr>
          <p:cNvSpPr>
            <a:spLocks noGrp="1"/>
          </p:cNvSpPr>
          <p:nvPr>
            <p:ph type="sldNum" sz="quarter" idx="12"/>
          </p:nvPr>
        </p:nvSpPr>
        <p:spPr/>
        <p:txBody>
          <a:bodyPr/>
          <a:lstStyle/>
          <a:p>
            <a:fld id="{8B47F1C4-F96C-4C0A-B609-260FF48CAA5D}" type="slidenum">
              <a:rPr lang="pt-BR" smtClean="0"/>
              <a:t>‹nº›</a:t>
            </a:fld>
            <a:endParaRPr lang="pt-BR"/>
          </a:p>
        </p:txBody>
      </p:sp>
    </p:spTree>
    <p:extLst>
      <p:ext uri="{BB962C8B-B14F-4D97-AF65-F5344CB8AC3E}">
        <p14:creationId xmlns:p14="http://schemas.microsoft.com/office/powerpoint/2010/main" val="1920429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A820A0-0764-4416-B565-3EA6A1B833F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65A75544-00AC-40AB-A056-B7972C08650B}"/>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5580E54-6D26-4894-B2EE-ACE079FB2D23}"/>
              </a:ext>
            </a:extLst>
          </p:cNvPr>
          <p:cNvSpPr>
            <a:spLocks noGrp="1"/>
          </p:cNvSpPr>
          <p:nvPr>
            <p:ph type="dt" sz="half" idx="10"/>
          </p:nvPr>
        </p:nvSpPr>
        <p:spPr/>
        <p:txBody>
          <a:bodyPr/>
          <a:lstStyle/>
          <a:p>
            <a:fld id="{258448AC-78A4-411F-B30C-72E16663FB27}" type="datetime1">
              <a:rPr lang="pt-BR" smtClean="0"/>
              <a:t>19/05/2025</a:t>
            </a:fld>
            <a:endParaRPr lang="pt-BR"/>
          </a:p>
        </p:txBody>
      </p:sp>
      <p:sp>
        <p:nvSpPr>
          <p:cNvPr id="5" name="Espaço Reservado para Rodapé 4">
            <a:extLst>
              <a:ext uri="{FF2B5EF4-FFF2-40B4-BE49-F238E27FC236}">
                <a16:creationId xmlns:a16="http://schemas.microsoft.com/office/drawing/2014/main" id="{9E256FE2-1351-492E-95CF-ED77DA4ABA2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F25D015-2F78-40BA-A84D-A28B2089936B}"/>
              </a:ext>
            </a:extLst>
          </p:cNvPr>
          <p:cNvSpPr>
            <a:spLocks noGrp="1"/>
          </p:cNvSpPr>
          <p:nvPr>
            <p:ph type="sldNum" sz="quarter" idx="12"/>
          </p:nvPr>
        </p:nvSpPr>
        <p:spPr/>
        <p:txBody>
          <a:bodyPr/>
          <a:lstStyle/>
          <a:p>
            <a:fld id="{8B47F1C4-F96C-4C0A-B609-260FF48CAA5D}" type="slidenum">
              <a:rPr lang="pt-BR" smtClean="0"/>
              <a:t>‹nº›</a:t>
            </a:fld>
            <a:endParaRPr lang="pt-BR"/>
          </a:p>
        </p:txBody>
      </p:sp>
    </p:spTree>
    <p:extLst>
      <p:ext uri="{BB962C8B-B14F-4D97-AF65-F5344CB8AC3E}">
        <p14:creationId xmlns:p14="http://schemas.microsoft.com/office/powerpoint/2010/main" val="1235610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8C26447-0F59-4811-9D41-F3319ACE3F1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AB80FC8-E2F9-4FA2-9A35-7E58D9CB629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AE045CD-6B5B-40B3-97D3-0036E52B50AB}"/>
              </a:ext>
            </a:extLst>
          </p:cNvPr>
          <p:cNvSpPr>
            <a:spLocks noGrp="1"/>
          </p:cNvSpPr>
          <p:nvPr>
            <p:ph type="dt" sz="half" idx="10"/>
          </p:nvPr>
        </p:nvSpPr>
        <p:spPr/>
        <p:txBody>
          <a:bodyPr/>
          <a:lstStyle/>
          <a:p>
            <a:fld id="{9F1F3115-DB14-4321-8D36-A5960E5A90C2}" type="datetime1">
              <a:rPr lang="pt-BR" smtClean="0"/>
              <a:t>19/05/2025</a:t>
            </a:fld>
            <a:endParaRPr lang="pt-BR"/>
          </a:p>
        </p:txBody>
      </p:sp>
      <p:sp>
        <p:nvSpPr>
          <p:cNvPr id="5" name="Espaço Reservado para Rodapé 4">
            <a:extLst>
              <a:ext uri="{FF2B5EF4-FFF2-40B4-BE49-F238E27FC236}">
                <a16:creationId xmlns:a16="http://schemas.microsoft.com/office/drawing/2014/main" id="{F0E2B7E2-B6BE-4876-A3B0-20B68B2868B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EA7947B-DD21-4ABD-99FF-462002DA4777}"/>
              </a:ext>
            </a:extLst>
          </p:cNvPr>
          <p:cNvSpPr>
            <a:spLocks noGrp="1"/>
          </p:cNvSpPr>
          <p:nvPr>
            <p:ph type="sldNum" sz="quarter" idx="12"/>
          </p:nvPr>
        </p:nvSpPr>
        <p:spPr/>
        <p:txBody>
          <a:bodyPr/>
          <a:lstStyle/>
          <a:p>
            <a:fld id="{8B47F1C4-F96C-4C0A-B609-260FF48CAA5D}" type="slidenum">
              <a:rPr lang="pt-BR" smtClean="0"/>
              <a:t>‹nº›</a:t>
            </a:fld>
            <a:endParaRPr lang="pt-BR"/>
          </a:p>
        </p:txBody>
      </p:sp>
    </p:spTree>
    <p:extLst>
      <p:ext uri="{BB962C8B-B14F-4D97-AF65-F5344CB8AC3E}">
        <p14:creationId xmlns:p14="http://schemas.microsoft.com/office/powerpoint/2010/main" val="196421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920FE-65F7-4472-8F6A-AF93A4E6DC5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1DE8B3A-9B86-401A-89FC-6F5B5826C01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685A15C-8FB8-46F2-8916-CF7D82F00F26}"/>
              </a:ext>
            </a:extLst>
          </p:cNvPr>
          <p:cNvSpPr>
            <a:spLocks noGrp="1"/>
          </p:cNvSpPr>
          <p:nvPr>
            <p:ph type="dt" sz="half" idx="10"/>
          </p:nvPr>
        </p:nvSpPr>
        <p:spPr/>
        <p:txBody>
          <a:bodyPr/>
          <a:lstStyle/>
          <a:p>
            <a:fld id="{D8C6E8C3-9067-43B2-BEF6-C1F5787FC74D}" type="datetime1">
              <a:rPr lang="pt-BR" smtClean="0"/>
              <a:t>19/05/2025</a:t>
            </a:fld>
            <a:endParaRPr lang="pt-BR"/>
          </a:p>
        </p:txBody>
      </p:sp>
      <p:sp>
        <p:nvSpPr>
          <p:cNvPr id="5" name="Espaço Reservado para Rodapé 4">
            <a:extLst>
              <a:ext uri="{FF2B5EF4-FFF2-40B4-BE49-F238E27FC236}">
                <a16:creationId xmlns:a16="http://schemas.microsoft.com/office/drawing/2014/main" id="{7AD9CEE1-E689-46C1-8309-6E27DA87B4C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44A9A78-9C34-4491-9EF1-430E831DFBBD}"/>
              </a:ext>
            </a:extLst>
          </p:cNvPr>
          <p:cNvSpPr>
            <a:spLocks noGrp="1"/>
          </p:cNvSpPr>
          <p:nvPr>
            <p:ph type="sldNum" sz="quarter" idx="12"/>
          </p:nvPr>
        </p:nvSpPr>
        <p:spPr/>
        <p:txBody>
          <a:bodyPr/>
          <a:lstStyle/>
          <a:p>
            <a:fld id="{8B47F1C4-F96C-4C0A-B609-260FF48CAA5D}" type="slidenum">
              <a:rPr lang="pt-BR" smtClean="0"/>
              <a:t>‹nº›</a:t>
            </a:fld>
            <a:endParaRPr lang="pt-BR"/>
          </a:p>
        </p:txBody>
      </p:sp>
    </p:spTree>
    <p:extLst>
      <p:ext uri="{BB962C8B-B14F-4D97-AF65-F5344CB8AC3E}">
        <p14:creationId xmlns:p14="http://schemas.microsoft.com/office/powerpoint/2010/main" val="9506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07EB3D-0C58-49A6-8D5C-D8BA7BC682CD}"/>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7139EFD-9585-4FE1-B171-509B20EC2B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017F1F10-F1BF-451F-8994-E9F5DB8982EB}"/>
              </a:ext>
            </a:extLst>
          </p:cNvPr>
          <p:cNvSpPr>
            <a:spLocks noGrp="1"/>
          </p:cNvSpPr>
          <p:nvPr>
            <p:ph type="dt" sz="half" idx="10"/>
          </p:nvPr>
        </p:nvSpPr>
        <p:spPr/>
        <p:txBody>
          <a:bodyPr/>
          <a:lstStyle/>
          <a:p>
            <a:fld id="{AEDAA854-EDC2-459C-AF0A-0D60AE43886D}" type="datetime1">
              <a:rPr lang="pt-BR" smtClean="0"/>
              <a:t>19/05/2025</a:t>
            </a:fld>
            <a:endParaRPr lang="pt-BR"/>
          </a:p>
        </p:txBody>
      </p:sp>
      <p:sp>
        <p:nvSpPr>
          <p:cNvPr id="5" name="Espaço Reservado para Rodapé 4">
            <a:extLst>
              <a:ext uri="{FF2B5EF4-FFF2-40B4-BE49-F238E27FC236}">
                <a16:creationId xmlns:a16="http://schemas.microsoft.com/office/drawing/2014/main" id="{1C6085E3-4AD4-4966-BA93-179B8AC5127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013BE30-C036-4842-A606-B2020E585DE0}"/>
              </a:ext>
            </a:extLst>
          </p:cNvPr>
          <p:cNvSpPr>
            <a:spLocks noGrp="1"/>
          </p:cNvSpPr>
          <p:nvPr>
            <p:ph type="sldNum" sz="quarter" idx="12"/>
          </p:nvPr>
        </p:nvSpPr>
        <p:spPr/>
        <p:txBody>
          <a:bodyPr/>
          <a:lstStyle/>
          <a:p>
            <a:fld id="{8B47F1C4-F96C-4C0A-B609-260FF48CAA5D}" type="slidenum">
              <a:rPr lang="pt-BR" smtClean="0"/>
              <a:t>‹nº›</a:t>
            </a:fld>
            <a:endParaRPr lang="pt-BR"/>
          </a:p>
        </p:txBody>
      </p:sp>
    </p:spTree>
    <p:extLst>
      <p:ext uri="{BB962C8B-B14F-4D97-AF65-F5344CB8AC3E}">
        <p14:creationId xmlns:p14="http://schemas.microsoft.com/office/powerpoint/2010/main" val="340426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107CD8-C936-466D-97B0-A6C24F73772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5C7AB8C-F4DA-4AD9-ACB4-EEFDEFEB7C7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4482C83-71B8-4FA0-B816-0FCD1BDCB4F8}"/>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EB35A66A-831D-43D2-AF42-C551A66CE0C2}"/>
              </a:ext>
            </a:extLst>
          </p:cNvPr>
          <p:cNvSpPr>
            <a:spLocks noGrp="1"/>
          </p:cNvSpPr>
          <p:nvPr>
            <p:ph type="dt" sz="half" idx="10"/>
          </p:nvPr>
        </p:nvSpPr>
        <p:spPr/>
        <p:txBody>
          <a:bodyPr/>
          <a:lstStyle/>
          <a:p>
            <a:fld id="{5D91D852-DAA6-48D5-92B2-C187B4D9E703}" type="datetime1">
              <a:rPr lang="pt-BR" smtClean="0"/>
              <a:t>19/05/2025</a:t>
            </a:fld>
            <a:endParaRPr lang="pt-BR"/>
          </a:p>
        </p:txBody>
      </p:sp>
      <p:sp>
        <p:nvSpPr>
          <p:cNvPr id="6" name="Espaço Reservado para Rodapé 5">
            <a:extLst>
              <a:ext uri="{FF2B5EF4-FFF2-40B4-BE49-F238E27FC236}">
                <a16:creationId xmlns:a16="http://schemas.microsoft.com/office/drawing/2014/main" id="{4E5CDAC8-6B53-44B4-B995-426BCCBC7E7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96CF0A1-F06E-4F39-A0B4-42E92F079021}"/>
              </a:ext>
            </a:extLst>
          </p:cNvPr>
          <p:cNvSpPr>
            <a:spLocks noGrp="1"/>
          </p:cNvSpPr>
          <p:nvPr>
            <p:ph type="sldNum" sz="quarter" idx="12"/>
          </p:nvPr>
        </p:nvSpPr>
        <p:spPr/>
        <p:txBody>
          <a:bodyPr/>
          <a:lstStyle/>
          <a:p>
            <a:fld id="{8B47F1C4-F96C-4C0A-B609-260FF48CAA5D}" type="slidenum">
              <a:rPr lang="pt-BR" smtClean="0"/>
              <a:t>‹nº›</a:t>
            </a:fld>
            <a:endParaRPr lang="pt-BR"/>
          </a:p>
        </p:txBody>
      </p:sp>
    </p:spTree>
    <p:extLst>
      <p:ext uri="{BB962C8B-B14F-4D97-AF65-F5344CB8AC3E}">
        <p14:creationId xmlns:p14="http://schemas.microsoft.com/office/powerpoint/2010/main" val="109272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C7139E-6ECE-459F-9ED9-5F8ACD1B7B44}"/>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519EDAD-F85C-4D9C-A423-F8171AFFAB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5545D85B-BBE8-4CE3-B80B-0AFEEE0F885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DE916A3-2F6F-4D02-BA6A-DF5E0374E2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E3BDEFA9-0F4D-44C0-AA6B-964849AB792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724968BF-EF8C-47BD-9BA8-6699FC6825B7}"/>
              </a:ext>
            </a:extLst>
          </p:cNvPr>
          <p:cNvSpPr>
            <a:spLocks noGrp="1"/>
          </p:cNvSpPr>
          <p:nvPr>
            <p:ph type="dt" sz="half" idx="10"/>
          </p:nvPr>
        </p:nvSpPr>
        <p:spPr/>
        <p:txBody>
          <a:bodyPr/>
          <a:lstStyle/>
          <a:p>
            <a:fld id="{CDC3A4EE-7EB3-49B0-B009-2BF3B4DB4BF7}" type="datetime1">
              <a:rPr lang="pt-BR" smtClean="0"/>
              <a:t>19/05/2025</a:t>
            </a:fld>
            <a:endParaRPr lang="pt-BR"/>
          </a:p>
        </p:txBody>
      </p:sp>
      <p:sp>
        <p:nvSpPr>
          <p:cNvPr id="8" name="Espaço Reservado para Rodapé 7">
            <a:extLst>
              <a:ext uri="{FF2B5EF4-FFF2-40B4-BE49-F238E27FC236}">
                <a16:creationId xmlns:a16="http://schemas.microsoft.com/office/drawing/2014/main" id="{91F3BBEF-05D1-4DB9-A95A-B32FCEFD01B6}"/>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45C89398-84EB-4D2D-BDB6-11788918B601}"/>
              </a:ext>
            </a:extLst>
          </p:cNvPr>
          <p:cNvSpPr>
            <a:spLocks noGrp="1"/>
          </p:cNvSpPr>
          <p:nvPr>
            <p:ph type="sldNum" sz="quarter" idx="12"/>
          </p:nvPr>
        </p:nvSpPr>
        <p:spPr/>
        <p:txBody>
          <a:bodyPr/>
          <a:lstStyle/>
          <a:p>
            <a:fld id="{8B47F1C4-F96C-4C0A-B609-260FF48CAA5D}" type="slidenum">
              <a:rPr lang="pt-BR" smtClean="0"/>
              <a:t>‹nº›</a:t>
            </a:fld>
            <a:endParaRPr lang="pt-BR"/>
          </a:p>
        </p:txBody>
      </p:sp>
    </p:spTree>
    <p:extLst>
      <p:ext uri="{BB962C8B-B14F-4D97-AF65-F5344CB8AC3E}">
        <p14:creationId xmlns:p14="http://schemas.microsoft.com/office/powerpoint/2010/main" val="101407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D3D81-DA11-450A-B4D3-CB356330A47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D279C8B-33CB-4104-8352-CB83CA9F8BE5}"/>
              </a:ext>
            </a:extLst>
          </p:cNvPr>
          <p:cNvSpPr>
            <a:spLocks noGrp="1"/>
          </p:cNvSpPr>
          <p:nvPr>
            <p:ph type="dt" sz="half" idx="10"/>
          </p:nvPr>
        </p:nvSpPr>
        <p:spPr/>
        <p:txBody>
          <a:bodyPr/>
          <a:lstStyle/>
          <a:p>
            <a:fld id="{224C9A1C-CA50-4622-B615-0639F6347B1D}" type="datetime1">
              <a:rPr lang="pt-BR" smtClean="0"/>
              <a:t>19/05/2025</a:t>
            </a:fld>
            <a:endParaRPr lang="pt-BR"/>
          </a:p>
        </p:txBody>
      </p:sp>
      <p:sp>
        <p:nvSpPr>
          <p:cNvPr id="4" name="Espaço Reservado para Rodapé 3">
            <a:extLst>
              <a:ext uri="{FF2B5EF4-FFF2-40B4-BE49-F238E27FC236}">
                <a16:creationId xmlns:a16="http://schemas.microsoft.com/office/drawing/2014/main" id="{8DF829DF-1A71-4E94-AE65-AAD707475FFA}"/>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39E0CCFF-DA42-419F-B428-D1D46A3042F6}"/>
              </a:ext>
            </a:extLst>
          </p:cNvPr>
          <p:cNvSpPr>
            <a:spLocks noGrp="1"/>
          </p:cNvSpPr>
          <p:nvPr>
            <p:ph type="sldNum" sz="quarter" idx="12"/>
          </p:nvPr>
        </p:nvSpPr>
        <p:spPr/>
        <p:txBody>
          <a:bodyPr/>
          <a:lstStyle/>
          <a:p>
            <a:fld id="{8B47F1C4-F96C-4C0A-B609-260FF48CAA5D}" type="slidenum">
              <a:rPr lang="pt-BR" smtClean="0"/>
              <a:t>‹nº›</a:t>
            </a:fld>
            <a:endParaRPr lang="pt-BR"/>
          </a:p>
        </p:txBody>
      </p:sp>
    </p:spTree>
    <p:extLst>
      <p:ext uri="{BB962C8B-B14F-4D97-AF65-F5344CB8AC3E}">
        <p14:creationId xmlns:p14="http://schemas.microsoft.com/office/powerpoint/2010/main" val="25421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7E74457-BE58-46A3-B3FF-FC13772ADEF8}"/>
              </a:ext>
            </a:extLst>
          </p:cNvPr>
          <p:cNvSpPr>
            <a:spLocks noGrp="1"/>
          </p:cNvSpPr>
          <p:nvPr>
            <p:ph type="dt" sz="half" idx="10"/>
          </p:nvPr>
        </p:nvSpPr>
        <p:spPr/>
        <p:txBody>
          <a:bodyPr/>
          <a:lstStyle/>
          <a:p>
            <a:fld id="{3D6C1E11-059F-430B-ACAB-308983ADDB72}" type="datetime1">
              <a:rPr lang="pt-BR" smtClean="0"/>
              <a:t>19/05/2025</a:t>
            </a:fld>
            <a:endParaRPr lang="pt-BR"/>
          </a:p>
        </p:txBody>
      </p:sp>
      <p:sp>
        <p:nvSpPr>
          <p:cNvPr id="3" name="Espaço Reservado para Rodapé 2">
            <a:extLst>
              <a:ext uri="{FF2B5EF4-FFF2-40B4-BE49-F238E27FC236}">
                <a16:creationId xmlns:a16="http://schemas.microsoft.com/office/drawing/2014/main" id="{D471B030-10DF-4589-AF7A-031DFD50863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7F8376A-55C9-468A-9F0E-192A84463F56}"/>
              </a:ext>
            </a:extLst>
          </p:cNvPr>
          <p:cNvSpPr>
            <a:spLocks noGrp="1"/>
          </p:cNvSpPr>
          <p:nvPr>
            <p:ph type="sldNum" sz="quarter" idx="12"/>
          </p:nvPr>
        </p:nvSpPr>
        <p:spPr/>
        <p:txBody>
          <a:bodyPr/>
          <a:lstStyle/>
          <a:p>
            <a:fld id="{8B47F1C4-F96C-4C0A-B609-260FF48CAA5D}" type="slidenum">
              <a:rPr lang="pt-BR" smtClean="0"/>
              <a:t>‹nº›</a:t>
            </a:fld>
            <a:endParaRPr lang="pt-BR"/>
          </a:p>
        </p:txBody>
      </p:sp>
    </p:spTree>
    <p:extLst>
      <p:ext uri="{BB962C8B-B14F-4D97-AF65-F5344CB8AC3E}">
        <p14:creationId xmlns:p14="http://schemas.microsoft.com/office/powerpoint/2010/main" val="1943322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663A4F-B7F5-4D89-A3A7-2F26766D254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6B2AC27-ABD6-485E-87E7-8F4E3E849A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4EF6F57E-4107-4E4E-AF72-D2261AF15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08D176C-77DB-4A83-B364-F60EC4C69641}"/>
              </a:ext>
            </a:extLst>
          </p:cNvPr>
          <p:cNvSpPr>
            <a:spLocks noGrp="1"/>
          </p:cNvSpPr>
          <p:nvPr>
            <p:ph type="dt" sz="half" idx="10"/>
          </p:nvPr>
        </p:nvSpPr>
        <p:spPr/>
        <p:txBody>
          <a:bodyPr/>
          <a:lstStyle/>
          <a:p>
            <a:fld id="{D818A351-4929-4117-9E02-9240FA4BEF66}" type="datetime1">
              <a:rPr lang="pt-BR" smtClean="0"/>
              <a:t>19/05/2025</a:t>
            </a:fld>
            <a:endParaRPr lang="pt-BR"/>
          </a:p>
        </p:txBody>
      </p:sp>
      <p:sp>
        <p:nvSpPr>
          <p:cNvPr id="6" name="Espaço Reservado para Rodapé 5">
            <a:extLst>
              <a:ext uri="{FF2B5EF4-FFF2-40B4-BE49-F238E27FC236}">
                <a16:creationId xmlns:a16="http://schemas.microsoft.com/office/drawing/2014/main" id="{0C7E9108-9AA7-4D29-BF27-6E73C14776F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0A9C5F6-6FBD-45B6-8F27-B3E34641D7AE}"/>
              </a:ext>
            </a:extLst>
          </p:cNvPr>
          <p:cNvSpPr>
            <a:spLocks noGrp="1"/>
          </p:cNvSpPr>
          <p:nvPr>
            <p:ph type="sldNum" sz="quarter" idx="12"/>
          </p:nvPr>
        </p:nvSpPr>
        <p:spPr/>
        <p:txBody>
          <a:bodyPr/>
          <a:lstStyle/>
          <a:p>
            <a:fld id="{8B47F1C4-F96C-4C0A-B609-260FF48CAA5D}" type="slidenum">
              <a:rPr lang="pt-BR" smtClean="0"/>
              <a:t>‹nº›</a:t>
            </a:fld>
            <a:endParaRPr lang="pt-BR"/>
          </a:p>
        </p:txBody>
      </p:sp>
    </p:spTree>
    <p:extLst>
      <p:ext uri="{BB962C8B-B14F-4D97-AF65-F5344CB8AC3E}">
        <p14:creationId xmlns:p14="http://schemas.microsoft.com/office/powerpoint/2010/main" val="8626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0064A9-3283-40BB-83B9-C6DED0F6055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2FBBBB54-7E3E-4D76-9F4F-A813DC0933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6F770D9A-97B5-44C6-8EC4-FC9BC2CA1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D4E226C-9071-4AB6-9A71-EBA3B09D2A3F}"/>
              </a:ext>
            </a:extLst>
          </p:cNvPr>
          <p:cNvSpPr>
            <a:spLocks noGrp="1"/>
          </p:cNvSpPr>
          <p:nvPr>
            <p:ph type="dt" sz="half" idx="10"/>
          </p:nvPr>
        </p:nvSpPr>
        <p:spPr/>
        <p:txBody>
          <a:bodyPr/>
          <a:lstStyle/>
          <a:p>
            <a:fld id="{0717CE0E-0A9C-4DE7-9D3C-C334C624287A}" type="datetime1">
              <a:rPr lang="pt-BR" smtClean="0"/>
              <a:t>19/05/2025</a:t>
            </a:fld>
            <a:endParaRPr lang="pt-BR"/>
          </a:p>
        </p:txBody>
      </p:sp>
      <p:sp>
        <p:nvSpPr>
          <p:cNvPr id="6" name="Espaço Reservado para Rodapé 5">
            <a:extLst>
              <a:ext uri="{FF2B5EF4-FFF2-40B4-BE49-F238E27FC236}">
                <a16:creationId xmlns:a16="http://schemas.microsoft.com/office/drawing/2014/main" id="{5039C2E5-181B-4E0C-AF9E-503946D793B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85DEB4D-5FB9-4703-BD59-AEE29D6AF94D}"/>
              </a:ext>
            </a:extLst>
          </p:cNvPr>
          <p:cNvSpPr>
            <a:spLocks noGrp="1"/>
          </p:cNvSpPr>
          <p:nvPr>
            <p:ph type="sldNum" sz="quarter" idx="12"/>
          </p:nvPr>
        </p:nvSpPr>
        <p:spPr/>
        <p:txBody>
          <a:bodyPr/>
          <a:lstStyle/>
          <a:p>
            <a:fld id="{8B47F1C4-F96C-4C0A-B609-260FF48CAA5D}" type="slidenum">
              <a:rPr lang="pt-BR" smtClean="0"/>
              <a:t>‹nº›</a:t>
            </a:fld>
            <a:endParaRPr lang="pt-BR"/>
          </a:p>
        </p:txBody>
      </p:sp>
    </p:spTree>
    <p:extLst>
      <p:ext uri="{BB962C8B-B14F-4D97-AF65-F5344CB8AC3E}">
        <p14:creationId xmlns:p14="http://schemas.microsoft.com/office/powerpoint/2010/main" val="2816758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4A0D1FCD-F75A-4EE9-9AFE-3185BEB45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9B78A0F-3304-44E7-ACF0-B338514C56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21117B4-340E-4144-8AC0-7570734738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F6C12-3CCD-4BA5-AA5A-B9FCBFB668F7}" type="datetime1">
              <a:rPr lang="pt-BR" smtClean="0"/>
              <a:t>19/05/2025</a:t>
            </a:fld>
            <a:endParaRPr lang="pt-BR"/>
          </a:p>
        </p:txBody>
      </p:sp>
      <p:sp>
        <p:nvSpPr>
          <p:cNvPr id="5" name="Espaço Reservado para Rodapé 4">
            <a:extLst>
              <a:ext uri="{FF2B5EF4-FFF2-40B4-BE49-F238E27FC236}">
                <a16:creationId xmlns:a16="http://schemas.microsoft.com/office/drawing/2014/main" id="{5AE8B8DD-CEA4-4FD0-BF06-775A44BF6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C68C4206-07EC-428F-ADFE-0F168CD390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7F1C4-F96C-4C0A-B609-260FF48CAA5D}" type="slidenum">
              <a:rPr lang="pt-BR" smtClean="0"/>
              <a:t>‹nº›</a:t>
            </a:fld>
            <a:endParaRPr lang="pt-BR"/>
          </a:p>
        </p:txBody>
      </p:sp>
    </p:spTree>
    <p:extLst>
      <p:ext uri="{BB962C8B-B14F-4D97-AF65-F5344CB8AC3E}">
        <p14:creationId xmlns:p14="http://schemas.microsoft.com/office/powerpoint/2010/main" val="1118957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47ACB-E7DF-4BBE-AC44-A1AC9F22CAC8}"/>
              </a:ext>
            </a:extLst>
          </p:cNvPr>
          <p:cNvSpPr>
            <a:spLocks noGrp="1"/>
          </p:cNvSpPr>
          <p:nvPr>
            <p:ph type="ctrTitle"/>
          </p:nvPr>
        </p:nvSpPr>
        <p:spPr>
          <a:xfrm>
            <a:off x="1524000" y="1782267"/>
            <a:ext cx="9144000" cy="852211"/>
          </a:xfrm>
        </p:spPr>
        <p:txBody>
          <a:bodyPr>
            <a:noAutofit/>
          </a:bodyPr>
          <a:lstStyle/>
          <a:p>
            <a:r>
              <a:rPr lang="pt-BR" sz="2400" dirty="0">
                <a:latin typeface="Arial" panose="020B0604020202020204" pitchFamily="34" charset="0"/>
                <a:cs typeface="Arial" panose="020B0604020202020204" pitchFamily="34" charset="0"/>
              </a:rPr>
              <a:t>SISTEMAS PARA GRUPOS DE ESTUDOS MUSICAIS – CONGREGAÇÃO CRISTÃ NO BRASIL</a:t>
            </a:r>
          </a:p>
        </p:txBody>
      </p:sp>
      <p:sp>
        <p:nvSpPr>
          <p:cNvPr id="3" name="Subtítulo 2">
            <a:extLst>
              <a:ext uri="{FF2B5EF4-FFF2-40B4-BE49-F238E27FC236}">
                <a16:creationId xmlns:a16="http://schemas.microsoft.com/office/drawing/2014/main" id="{D925F25B-ABDD-439F-B7AE-9A79A3FDC1CE}"/>
              </a:ext>
            </a:extLst>
          </p:cNvPr>
          <p:cNvSpPr>
            <a:spLocks noGrp="1"/>
          </p:cNvSpPr>
          <p:nvPr>
            <p:ph type="subTitle" idx="1"/>
          </p:nvPr>
        </p:nvSpPr>
        <p:spPr>
          <a:xfrm>
            <a:off x="1524000" y="2907635"/>
            <a:ext cx="9064487" cy="2701236"/>
          </a:xfrm>
        </p:spPr>
        <p:txBody>
          <a:bodyPr>
            <a:normAutofit/>
          </a:bodyPr>
          <a:lstStyle/>
          <a:p>
            <a:pPr algn="l"/>
            <a:r>
              <a:rPr lang="pt-BR" sz="2000" dirty="0">
                <a:cs typeface="Arial" panose="020B0604020202020204" pitchFamily="34" charset="0"/>
              </a:rPr>
              <a:t>- Luan Guilherme da Cruz Menezes</a:t>
            </a:r>
          </a:p>
          <a:p>
            <a:pPr algn="l"/>
            <a:r>
              <a:rPr lang="pt-BR" sz="2000" dirty="0">
                <a:cs typeface="Arial" panose="020B0604020202020204" pitchFamily="34" charset="0"/>
              </a:rPr>
              <a:t>- Liceu Santista</a:t>
            </a:r>
          </a:p>
          <a:p>
            <a:pPr algn="l"/>
            <a:r>
              <a:rPr lang="pt-BR" sz="2000" dirty="0">
                <a:cs typeface="Arial" panose="020B0604020202020204" pitchFamily="34" charset="0"/>
              </a:rPr>
              <a:t>- Santos, SP</a:t>
            </a:r>
          </a:p>
          <a:p>
            <a:pPr algn="l"/>
            <a:r>
              <a:rPr lang="pt-BR" sz="2000" dirty="0">
                <a:cs typeface="Arial" panose="020B0604020202020204" pitchFamily="34" charset="0"/>
              </a:rPr>
              <a:t>- 2025</a:t>
            </a:r>
          </a:p>
        </p:txBody>
      </p:sp>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1026" name="Picture 2" descr="Estatuto - Congregação Cristã no Brasil">
            <a:extLst>
              <a:ext uri="{FF2B5EF4-FFF2-40B4-BE49-F238E27FC236}">
                <a16:creationId xmlns:a16="http://schemas.microsoft.com/office/drawing/2014/main" id="{2B47BA10-5F53-4220-9A1C-F9435846F5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193778"/>
            <a:ext cx="2435948" cy="123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49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47ACB-E7DF-4BBE-AC44-A1AC9F22CAC8}"/>
              </a:ext>
            </a:extLst>
          </p:cNvPr>
          <p:cNvSpPr>
            <a:spLocks noGrp="1"/>
          </p:cNvSpPr>
          <p:nvPr>
            <p:ph type="ctrTitle"/>
          </p:nvPr>
        </p:nvSpPr>
        <p:spPr>
          <a:xfrm>
            <a:off x="1580113" y="2024615"/>
            <a:ext cx="9144000" cy="852211"/>
          </a:xfrm>
        </p:spPr>
        <p:txBody>
          <a:bodyPr>
            <a:noAutofit/>
          </a:bodyPr>
          <a:lstStyle/>
          <a:p>
            <a:r>
              <a:rPr lang="pt-BR" sz="4800" dirty="0"/>
              <a:t>REFERÊNCIAS</a:t>
            </a:r>
          </a:p>
        </p:txBody>
      </p:sp>
      <p:sp>
        <p:nvSpPr>
          <p:cNvPr id="3" name="Subtítulo 2">
            <a:extLst>
              <a:ext uri="{FF2B5EF4-FFF2-40B4-BE49-F238E27FC236}">
                <a16:creationId xmlns:a16="http://schemas.microsoft.com/office/drawing/2014/main" id="{D925F25B-ABDD-439F-B7AE-9A79A3FDC1CE}"/>
              </a:ext>
            </a:extLst>
          </p:cNvPr>
          <p:cNvSpPr>
            <a:spLocks noGrp="1"/>
          </p:cNvSpPr>
          <p:nvPr>
            <p:ph type="subTitle" idx="1"/>
          </p:nvPr>
        </p:nvSpPr>
        <p:spPr>
          <a:xfrm>
            <a:off x="1580113" y="3139144"/>
            <a:ext cx="9750495" cy="1644891"/>
          </a:xfrm>
        </p:spPr>
        <p:txBody>
          <a:bodyPr>
            <a:normAutofit/>
          </a:bodyPr>
          <a:lstStyle/>
          <a:p>
            <a:pPr marL="457200" indent="-457200" algn="l">
              <a:buFontTx/>
              <a:buChar char="-"/>
            </a:pPr>
            <a:r>
              <a:rPr lang="pt-BR" sz="3200" dirty="0"/>
              <a:t>PRINCIPAIS FONTES UTILIZADAS (FORMATO ABNT)</a:t>
            </a:r>
          </a:p>
        </p:txBody>
      </p:sp>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6" name="Picture 2" descr="Estatuto - Congregação Cristã no Brasil">
            <a:extLst>
              <a:ext uri="{FF2B5EF4-FFF2-40B4-BE49-F238E27FC236}">
                <a16:creationId xmlns:a16="http://schemas.microsoft.com/office/drawing/2014/main" id="{E874D8CC-C14D-46CE-8639-EAE0017352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207031"/>
            <a:ext cx="2435948" cy="123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031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47ACB-E7DF-4BBE-AC44-A1AC9F22CAC8}"/>
              </a:ext>
            </a:extLst>
          </p:cNvPr>
          <p:cNvSpPr>
            <a:spLocks noGrp="1"/>
          </p:cNvSpPr>
          <p:nvPr>
            <p:ph type="ctrTitle"/>
          </p:nvPr>
        </p:nvSpPr>
        <p:spPr>
          <a:xfrm>
            <a:off x="1580113" y="2024615"/>
            <a:ext cx="9144000" cy="852211"/>
          </a:xfrm>
        </p:spPr>
        <p:txBody>
          <a:bodyPr>
            <a:noAutofit/>
          </a:bodyPr>
          <a:lstStyle/>
          <a:p>
            <a:r>
              <a:rPr lang="pt-BR" sz="4800" dirty="0"/>
              <a:t>AGRADECIMENTOS (OPCIONAL)</a:t>
            </a:r>
          </a:p>
        </p:txBody>
      </p:sp>
      <p:sp>
        <p:nvSpPr>
          <p:cNvPr id="3" name="Subtítulo 2">
            <a:extLst>
              <a:ext uri="{FF2B5EF4-FFF2-40B4-BE49-F238E27FC236}">
                <a16:creationId xmlns:a16="http://schemas.microsoft.com/office/drawing/2014/main" id="{D925F25B-ABDD-439F-B7AE-9A79A3FDC1CE}"/>
              </a:ext>
            </a:extLst>
          </p:cNvPr>
          <p:cNvSpPr>
            <a:spLocks noGrp="1"/>
          </p:cNvSpPr>
          <p:nvPr>
            <p:ph type="subTitle" idx="1"/>
          </p:nvPr>
        </p:nvSpPr>
        <p:spPr>
          <a:xfrm>
            <a:off x="1580113" y="3139144"/>
            <a:ext cx="9750495" cy="1644891"/>
          </a:xfrm>
        </p:spPr>
        <p:txBody>
          <a:bodyPr>
            <a:normAutofit/>
          </a:bodyPr>
          <a:lstStyle/>
          <a:p>
            <a:pPr marL="457200" indent="-457200" algn="l">
              <a:buFontTx/>
              <a:buChar char="-"/>
            </a:pPr>
            <a:r>
              <a:rPr lang="pt-BR" sz="3200"/>
              <a:t>AGRADECIMENTOS À FAMÍLIA, PROFESSORES, COLEGAS, ETC)</a:t>
            </a:r>
            <a:endParaRPr lang="pt-BR" sz="3200" dirty="0"/>
          </a:p>
        </p:txBody>
      </p:sp>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6" name="Picture 2" descr="Estatuto - Congregação Cristã no Brasil">
            <a:extLst>
              <a:ext uri="{FF2B5EF4-FFF2-40B4-BE49-F238E27FC236}">
                <a16:creationId xmlns:a16="http://schemas.microsoft.com/office/drawing/2014/main" id="{1D4BF4D2-CFD6-4B5A-A6D2-35EFF17F73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207031"/>
            <a:ext cx="2435948" cy="123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68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925F25B-ABDD-439F-B7AE-9A79A3FDC1CE}"/>
              </a:ext>
            </a:extLst>
          </p:cNvPr>
          <p:cNvSpPr>
            <a:spLocks noGrp="1"/>
          </p:cNvSpPr>
          <p:nvPr>
            <p:ph type="subTitle" idx="1"/>
          </p:nvPr>
        </p:nvSpPr>
        <p:spPr>
          <a:xfrm>
            <a:off x="1672879" y="2541150"/>
            <a:ext cx="9144000" cy="2699026"/>
          </a:xfrm>
        </p:spPr>
        <p:txBody>
          <a:bodyPr>
            <a:normAutofit/>
          </a:bodyPr>
          <a:lstStyle/>
          <a:p>
            <a:pPr marL="342900" indent="-342900" algn="l">
              <a:buFontTx/>
              <a:buChar char="-"/>
            </a:pPr>
            <a:r>
              <a:rPr lang="pt-BR" sz="2000" dirty="0"/>
              <a:t>Desenvolvimento de um sistema digital para otimizar processos administrativos no Grupo de Estudos Musicais (GEM) da Congregação Cristã. </a:t>
            </a:r>
          </a:p>
          <a:p>
            <a:pPr marL="342900" indent="-342900" algn="l">
              <a:buFontTx/>
              <a:buChar char="-"/>
            </a:pPr>
            <a:r>
              <a:rPr lang="pt-BR" sz="2000" dirty="0"/>
              <a:t>Uso de tecnologia da informação para melhorar a gestão do ensino musical nos templos da Congregação Cristã.</a:t>
            </a:r>
          </a:p>
          <a:p>
            <a:pPr marL="342900" indent="-342900" algn="l">
              <a:buFontTx/>
              <a:buChar char="-"/>
            </a:pPr>
            <a:r>
              <a:rPr lang="pt-BR" sz="2000" dirty="0"/>
              <a:t>Necessidade de modernizar a gestão administrativa no GEM, que ainda utiliza métodos manuais como papéis e registros físicos.                   </a:t>
            </a:r>
          </a:p>
        </p:txBody>
      </p:sp>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6" name="Picture 2" descr="Estatuto - Congregação Cristã no Brasil">
            <a:extLst>
              <a:ext uri="{FF2B5EF4-FFF2-40B4-BE49-F238E27FC236}">
                <a16:creationId xmlns:a16="http://schemas.microsoft.com/office/drawing/2014/main" id="{58E19A9E-999E-4B26-B89B-ED7B91B6F6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207031"/>
            <a:ext cx="2435948" cy="1235129"/>
          </a:xfrm>
          <a:prstGeom prst="rect">
            <a:avLst/>
          </a:prstGeom>
          <a:noFill/>
          <a:extLst>
            <a:ext uri="{909E8E84-426E-40DD-AFC4-6F175D3DCCD1}">
              <a14:hiddenFill xmlns:a14="http://schemas.microsoft.com/office/drawing/2010/main">
                <a:solidFill>
                  <a:srgbClr val="FFFFFF"/>
                </a:solidFill>
              </a14:hiddenFill>
            </a:ext>
          </a:extLst>
        </p:spPr>
      </p:pic>
      <p:sp>
        <p:nvSpPr>
          <p:cNvPr id="12" name="Título 1">
            <a:extLst>
              <a:ext uri="{FF2B5EF4-FFF2-40B4-BE49-F238E27FC236}">
                <a16:creationId xmlns:a16="http://schemas.microsoft.com/office/drawing/2014/main" id="{0B759300-B1AF-49E0-861E-EF58C2F73D30}"/>
              </a:ext>
            </a:extLst>
          </p:cNvPr>
          <p:cNvSpPr>
            <a:spLocks noGrp="1"/>
          </p:cNvSpPr>
          <p:nvPr>
            <p:ph type="ctrTitle"/>
          </p:nvPr>
        </p:nvSpPr>
        <p:spPr>
          <a:xfrm>
            <a:off x="1543878" y="1306021"/>
            <a:ext cx="9104243" cy="889915"/>
          </a:xfrm>
        </p:spPr>
        <p:txBody>
          <a:bodyPr>
            <a:noAutofit/>
          </a:bodyPr>
          <a:lstStyle/>
          <a:p>
            <a:r>
              <a:rPr lang="pt-BR" sz="2400" dirty="0">
                <a:latin typeface="Arial" panose="020B0604020202020204" pitchFamily="34" charset="0"/>
                <a:cs typeface="Arial" panose="020B0604020202020204" pitchFamily="34" charset="0"/>
              </a:rPr>
              <a:t>INTRODUÇÃO</a:t>
            </a:r>
          </a:p>
        </p:txBody>
      </p:sp>
    </p:spTree>
    <p:extLst>
      <p:ext uri="{BB962C8B-B14F-4D97-AF65-F5344CB8AC3E}">
        <p14:creationId xmlns:p14="http://schemas.microsoft.com/office/powerpoint/2010/main" val="28491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47ACB-E7DF-4BBE-AC44-A1AC9F22CAC8}"/>
              </a:ext>
            </a:extLst>
          </p:cNvPr>
          <p:cNvSpPr>
            <a:spLocks noGrp="1"/>
          </p:cNvSpPr>
          <p:nvPr>
            <p:ph type="ctrTitle"/>
          </p:nvPr>
        </p:nvSpPr>
        <p:spPr>
          <a:xfrm>
            <a:off x="1580114" y="1706563"/>
            <a:ext cx="9144000" cy="852211"/>
          </a:xfrm>
        </p:spPr>
        <p:txBody>
          <a:bodyPr>
            <a:normAutofit/>
          </a:bodyPr>
          <a:lstStyle/>
          <a:p>
            <a:r>
              <a:rPr lang="pt-BR" sz="2400" dirty="0">
                <a:latin typeface="Arial" panose="020B0604020202020204" pitchFamily="34" charset="0"/>
                <a:cs typeface="Arial" panose="020B0604020202020204" pitchFamily="34" charset="0"/>
              </a:rPr>
              <a:t>PROBLEMA DE PESQUISA</a:t>
            </a:r>
          </a:p>
        </p:txBody>
      </p:sp>
      <p:sp>
        <p:nvSpPr>
          <p:cNvPr id="3" name="Subtítulo 2">
            <a:extLst>
              <a:ext uri="{FF2B5EF4-FFF2-40B4-BE49-F238E27FC236}">
                <a16:creationId xmlns:a16="http://schemas.microsoft.com/office/drawing/2014/main" id="{D925F25B-ABDD-439F-B7AE-9A79A3FDC1CE}"/>
              </a:ext>
            </a:extLst>
          </p:cNvPr>
          <p:cNvSpPr>
            <a:spLocks noGrp="1"/>
          </p:cNvSpPr>
          <p:nvPr>
            <p:ph type="subTitle" idx="1"/>
          </p:nvPr>
        </p:nvSpPr>
        <p:spPr>
          <a:xfrm>
            <a:off x="1580114" y="2949714"/>
            <a:ext cx="9144000" cy="3212548"/>
          </a:xfrm>
        </p:spPr>
        <p:txBody>
          <a:bodyPr>
            <a:normAutofit/>
          </a:bodyPr>
          <a:lstStyle/>
          <a:p>
            <a:pPr marL="342900" indent="-342900" algn="l">
              <a:buFontTx/>
              <a:buChar char="-"/>
            </a:pPr>
            <a:r>
              <a:rPr lang="pt-BR" sz="2000" dirty="0"/>
              <a:t>Falta de informatização nos processos de gestão do Grupo de Estudos Musicais (GEM) da Congregação Cristã no Brasil (CCB), que ainda utiliza métodos manuais (papel) para cadastro de alunos, controle de instrumentos e verificação de aptidão para testes.</a:t>
            </a:r>
          </a:p>
          <a:p>
            <a:pPr marL="342900" indent="-342900" algn="l">
              <a:buFontTx/>
              <a:buChar char="-"/>
            </a:pPr>
            <a:r>
              <a:rPr lang="pt-BR" sz="2000" dirty="0"/>
              <a:t>Desorganização e ineficiência no controle de vagas e disponibilidades de instrumentos.</a:t>
            </a:r>
          </a:p>
          <a:p>
            <a:pPr marL="342900" indent="-342900" algn="l">
              <a:buFontTx/>
              <a:buChar char="-"/>
            </a:pPr>
            <a:r>
              <a:rPr lang="pt-BR" sz="2000" dirty="0"/>
              <a:t>Demora e falta de clareza nos processos de avaliação e aprovação de alunos para participação em cultos, podendo gerar longos períodos de espera.</a:t>
            </a:r>
          </a:p>
          <a:p>
            <a:pPr marL="457200" indent="-457200" algn="l">
              <a:buFontTx/>
              <a:buChar char="-"/>
            </a:pPr>
            <a:endParaRPr lang="pt-BR" sz="3200" dirty="0"/>
          </a:p>
        </p:txBody>
      </p:sp>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6" name="Picture 2" descr="Estatuto - Congregação Cristã no Brasil">
            <a:extLst>
              <a:ext uri="{FF2B5EF4-FFF2-40B4-BE49-F238E27FC236}">
                <a16:creationId xmlns:a16="http://schemas.microsoft.com/office/drawing/2014/main" id="{9F49CAD4-4FFF-49C0-B166-9E66D5BA51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207031"/>
            <a:ext cx="2435948" cy="123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727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47ACB-E7DF-4BBE-AC44-A1AC9F22CAC8}"/>
              </a:ext>
            </a:extLst>
          </p:cNvPr>
          <p:cNvSpPr>
            <a:spLocks noGrp="1"/>
          </p:cNvSpPr>
          <p:nvPr>
            <p:ph type="ctrTitle"/>
          </p:nvPr>
        </p:nvSpPr>
        <p:spPr>
          <a:xfrm>
            <a:off x="1580114" y="1442160"/>
            <a:ext cx="9144000" cy="852211"/>
          </a:xfrm>
        </p:spPr>
        <p:txBody>
          <a:bodyPr>
            <a:normAutofit/>
          </a:bodyPr>
          <a:lstStyle/>
          <a:p>
            <a:r>
              <a:rPr lang="pt-BR" sz="2400" dirty="0">
                <a:latin typeface="Arial" panose="020B0604020202020204" pitchFamily="34" charset="0"/>
                <a:cs typeface="Arial" panose="020B0604020202020204" pitchFamily="34" charset="0"/>
              </a:rPr>
              <a:t>OBJETIVOS</a:t>
            </a:r>
          </a:p>
        </p:txBody>
      </p:sp>
      <p:sp>
        <p:nvSpPr>
          <p:cNvPr id="3" name="Subtítulo 2">
            <a:extLst>
              <a:ext uri="{FF2B5EF4-FFF2-40B4-BE49-F238E27FC236}">
                <a16:creationId xmlns:a16="http://schemas.microsoft.com/office/drawing/2014/main" id="{D925F25B-ABDD-439F-B7AE-9A79A3FDC1CE}"/>
              </a:ext>
            </a:extLst>
          </p:cNvPr>
          <p:cNvSpPr>
            <a:spLocks noGrp="1"/>
          </p:cNvSpPr>
          <p:nvPr>
            <p:ph type="subTitle" idx="1"/>
          </p:nvPr>
        </p:nvSpPr>
        <p:spPr>
          <a:xfrm>
            <a:off x="1580114" y="2551600"/>
            <a:ext cx="9144000" cy="3701255"/>
          </a:xfrm>
        </p:spPr>
        <p:txBody>
          <a:bodyPr>
            <a:noAutofit/>
          </a:bodyPr>
          <a:lstStyle/>
          <a:p>
            <a:pPr marL="457200" indent="-457200" algn="l">
              <a:buFontTx/>
              <a:buChar char="-"/>
            </a:pPr>
            <a:r>
              <a:rPr lang="pt-BR" sz="2000" dirty="0"/>
              <a:t>Substituir o processo manual de administração de alunos e conteúdos didáticos no Grupo de Estudos Musicais da Congregação Cristã no Brasil (GEM - CCB) por uma solução digital, eficiente e de fácil utilização.</a:t>
            </a:r>
          </a:p>
          <a:p>
            <a:pPr marL="457200" indent="-457200" algn="l">
              <a:buFontTx/>
              <a:buChar char="-"/>
            </a:pPr>
            <a:r>
              <a:rPr lang="pt-BR" sz="2000" dirty="0"/>
              <a:t>Gerenciar informações sobre instrumentos incluindo controle de vagas disponíveis</a:t>
            </a:r>
          </a:p>
          <a:p>
            <a:pPr marL="457200" indent="-457200" algn="l">
              <a:buFontTx/>
              <a:buChar char="-"/>
            </a:pPr>
            <a:r>
              <a:rPr lang="pt-BR" sz="2000" dirty="0"/>
              <a:t>Automatizar a verificação da aptidão dos alunos para participação em testes (cultos de jovens, cultos oficiais, oficialização). </a:t>
            </a:r>
          </a:p>
          <a:p>
            <a:pPr marL="457200" indent="-457200" algn="l">
              <a:buFontTx/>
              <a:buChar char="-"/>
            </a:pPr>
            <a:r>
              <a:rPr lang="pt-BR" sz="2000" dirty="0"/>
              <a:t>Melhorar a comunicação entre professores, alunos e responsáveis pela administração musical.</a:t>
            </a:r>
          </a:p>
          <a:p>
            <a:pPr marL="457200" indent="-457200" algn="l">
              <a:buFontTx/>
              <a:buChar char="-"/>
            </a:pPr>
            <a:r>
              <a:rPr lang="pt-BR" sz="2000" dirty="0"/>
              <a:t>Reduzir o tempo de espera e aumentar a transparência nos processos de avaliação e ingresso na orquestra.</a:t>
            </a:r>
          </a:p>
        </p:txBody>
      </p:sp>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6" name="Picture 2" descr="Estatuto - Congregação Cristã no Brasil">
            <a:extLst>
              <a:ext uri="{FF2B5EF4-FFF2-40B4-BE49-F238E27FC236}">
                <a16:creationId xmlns:a16="http://schemas.microsoft.com/office/drawing/2014/main" id="{ACDBC384-D74E-4609-8139-F1F9EEB826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207031"/>
            <a:ext cx="2435948" cy="123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553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47ACB-E7DF-4BBE-AC44-A1AC9F22CAC8}"/>
              </a:ext>
            </a:extLst>
          </p:cNvPr>
          <p:cNvSpPr>
            <a:spLocks noGrp="1"/>
          </p:cNvSpPr>
          <p:nvPr>
            <p:ph type="ctrTitle"/>
          </p:nvPr>
        </p:nvSpPr>
        <p:spPr>
          <a:xfrm>
            <a:off x="1580114" y="1706563"/>
            <a:ext cx="9144000" cy="852211"/>
          </a:xfrm>
        </p:spPr>
        <p:txBody>
          <a:bodyPr>
            <a:normAutofit/>
          </a:bodyPr>
          <a:lstStyle/>
          <a:p>
            <a:r>
              <a:rPr lang="pt-BR" sz="2400" dirty="0">
                <a:latin typeface="Arial" panose="020B0604020202020204" pitchFamily="34" charset="0"/>
                <a:cs typeface="Arial" panose="020B0604020202020204" pitchFamily="34" charset="0"/>
              </a:rPr>
              <a:t>FUNDAMENTAÇÃO TEÓRICA</a:t>
            </a:r>
          </a:p>
        </p:txBody>
      </p:sp>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6" name="Picture 2" descr="Estatuto - Congregação Cristã no Brasil">
            <a:extLst>
              <a:ext uri="{FF2B5EF4-FFF2-40B4-BE49-F238E27FC236}">
                <a16:creationId xmlns:a16="http://schemas.microsoft.com/office/drawing/2014/main" id="{B3094615-9D5F-48FD-87D7-CB45578A4E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207031"/>
            <a:ext cx="2435948" cy="123512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23E1BD25-FAC4-4BF2-937E-7DB27D4C5320}"/>
              </a:ext>
            </a:extLst>
          </p:cNvPr>
          <p:cNvSpPr>
            <a:spLocks noGrp="1" noChangeArrowheads="1"/>
          </p:cNvSpPr>
          <p:nvPr>
            <p:ph type="subTitle" idx="1"/>
          </p:nvPr>
        </p:nvSpPr>
        <p:spPr bwMode="auto">
          <a:xfrm>
            <a:off x="1580113" y="2961676"/>
            <a:ext cx="882284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1800" b="0" i="1" u="none" strike="noStrike" cap="none" normalizeH="0" baseline="0" dirty="0">
                <a:ln>
                  <a:noFill/>
                </a:ln>
                <a:solidFill>
                  <a:schemeClr val="tx1"/>
                </a:solidFill>
                <a:effectLst/>
                <a:latin typeface="Arial" panose="020B0604020202020204" pitchFamily="34" charset="0"/>
              </a:rPr>
              <a:t>Scheilla D’</a:t>
            </a:r>
            <a:r>
              <a:rPr kumimoji="0" lang="pt-BR" altLang="pt-BR" sz="1800" b="0" i="1" u="none" strike="noStrike" cap="none" normalizeH="0" baseline="0" dirty="0" err="1">
                <a:ln>
                  <a:noFill/>
                </a:ln>
                <a:solidFill>
                  <a:schemeClr val="tx1"/>
                </a:solidFill>
                <a:effectLst/>
                <a:latin typeface="Arial" panose="020B0604020202020204" pitchFamily="34" charset="0"/>
              </a:rPr>
              <a:t>Espíndula</a:t>
            </a:r>
            <a:r>
              <a:rPr kumimoji="0" lang="pt-BR" altLang="pt-BR" sz="1800" b="0" i="1" u="none" strike="noStrike" cap="none" normalizeH="0" baseline="0" dirty="0">
                <a:ln>
                  <a:noFill/>
                </a:ln>
                <a:solidFill>
                  <a:schemeClr val="tx1"/>
                </a:solidFill>
                <a:effectLst/>
                <a:latin typeface="Arial" panose="020B0604020202020204" pitchFamily="34" charset="0"/>
              </a:rPr>
              <a:t> de Oliveira (2008)</a:t>
            </a:r>
            <a:r>
              <a:rPr kumimoji="0" lang="pt-BR" altLang="pt-BR" sz="1800" b="0" i="0" u="none" strike="noStrike" cap="none" normalizeH="0" baseline="0" dirty="0">
                <a:ln>
                  <a:noFill/>
                </a:ln>
                <a:solidFill>
                  <a:schemeClr val="tx1"/>
                </a:solidFill>
                <a:effectLst/>
                <a:latin typeface="Arial" panose="020B0604020202020204" pitchFamily="34" charset="0"/>
              </a:rPr>
              <a:t> – Destaca o papel essencial das ferramentas tecnológicas na organização, disseminação de informações e gestão do conhecimento dentro de instituições.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1800" b="0" i="1" u="none" strike="noStrike" cap="none" normalizeH="0" baseline="0" dirty="0">
                <a:ln>
                  <a:noFill/>
                </a:ln>
                <a:solidFill>
                  <a:schemeClr val="tx1"/>
                </a:solidFill>
                <a:effectLst/>
                <a:latin typeface="Arial" panose="020B0604020202020204" pitchFamily="34" charset="0"/>
              </a:rPr>
              <a:t>Universidade de São Paulo (USP)</a:t>
            </a:r>
            <a:r>
              <a:rPr kumimoji="0" lang="pt-BR" altLang="pt-BR" sz="1800" b="0" i="0" u="none" strike="noStrike" cap="none" normalizeH="0" baseline="0" dirty="0">
                <a:ln>
                  <a:noFill/>
                </a:ln>
                <a:solidFill>
                  <a:schemeClr val="tx1"/>
                </a:solidFill>
                <a:effectLst/>
                <a:latin typeface="Arial" panose="020B0604020202020204" pitchFamily="34" charset="0"/>
              </a:rPr>
              <a:t> – Aponta que a TI é indispensável para a modernização e eficiência de processos administrativos, inclusive em instituições educacionais e religiosas.</a:t>
            </a:r>
          </a:p>
        </p:txBody>
      </p:sp>
    </p:spTree>
    <p:extLst>
      <p:ext uri="{BB962C8B-B14F-4D97-AF65-F5344CB8AC3E}">
        <p14:creationId xmlns:p14="http://schemas.microsoft.com/office/powerpoint/2010/main" val="1173107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47ACB-E7DF-4BBE-AC44-A1AC9F22CAC8}"/>
              </a:ext>
            </a:extLst>
          </p:cNvPr>
          <p:cNvSpPr>
            <a:spLocks noGrp="1"/>
          </p:cNvSpPr>
          <p:nvPr>
            <p:ph type="ctrTitle"/>
          </p:nvPr>
        </p:nvSpPr>
        <p:spPr>
          <a:xfrm>
            <a:off x="1484243" y="1438440"/>
            <a:ext cx="9144000" cy="852211"/>
          </a:xfrm>
        </p:spPr>
        <p:txBody>
          <a:bodyPr>
            <a:normAutofit/>
          </a:bodyPr>
          <a:lstStyle/>
          <a:p>
            <a:r>
              <a:rPr lang="pt-BR" sz="2400" dirty="0">
                <a:latin typeface="Arial" panose="020B0604020202020204" pitchFamily="34" charset="0"/>
                <a:cs typeface="Arial" panose="020B0604020202020204" pitchFamily="34" charset="0"/>
              </a:rPr>
              <a:t>METODOLOGIA</a:t>
            </a:r>
          </a:p>
        </p:txBody>
      </p:sp>
      <p:sp>
        <p:nvSpPr>
          <p:cNvPr id="3" name="Subtítulo 2">
            <a:extLst>
              <a:ext uri="{FF2B5EF4-FFF2-40B4-BE49-F238E27FC236}">
                <a16:creationId xmlns:a16="http://schemas.microsoft.com/office/drawing/2014/main" id="{D925F25B-ABDD-439F-B7AE-9A79A3FDC1CE}"/>
              </a:ext>
            </a:extLst>
          </p:cNvPr>
          <p:cNvSpPr>
            <a:spLocks noGrp="1"/>
          </p:cNvSpPr>
          <p:nvPr>
            <p:ph type="subTitle" idx="1"/>
          </p:nvPr>
        </p:nvSpPr>
        <p:spPr>
          <a:xfrm>
            <a:off x="1580113" y="2544160"/>
            <a:ext cx="9750495" cy="2619485"/>
          </a:xfrm>
        </p:spPr>
        <p:txBody>
          <a:bodyPr>
            <a:normAutofit/>
          </a:bodyPr>
          <a:lstStyle/>
          <a:p>
            <a:pPr marL="457200" indent="-457200" algn="l">
              <a:buFontTx/>
              <a:buChar char="-"/>
            </a:pPr>
            <a:r>
              <a:rPr lang="pt-BR" sz="1800" dirty="0">
                <a:effectLst/>
                <a:latin typeface="Arial" panose="020B0604020202020204" pitchFamily="34" charset="0"/>
                <a:ea typeface="Calibri" panose="020F0502020204030204" pitchFamily="34" charset="0"/>
              </a:rPr>
              <a:t>A pesquisa é de natureza aplicada, com abordagem qualitativa, pois visa resolver um problema prático através da implementação de um sistema específico. </a:t>
            </a:r>
          </a:p>
          <a:p>
            <a:pPr marL="457200" indent="-457200" algn="l">
              <a:buFontTx/>
              <a:buChar char="-"/>
            </a:pPr>
            <a:r>
              <a:rPr lang="pt-BR" sz="2000" dirty="0"/>
              <a:t>Realizada por meio de entrevistas semiestruturadas com professores e administradores do GEM.</a:t>
            </a:r>
          </a:p>
          <a:p>
            <a:pPr marL="457200" indent="-457200" algn="l">
              <a:buFontTx/>
              <a:buChar char="-"/>
            </a:pPr>
            <a:r>
              <a:rPr lang="pt-BR" sz="2000" dirty="0"/>
              <a:t>A pesquisa foi realizada em templos da Congregação Cristã no Brasil (CCB), com membros responsáveis pelas aulas e gestão do Grupo de Estudos Musicais.</a:t>
            </a:r>
            <a:endParaRPr lang="pt-BR" sz="2800" dirty="0"/>
          </a:p>
        </p:txBody>
      </p:sp>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6" name="Picture 2" descr="Estatuto - Congregação Cristã no Brasil">
            <a:extLst>
              <a:ext uri="{FF2B5EF4-FFF2-40B4-BE49-F238E27FC236}">
                <a16:creationId xmlns:a16="http://schemas.microsoft.com/office/drawing/2014/main" id="{6CF7C935-150F-4902-8F0C-21FBCAA867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207031"/>
            <a:ext cx="2435948" cy="123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446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47ACB-E7DF-4BBE-AC44-A1AC9F22CAC8}"/>
              </a:ext>
            </a:extLst>
          </p:cNvPr>
          <p:cNvSpPr>
            <a:spLocks noGrp="1"/>
          </p:cNvSpPr>
          <p:nvPr>
            <p:ph type="ctrTitle"/>
          </p:nvPr>
        </p:nvSpPr>
        <p:spPr>
          <a:xfrm>
            <a:off x="1580113" y="2024615"/>
            <a:ext cx="9144000" cy="852211"/>
          </a:xfrm>
        </p:spPr>
        <p:txBody>
          <a:bodyPr>
            <a:noAutofit/>
          </a:bodyPr>
          <a:lstStyle/>
          <a:p>
            <a:r>
              <a:rPr lang="pt-BR" sz="4800" dirty="0"/>
              <a:t>DESENVOLVIMENTO / RESULTADOS</a:t>
            </a:r>
          </a:p>
        </p:txBody>
      </p:sp>
      <p:sp>
        <p:nvSpPr>
          <p:cNvPr id="3" name="Subtítulo 2">
            <a:extLst>
              <a:ext uri="{FF2B5EF4-FFF2-40B4-BE49-F238E27FC236}">
                <a16:creationId xmlns:a16="http://schemas.microsoft.com/office/drawing/2014/main" id="{D925F25B-ABDD-439F-B7AE-9A79A3FDC1CE}"/>
              </a:ext>
            </a:extLst>
          </p:cNvPr>
          <p:cNvSpPr>
            <a:spLocks noGrp="1"/>
          </p:cNvSpPr>
          <p:nvPr>
            <p:ph type="subTitle" idx="1"/>
          </p:nvPr>
        </p:nvSpPr>
        <p:spPr>
          <a:xfrm>
            <a:off x="1580113" y="3139144"/>
            <a:ext cx="9750495" cy="1896681"/>
          </a:xfrm>
        </p:spPr>
        <p:txBody>
          <a:bodyPr>
            <a:normAutofit/>
          </a:bodyPr>
          <a:lstStyle/>
          <a:p>
            <a:pPr marL="457200" indent="-457200" algn="l">
              <a:buFontTx/>
              <a:buChar char="-"/>
            </a:pPr>
            <a:r>
              <a:rPr lang="pt-BR" sz="2800" dirty="0"/>
              <a:t>DESCRIÇÃO DO DESENVOLVIMENTO DO PROJETO OU ANÁLISE DOS DADOS COLETADOS</a:t>
            </a:r>
          </a:p>
          <a:p>
            <a:pPr marL="457200" indent="-457200" algn="l">
              <a:buFontTx/>
              <a:buChar char="-"/>
            </a:pPr>
            <a:r>
              <a:rPr lang="pt-BR" sz="2800" dirty="0"/>
              <a:t>GRÁFICOS, TABELAS, IMAGENS OU EXEMPLOS DO PROJETO PRÁTICO</a:t>
            </a:r>
          </a:p>
        </p:txBody>
      </p:sp>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6" name="Picture 2" descr="Estatuto - Congregação Cristã no Brasil">
            <a:extLst>
              <a:ext uri="{FF2B5EF4-FFF2-40B4-BE49-F238E27FC236}">
                <a16:creationId xmlns:a16="http://schemas.microsoft.com/office/drawing/2014/main" id="{FC881A6D-7AF2-481C-BB2C-BE3EEC3083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207031"/>
            <a:ext cx="2435948" cy="123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87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47ACB-E7DF-4BBE-AC44-A1AC9F22CAC8}"/>
              </a:ext>
            </a:extLst>
          </p:cNvPr>
          <p:cNvSpPr>
            <a:spLocks noGrp="1"/>
          </p:cNvSpPr>
          <p:nvPr>
            <p:ph type="ctrTitle"/>
          </p:nvPr>
        </p:nvSpPr>
        <p:spPr>
          <a:xfrm>
            <a:off x="1580113" y="2024615"/>
            <a:ext cx="9144000" cy="852211"/>
          </a:xfrm>
        </p:spPr>
        <p:txBody>
          <a:bodyPr>
            <a:noAutofit/>
          </a:bodyPr>
          <a:lstStyle/>
          <a:p>
            <a:r>
              <a:rPr lang="pt-BR" sz="4800" dirty="0"/>
              <a:t>DISCUSSÃO</a:t>
            </a:r>
          </a:p>
        </p:txBody>
      </p:sp>
      <p:sp>
        <p:nvSpPr>
          <p:cNvPr id="3" name="Subtítulo 2">
            <a:extLst>
              <a:ext uri="{FF2B5EF4-FFF2-40B4-BE49-F238E27FC236}">
                <a16:creationId xmlns:a16="http://schemas.microsoft.com/office/drawing/2014/main" id="{D925F25B-ABDD-439F-B7AE-9A79A3FDC1CE}"/>
              </a:ext>
            </a:extLst>
          </p:cNvPr>
          <p:cNvSpPr>
            <a:spLocks noGrp="1"/>
          </p:cNvSpPr>
          <p:nvPr>
            <p:ph type="subTitle" idx="1"/>
          </p:nvPr>
        </p:nvSpPr>
        <p:spPr>
          <a:xfrm>
            <a:off x="1580113" y="3139144"/>
            <a:ext cx="9750495" cy="1896681"/>
          </a:xfrm>
        </p:spPr>
        <p:txBody>
          <a:bodyPr>
            <a:normAutofit/>
          </a:bodyPr>
          <a:lstStyle/>
          <a:p>
            <a:pPr marL="457200" indent="-457200" algn="l">
              <a:buFontTx/>
              <a:buChar char="-"/>
            </a:pPr>
            <a:r>
              <a:rPr lang="pt-BR" sz="3200" dirty="0"/>
              <a:t>COMPARAÇÃO DOS RESULTADOS COM A TEORIA</a:t>
            </a:r>
          </a:p>
          <a:p>
            <a:pPr marL="457200" indent="-457200" algn="l">
              <a:buFontTx/>
              <a:buChar char="-"/>
            </a:pPr>
            <a:r>
              <a:rPr lang="pt-BR" sz="3200" dirty="0"/>
              <a:t>O QUE FOI DESCOBERTO OU CONSTRUÍDO</a:t>
            </a:r>
          </a:p>
        </p:txBody>
      </p:sp>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6" name="Picture 2" descr="Estatuto - Congregação Cristã no Brasil">
            <a:extLst>
              <a:ext uri="{FF2B5EF4-FFF2-40B4-BE49-F238E27FC236}">
                <a16:creationId xmlns:a16="http://schemas.microsoft.com/office/drawing/2014/main" id="{74BD1F69-BDE4-49CD-A5F9-71248018DD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207031"/>
            <a:ext cx="2435948" cy="123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907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47ACB-E7DF-4BBE-AC44-A1AC9F22CAC8}"/>
              </a:ext>
            </a:extLst>
          </p:cNvPr>
          <p:cNvSpPr>
            <a:spLocks noGrp="1"/>
          </p:cNvSpPr>
          <p:nvPr>
            <p:ph type="ctrTitle"/>
          </p:nvPr>
        </p:nvSpPr>
        <p:spPr>
          <a:xfrm>
            <a:off x="1580113" y="2024615"/>
            <a:ext cx="9144000" cy="852211"/>
          </a:xfrm>
        </p:spPr>
        <p:txBody>
          <a:bodyPr>
            <a:noAutofit/>
          </a:bodyPr>
          <a:lstStyle/>
          <a:p>
            <a:r>
              <a:rPr lang="pt-BR" sz="4800" dirty="0"/>
              <a:t>CONCLUSÃO</a:t>
            </a:r>
          </a:p>
        </p:txBody>
      </p:sp>
      <p:sp>
        <p:nvSpPr>
          <p:cNvPr id="3" name="Subtítulo 2">
            <a:extLst>
              <a:ext uri="{FF2B5EF4-FFF2-40B4-BE49-F238E27FC236}">
                <a16:creationId xmlns:a16="http://schemas.microsoft.com/office/drawing/2014/main" id="{D925F25B-ABDD-439F-B7AE-9A79A3FDC1CE}"/>
              </a:ext>
            </a:extLst>
          </p:cNvPr>
          <p:cNvSpPr>
            <a:spLocks noGrp="1"/>
          </p:cNvSpPr>
          <p:nvPr>
            <p:ph type="subTitle" idx="1"/>
          </p:nvPr>
        </p:nvSpPr>
        <p:spPr>
          <a:xfrm>
            <a:off x="1580113" y="3139144"/>
            <a:ext cx="9750495" cy="2307499"/>
          </a:xfrm>
        </p:spPr>
        <p:txBody>
          <a:bodyPr>
            <a:normAutofit/>
          </a:bodyPr>
          <a:lstStyle/>
          <a:p>
            <a:pPr marL="457200" indent="-457200" algn="l">
              <a:buFontTx/>
              <a:buChar char="-"/>
            </a:pPr>
            <a:r>
              <a:rPr lang="pt-BR" sz="3200" dirty="0"/>
              <a:t>RETOMADA DOS OBJETIVOS E SE FORAM ALCANÇADOS</a:t>
            </a:r>
          </a:p>
          <a:p>
            <a:pPr marL="457200" indent="-457200" algn="l">
              <a:buFontTx/>
              <a:buChar char="-"/>
            </a:pPr>
            <a:r>
              <a:rPr lang="pt-BR" sz="3200" dirty="0"/>
              <a:t>CONSIDERAÇÕES FINAIS</a:t>
            </a:r>
          </a:p>
          <a:p>
            <a:pPr marL="457200" indent="-457200" algn="l">
              <a:buFontTx/>
              <a:buChar char="-"/>
            </a:pPr>
            <a:r>
              <a:rPr lang="pt-BR" sz="3200" dirty="0"/>
              <a:t>SUGESTÕES PARA TRABALHOS FUTUROS</a:t>
            </a:r>
          </a:p>
        </p:txBody>
      </p:sp>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6" name="Picture 2" descr="Estatuto - Congregação Cristã no Brasil">
            <a:extLst>
              <a:ext uri="{FF2B5EF4-FFF2-40B4-BE49-F238E27FC236}">
                <a16:creationId xmlns:a16="http://schemas.microsoft.com/office/drawing/2014/main" id="{135A5182-B55A-4131-ADA2-BBE7AF9BE0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207031"/>
            <a:ext cx="2435948" cy="123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94417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470</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Calibri</vt:lpstr>
      <vt:lpstr>Calibri Light</vt:lpstr>
      <vt:lpstr>Tema do Office</vt:lpstr>
      <vt:lpstr>SISTEMAS PARA GRUPOS DE ESTUDOS MUSICAIS – CONGREGAÇÃO CRISTÃ NO BRASIL</vt:lpstr>
      <vt:lpstr>INTRODUÇÃO</vt:lpstr>
      <vt:lpstr>PROBLEMA DE PESQUISA</vt:lpstr>
      <vt:lpstr>OBJETIVOS</vt:lpstr>
      <vt:lpstr>FUNDAMENTAÇÃO TEÓRICA</vt:lpstr>
      <vt:lpstr>METODOLOGIA</vt:lpstr>
      <vt:lpstr>DESENVOLVIMENTO / RESULTADOS</vt:lpstr>
      <vt:lpstr>DISCUSSÃO</vt:lpstr>
      <vt:lpstr>CONCLUSÃO</vt:lpstr>
      <vt:lpstr>REFERÊNCIAS</vt:lpstr>
      <vt:lpstr>AGRADECIMENTOS (OPCIONAL)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dc:title>
  <dc:creator>Adriana Regina Stucchi Guimaraes</dc:creator>
  <cp:lastModifiedBy>admin</cp:lastModifiedBy>
  <cp:revision>14</cp:revision>
  <dcterms:created xsi:type="dcterms:W3CDTF">2025-05-14T01:36:19Z</dcterms:created>
  <dcterms:modified xsi:type="dcterms:W3CDTF">2025-05-19T23:44:11Z</dcterms:modified>
</cp:coreProperties>
</file>