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71"/>
  </p:notesMasterIdLst>
  <p:sldIdLst>
    <p:sldId id="256" r:id="rId2"/>
    <p:sldId id="257" r:id="rId3"/>
    <p:sldId id="258" r:id="rId4"/>
    <p:sldId id="285" r:id="rId5"/>
    <p:sldId id="286" r:id="rId6"/>
    <p:sldId id="287" r:id="rId7"/>
    <p:sldId id="289" r:id="rId8"/>
    <p:sldId id="288" r:id="rId9"/>
    <p:sldId id="290" r:id="rId10"/>
    <p:sldId id="291" r:id="rId11"/>
    <p:sldId id="292" r:id="rId12"/>
    <p:sldId id="311" r:id="rId13"/>
    <p:sldId id="312" r:id="rId14"/>
    <p:sldId id="294" r:id="rId15"/>
    <p:sldId id="295" r:id="rId16"/>
    <p:sldId id="296" r:id="rId17"/>
    <p:sldId id="297" r:id="rId18"/>
    <p:sldId id="299" r:id="rId19"/>
    <p:sldId id="300" r:id="rId20"/>
    <p:sldId id="302" r:id="rId21"/>
    <p:sldId id="343" r:id="rId22"/>
    <p:sldId id="303" r:id="rId23"/>
    <p:sldId id="304" r:id="rId24"/>
    <p:sldId id="352" r:id="rId25"/>
    <p:sldId id="305" r:id="rId26"/>
    <p:sldId id="306" r:id="rId27"/>
    <p:sldId id="307" r:id="rId28"/>
    <p:sldId id="308" r:id="rId29"/>
    <p:sldId id="309" r:id="rId30"/>
    <p:sldId id="310" r:id="rId31"/>
    <p:sldId id="353" r:id="rId32"/>
    <p:sldId id="320" r:id="rId33"/>
    <p:sldId id="321" r:id="rId34"/>
    <p:sldId id="322" r:id="rId35"/>
    <p:sldId id="323" r:id="rId36"/>
    <p:sldId id="324" r:id="rId37"/>
    <p:sldId id="325" r:id="rId38"/>
    <p:sldId id="354" r:id="rId39"/>
    <p:sldId id="326" r:id="rId40"/>
    <p:sldId id="327" r:id="rId41"/>
    <p:sldId id="328" r:id="rId42"/>
    <p:sldId id="344" r:id="rId43"/>
    <p:sldId id="346" r:id="rId44"/>
    <p:sldId id="345" r:id="rId45"/>
    <p:sldId id="355" r:id="rId46"/>
    <p:sldId id="315" r:id="rId47"/>
    <p:sldId id="316" r:id="rId48"/>
    <p:sldId id="317" r:id="rId49"/>
    <p:sldId id="318" r:id="rId50"/>
    <p:sldId id="319" r:id="rId51"/>
    <p:sldId id="329" r:id="rId52"/>
    <p:sldId id="330" r:id="rId53"/>
    <p:sldId id="331" r:id="rId54"/>
    <p:sldId id="332" r:id="rId55"/>
    <p:sldId id="333" r:id="rId56"/>
    <p:sldId id="334" r:id="rId57"/>
    <p:sldId id="356" r:id="rId58"/>
    <p:sldId id="335" r:id="rId59"/>
    <p:sldId id="336" r:id="rId60"/>
    <p:sldId id="338" r:id="rId61"/>
    <p:sldId id="339" r:id="rId62"/>
    <p:sldId id="340" r:id="rId63"/>
    <p:sldId id="357" r:id="rId64"/>
    <p:sldId id="347" r:id="rId65"/>
    <p:sldId id="348" r:id="rId66"/>
    <p:sldId id="350" r:id="rId67"/>
    <p:sldId id="351" r:id="rId68"/>
    <p:sldId id="358" r:id="rId69"/>
    <p:sldId id="284" r:id="rId7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0137CD-EDD4-4F70-96BC-94EF9E51D4DD}">
  <a:tblStyle styleId="{B80137CD-EDD4-4F70-96BC-94EF9E51D4D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804"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1pPr>
            <a:lvl2pPr marL="457200" marR="0" lvl="1"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2pPr>
            <a:lvl3pPr marL="914400" marR="0" lvl="2"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3pPr>
            <a:lvl4pPr marL="1371600" marR="0" lvl="3"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4pPr>
            <a:lvl5pPr marL="1828800" marR="0" lvl="4"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5pPr>
            <a:lvl6pPr marL="2286000" marR="0" lvl="5"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6pPr>
            <a:lvl7pPr marL="3200400" marR="0" lvl="6"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7pPr>
            <a:lvl8pPr marL="4572000" marR="0" lvl="7"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8pPr>
            <a:lvl9pPr marL="6400800" marR="0" lvl="8"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4144962"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1pPr>
            <a:lvl2pPr marL="457200" marR="0" lvl="1"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2pPr>
            <a:lvl3pPr marL="914400" marR="0" lvl="2"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3pPr>
            <a:lvl4pPr marL="1371600" marR="0" lvl="3"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4pPr>
            <a:lvl5pPr marL="1828800" marR="0" lvl="4"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5pPr>
            <a:lvl6pPr marL="2286000" marR="0" lvl="5"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6pPr>
            <a:lvl7pPr marL="3200400" marR="0" lvl="6"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7pPr>
            <a:lvl8pPr marL="4572000" marR="0" lvl="7"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8pPr>
            <a:lvl9pPr marL="6400800" marR="0" lvl="8"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74725" y="4560887"/>
            <a:ext cx="5365749" cy="4319587"/>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121775"/>
            <a:ext cx="3170235"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Tahoma"/>
              <a:buNone/>
              <a:defRPr sz="1300" b="0" i="0" u="none" strike="noStrike" cap="none">
                <a:solidFill>
                  <a:srgbClr val="000000"/>
                </a:solidFill>
                <a:latin typeface="Tahoma"/>
                <a:ea typeface="Tahoma"/>
                <a:cs typeface="Tahoma"/>
                <a:sym typeface="Tahoma"/>
              </a:defRPr>
            </a:lvl1pPr>
            <a:lvl2pPr marL="457200" marR="0" lvl="1"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2pPr>
            <a:lvl3pPr marL="914400" marR="0" lvl="2"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3pPr>
            <a:lvl4pPr marL="1371600" marR="0" lvl="3"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4pPr>
            <a:lvl5pPr marL="1828800" marR="0" lvl="4"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5pPr>
            <a:lvl6pPr marL="2286000" marR="0" lvl="5"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6pPr>
            <a:lvl7pPr marL="3200400" marR="0" lvl="6"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7pPr>
            <a:lvl8pPr marL="4572000" marR="0" lvl="7"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8pPr>
            <a:lvl9pPr marL="6400800" marR="0" lvl="8" indent="0" algn="l" rtl="0">
              <a:lnSpc>
                <a:spcPct val="100000"/>
              </a:lnSpc>
              <a:spcBef>
                <a:spcPts val="0"/>
              </a:spcBef>
              <a:spcAft>
                <a:spcPts val="0"/>
              </a:spcAft>
              <a:buClr>
                <a:srgbClr val="000000"/>
              </a:buClr>
              <a:buFont typeface="Tahoma"/>
              <a:buNone/>
              <a:defRPr sz="2400" b="0" i="0" u="none" strike="noStrike" cap="none">
                <a:solidFill>
                  <a:srgbClr val="000000"/>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4144962" y="9121775"/>
            <a:ext cx="3170235" cy="479425"/>
          </a:xfrm>
          <a:prstGeom prst="rect">
            <a:avLst/>
          </a:prstGeom>
          <a:noFill/>
          <a:ln>
            <a:noFill/>
          </a:ln>
        </p:spPr>
        <p:txBody>
          <a:bodyPr lIns="96650" tIns="48325" rIns="96650" bIns="48325" anchor="b" anchorCtr="0">
            <a:noAutofit/>
          </a:bodyPr>
          <a:lstStyle/>
          <a:p>
            <a:pPr marL="0" marR="0" lvl="0" indent="0" algn="r" rtl="0">
              <a:lnSpc>
                <a:spcPct val="100000"/>
              </a:lnSpc>
              <a:spcBef>
                <a:spcPts val="0"/>
              </a:spcBef>
              <a:spcAft>
                <a:spcPts val="0"/>
              </a:spcAft>
              <a:buClr>
                <a:srgbClr val="000000"/>
              </a:buClr>
              <a:buSzPct val="25000"/>
              <a:buFont typeface="Tahoma"/>
              <a:buNone/>
            </a:pPr>
            <a:fld id="{00000000-1234-1234-1234-123412341234}" type="slidenum">
              <a:rPr lang="pt-BR" sz="1300" b="0" i="0" u="none" strike="noStrike" cap="none">
                <a:solidFill>
                  <a:srgbClr val="000000"/>
                </a:solidFill>
                <a:latin typeface="Tahoma"/>
                <a:ea typeface="Tahoma"/>
                <a:cs typeface="Tahoma"/>
                <a:sym typeface="Tahoma"/>
              </a:rPr>
              <a:t>‹nº›</a:t>
            </a:fld>
            <a:endParaRPr lang="pt-BR" sz="1300" b="0" i="0" u="none" strike="noStrike" cap="none">
              <a:solidFill>
                <a:srgbClr val="000000"/>
              </a:solidFill>
              <a:latin typeface="Tahoma"/>
              <a:ea typeface="Tahoma"/>
              <a:cs typeface="Tahoma"/>
              <a:sym typeface="Tahoma"/>
            </a:endParaRPr>
          </a:p>
        </p:txBody>
      </p:sp>
    </p:spTree>
    <p:extLst>
      <p:ext uri="{BB962C8B-B14F-4D97-AF65-F5344CB8AC3E}">
        <p14:creationId xmlns:p14="http://schemas.microsoft.com/office/powerpoint/2010/main" val="10572652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974725" y="4560887"/>
            <a:ext cx="5365749"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33" name="Shape 3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37" name="Shape 13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44" name="Shape 1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94" name="Shape 29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05" name="Shape 30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58" name="Shape 15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pt-BR" sz="1300">
                <a:solidFill>
                  <a:schemeClr val="dk1"/>
                </a:solidFill>
              </a:rPr>
              <a:pPr algn="r">
                <a:buSzPct val="25000"/>
              </a:pPr>
              <a:t>15</a:t>
            </a:fld>
            <a:endParaRPr lang="pt-BR" sz="1300">
              <a:solidFill>
                <a:schemeClr val="dk1"/>
              </a:solidFill>
            </a:endParaRPr>
          </a:p>
        </p:txBody>
      </p:sp>
      <p:sp>
        <p:nvSpPr>
          <p:cNvPr id="165" name="Shape 165"/>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6" name="Shape 166"/>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pt-BR" sz="1300">
                <a:solidFill>
                  <a:schemeClr val="dk1"/>
                </a:solidFill>
              </a:rPr>
              <a:pPr algn="r">
                <a:buSzPct val="25000"/>
              </a:pPr>
              <a:t>16</a:t>
            </a:fld>
            <a:endParaRPr lang="pt-BR" sz="1300">
              <a:solidFill>
                <a:schemeClr val="dk1"/>
              </a:solidFill>
            </a:endParaRPr>
          </a:p>
        </p:txBody>
      </p:sp>
      <p:sp>
        <p:nvSpPr>
          <p:cNvPr id="173" name="Shape 173"/>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4" name="Shape 174"/>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pt-BR" sz="1300">
                <a:solidFill>
                  <a:schemeClr val="dk1"/>
                </a:solidFill>
              </a:rPr>
              <a:pPr algn="r">
                <a:buSzPct val="25000"/>
              </a:pPr>
              <a:t>17</a:t>
            </a:fld>
            <a:endParaRPr lang="pt-BR" sz="1300">
              <a:solidFill>
                <a:schemeClr val="dk1"/>
              </a:solidFill>
            </a:endParaRPr>
          </a:p>
        </p:txBody>
      </p:sp>
      <p:sp>
        <p:nvSpPr>
          <p:cNvPr id="181" name="Shape 181"/>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2" name="Shape 182"/>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pt-BR" sz="1300">
                <a:solidFill>
                  <a:schemeClr val="dk1"/>
                </a:solidFill>
              </a:rPr>
              <a:pPr algn="r">
                <a:buSzPct val="25000"/>
              </a:pPr>
              <a:t>18</a:t>
            </a:fld>
            <a:endParaRPr lang="pt-BR" sz="1300">
              <a:solidFill>
                <a:schemeClr val="dk1"/>
              </a:solidFill>
            </a:endParaRPr>
          </a:p>
        </p:txBody>
      </p:sp>
      <p:sp>
        <p:nvSpPr>
          <p:cNvPr id="197" name="Shape 197"/>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98" name="Shape 198"/>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pt-BR" sz="1300">
                <a:solidFill>
                  <a:schemeClr val="dk1"/>
                </a:solidFill>
              </a:rPr>
              <a:pPr algn="r">
                <a:buSzPct val="25000"/>
              </a:pPr>
              <a:t>19</a:t>
            </a:fld>
            <a:endParaRPr lang="pt-BR" sz="1300">
              <a:solidFill>
                <a:schemeClr val="dk1"/>
              </a:solidFill>
            </a:endParaRPr>
          </a:p>
        </p:txBody>
      </p:sp>
      <p:sp>
        <p:nvSpPr>
          <p:cNvPr id="208" name="Shape 208"/>
          <p:cNvSpPr>
            <a:spLocks noGrp="1" noRot="1" noChangeAspect="1"/>
          </p:cNvSpPr>
          <p:nvPr>
            <p:ph type="sldImg" idx="2"/>
          </p:nvPr>
        </p:nvSpPr>
        <p:spPr>
          <a:xfrm>
            <a:off x="1258888"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9" name="Shape 209"/>
          <p:cNvSpPr txBox="1">
            <a:spLocks noGrp="1"/>
          </p:cNvSpPr>
          <p:nvPr>
            <p:ph type="body" idx="1"/>
          </p:nvPr>
        </p:nvSpPr>
        <p:spPr>
          <a:xfrm>
            <a:off x="731521" y="4560570"/>
            <a:ext cx="5852159" cy="4320540"/>
          </a:xfrm>
          <a:prstGeom prst="rect">
            <a:avLst/>
          </a:prstGeom>
          <a:noFill/>
          <a:ln>
            <a:noFill/>
          </a:ln>
        </p:spPr>
        <p:txBody>
          <a:bodyPr lIns="96645" tIns="48309" rIns="96645" bIns="48309" anchor="t" anchorCtr="0">
            <a:noAutofit/>
          </a:bodyPr>
          <a:lstStyle/>
          <a:p>
            <a:pPr>
              <a:buSzPct val="25000"/>
            </a:pP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0" name="Shape 40"/>
          <p:cNvSpPr txBox="1">
            <a:spLocks noGrp="1"/>
          </p:cNvSpPr>
          <p:nvPr>
            <p:ph type="body" idx="1"/>
          </p:nvPr>
        </p:nvSpPr>
        <p:spPr>
          <a:xfrm>
            <a:off x="974725" y="4560887"/>
            <a:ext cx="5365800" cy="43196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txBox="1">
            <a:spLocks noGrp="1"/>
          </p:cNvSpPr>
          <p:nvPr>
            <p:ph type="sldNum" idx="12"/>
          </p:nvPr>
        </p:nvSpPr>
        <p:spPr>
          <a:xfrm>
            <a:off x="4144962" y="9121775"/>
            <a:ext cx="3170099" cy="479400"/>
          </a:xfrm>
          <a:prstGeom prst="rect">
            <a:avLst/>
          </a:prstGeom>
          <a:noFill/>
          <a:ln>
            <a:noFill/>
          </a:ln>
        </p:spPr>
        <p:txBody>
          <a:bodyPr lIns="96650" tIns="48325" rIns="96650" bIns="48325" anchor="b" anchorCtr="0">
            <a:noAutofit/>
          </a:bodyPr>
          <a:lstStyle/>
          <a:p>
            <a:pPr marL="0" marR="0" lvl="0" indent="0" algn="l" rtl="0">
              <a:lnSpc>
                <a:spcPct val="100000"/>
              </a:lnSpc>
              <a:spcBef>
                <a:spcPts val="0"/>
              </a:spcBef>
              <a:spcAft>
                <a:spcPts val="0"/>
              </a:spcAft>
              <a:buClr>
                <a:srgbClr val="000000"/>
              </a:buClr>
              <a:buSzPct val="25000"/>
              <a:buFont typeface="Tahoma"/>
              <a:buNone/>
            </a:pPr>
            <a:fld id="{00000000-1234-1234-1234-123412341234}" type="slidenum">
              <a:rPr lang="pt-BR" sz="1400" b="0" i="0" u="none" strike="noStrike" cap="none">
                <a:solidFill>
                  <a:srgbClr val="000000"/>
                </a:solidFill>
                <a:latin typeface="Arial"/>
                <a:ea typeface="Arial"/>
                <a:cs typeface="Arial"/>
                <a:sym typeface="Arial"/>
              </a:rPr>
              <a:t>2</a:t>
            </a:fld>
            <a:endParaRPr lang="pt-B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25" name="Shape 22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34" name="Shape 2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34" name="Shape 2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41" name="Shape 24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49" name="Shape 24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56" name="Shape 2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64" name="Shape 2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71" name="Shape 2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79" name="Shape 27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286" name="Shape 28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47" name="Shape 47"/>
          <p:cNvSpPr txBox="1">
            <a:spLocks noGrp="1"/>
          </p:cNvSpPr>
          <p:nvPr>
            <p:ph type="body" idx="1"/>
          </p:nvPr>
        </p:nvSpPr>
        <p:spPr>
          <a:xfrm>
            <a:off x="974725" y="4560887"/>
            <a:ext cx="5365798" cy="43197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txBox="1">
            <a:spLocks noGrp="1"/>
          </p:cNvSpPr>
          <p:nvPr>
            <p:ph type="sldNum" idx="12"/>
          </p:nvPr>
        </p:nvSpPr>
        <p:spPr>
          <a:xfrm>
            <a:off x="4144962" y="9121775"/>
            <a:ext cx="3170098" cy="479398"/>
          </a:xfrm>
          <a:prstGeom prst="rect">
            <a:avLst/>
          </a:prstGeom>
          <a:noFill/>
          <a:ln>
            <a:noFill/>
          </a:ln>
        </p:spPr>
        <p:txBody>
          <a:bodyPr lIns="96650" tIns="48325" rIns="96650" bIns="48325" anchor="b" anchorCtr="0">
            <a:noAutofit/>
          </a:bodyPr>
          <a:lstStyle/>
          <a:p>
            <a:pPr marL="0" marR="0" lvl="0" indent="0" algn="l" rtl="0">
              <a:lnSpc>
                <a:spcPct val="100000"/>
              </a:lnSpc>
              <a:spcBef>
                <a:spcPts val="0"/>
              </a:spcBef>
              <a:spcAft>
                <a:spcPts val="0"/>
              </a:spcAft>
              <a:buClr>
                <a:srgbClr val="000000"/>
              </a:buClr>
              <a:buSzPct val="25000"/>
              <a:buFont typeface="Tahoma"/>
              <a:buNone/>
            </a:pPr>
            <a:fld id="{00000000-1234-1234-1234-123412341234}" type="slidenum">
              <a:rPr lang="pt-BR" sz="1400" b="0" i="0" u="none" strike="noStrike" cap="none">
                <a:solidFill>
                  <a:srgbClr val="000000"/>
                </a:solidFill>
                <a:latin typeface="Arial"/>
                <a:ea typeface="Arial"/>
                <a:cs typeface="Arial"/>
                <a:sym typeface="Arial"/>
              </a:rPr>
              <a:t>3</a:t>
            </a:fld>
            <a:endParaRPr lang="pt-B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85" name="Shape 3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92" name="Shape 39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99" name="Shape 39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07" name="Shape 4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15" name="Shape 4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23" name="Shape 4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31" name="Shape 4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39" name="Shape 43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47" name="Shape 44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31" name="Shape 4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95" name="Shape 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31" name="Shape 43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47" name="Shape 44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34" name="Shape 33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44" name="Shape 34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54" name="Shape 3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64" name="Shape 36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374" name="Shape 37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56" name="Shape 45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66" name="Shape 46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76" name="Shape 4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87" name="Shape 48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496" name="Shape 49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504" name="Shape 50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513" name="Shape 5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521" name="Shape 5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538" name="Shape 5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546" name="Shape 5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554" name="Shape 5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974725" y="4560887"/>
            <a:ext cx="5365800" cy="4319699"/>
          </a:xfrm>
          <a:prstGeom prst="rect">
            <a:avLst/>
          </a:prstGeom>
        </p:spPr>
        <p:txBody>
          <a:bodyPr lIns="91425" tIns="91425" rIns="91425" bIns="91425" anchor="t" anchorCtr="0">
            <a:noAutofit/>
          </a:bodyPr>
          <a:lstStyle/>
          <a:p>
            <a:pPr lvl="0">
              <a:spcBef>
                <a:spcPts val="0"/>
              </a:spcBef>
              <a:buNone/>
            </a:pPr>
            <a:endParaRPr/>
          </a:p>
        </p:txBody>
      </p:sp>
      <p:sp>
        <p:nvSpPr>
          <p:cNvPr id="244" name="Shape 244"/>
          <p:cNvSpPr txBox="1">
            <a:spLocks noGrp="1"/>
          </p:cNvSpPr>
          <p:nvPr>
            <p:ph type="sldNum" idx="12"/>
          </p:nvPr>
        </p:nvSpPr>
        <p:spPr>
          <a:xfrm>
            <a:off x="4144962" y="9121775"/>
            <a:ext cx="3170099" cy="479400"/>
          </a:xfrm>
          <a:prstGeom prst="rect">
            <a:avLst/>
          </a:prstGeom>
        </p:spPr>
        <p:txBody>
          <a:bodyPr lIns="96650" tIns="48325" rIns="96650" bIns="48325" anchor="b" anchorCtr="0">
            <a:noAutofit/>
          </a:bodyPr>
          <a:lstStyle/>
          <a:p>
            <a:pPr lvl="0">
              <a:spcBef>
                <a:spcPts val="0"/>
              </a:spcBef>
              <a:buClr>
                <a:srgbClr val="000000"/>
              </a:buClr>
              <a:buSzPct val="25000"/>
              <a:buFont typeface="Tahoma"/>
              <a:buNone/>
            </a:pPr>
            <a:fld id="{00000000-1234-1234-1234-123412341234}" type="slidenum">
              <a:rPr lang="pt-BR"/>
              <a:t>69</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09" name="Shape 10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16" name="Shape 11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Slide de título">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Verdana"/>
              <a:buNone/>
              <a:defRPr sz="4400" b="0" i="0" u="none" strike="noStrike" cap="none">
                <a:solidFill>
                  <a:schemeClr val="dk1"/>
                </a:solidFill>
                <a:latin typeface="Verdana"/>
                <a:ea typeface="Verdana"/>
                <a:cs typeface="Verdana"/>
                <a:sym typeface="Verdana"/>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600" b="0" i="0" u="none" strike="noStrike" cap="none">
                <a:solidFill>
                  <a:srgbClr val="262626"/>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979049" y="156972"/>
            <a:ext cx="5985300" cy="922198"/>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chemeClr val="dk1"/>
              </a:buClr>
              <a:buFont typeface="Verdana"/>
              <a:buNone/>
              <a:defRPr sz="3000" b="0" i="0" u="none" strike="noStrike" cap="none">
                <a:solidFill>
                  <a:schemeClr val="dk1"/>
                </a:solidFill>
                <a:latin typeface="Verdana"/>
                <a:ea typeface="Verdana"/>
                <a:cs typeface="Verdana"/>
                <a:sym typeface="Verdana"/>
              </a:defRPr>
            </a:lvl1pPr>
            <a:lvl2pPr lvl="1" indent="0" rtl="0">
              <a:spcBef>
                <a:spcPts val="0"/>
              </a:spcBef>
              <a:buFont typeface="Arial"/>
              <a:buNone/>
              <a:defRPr sz="3000"/>
            </a:lvl2pPr>
            <a:lvl3pPr lvl="2" indent="0" rtl="0">
              <a:spcBef>
                <a:spcPts val="0"/>
              </a:spcBef>
              <a:buFont typeface="Arial"/>
              <a:buNone/>
              <a:defRPr sz="3000"/>
            </a:lvl3pPr>
            <a:lvl4pPr lvl="3" indent="0" rtl="0">
              <a:spcBef>
                <a:spcPts val="0"/>
              </a:spcBef>
              <a:buFont typeface="Arial"/>
              <a:buNone/>
              <a:defRPr sz="3000"/>
            </a:lvl4pPr>
            <a:lvl5pPr lvl="4" indent="0" rtl="0">
              <a:spcBef>
                <a:spcPts val="0"/>
              </a:spcBef>
              <a:buFont typeface="Arial"/>
              <a:buNone/>
              <a:defRPr sz="3000"/>
            </a:lvl5pPr>
            <a:lvl6pPr lvl="5" indent="0" rtl="0">
              <a:spcBef>
                <a:spcPts val="0"/>
              </a:spcBef>
              <a:buFont typeface="Arial"/>
              <a:buNone/>
              <a:defRPr sz="3000"/>
            </a:lvl6pPr>
            <a:lvl7pPr lvl="6" indent="0" rtl="0">
              <a:spcBef>
                <a:spcPts val="0"/>
              </a:spcBef>
              <a:buFont typeface="Arial"/>
              <a:buNone/>
              <a:defRPr sz="3000"/>
            </a:lvl7pPr>
            <a:lvl8pPr lvl="7" indent="0" rtl="0">
              <a:spcBef>
                <a:spcPts val="0"/>
              </a:spcBef>
              <a:buFont typeface="Arial"/>
              <a:buNone/>
              <a:defRPr sz="3000"/>
            </a:lvl8pPr>
            <a:lvl9pPr lvl="8" indent="0" rtl="0">
              <a:spcBef>
                <a:spcPts val="0"/>
              </a:spcBef>
              <a:buFont typeface="Arial"/>
              <a:buNone/>
              <a:defRPr sz="3000"/>
            </a:lvl9pPr>
          </a:lstStyle>
          <a:p>
            <a:endParaRPr/>
          </a:p>
        </p:txBody>
      </p:sp>
      <p:sp>
        <p:nvSpPr>
          <p:cNvPr id="18" name="Shape 18"/>
          <p:cNvSpPr txBox="1">
            <a:spLocks noGrp="1"/>
          </p:cNvSpPr>
          <p:nvPr>
            <p:ph type="body" idx="1"/>
          </p:nvPr>
        </p:nvSpPr>
        <p:spPr>
          <a:xfrm>
            <a:off x="179388" y="1340766"/>
            <a:ext cx="8785200" cy="5112568"/>
          </a:xfrm>
          <a:prstGeom prst="rect">
            <a:avLst/>
          </a:prstGeom>
          <a:noFill/>
          <a:ln>
            <a:noFill/>
          </a:ln>
        </p:spPr>
        <p:txBody>
          <a:bodyPr lIns="91425" tIns="91425" rIns="91425" bIns="91425" anchor="t" anchorCtr="0"/>
          <a:lstStyle>
            <a:lvl1pPr marL="363538" marR="0" lvl="0" indent="-84138" algn="l" rtl="0">
              <a:lnSpc>
                <a:spcPct val="100000"/>
              </a:lnSpc>
              <a:spcBef>
                <a:spcPts val="600"/>
              </a:spcBef>
              <a:spcAft>
                <a:spcPts val="600"/>
              </a:spcAft>
              <a:buClr>
                <a:schemeClr val="dk1"/>
              </a:buClr>
              <a:buSzPct val="100000"/>
              <a:buFont typeface="Arial"/>
              <a:buChar char="•"/>
              <a:defRPr sz="3000" b="0" i="0" u="none" strike="noStrike" cap="none">
                <a:solidFill>
                  <a:schemeClr val="dk1"/>
                </a:solidFill>
                <a:latin typeface="Calibri"/>
                <a:ea typeface="Calibri"/>
                <a:cs typeface="Calibri"/>
                <a:sym typeface="Calibri"/>
              </a:defRPr>
            </a:lvl1pPr>
            <a:lvl2pPr marL="901700" marR="0" lvl="1" indent="-146050" algn="l" rtl="0">
              <a:lnSpc>
                <a:spcPct val="100000"/>
              </a:lnSpc>
              <a:spcBef>
                <a:spcPts val="4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2pPr>
            <a:lvl3pPr marL="1250950" marR="0" lvl="2" indent="-69850" algn="l" rtl="0">
              <a:lnSpc>
                <a:spcPct val="100000"/>
              </a:lnSpc>
              <a:spcBef>
                <a:spcPts val="36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38100" algn="l" rtl="0">
              <a:lnSpc>
                <a:spcPct val="100000"/>
              </a:lnSpc>
              <a:spcBef>
                <a:spcPts val="32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1200" b="0" i="0" u="none" strike="noStrike" cap="none">
                <a:solidFill>
                  <a:schemeClr val="dk1"/>
                </a:solidFill>
                <a:latin typeface="Calibri"/>
                <a:ea typeface="Calibri"/>
                <a:cs typeface="Calibri"/>
                <a:sym typeface="Calibri"/>
              </a:defRPr>
            </a:lvl6pPr>
            <a:lvl7pPr marL="2971800" marR="0" lvl="6" indent="-38100" algn="l" rtl="0">
              <a:lnSpc>
                <a:spcPct val="100000"/>
              </a:lnSpc>
              <a:spcBef>
                <a:spcPts val="400"/>
              </a:spcBef>
              <a:spcAft>
                <a:spcPts val="0"/>
              </a:spcAft>
              <a:buClr>
                <a:schemeClr val="dk1"/>
              </a:buClr>
              <a:buSzPct val="100000"/>
              <a:buFont typeface="Arial"/>
              <a:buChar char="•"/>
              <a:defRPr sz="1000" b="0" i="0" u="none" strike="noStrike" cap="none">
                <a:solidFill>
                  <a:schemeClr val="dk1"/>
                </a:solidFill>
                <a:latin typeface="Calibri"/>
                <a:ea typeface="Calibri"/>
                <a:cs typeface="Calibri"/>
                <a:sym typeface="Calibri"/>
              </a:defRPr>
            </a:lvl7pPr>
            <a:lvl8pPr marL="3429000" marR="0" lvl="7" indent="-44450" algn="l" rtl="0">
              <a:lnSpc>
                <a:spcPct val="100000"/>
              </a:lnSpc>
              <a:spcBef>
                <a:spcPts val="400"/>
              </a:spcBef>
              <a:spcAft>
                <a:spcPts val="0"/>
              </a:spcAft>
              <a:buClr>
                <a:schemeClr val="dk1"/>
              </a:buClr>
              <a:buSzPct val="100000"/>
              <a:buFont typeface="Arial"/>
              <a:buChar char="•"/>
              <a:defRPr sz="900" b="0" i="0" u="none" strike="noStrike" cap="none">
                <a:solidFill>
                  <a:schemeClr val="dk1"/>
                </a:solidFill>
                <a:latin typeface="Calibri"/>
                <a:ea typeface="Calibri"/>
                <a:cs typeface="Calibri"/>
                <a:sym typeface="Calibri"/>
              </a:defRPr>
            </a:lvl8pPr>
            <a:lvl9pPr marL="3886200" marR="0" lvl="8" indent="-50800" algn="l" rtl="0">
              <a:lnSpc>
                <a:spcPct val="100000"/>
              </a:lnSpc>
              <a:spcBef>
                <a:spcPts val="400"/>
              </a:spcBef>
              <a:spcAft>
                <a:spcPts val="0"/>
              </a:spcAft>
              <a:buClr>
                <a:schemeClr val="dk1"/>
              </a:buClr>
              <a:buSzPct val="100000"/>
              <a:buFont typeface="Arial"/>
              <a:buChar char="•"/>
              <a:defRPr sz="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990600" y="1828800"/>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1pPr>
            <a:lvl2pPr marL="0" marR="0" lvl="1"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2pPr>
            <a:lvl3pPr marL="0" marR="0" lvl="2"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3pPr>
            <a:lvl4pPr marL="0" marR="0" lvl="3"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4pPr>
            <a:lvl5pPr marL="0" marR="0" lvl="4"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5pPr>
            <a:lvl6pPr marL="457200" marR="0" lvl="5"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6pPr>
            <a:lvl7pPr marL="914400" marR="0" lvl="6"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7pPr>
            <a:lvl8pPr marL="1371600" marR="0" lvl="7"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8pPr>
            <a:lvl9pPr marL="1828800" marR="0" lvl="8" indent="0" algn="l" rtl="0">
              <a:spcBef>
                <a:spcPts val="0"/>
              </a:spcBef>
              <a:spcAft>
                <a:spcPts val="0"/>
              </a:spcAft>
              <a:buClr>
                <a:schemeClr val="dk2"/>
              </a:buClr>
              <a:buFont typeface="Tahoma"/>
              <a:buNone/>
              <a:defRPr sz="4400" b="0" i="0" u="none" strike="noStrike" cap="none">
                <a:solidFill>
                  <a:schemeClr val="dk2"/>
                </a:solidFill>
                <a:latin typeface="Tahoma"/>
                <a:ea typeface="Tahoma"/>
                <a:cs typeface="Tahoma"/>
                <a:sym typeface="Tahoma"/>
              </a:defRPr>
            </a:lvl9pPr>
          </a:lstStyle>
          <a:p>
            <a:endParaRPr/>
          </a:p>
        </p:txBody>
      </p:sp>
      <p:sp>
        <p:nvSpPr>
          <p:cNvPr id="21" name="Shape 21"/>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chemeClr val="folHlink"/>
              </a:buClr>
              <a:buFont typeface="Noto Sans Symbols"/>
              <a:buNone/>
              <a:defRPr sz="3200" b="0" i="0" u="none" strike="noStrike" cap="none">
                <a:solidFill>
                  <a:schemeClr val="dk1"/>
                </a:solidFill>
                <a:latin typeface="Tahoma"/>
                <a:ea typeface="Tahoma"/>
                <a:cs typeface="Tahoma"/>
                <a:sym typeface="Tahoma"/>
              </a:defRPr>
            </a:lvl1pPr>
            <a:lvl2pPr marL="742950" marR="0" lvl="1" indent="-99059" algn="l" rtl="0">
              <a:lnSpc>
                <a:spcPct val="100000"/>
              </a:lnSpc>
              <a:spcBef>
                <a:spcPts val="560"/>
              </a:spcBef>
              <a:spcAft>
                <a:spcPts val="0"/>
              </a:spcAft>
              <a:buClr>
                <a:schemeClr val="hlink"/>
              </a:buClr>
              <a:buSzPct val="55000"/>
              <a:buFont typeface="Noto Sans Symbols"/>
              <a:buChar char="■"/>
              <a:defRPr sz="2800" b="0" i="0" u="none" strike="noStrike" cap="none">
                <a:solidFill>
                  <a:schemeClr val="dk1"/>
                </a:solidFill>
                <a:latin typeface="Tahoma"/>
                <a:ea typeface="Tahoma"/>
                <a:cs typeface="Tahoma"/>
                <a:sym typeface="Tahoma"/>
              </a:defRPr>
            </a:lvl2pPr>
            <a:lvl3pPr marL="1143000" marR="0" lvl="2" indent="-76200" algn="l" rtl="0">
              <a:lnSpc>
                <a:spcPct val="100000"/>
              </a:lnSpc>
              <a:spcBef>
                <a:spcPts val="480"/>
              </a:spcBef>
              <a:spcAft>
                <a:spcPts val="0"/>
              </a:spcAft>
              <a:buClr>
                <a:schemeClr val="folHlink"/>
              </a:buClr>
              <a:buSzPct val="50000"/>
              <a:buFont typeface="Noto Sans Symbols"/>
              <a:buChar char="■"/>
              <a:defRPr sz="2400" b="0" i="0" u="none" strike="noStrike" cap="none">
                <a:solidFill>
                  <a:schemeClr val="dk1"/>
                </a:solidFill>
                <a:latin typeface="Tahoma"/>
                <a:ea typeface="Tahoma"/>
                <a:cs typeface="Tahoma"/>
                <a:sym typeface="Tahoma"/>
              </a:defRPr>
            </a:lvl3pPr>
            <a:lvl4pPr marL="1600200" marR="0" lvl="3" indent="-95250" algn="l" rtl="0">
              <a:lnSpc>
                <a:spcPct val="100000"/>
              </a:lnSpc>
              <a:spcBef>
                <a:spcPts val="400"/>
              </a:spcBef>
              <a:spcAft>
                <a:spcPts val="0"/>
              </a:spcAft>
              <a:buClr>
                <a:schemeClr val="accent2"/>
              </a:buClr>
              <a:buSzPct val="55000"/>
              <a:buFont typeface="Noto Sans Symbols"/>
              <a:buChar char="■"/>
              <a:defRPr sz="2000" b="0" i="0" u="none" strike="noStrike" cap="none">
                <a:solidFill>
                  <a:schemeClr val="dk1"/>
                </a:solidFill>
                <a:latin typeface="Tahoma"/>
                <a:ea typeface="Tahoma"/>
                <a:cs typeface="Tahoma"/>
                <a:sym typeface="Tahoma"/>
              </a:defRPr>
            </a:lvl4pPr>
            <a:lvl5pPr marL="2057400" marR="0" lvl="4" indent="-1016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5pPr>
            <a:lvl6pPr marL="2514600" marR="0" lvl="5" indent="-1016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6pPr>
            <a:lvl7pPr marL="2971800" marR="0" lvl="6" indent="-1016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7pPr>
            <a:lvl8pPr marL="3429000" marR="0" lvl="7" indent="-1016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8pPr>
            <a:lvl9pPr marL="3886200" marR="0" lvl="8" indent="-101600" algn="l" rtl="0">
              <a:lnSpc>
                <a:spcPct val="100000"/>
              </a:lnSpc>
              <a:spcBef>
                <a:spcPts val="400"/>
              </a:spcBef>
              <a:spcAft>
                <a:spcPts val="0"/>
              </a:spcAft>
              <a:buClr>
                <a:schemeClr val="accent1"/>
              </a:buClr>
              <a:buSzPct val="50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lide_padrao">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1071537" y="1714488"/>
            <a:ext cx="7429500" cy="1214399"/>
          </a:xfrm>
          <a:prstGeom prst="rect">
            <a:avLst/>
          </a:prstGeom>
          <a:noFill/>
          <a:ln>
            <a:noFill/>
          </a:ln>
        </p:spPr>
        <p:txBody>
          <a:bodyPr lIns="91425" tIns="91425" rIns="91425" bIns="91425" anchor="t" anchorCtr="0"/>
          <a:lstStyle>
            <a:lvl1pPr marL="342900" marR="0" lvl="0" indent="-342900" algn="l" rtl="0">
              <a:lnSpc>
                <a:spcPct val="100000"/>
              </a:lnSpc>
              <a:spcBef>
                <a:spcPts val="560"/>
              </a:spcBef>
              <a:spcAft>
                <a:spcPts val="0"/>
              </a:spcAft>
              <a:buClr>
                <a:schemeClr val="dk2"/>
              </a:buClr>
              <a:buFont typeface="Arial"/>
              <a:buNone/>
              <a:defRPr sz="2800" b="0" i="0" u="none" strike="noStrike" cap="none">
                <a:solidFill>
                  <a:schemeClr val="dk2"/>
                </a:solidFill>
                <a:latin typeface="Verdana"/>
                <a:ea typeface="Verdana"/>
                <a:cs typeface="Verdana"/>
                <a:sym typeface="Verdana"/>
              </a:defRPr>
            </a:lvl1pPr>
            <a:lvl2pPr marL="742950" marR="0" lvl="1" indent="-285750" algn="l" rtl="0">
              <a:lnSpc>
                <a:spcPct val="100000"/>
              </a:lnSpc>
              <a:spcBef>
                <a:spcPts val="480"/>
              </a:spcBef>
              <a:spcAft>
                <a:spcPts val="0"/>
              </a:spcAft>
              <a:buClr>
                <a:schemeClr val="dk2"/>
              </a:buClr>
              <a:buFont typeface="Arial"/>
              <a:buNone/>
              <a:defRPr sz="2400" b="0" i="0" u="none" strike="noStrike" cap="none">
                <a:solidFill>
                  <a:schemeClr val="dk2"/>
                </a:solidFill>
                <a:latin typeface="Verdana"/>
                <a:ea typeface="Verdana"/>
                <a:cs typeface="Verdana"/>
                <a:sym typeface="Verdana"/>
              </a:defRPr>
            </a:lvl2pPr>
            <a:lvl3pPr marL="1143000" marR="0" lvl="2" indent="-228600" algn="l" rtl="0">
              <a:lnSpc>
                <a:spcPct val="100000"/>
              </a:lnSpc>
              <a:spcBef>
                <a:spcPts val="440"/>
              </a:spcBef>
              <a:spcAft>
                <a:spcPts val="0"/>
              </a:spcAft>
              <a:buClr>
                <a:schemeClr val="dk2"/>
              </a:buClr>
              <a:buFont typeface="Arial"/>
              <a:buNone/>
              <a:defRPr sz="2200" b="0" i="0" u="none" strike="noStrike" cap="none">
                <a:solidFill>
                  <a:schemeClr val="dk2"/>
                </a:solidFill>
                <a:latin typeface="Verdana"/>
                <a:ea typeface="Verdana"/>
                <a:cs typeface="Verdana"/>
                <a:sym typeface="Verdana"/>
              </a:defRPr>
            </a:lvl3pPr>
            <a:lvl4pPr marL="1600200" marR="0" lvl="3" indent="-228600" algn="l" rtl="0">
              <a:lnSpc>
                <a:spcPct val="100000"/>
              </a:lnSpc>
              <a:spcBef>
                <a:spcPts val="400"/>
              </a:spcBef>
              <a:spcAft>
                <a:spcPts val="0"/>
              </a:spcAft>
              <a:buClr>
                <a:schemeClr val="dk2"/>
              </a:buClr>
              <a:buFont typeface="Arial"/>
              <a:buNone/>
              <a:defRPr sz="2000" b="0" i="0" u="none" strike="noStrike" cap="none">
                <a:solidFill>
                  <a:schemeClr val="dk2"/>
                </a:solidFill>
                <a:latin typeface="Verdana"/>
                <a:ea typeface="Verdana"/>
                <a:cs typeface="Verdana"/>
                <a:sym typeface="Verdana"/>
              </a:defRPr>
            </a:lvl4pPr>
            <a:lvl5pPr marL="2057400" marR="0" lvl="4" indent="-228600" algn="l" rtl="0">
              <a:lnSpc>
                <a:spcPct val="100000"/>
              </a:lnSpc>
              <a:spcBef>
                <a:spcPts val="360"/>
              </a:spcBef>
              <a:spcAft>
                <a:spcPts val="0"/>
              </a:spcAft>
              <a:buClr>
                <a:schemeClr val="dk2"/>
              </a:buClr>
              <a:buFont typeface="Arial"/>
              <a:buNone/>
              <a:defRPr sz="1800" b="0" i="0" u="none" strike="noStrike" cap="none">
                <a:solidFill>
                  <a:schemeClr val="dk2"/>
                </a:solidFill>
                <a:latin typeface="Verdana"/>
                <a:ea typeface="Verdana"/>
                <a:cs typeface="Verdana"/>
                <a:sym typeface="Verdana"/>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lide_titulo">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714347" y="1500174"/>
            <a:ext cx="7815299" cy="798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17365D"/>
              </a:buClr>
              <a:buFont typeface="Verdana"/>
              <a:buNone/>
              <a:defRPr sz="4200" b="1" i="0" u="none" strike="noStrike" cap="none">
                <a:solidFill>
                  <a:srgbClr val="17365D"/>
                </a:solidFill>
                <a:latin typeface="Verdana"/>
                <a:ea typeface="Verdana"/>
                <a:cs typeface="Verdana"/>
                <a:sym typeface="Verdana"/>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26" name="Shape 26"/>
          <p:cNvSpPr txBox="1">
            <a:spLocks noGrp="1"/>
          </p:cNvSpPr>
          <p:nvPr>
            <p:ph type="body" idx="1"/>
          </p:nvPr>
        </p:nvSpPr>
        <p:spPr>
          <a:xfrm>
            <a:off x="714349" y="2500306"/>
            <a:ext cx="7786798" cy="3143399"/>
          </a:xfrm>
          <a:prstGeom prst="rect">
            <a:avLst/>
          </a:prstGeom>
          <a:noFill/>
          <a:ln>
            <a:noFill/>
          </a:ln>
        </p:spPr>
        <p:txBody>
          <a:bodyPr lIns="91425" tIns="91425" rIns="91425" bIns="91425" anchor="t" anchorCtr="0"/>
          <a:lstStyle>
            <a:lvl1pPr marL="342900" marR="0" lvl="0" indent="-342900" algn="ctr" rtl="0">
              <a:lnSpc>
                <a:spcPct val="100000"/>
              </a:lnSpc>
              <a:spcBef>
                <a:spcPts val="800"/>
              </a:spcBef>
              <a:spcAft>
                <a:spcPts val="0"/>
              </a:spcAft>
              <a:buClr>
                <a:srgbClr val="17365D"/>
              </a:buClr>
              <a:buFont typeface="Arial"/>
              <a:buNone/>
              <a:defRPr sz="4000" b="0" i="0" u="none" strike="noStrike" cap="none">
                <a:solidFill>
                  <a:srgbClr val="17365D"/>
                </a:solidFill>
                <a:latin typeface="Verdana"/>
                <a:ea typeface="Verdana"/>
                <a:cs typeface="Verdana"/>
                <a:sym typeface="Verdana"/>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slide_final">
    <p:spTree>
      <p:nvGrpSpPr>
        <p:cNvPr id="1" name="Shape 27"/>
        <p:cNvGrpSpPr/>
        <p:nvPr/>
      </p:nvGrpSpPr>
      <p:grpSpPr>
        <a:xfrm>
          <a:off x="0" y="0"/>
          <a:ext cx="0" cy="0"/>
          <a:chOff x="0" y="0"/>
          <a:chExt cx="0" cy="0"/>
        </a:xfrm>
      </p:grpSpPr>
      <p:sp>
        <p:nvSpPr>
          <p:cNvPr id="28" name="Shape 28"/>
          <p:cNvSpPr/>
          <p:nvPr/>
        </p:nvSpPr>
        <p:spPr>
          <a:xfrm>
            <a:off x="0" y="0"/>
            <a:ext cx="9144000" cy="6858000"/>
          </a:xfrm>
          <a:prstGeom prst="rect">
            <a:avLst/>
          </a:prstGeom>
          <a:gradFill>
            <a:gsLst>
              <a:gs pos="0">
                <a:srgbClr val="17365D"/>
              </a:gs>
              <a:gs pos="100000">
                <a:srgbClr val="538CD5"/>
              </a:gs>
            </a:gsLst>
            <a:path path="circle">
              <a:fillToRect l="100000" t="100000"/>
            </a:path>
            <a:tileRect r="-100000" b="-100000"/>
          </a:gra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pic>
        <p:nvPicPr>
          <p:cNvPr id="29" name="Shape 29"/>
          <p:cNvPicPr preferRelativeResize="0"/>
          <p:nvPr/>
        </p:nvPicPr>
        <p:blipFill rotWithShape="1">
          <a:blip r:embed="rId2">
            <a:alphaModFix/>
          </a:blip>
          <a:srcRect/>
          <a:stretch/>
        </p:blipFill>
        <p:spPr>
          <a:xfrm>
            <a:off x="3143240" y="1643050"/>
            <a:ext cx="2971799" cy="2971799"/>
          </a:xfrm>
          <a:prstGeom prst="rect">
            <a:avLst/>
          </a:prstGeom>
          <a:noFill/>
          <a:ln>
            <a:noFill/>
          </a:ln>
        </p:spPr>
      </p:pic>
      <p:cxnSp>
        <p:nvCxnSpPr>
          <p:cNvPr id="30" name="Shape 30"/>
          <p:cNvCxnSpPr/>
          <p:nvPr/>
        </p:nvCxnSpPr>
        <p:spPr>
          <a:xfrm>
            <a:off x="1214412" y="4572007"/>
            <a:ext cx="6929399" cy="1500"/>
          </a:xfrm>
          <a:prstGeom prst="straightConnector1">
            <a:avLst/>
          </a:prstGeom>
          <a:noFill/>
          <a:ln w="9525" cap="flat" cmpd="sng">
            <a:solidFill>
              <a:srgbClr val="0070C0"/>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8">
            <a:alphaModFix/>
          </a:blip>
          <a:srcRect/>
          <a:stretch/>
        </p:blipFill>
        <p:spPr>
          <a:xfrm>
            <a:off x="7353300" y="4800600"/>
            <a:ext cx="1790699" cy="2057400"/>
          </a:xfrm>
          <a:prstGeom prst="rect">
            <a:avLst/>
          </a:prstGeom>
          <a:noFill/>
          <a:ln>
            <a:noFill/>
          </a:ln>
        </p:spPr>
      </p:pic>
      <p:cxnSp>
        <p:nvCxnSpPr>
          <p:cNvPr id="11" name="Shape 11"/>
          <p:cNvCxnSpPr/>
          <p:nvPr/>
        </p:nvCxnSpPr>
        <p:spPr>
          <a:xfrm>
            <a:off x="0" y="1214420"/>
            <a:ext cx="6858000" cy="1500"/>
          </a:xfrm>
          <a:prstGeom prst="straightConnector1">
            <a:avLst/>
          </a:prstGeom>
          <a:noFill/>
          <a:ln w="9525" cap="flat" cmpd="sng">
            <a:solidFill>
              <a:srgbClr val="5E9EFF"/>
            </a:solidFill>
            <a:prstDash val="solid"/>
            <a:round/>
            <a:headEnd type="none" w="med" len="med"/>
            <a:tailEnd type="none" w="med" len="med"/>
          </a:ln>
        </p:spPr>
      </p:cxnSp>
      <p:pic>
        <p:nvPicPr>
          <p:cNvPr id="12" name="Shape 12"/>
          <p:cNvPicPr preferRelativeResize="0"/>
          <p:nvPr/>
        </p:nvPicPr>
        <p:blipFill rotWithShape="1">
          <a:blip r:embed="rId9">
            <a:alphaModFix/>
          </a:blip>
          <a:srcRect/>
          <a:stretch/>
        </p:blipFill>
        <p:spPr>
          <a:xfrm>
            <a:off x="214282" y="214289"/>
            <a:ext cx="2576099" cy="785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ri.dirickson@impacta.edu.b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Professor-Yur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3schools.com/html/html_formatting.as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impacta.com.br/curso/Tecnologia-e-Projeto-Web.ph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HTML#HTML_versions_time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html.spec.whatwg.org/multipage/semantics.html#semantic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ctrTitle"/>
            <p:extLst>
              <p:ext uri="{D42A27DB-BD31-4B8C-83A1-F6EECF244321}">
                <p14:modId xmlns:p14="http://schemas.microsoft.com/office/powerpoint/2010/main" val="3153321890"/>
              </p:ext>
            </p:extLst>
          </p:nvPr>
        </p:nvSpPr>
        <p:spPr>
          <a:xfrm>
            <a:off x="685800" y="1790989"/>
            <a:ext cx="7772400" cy="1470000"/>
          </a:xfrm>
          <a:prstGeom prst="rect">
            <a:avLst/>
          </a:prstGeom>
          <a:noFill/>
          <a:ln>
            <a:noFill/>
          </a:ln>
        </p:spPr>
        <p:txBody>
          <a:bodyPr lIns="91425" tIns="91425" rIns="91425" bIns="91425" anchor="t" anchorCtr="0">
            <a:noAutofit/>
          </a:bodyPr>
          <a:lstStyle/>
          <a:p>
            <a:pPr>
              <a:buSzPct val="25000"/>
            </a:pPr>
            <a:r>
              <a:rPr lang="pt-BR" dirty="0">
                <a:latin typeface="Arial"/>
                <a:ea typeface="Arial"/>
                <a:cs typeface="Arial"/>
                <a:sym typeface="Arial"/>
              </a:rPr>
              <a:t>Construindo Páginas com HTML5</a:t>
            </a:r>
          </a:p>
        </p:txBody>
      </p:sp>
      <p:sp>
        <p:nvSpPr>
          <p:cNvPr id="36" name="Shape 36"/>
          <p:cNvSpPr txBox="1">
            <a:spLocks noGrp="1"/>
          </p:cNvSpPr>
          <p:nvPr>
            <p:ph type="subTitle" idx="1"/>
            <p:extLst>
              <p:ext uri="{D42A27DB-BD31-4B8C-83A1-F6EECF244321}">
                <p14:modId xmlns:p14="http://schemas.microsoft.com/office/powerpoint/2010/main" val="2159563984"/>
              </p:ext>
            </p:extLst>
          </p:nvPr>
        </p:nvSpPr>
        <p:spPr>
          <a:xfrm>
            <a:off x="1371600" y="3657600"/>
            <a:ext cx="6400800" cy="780300"/>
          </a:xfrm>
          <a:prstGeom prst="rect">
            <a:avLst/>
          </a:prstGeom>
          <a:noFill/>
          <a:ln>
            <a:noFill/>
          </a:ln>
        </p:spPr>
        <p:txBody>
          <a:bodyPr lIns="91425" tIns="91425" rIns="91425" bIns="91425" anchor="t" anchorCtr="0">
            <a:noAutofit/>
          </a:bodyPr>
          <a:lstStyle/>
          <a:p>
            <a:pPr>
              <a:spcBef>
                <a:spcPts val="0"/>
              </a:spcBef>
              <a:buSzPct val="25000"/>
            </a:pPr>
            <a:r>
              <a:rPr lang="pt-BR" dirty="0">
                <a:latin typeface="Arial"/>
                <a:ea typeface="Arial"/>
                <a:cs typeface="Arial"/>
                <a:sym typeface="Arial"/>
              </a:rPr>
              <a:t>Sintaxe, estrutura e semântica</a:t>
            </a:r>
          </a:p>
        </p:txBody>
      </p:sp>
      <p:sp>
        <p:nvSpPr>
          <p:cNvPr id="37" name="Shape 37"/>
          <p:cNvSpPr txBox="1"/>
          <p:nvPr>
            <p:extLst>
              <p:ext uri="{D42A27DB-BD31-4B8C-83A1-F6EECF244321}">
                <p14:modId xmlns:p14="http://schemas.microsoft.com/office/powerpoint/2010/main" val="3074899465"/>
              </p:ext>
            </p:extLst>
          </p:nvPr>
        </p:nvSpPr>
        <p:spPr>
          <a:xfrm>
            <a:off x="896938" y="4968875"/>
            <a:ext cx="3627437" cy="911112"/>
          </a:xfrm>
          <a:prstGeom prst="rect">
            <a:avLst/>
          </a:prstGeom>
          <a:noFill/>
          <a:ln>
            <a:noFill/>
          </a:ln>
        </p:spPr>
        <p:txBody>
          <a:bodyPr lIns="91425" tIns="91425" rIns="91425" bIns="91425" anchor="t" anchorCtr="0">
            <a:noAutofit/>
          </a:bodyPr>
          <a:lstStyle/>
          <a:p>
            <a:pPr lvl="0">
              <a:spcBef>
                <a:spcPts val="0"/>
              </a:spcBef>
              <a:buNone/>
            </a:pPr>
            <a:r>
              <a:rPr lang="pt-BR" dirty="0"/>
              <a:t>Professor Yuri </a:t>
            </a:r>
            <a:r>
              <a:rPr lang="pt-BR" dirty="0" err="1"/>
              <a:t>Dirickson</a:t>
            </a:r>
          </a:p>
          <a:p>
            <a:pPr lvl="0">
              <a:spcBef>
                <a:spcPts val="0"/>
              </a:spcBef>
              <a:buNone/>
            </a:pPr>
            <a:r>
              <a:rPr lang="pt-BR" dirty="0" err="1"/>
              <a:t>email</a:t>
            </a:r>
            <a:r>
              <a:rPr lang="pt-BR" dirty="0"/>
              <a:t>: </a:t>
            </a:r>
            <a:r>
              <a:rPr lang="pt-BR" u="sng" dirty="0">
                <a:solidFill>
                  <a:schemeClr val="hlink"/>
                </a:solidFill>
                <a:hlinkClick r:id="rId3"/>
              </a:rPr>
              <a:t>yuri.dirickson@impacta.edu.br</a:t>
            </a:r>
          </a:p>
          <a:p>
            <a:r>
              <a:rPr lang="pt-BR" dirty="0" err="1"/>
              <a:t>Github</a:t>
            </a:r>
            <a:r>
              <a:rPr lang="pt-BR" dirty="0"/>
              <a:t>: </a:t>
            </a:r>
            <a:r>
              <a:rPr lang="pt-BR" dirty="0">
                <a:hlinkClick r:id="rId4"/>
              </a:rPr>
              <a:t>https://github.com/Professor-Yuri</a:t>
            </a:r>
            <a:endParaRPr dirty="0" err="1">
              <a:hlinkClick r:id="rId4"/>
            </a:endParaRPr>
          </a:p>
          <a:p>
            <a:endParaRPr lang="pt-BR"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200" b="1" dirty="0">
                <a:solidFill>
                  <a:srgbClr val="17375E"/>
                </a:solidFill>
                <a:latin typeface="Arial"/>
                <a:ea typeface="Arial"/>
                <a:cs typeface="Arial"/>
                <a:sym typeface="Arial"/>
              </a:rPr>
              <a:t>Como funciona o HTML?</a:t>
            </a:r>
            <a:endParaRPr lang="pt-BR" sz="3200" b="1" i="0" u="none" strike="noStrike" cap="none" dirty="0">
              <a:solidFill>
                <a:srgbClr val="17375E"/>
              </a:solidFill>
              <a:latin typeface="Arial"/>
              <a:ea typeface="Arial"/>
              <a:cs typeface="Arial"/>
              <a:sym typeface="Arial"/>
            </a:endParaRPr>
          </a:p>
        </p:txBody>
      </p:sp>
      <p:sp>
        <p:nvSpPr>
          <p:cNvPr id="141" name="Shape 141"/>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8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Entre os sinais</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chemeClr val="accent2"/>
                </a:solidFill>
                <a:latin typeface="Arial"/>
                <a:ea typeface="Arial"/>
                <a:cs typeface="Arial"/>
                <a:sym typeface="Arial"/>
              </a:rPr>
              <a:t>&lt; &gt;</a:t>
            </a:r>
            <a:r>
              <a:rPr lang="pt-BR" sz="2400" b="0" i="0" u="none" strike="noStrike" cap="none" dirty="0">
                <a:solidFill>
                  <a:srgbClr val="333333"/>
                </a:solidFill>
                <a:latin typeface="Arial"/>
                <a:ea typeface="Arial"/>
                <a:cs typeface="Arial"/>
                <a:sym typeface="Arial"/>
              </a:rPr>
              <a:t> </a:t>
            </a:r>
            <a:r>
              <a:rPr lang="pt-BR" sz="2400" b="0" i="0" u="none" strike="noStrike" cap="none" dirty="0">
                <a:solidFill>
                  <a:schemeClr val="tx1"/>
                </a:solidFill>
                <a:latin typeface="Arial"/>
                <a:ea typeface="Arial"/>
                <a:cs typeface="Arial"/>
                <a:sym typeface="Arial"/>
              </a:rPr>
              <a:t>o nome do marcador.</a:t>
            </a:r>
          </a:p>
          <a:p>
            <a:pPr marL="342900" indent="-342900">
              <a:lnSpc>
                <a:spcPct val="8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 maioria dos marcadores possui um formato de abertura e um formato de fechamento. A única diferença entre eles é que no marcador de fechamento existe uma barra (</a:t>
            </a:r>
            <a:r>
              <a:rPr lang="pt-BR" sz="2400" b="1" dirty="0">
                <a:solidFill>
                  <a:srgbClr val="003399"/>
                </a:solidFill>
                <a:latin typeface="Arial"/>
                <a:ea typeface="Arial"/>
                <a:cs typeface="Arial"/>
                <a:sym typeface="Arial"/>
              </a:rPr>
              <a:t>/</a:t>
            </a:r>
            <a:r>
              <a:rPr lang="pt-BR" sz="2400" b="0" i="0" u="none" strike="noStrike" cap="none" dirty="0">
                <a:solidFill>
                  <a:schemeClr val="tx1"/>
                </a:solidFill>
                <a:latin typeface="Arial"/>
                <a:ea typeface="Arial"/>
                <a:cs typeface="Arial"/>
                <a:sym typeface="Arial"/>
              </a:rPr>
              <a:t>) logo após o sinal de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003399"/>
                </a:solidFill>
                <a:latin typeface="Arial"/>
                <a:ea typeface="Arial"/>
                <a:cs typeface="Arial"/>
                <a:sym typeface="Arial"/>
              </a:rPr>
              <a:t>&gt;</a:t>
            </a:r>
          </a:p>
          <a:p>
            <a:pPr marL="342900" indent="-342900">
              <a:lnSpc>
                <a:spcPct val="8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 formato genérico de um marcador é : </a:t>
            </a:r>
          </a:p>
          <a:p>
            <a:pPr marL="342900" indent="-342900">
              <a:lnSpc>
                <a:spcPct val="80000"/>
              </a:lnSpc>
              <a:spcBef>
                <a:spcPts val="960"/>
              </a:spcBef>
              <a:spcAft>
                <a:spcPts val="0"/>
              </a:spcAft>
              <a:buClr>
                <a:schemeClr val="lt2"/>
              </a:buClr>
              <a:buSzPct val="25000"/>
            </a:pPr>
            <a:endParaRPr sz="2400" b="1" i="0" u="none" strike="noStrike" cap="none" dirty="0">
              <a:solidFill>
                <a:schemeClr val="accent2"/>
              </a:solidFill>
              <a:latin typeface="Arial"/>
              <a:ea typeface="Arial"/>
              <a:cs typeface="Arial"/>
              <a:sym typeface="Arial"/>
            </a:endParaRPr>
          </a:p>
          <a:p>
            <a:pPr marL="342900" indent="-342900" algn="ctr">
              <a:lnSpc>
                <a:spcPct val="80000"/>
              </a:lnSpc>
              <a:spcBef>
                <a:spcPts val="960"/>
              </a:spcBef>
              <a:spcAft>
                <a:spcPts val="0"/>
              </a:spcAft>
              <a:buClr>
                <a:schemeClr val="lt2"/>
              </a:buClr>
              <a:buSzPct val="25000"/>
            </a:pPr>
            <a:r>
              <a:rPr lang="pt-BR" sz="2400" b="1" i="0" u="none" strike="noStrike" cap="none" dirty="0">
                <a:solidFill>
                  <a:schemeClr val="accent2"/>
                </a:solidFill>
                <a:latin typeface="Arial"/>
                <a:ea typeface="Arial"/>
                <a:cs typeface="Arial"/>
                <a:sym typeface="Arial"/>
              </a:rPr>
              <a:t>&lt;</a:t>
            </a:r>
            <a:r>
              <a:rPr lang="pt-BR" sz="2400" b="1" i="0" u="none" strike="noStrike" cap="none" dirty="0">
                <a:solidFill>
                  <a:srgbClr val="CC3300"/>
                </a:solidFill>
                <a:latin typeface="Arial"/>
                <a:ea typeface="Arial"/>
                <a:cs typeface="Arial"/>
                <a:sym typeface="Arial"/>
              </a:rPr>
              <a:t>marcador</a:t>
            </a:r>
            <a:r>
              <a:rPr lang="pt-BR" sz="2400" b="1" i="0" u="none" strike="noStrike" cap="none" dirty="0">
                <a:solidFill>
                  <a:schemeClr val="accent2"/>
                </a:solidFill>
                <a:latin typeface="Arial"/>
                <a:ea typeface="Arial"/>
                <a:cs typeface="Arial"/>
                <a:sym typeface="Arial"/>
              </a:rPr>
              <a:t>&gt;</a:t>
            </a:r>
            <a:r>
              <a:rPr lang="pt-BR" sz="2400" b="1" i="0" u="none" strike="noStrike" cap="none" dirty="0">
                <a:solidFill>
                  <a:srgbClr val="333333"/>
                </a:solidFill>
                <a:latin typeface="Arial"/>
                <a:ea typeface="Arial"/>
                <a:cs typeface="Arial"/>
                <a:sym typeface="Arial"/>
              </a:rPr>
              <a:t> </a:t>
            </a:r>
            <a:r>
              <a:rPr lang="pt-BR" sz="2400" b="1" i="1" u="none" strike="noStrike" cap="none" dirty="0">
                <a:solidFill>
                  <a:srgbClr val="333333"/>
                </a:solidFill>
                <a:latin typeface="Arial"/>
                <a:ea typeface="Arial"/>
                <a:cs typeface="Arial"/>
                <a:sym typeface="Arial"/>
              </a:rPr>
              <a:t>Texto</a:t>
            </a:r>
            <a:r>
              <a:rPr lang="pt-BR" sz="2400" b="1" i="0" u="none" strike="noStrike" cap="none" dirty="0">
                <a:solidFill>
                  <a:srgbClr val="333333"/>
                </a:solidFill>
                <a:latin typeface="Arial"/>
                <a:ea typeface="Arial"/>
                <a:cs typeface="Arial"/>
                <a:sym typeface="Arial"/>
              </a:rPr>
              <a:t> </a:t>
            </a:r>
            <a:r>
              <a:rPr lang="pt-BR" sz="2400" b="1" i="0" u="none" strike="noStrike" cap="none" dirty="0">
                <a:solidFill>
                  <a:schemeClr val="accent2"/>
                </a:solidFill>
                <a:latin typeface="Arial"/>
                <a:ea typeface="Arial"/>
                <a:cs typeface="Arial"/>
                <a:sym typeface="Arial"/>
              </a:rPr>
              <a:t>&lt;/</a:t>
            </a:r>
            <a:r>
              <a:rPr lang="pt-BR" sz="2400" b="1" i="0" u="none" strike="noStrike" cap="none" dirty="0">
                <a:solidFill>
                  <a:srgbClr val="CC3300"/>
                </a:solidFill>
                <a:latin typeface="Arial"/>
                <a:ea typeface="Arial"/>
                <a:cs typeface="Arial"/>
                <a:sym typeface="Arial"/>
              </a:rPr>
              <a:t>marcador</a:t>
            </a:r>
            <a:r>
              <a:rPr lang="pt-BR" sz="2400" b="1" i="0" u="none" strike="noStrike" cap="none" dirty="0">
                <a:solidFill>
                  <a:schemeClr val="accent2"/>
                </a:solidFill>
                <a:latin typeface="Arial"/>
                <a:ea typeface="Arial"/>
                <a:cs typeface="Arial"/>
                <a:sym typeface="Arial"/>
              </a:rPr>
              <a:t>&gt;</a:t>
            </a:r>
          </a:p>
          <a:p>
            <a:pPr marL="800100" lvl="1" indent="-342900">
              <a:lnSpc>
                <a:spcPct val="80000"/>
              </a:lnSpc>
              <a:spcBef>
                <a:spcPts val="960"/>
              </a:spcBef>
              <a:buClr>
                <a:schemeClr val="lt2"/>
              </a:buClr>
              <a:buSzPct val="25000"/>
            </a:pPr>
            <a:endParaRPr sz="2400" b="0" i="0" u="none" strike="noStrike" cap="none" dirty="0">
              <a:solidFill>
                <a:srgbClr val="333333"/>
              </a:solidFill>
              <a:latin typeface="Arial"/>
              <a:ea typeface="Arial"/>
              <a:cs typeface="Arial"/>
              <a:sym typeface="Arial"/>
            </a:endParaRPr>
          </a:p>
          <a:p>
            <a:pPr marL="342900" indent="-342900">
              <a:lnSpc>
                <a:spcPct val="80000"/>
              </a:lnSpc>
              <a:spcBef>
                <a:spcPts val="48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Alguns marcadores não necessitam de fechamento, então assumem o seguinte formato:</a:t>
            </a:r>
          </a:p>
          <a:p>
            <a:pPr marL="342900" indent="-342900">
              <a:lnSpc>
                <a:spcPct val="80000"/>
              </a:lnSpc>
              <a:spcBef>
                <a:spcPts val="960"/>
              </a:spcBef>
              <a:spcAft>
                <a:spcPts val="0"/>
              </a:spcAft>
              <a:buClr>
                <a:schemeClr val="lt2"/>
              </a:buClr>
              <a:buSzPct val="70000"/>
            </a:pPr>
            <a:endParaRPr sz="2400" b="0" i="0" u="none" strike="noStrike" cap="none" dirty="0">
              <a:solidFill>
                <a:schemeClr val="dk1"/>
              </a:solidFill>
              <a:latin typeface="Arial"/>
              <a:ea typeface="Arial"/>
              <a:cs typeface="Arial"/>
              <a:sym typeface="Arial"/>
            </a:endParaRPr>
          </a:p>
          <a:p>
            <a:pPr marL="342900" indent="-342900" algn="ctr">
              <a:lnSpc>
                <a:spcPct val="80000"/>
              </a:lnSpc>
              <a:spcBef>
                <a:spcPts val="960"/>
              </a:spcBef>
              <a:spcAft>
                <a:spcPts val="0"/>
              </a:spcAft>
              <a:buClr>
                <a:schemeClr val="lt2"/>
              </a:buClr>
              <a:buSzPct val="25000"/>
            </a:pPr>
            <a:r>
              <a:rPr lang="pt-BR" sz="2400" b="1" i="0" u="none" strike="noStrike" cap="none" dirty="0">
                <a:solidFill>
                  <a:schemeClr val="accent2"/>
                </a:solidFill>
                <a:latin typeface="Arial"/>
                <a:ea typeface="Arial"/>
                <a:cs typeface="Arial"/>
                <a:sym typeface="Arial"/>
              </a:rPr>
              <a:t>&lt;</a:t>
            </a:r>
            <a:r>
              <a:rPr lang="pt-BR" sz="2400" b="1" i="0" u="none" strike="noStrike" cap="none" dirty="0">
                <a:solidFill>
                  <a:srgbClr val="CC3300"/>
                </a:solidFill>
                <a:latin typeface="Arial"/>
                <a:ea typeface="Arial"/>
                <a:cs typeface="Arial"/>
                <a:sym typeface="Arial"/>
              </a:rPr>
              <a:t>marcador </a:t>
            </a:r>
            <a:r>
              <a:rPr lang="pt-BR" sz="2400" b="1" i="0" u="none" strike="noStrike" cap="none" dirty="0">
                <a:solidFill>
                  <a:schemeClr val="accent2"/>
                </a:solidFill>
                <a:latin typeface="Arial"/>
                <a:ea typeface="Arial"/>
                <a:cs typeface="Arial"/>
                <a:sym typeface="Arial"/>
              </a:rPr>
              <a:t>/&gt;</a:t>
            </a:r>
          </a:p>
        </p:txBody>
      </p:sp>
    </p:spTree>
    <p:extLst>
      <p:ext uri="{BB962C8B-B14F-4D97-AF65-F5344CB8AC3E}">
        <p14:creationId xmlns:p14="http://schemas.microsoft.com/office/powerpoint/2010/main" val="124751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200" b="1" dirty="0">
                <a:solidFill>
                  <a:srgbClr val="17375E"/>
                </a:solidFill>
                <a:latin typeface="Arial"/>
                <a:ea typeface="Arial"/>
                <a:cs typeface="Arial"/>
                <a:sym typeface="Arial"/>
              </a:rPr>
              <a:t>Como funciona o HTML?</a:t>
            </a:r>
            <a:endParaRPr lang="pt-BR" sz="3200" b="1" i="0" u="none" strike="noStrike" cap="none" dirty="0">
              <a:solidFill>
                <a:srgbClr val="17375E"/>
              </a:solidFill>
              <a:latin typeface="Arial"/>
              <a:ea typeface="Arial"/>
              <a:cs typeface="Arial"/>
              <a:sym typeface="Arial"/>
            </a:endParaRPr>
          </a:p>
        </p:txBody>
      </p:sp>
      <p:sp>
        <p:nvSpPr>
          <p:cNvPr id="148" name="Shape 148"/>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8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Os atributos definem propriedades dos marcadores, como tamanho, nome, identificador, classes CSS e valores</a:t>
            </a:r>
          </a:p>
          <a:p>
            <a:pPr marL="342900" indent="-342900">
              <a:lnSpc>
                <a:spcPct val="80000"/>
              </a:lnSpc>
              <a:spcBef>
                <a:spcPts val="960"/>
              </a:spcBef>
              <a:spcAft>
                <a:spcPts val="0"/>
              </a:spcAft>
              <a:buClr>
                <a:schemeClr val="lt2"/>
              </a:buClr>
              <a:buSzPct val="70000"/>
            </a:pPr>
            <a:endParaRPr sz="2400" b="0" i="0" u="none" strike="noStrike" cap="none" dirty="0">
              <a:solidFill>
                <a:srgbClr val="333333"/>
              </a:solidFill>
              <a:latin typeface="Arial"/>
              <a:ea typeface="Arial"/>
              <a:cs typeface="Arial"/>
              <a:sym typeface="Arial"/>
            </a:endParaRPr>
          </a:p>
          <a:p>
            <a:pPr marL="342900" indent="-342900" algn="ctr">
              <a:lnSpc>
                <a:spcPct val="80000"/>
              </a:lnSpc>
              <a:spcBef>
                <a:spcPts val="960"/>
              </a:spcBef>
              <a:spcAft>
                <a:spcPts val="0"/>
              </a:spcAft>
              <a:buClr>
                <a:schemeClr val="lt2"/>
              </a:buClr>
              <a:buSzPct val="25000"/>
            </a:pPr>
            <a:r>
              <a:rPr lang="pt-BR" sz="2400" b="1" i="0" u="none" strike="noStrike" cap="none" dirty="0">
                <a:solidFill>
                  <a:schemeClr val="accent2"/>
                </a:solidFill>
                <a:latin typeface="Arial"/>
                <a:ea typeface="Arial"/>
                <a:cs typeface="Arial"/>
                <a:sym typeface="Arial"/>
              </a:rPr>
              <a:t>&lt;</a:t>
            </a:r>
            <a:r>
              <a:rPr lang="pt-BR" sz="2400" b="1" i="0" u="none" strike="noStrike" cap="none" dirty="0">
                <a:solidFill>
                  <a:srgbClr val="CC3300"/>
                </a:solidFill>
                <a:latin typeface="Arial"/>
                <a:ea typeface="Arial"/>
                <a:cs typeface="Arial"/>
                <a:sym typeface="Arial"/>
              </a:rPr>
              <a:t>marcador atributo=‘valor’</a:t>
            </a:r>
            <a:r>
              <a:rPr lang="pt-BR" sz="2400" b="1" i="0" u="none" strike="noStrike" cap="none" dirty="0">
                <a:solidFill>
                  <a:schemeClr val="accent2"/>
                </a:solidFill>
                <a:latin typeface="Arial"/>
                <a:ea typeface="Arial"/>
                <a:cs typeface="Arial"/>
                <a:sym typeface="Arial"/>
              </a:rPr>
              <a:t>&gt;</a:t>
            </a:r>
            <a:r>
              <a:rPr lang="pt-BR" sz="2400" b="1" i="0" u="none" strike="noStrike" cap="none" dirty="0">
                <a:solidFill>
                  <a:srgbClr val="333333"/>
                </a:solidFill>
                <a:latin typeface="Arial"/>
                <a:ea typeface="Arial"/>
                <a:cs typeface="Arial"/>
                <a:sym typeface="Arial"/>
              </a:rPr>
              <a:t> </a:t>
            </a:r>
            <a:r>
              <a:rPr lang="pt-BR" sz="2400" b="1" i="1" u="none" strike="noStrike" cap="none" dirty="0">
                <a:solidFill>
                  <a:srgbClr val="333333"/>
                </a:solidFill>
                <a:latin typeface="Arial"/>
                <a:ea typeface="Arial"/>
                <a:cs typeface="Arial"/>
                <a:sym typeface="Arial"/>
              </a:rPr>
              <a:t>Texto</a:t>
            </a:r>
            <a:r>
              <a:rPr lang="pt-BR" sz="2400" b="1" i="0" u="none" strike="noStrike" cap="none" dirty="0">
                <a:solidFill>
                  <a:srgbClr val="333333"/>
                </a:solidFill>
                <a:latin typeface="Arial"/>
                <a:ea typeface="Arial"/>
                <a:cs typeface="Arial"/>
                <a:sym typeface="Arial"/>
              </a:rPr>
              <a:t> </a:t>
            </a:r>
            <a:r>
              <a:rPr lang="pt-BR" sz="2400" b="1" i="0" u="none" strike="noStrike" cap="none" dirty="0">
                <a:solidFill>
                  <a:schemeClr val="accent2"/>
                </a:solidFill>
                <a:latin typeface="Arial"/>
                <a:ea typeface="Arial"/>
                <a:cs typeface="Arial"/>
                <a:sym typeface="Arial"/>
              </a:rPr>
              <a:t>&lt;/</a:t>
            </a:r>
            <a:r>
              <a:rPr lang="pt-BR" sz="2400" b="1" i="0" u="none" strike="noStrike" cap="none" dirty="0">
                <a:solidFill>
                  <a:srgbClr val="CC3300"/>
                </a:solidFill>
                <a:latin typeface="Arial"/>
                <a:ea typeface="Arial"/>
                <a:cs typeface="Arial"/>
                <a:sym typeface="Arial"/>
              </a:rPr>
              <a:t>marcador</a:t>
            </a:r>
            <a:r>
              <a:rPr lang="pt-BR" sz="2400" b="1" i="0" u="none" strike="noStrike" cap="none" dirty="0">
                <a:solidFill>
                  <a:schemeClr val="accent2"/>
                </a:solidFill>
                <a:latin typeface="Arial"/>
                <a:ea typeface="Arial"/>
                <a:cs typeface="Arial"/>
                <a:sym typeface="Arial"/>
              </a:rPr>
              <a:t>&gt;</a:t>
            </a:r>
          </a:p>
          <a:p>
            <a:pPr marL="342900" indent="-342900">
              <a:lnSpc>
                <a:spcPct val="80000"/>
              </a:lnSpc>
              <a:spcBef>
                <a:spcPts val="960"/>
              </a:spcBef>
              <a:spcAft>
                <a:spcPts val="0"/>
              </a:spcAft>
              <a:buClr>
                <a:schemeClr val="lt2"/>
              </a:buClr>
              <a:buSzPct val="70000"/>
            </a:pPr>
            <a:endParaRPr sz="2400" b="0" i="0" u="none" strike="noStrike" cap="none" dirty="0">
              <a:solidFill>
                <a:srgbClr val="333333"/>
              </a:solidFill>
              <a:latin typeface="Arial"/>
              <a:ea typeface="Arial"/>
              <a:cs typeface="Arial"/>
              <a:sym typeface="Arial"/>
            </a:endParaRPr>
          </a:p>
          <a:p>
            <a:pPr marL="342900" indent="-342900">
              <a:lnSpc>
                <a:spcPct val="8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Existem atributos comuns a vários marcadores e atributos que são específicos de um marcador</a:t>
            </a:r>
          </a:p>
          <a:p>
            <a:pPr marL="342900" indent="-342900">
              <a:lnSpc>
                <a:spcPct val="8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 HTML não é </a:t>
            </a:r>
            <a:r>
              <a:rPr lang="pt-BR" sz="2400" b="0" i="1" u="none" strike="noStrike" cap="none" dirty="0">
                <a:solidFill>
                  <a:schemeClr val="tx1"/>
                </a:solidFill>
                <a:latin typeface="Arial"/>
                <a:ea typeface="Arial"/>
                <a:cs typeface="Arial"/>
                <a:sym typeface="Arial"/>
              </a:rPr>
              <a:t>case </a:t>
            </a:r>
            <a:r>
              <a:rPr lang="pt-BR" sz="2400" b="0" i="1" u="none" strike="noStrike" cap="none" dirty="0" err="1">
                <a:solidFill>
                  <a:schemeClr val="tx1"/>
                </a:solidFill>
                <a:latin typeface="Arial"/>
                <a:ea typeface="Arial"/>
                <a:cs typeface="Arial"/>
                <a:sym typeface="Arial"/>
              </a:rPr>
              <a:t>sensitive</a:t>
            </a:r>
            <a:r>
              <a:rPr lang="pt-BR" sz="2400" b="0" i="1" u="none" strike="noStrike" cap="none" dirty="0">
                <a:solidFill>
                  <a:schemeClr val="tx1"/>
                </a:solidFill>
                <a:latin typeface="Arial"/>
                <a:ea typeface="Arial"/>
                <a:cs typeface="Arial"/>
                <a:sym typeface="Arial"/>
              </a:rPr>
              <a:t>, </a:t>
            </a:r>
            <a:r>
              <a:rPr lang="pt-BR" sz="2400" b="0" i="0" u="none" strike="noStrike" cap="none" dirty="0">
                <a:solidFill>
                  <a:schemeClr val="tx1"/>
                </a:solidFill>
                <a:latin typeface="Arial"/>
                <a:ea typeface="Arial"/>
                <a:cs typeface="Arial"/>
                <a:sym typeface="Arial"/>
              </a:rPr>
              <a:t>ou seja, não diferencia letras maiúsculas de minúsculas. Entretanto, a forma correta e padronizada é utilizar apenas letra minúsculas. Criem este hábito!</a:t>
            </a:r>
          </a:p>
          <a:p>
            <a:pPr marL="342900" indent="-342900">
              <a:lnSpc>
                <a:spcPct val="8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Aprender HTML é aprender os marcadores definidos no padrão e como utilizá-los para construir uma página Web</a:t>
            </a:r>
          </a:p>
        </p:txBody>
      </p:sp>
    </p:spTree>
    <p:extLst>
      <p:ext uri="{BB962C8B-B14F-4D97-AF65-F5344CB8AC3E}">
        <p14:creationId xmlns:p14="http://schemas.microsoft.com/office/powerpoint/2010/main" val="414331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Como funciona o HTML?</a:t>
            </a:r>
            <a:r>
              <a:rPr lang="pt-BR" sz="3600" b="1" i="0" u="none" strike="noStrike" cap="none" dirty="0">
                <a:solidFill>
                  <a:srgbClr val="17375E"/>
                </a:solidFill>
                <a:latin typeface="Arial"/>
                <a:ea typeface="Arial"/>
                <a:cs typeface="Arial"/>
                <a:sym typeface="Arial"/>
              </a:rPr>
              <a:t>	</a:t>
            </a:r>
          </a:p>
        </p:txBody>
      </p:sp>
      <p:sp>
        <p:nvSpPr>
          <p:cNvPr id="297" name="Shape 297"/>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 navegador não interpreta caracteres de quebra de linha (“</a:t>
            </a:r>
            <a:r>
              <a:rPr lang="pt-BR" sz="2400" b="0" i="0" u="none" strike="noStrike" cap="none" dirty="0" err="1">
                <a:solidFill>
                  <a:schemeClr val="tx1"/>
                </a:solidFill>
                <a:latin typeface="Arial"/>
                <a:ea typeface="Arial"/>
                <a:cs typeface="Arial"/>
                <a:sym typeface="Arial"/>
              </a:rPr>
              <a:t>enter</a:t>
            </a:r>
            <a:r>
              <a:rPr lang="pt-BR" sz="2400" b="0" i="0" u="none" strike="noStrike" cap="none" dirty="0">
                <a:solidFill>
                  <a:schemeClr val="tx1"/>
                </a:solidFill>
                <a:latin typeface="Arial"/>
                <a:ea typeface="Arial"/>
                <a:cs typeface="Arial"/>
                <a:sym typeface="Arial"/>
              </a:rPr>
              <a:t>”), </a:t>
            </a:r>
            <a:r>
              <a:rPr lang="pt-BR" sz="2400" b="0" i="0" u="none" strike="noStrike" cap="none" dirty="0" err="1">
                <a:solidFill>
                  <a:schemeClr val="tx1"/>
                </a:solidFill>
                <a:latin typeface="Arial"/>
                <a:ea typeface="Arial"/>
                <a:cs typeface="Arial"/>
                <a:sym typeface="Arial"/>
              </a:rPr>
              <a:t>tab</a:t>
            </a:r>
            <a:r>
              <a:rPr lang="pt-BR" sz="2400" b="0" i="0" u="none" strike="noStrike" cap="none" dirty="0">
                <a:solidFill>
                  <a:schemeClr val="tx1"/>
                </a:solidFill>
                <a:latin typeface="Arial"/>
                <a:ea typeface="Arial"/>
                <a:cs typeface="Arial"/>
                <a:sym typeface="Arial"/>
              </a:rPr>
              <a:t>, e mais que um caractere de espaçamento</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Ou seja, os três exemplos abaixo serão interpretados da mesma forma pelo navegador, exibindo o texto como no primeiro quadro</a:t>
            </a:r>
          </a:p>
          <a:p>
            <a:pPr marL="742950" marR="0" lvl="1" indent="-285750" algn="l" rtl="0">
              <a:spcBef>
                <a:spcPts val="960"/>
              </a:spcBef>
              <a:spcAft>
                <a:spcPts val="0"/>
              </a:spcAft>
              <a:buClr>
                <a:schemeClr val="lt2"/>
              </a:buClr>
              <a:buSzPct val="100000"/>
              <a:buFont typeface="Arial"/>
              <a:buNone/>
            </a:pPr>
            <a:endParaRPr sz="2400" b="0" i="0" u="none" strike="noStrike" cap="none" dirty="0">
              <a:solidFill>
                <a:srgbClr val="333333"/>
              </a:solidFill>
              <a:latin typeface="Arial"/>
              <a:ea typeface="Arial"/>
              <a:cs typeface="Arial"/>
              <a:sym typeface="Arial"/>
            </a:endParaRPr>
          </a:p>
        </p:txBody>
      </p:sp>
      <p:sp>
        <p:nvSpPr>
          <p:cNvPr id="298" name="Shape 298"/>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12</a:t>
            </a:fld>
            <a:endParaRPr lang="pt-BR" sz="1400" b="1" i="0" u="none" strike="noStrike" cap="none">
              <a:solidFill>
                <a:srgbClr val="DDDDDD"/>
              </a:solidFill>
              <a:latin typeface="Arial"/>
              <a:ea typeface="Arial"/>
              <a:cs typeface="Arial"/>
              <a:sym typeface="Arial"/>
            </a:endParaRPr>
          </a:p>
        </p:txBody>
      </p:sp>
      <p:sp>
        <p:nvSpPr>
          <p:cNvPr id="299" name="Shape 299"/>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
        <p:nvSpPr>
          <p:cNvPr id="300" name="Shape 300"/>
          <p:cNvSpPr txBox="1"/>
          <p:nvPr/>
        </p:nvSpPr>
        <p:spPr>
          <a:xfrm>
            <a:off x="325437" y="3849687"/>
            <a:ext cx="8577261" cy="461961"/>
          </a:xfrm>
          <a:prstGeom prst="rect">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pt-BR" sz="2400" b="0" i="0" u="none" strike="noStrike" cap="none">
                <a:solidFill>
                  <a:schemeClr val="dk1"/>
                </a:solidFill>
                <a:latin typeface="Courier New"/>
                <a:ea typeface="Courier New"/>
                <a:cs typeface="Courier New"/>
                <a:sym typeface="Courier New"/>
              </a:rPr>
              <a:t>Formatação de texto</a:t>
            </a:r>
          </a:p>
        </p:txBody>
      </p:sp>
      <p:sp>
        <p:nvSpPr>
          <p:cNvPr id="301" name="Shape 301"/>
          <p:cNvSpPr txBox="1"/>
          <p:nvPr/>
        </p:nvSpPr>
        <p:spPr>
          <a:xfrm>
            <a:off x="325437" y="4419600"/>
            <a:ext cx="8569325" cy="461962"/>
          </a:xfrm>
          <a:prstGeom prst="rect">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pt-BR" sz="2400" b="0" i="0" u="none" strike="noStrike" cap="none">
                <a:solidFill>
                  <a:schemeClr val="dk1"/>
                </a:solidFill>
                <a:latin typeface="Courier New"/>
                <a:ea typeface="Courier New"/>
                <a:cs typeface="Courier New"/>
                <a:sym typeface="Courier New"/>
              </a:rPr>
              <a:t>Formatação de      texto</a:t>
            </a:r>
          </a:p>
        </p:txBody>
      </p:sp>
      <p:sp>
        <p:nvSpPr>
          <p:cNvPr id="302" name="Shape 302"/>
          <p:cNvSpPr txBox="1"/>
          <p:nvPr/>
        </p:nvSpPr>
        <p:spPr>
          <a:xfrm>
            <a:off x="333375" y="4983162"/>
            <a:ext cx="8569325" cy="1570036"/>
          </a:xfrm>
          <a:prstGeom prst="rect">
            <a:avLst/>
          </a:prstGeom>
          <a:no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pt-BR" sz="2400" b="0" i="0" u="none" strike="noStrike" cap="none">
                <a:solidFill>
                  <a:schemeClr val="dk1"/>
                </a:solidFill>
                <a:latin typeface="Courier New"/>
                <a:ea typeface="Courier New"/>
                <a:cs typeface="Courier New"/>
                <a:sym typeface="Courier New"/>
              </a:rPr>
              <a:t>Formatação </a:t>
            </a:r>
          </a:p>
          <a:p>
            <a:pPr marL="0" marR="0" lvl="0" indent="0" algn="l" rtl="0">
              <a:lnSpc>
                <a:spcPct val="100000"/>
              </a:lnSpc>
              <a:spcBef>
                <a:spcPts val="0"/>
              </a:spcBef>
              <a:spcAft>
                <a:spcPts val="0"/>
              </a:spcAft>
              <a:buClr>
                <a:srgbClr val="333333"/>
              </a:buClr>
              <a:buFont typeface="Arial"/>
              <a:buNone/>
            </a:pPr>
            <a:endParaRPr sz="24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333333"/>
              </a:buClr>
              <a:buFont typeface="Arial"/>
              <a:buNone/>
            </a:pPr>
            <a:endParaRPr sz="24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ct val="25000"/>
              <a:buFont typeface="Arial"/>
              <a:buNone/>
            </a:pPr>
            <a:r>
              <a:rPr lang="pt-BR" sz="2400" b="0" i="0" u="none" strike="noStrike" cap="none">
                <a:solidFill>
                  <a:schemeClr val="dk1"/>
                </a:solidFill>
                <a:latin typeface="Courier New"/>
                <a:ea typeface="Courier New"/>
                <a:cs typeface="Courier New"/>
                <a:sym typeface="Courier New"/>
              </a:rPr>
              <a:t>de texto</a:t>
            </a:r>
          </a:p>
        </p:txBody>
      </p:sp>
    </p:spTree>
    <p:extLst>
      <p:ext uri="{BB962C8B-B14F-4D97-AF65-F5344CB8AC3E}">
        <p14:creationId xmlns:p14="http://schemas.microsoft.com/office/powerpoint/2010/main" val="62322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Como funciona o HTML?</a:t>
            </a:r>
            <a:endParaRPr lang="pt-BR" sz="3600" b="1" i="0" u="none" strike="noStrike" cap="none" dirty="0">
              <a:solidFill>
                <a:srgbClr val="17375E"/>
              </a:solidFill>
              <a:latin typeface="Arial"/>
              <a:ea typeface="Arial"/>
              <a:cs typeface="Arial"/>
              <a:sym typeface="Arial"/>
            </a:endParaRPr>
          </a:p>
        </p:txBody>
      </p:sp>
      <p:sp>
        <p:nvSpPr>
          <p:cNvPr id="309" name="Shape 309"/>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13</a:t>
            </a:fld>
            <a:endParaRPr lang="pt-BR" sz="1400" b="1" i="0" u="none" strike="noStrike" cap="none">
              <a:solidFill>
                <a:srgbClr val="DDDDDD"/>
              </a:solidFill>
              <a:latin typeface="Arial"/>
              <a:ea typeface="Arial"/>
              <a:cs typeface="Arial"/>
              <a:sym typeface="Arial"/>
            </a:endParaRPr>
          </a:p>
        </p:txBody>
      </p:sp>
      <p:sp>
        <p:nvSpPr>
          <p:cNvPr id="310" name="Shape 310"/>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pic>
        <p:nvPicPr>
          <p:cNvPr id="311" name="Shape 311"/>
          <p:cNvPicPr preferRelativeResize="0"/>
          <p:nvPr/>
        </p:nvPicPr>
        <p:blipFill rotWithShape="1">
          <a:blip r:embed="rId3">
            <a:alphaModFix/>
          </a:blip>
          <a:srcRect/>
          <a:stretch/>
        </p:blipFill>
        <p:spPr>
          <a:xfrm>
            <a:off x="38100" y="1628775"/>
            <a:ext cx="4102100" cy="1382712"/>
          </a:xfrm>
          <a:prstGeom prst="rect">
            <a:avLst/>
          </a:prstGeom>
          <a:noFill/>
          <a:ln>
            <a:noFill/>
          </a:ln>
        </p:spPr>
      </p:pic>
      <p:pic>
        <p:nvPicPr>
          <p:cNvPr id="312" name="Shape 312"/>
          <p:cNvPicPr preferRelativeResize="0"/>
          <p:nvPr/>
        </p:nvPicPr>
        <p:blipFill rotWithShape="1">
          <a:blip r:embed="rId4">
            <a:alphaModFix/>
          </a:blip>
          <a:srcRect/>
          <a:stretch/>
        </p:blipFill>
        <p:spPr>
          <a:xfrm>
            <a:off x="4241800" y="1671638"/>
            <a:ext cx="4702174" cy="1296986"/>
          </a:xfrm>
          <a:prstGeom prst="rect">
            <a:avLst/>
          </a:prstGeom>
          <a:noFill/>
          <a:ln>
            <a:noFill/>
          </a:ln>
        </p:spPr>
      </p:pic>
      <p:pic>
        <p:nvPicPr>
          <p:cNvPr id="313" name="Shape 313"/>
          <p:cNvPicPr preferRelativeResize="0"/>
          <p:nvPr/>
        </p:nvPicPr>
        <p:blipFill rotWithShape="1">
          <a:blip r:embed="rId5">
            <a:alphaModFix/>
          </a:blip>
          <a:srcRect/>
          <a:stretch/>
        </p:blipFill>
        <p:spPr>
          <a:xfrm>
            <a:off x="2649538" y="3373437"/>
            <a:ext cx="3794124" cy="3151186"/>
          </a:xfrm>
          <a:prstGeom prst="rect">
            <a:avLst/>
          </a:prstGeom>
          <a:noFill/>
          <a:ln>
            <a:noFill/>
          </a:ln>
        </p:spPr>
      </p:pic>
    </p:spTree>
    <p:extLst>
      <p:ext uri="{BB962C8B-B14F-4D97-AF65-F5344CB8AC3E}">
        <p14:creationId xmlns:p14="http://schemas.microsoft.com/office/powerpoint/2010/main" val="598809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162" name="Shape 162"/>
          <p:cNvSpPr txBox="1"/>
          <p:nvPr/>
        </p:nvSpPr>
        <p:spPr>
          <a:xfrm>
            <a:off x="604837" y="1143000"/>
            <a:ext cx="7924799" cy="5238750"/>
          </a:xfrm>
          <a:prstGeom prst="rect">
            <a:avLst/>
          </a:prstGeom>
          <a:noFill/>
          <a:ln>
            <a:noFill/>
          </a:ln>
        </p:spPr>
        <p:txBody>
          <a:bodyPr lIns="91425" tIns="45700" rIns="91425" bIns="45700" anchor="t" anchorCtr="0">
            <a:noAutofit/>
          </a:bodyPr>
          <a:lstStyle/>
          <a:p>
            <a:pPr marL="342900" marR="0" lvl="0" indent="-342900" algn="l" rtl="0">
              <a:lnSpc>
                <a:spcPct val="120000"/>
              </a:lnSpc>
              <a:spcBef>
                <a:spcPts val="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&lt;!DOCTYPE html&gt;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&lt;html&gt;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  &lt;head&gt;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    &lt;title&gt;Título da Página&lt;/title&gt;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  &lt;/head&gt;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  &lt;body&gt;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	  Conteúdo da página</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  &lt;/body&gt;</a:t>
            </a:r>
          </a:p>
          <a:p>
            <a:pPr marL="342900" marR="0" lvl="0" indent="-342900" algn="l" rtl="0">
              <a:lnSpc>
                <a:spcPct val="120000"/>
              </a:lnSpc>
              <a:spcBef>
                <a:spcPts val="960"/>
              </a:spcBef>
              <a:spcAft>
                <a:spcPts val="0"/>
              </a:spcAft>
              <a:buClr>
                <a:schemeClr val="lt2"/>
              </a:buClr>
              <a:buSzPct val="25000"/>
              <a:buFont typeface="Noto Sans Symbols"/>
              <a:buNone/>
            </a:pPr>
            <a:r>
              <a:rPr lang="pt-BR" sz="2400" b="1" i="0" u="none" strike="noStrike" cap="none">
                <a:solidFill>
                  <a:schemeClr val="dk1"/>
                </a:solidFill>
                <a:latin typeface="Courier New"/>
                <a:ea typeface="Courier New"/>
                <a:cs typeface="Courier New"/>
                <a:sym typeface="Courier New"/>
              </a:rPr>
              <a:t>&lt;/html&gt;</a:t>
            </a:r>
          </a:p>
        </p:txBody>
      </p:sp>
    </p:spTree>
    <p:extLst>
      <p:ext uri="{BB962C8B-B14F-4D97-AF65-F5344CB8AC3E}">
        <p14:creationId xmlns:p14="http://schemas.microsoft.com/office/powerpoint/2010/main" val="416649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Shape 16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170" name="Shape 170"/>
          <p:cNvSpPr txBox="1">
            <a:spLocks noGrp="1"/>
          </p:cNvSpPr>
          <p:nvPr>
            <p:ph type="body" idx="1"/>
          </p:nvPr>
        </p:nvSpPr>
        <p:spPr>
          <a:xfrm>
            <a:off x="179388" y="1412875"/>
            <a:ext cx="8250236" cy="523081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&lt;!DOCTYPE </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Indica que o arquivo é um documento HTML.</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Deve ser a primeira linha do arquivo.</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Até a versão 4.01 do HTML, era necessário indicar a versão do HTML neste marcador. A partir da versão 5, esta declaração ficou simplificada. Como os navegadores modernos já estão preparados para interpretar a versão 5 do HTML, não é necessário declarar a versão.</a:t>
            </a:r>
          </a:p>
        </p:txBody>
      </p:sp>
    </p:spTree>
    <p:extLst>
      <p:ext uri="{BB962C8B-B14F-4D97-AF65-F5344CB8AC3E}">
        <p14:creationId xmlns:p14="http://schemas.microsoft.com/office/powerpoint/2010/main" val="109390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178" name="Shape 178"/>
          <p:cNvSpPr txBox="1">
            <a:spLocks noGrp="1"/>
          </p:cNvSpPr>
          <p:nvPr>
            <p:ph type="body" idx="1"/>
          </p:nvPr>
        </p:nvSpPr>
        <p:spPr>
          <a:xfrm>
            <a:off x="179388" y="1412875"/>
            <a:ext cx="8250236" cy="523081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80000"/>
              </a:lnSpc>
              <a:spcBef>
                <a:spcPts val="204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Inicia o documento HTML, logo após a declaração, 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a:t>
            </a:r>
            <a:r>
              <a:rPr lang="pt-BR" sz="2400" b="1" i="0" u="none" strike="noStrike" cap="none" dirty="0">
                <a:solidFill>
                  <a:schemeClr val="tx1"/>
                </a:solidFill>
                <a:latin typeface="Courier New"/>
                <a:ea typeface="Courier New"/>
                <a:cs typeface="Courier New"/>
                <a:sym typeface="Courier New"/>
              </a:rPr>
              <a:t> </a:t>
            </a:r>
            <a:r>
              <a:rPr lang="pt-BR" sz="2400" b="0" i="0" u="none" strike="noStrike" cap="none" dirty="0">
                <a:solidFill>
                  <a:schemeClr val="tx1"/>
                </a:solidFill>
                <a:latin typeface="Arial"/>
                <a:ea typeface="Arial"/>
                <a:cs typeface="Arial"/>
                <a:sym typeface="Arial"/>
              </a:rPr>
              <a:t>finaliza, sendo a última linha do arquivo</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Delimita a área onde serão colocados os marcadores HTML. Qualquer marcador deve ficar entre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html</a:t>
            </a:r>
            <a:r>
              <a:rPr lang="pt-BR" sz="2400" b="1" i="0" u="none" strike="noStrike" cap="none" dirty="0">
                <a:solidFill>
                  <a:srgbClr val="7030A0"/>
                </a:solidFill>
                <a:latin typeface="Courier New"/>
                <a:ea typeface="Courier New"/>
                <a:cs typeface="Courier New"/>
                <a:sym typeface="Courier New"/>
              </a:rPr>
              <a:t>&gt;</a:t>
            </a:r>
            <a:r>
              <a:rPr lang="pt-BR" sz="2400" b="0" i="0" u="none" strike="noStrike" cap="none" dirty="0">
                <a:solidFill>
                  <a:schemeClr val="tx1"/>
                </a:solidFill>
                <a:latin typeface="Arial"/>
                <a:ea typeface="Arial"/>
                <a:cs typeface="Arial"/>
                <a:sym typeface="Arial"/>
              </a:rPr>
              <a:t>, para que o navegador consiga interpretar e mostrar o resultado. </a:t>
            </a:r>
          </a:p>
        </p:txBody>
      </p:sp>
    </p:spTree>
    <p:extLst>
      <p:ext uri="{BB962C8B-B14F-4D97-AF65-F5344CB8AC3E}">
        <p14:creationId xmlns:p14="http://schemas.microsoft.com/office/powerpoint/2010/main" val="100748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Shape 185"/>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186" name="Shape 186"/>
          <p:cNvSpPr txBox="1">
            <a:spLocks noGrp="1"/>
          </p:cNvSpPr>
          <p:nvPr>
            <p:ph type="body" idx="1"/>
          </p:nvPr>
        </p:nvSpPr>
        <p:spPr>
          <a:xfrm>
            <a:off x="179388" y="1412875"/>
            <a:ext cx="8250236" cy="523081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70000"/>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head</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head</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Delimita a área de cabeçalho </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 cabeçalho engloba marcadores de </a:t>
            </a:r>
            <a:r>
              <a:rPr lang="pt-BR" sz="2400" b="0" i="0" u="none" strike="noStrike" cap="none" dirty="0" err="1">
                <a:solidFill>
                  <a:schemeClr val="tx1"/>
                </a:solidFill>
                <a:latin typeface="Arial"/>
                <a:ea typeface="Arial"/>
                <a:cs typeface="Arial"/>
                <a:sym typeface="Arial"/>
              </a:rPr>
              <a:t>metadados</a:t>
            </a:r>
            <a:r>
              <a:rPr lang="pt-BR" sz="2400" b="0" i="0" u="none" strike="noStrike" cap="none" dirty="0">
                <a:solidFill>
                  <a:schemeClr val="tx1"/>
                </a:solidFill>
                <a:latin typeface="Arial"/>
                <a:ea typeface="Arial"/>
                <a:cs typeface="Arial"/>
                <a:sym typeface="Arial"/>
              </a:rPr>
              <a:t>, scripts, folhas de estilo, titulo da página.</a:t>
            </a:r>
          </a:p>
          <a:p>
            <a:pPr marL="342900" indent="-342900">
              <a:lnSpc>
                <a:spcPct val="80000"/>
              </a:lnSpc>
              <a:spcBef>
                <a:spcPts val="2040"/>
              </a:spcBef>
              <a:spcAft>
                <a:spcPts val="0"/>
              </a:spcAft>
              <a:buClr>
                <a:schemeClr val="lt2"/>
              </a:buClr>
              <a:buSzPct val="70000"/>
            </a:pPr>
            <a:r>
              <a:rPr lang="pt-BR" sz="2400" b="0" i="0" u="none" strike="noStrike" cap="none" dirty="0" err="1">
                <a:solidFill>
                  <a:schemeClr val="tx1"/>
                </a:solidFill>
                <a:latin typeface="Arial"/>
                <a:ea typeface="Arial"/>
                <a:cs typeface="Arial"/>
                <a:sym typeface="Arial"/>
              </a:rPr>
              <a:t>Metadados</a:t>
            </a:r>
            <a:endParaRPr lang="pt-BR" sz="2400" b="0" i="0" u="none" strike="noStrike" cap="none" dirty="0">
              <a:solidFill>
                <a:schemeClr val="tx1"/>
              </a:solidFill>
              <a:latin typeface="Arial"/>
              <a:ea typeface="Arial"/>
              <a:cs typeface="Arial"/>
              <a:sym typeface="Arial"/>
            </a:endParaRPr>
          </a:p>
          <a:p>
            <a:pPr marL="800100" lvl="1" indent="-342900">
              <a:lnSpc>
                <a:spcPct val="80000"/>
              </a:lnSpc>
              <a:spcBef>
                <a:spcPts val="2040"/>
              </a:spcBef>
              <a:buClr>
                <a:schemeClr val="lt2"/>
              </a:buClr>
            </a:pPr>
            <a:r>
              <a:rPr lang="pt-BR" sz="2400" b="0" i="0" u="none" strike="noStrike" cap="none" dirty="0">
                <a:solidFill>
                  <a:schemeClr val="tx1"/>
                </a:solidFill>
                <a:latin typeface="Arial"/>
                <a:ea typeface="Arial"/>
                <a:cs typeface="Arial"/>
                <a:sym typeface="Arial"/>
              </a:rPr>
              <a:t>Informações adicionais sobre a página HTML</a:t>
            </a:r>
          </a:p>
          <a:p>
            <a:pPr marL="800100" lvl="1" indent="-342900">
              <a:lnSpc>
                <a:spcPct val="80000"/>
              </a:lnSpc>
              <a:spcBef>
                <a:spcPts val="1560"/>
              </a:spcBef>
              <a:buClr>
                <a:schemeClr val="lt2"/>
              </a:buClr>
            </a:pPr>
            <a:r>
              <a:rPr lang="pt-BR" sz="2400" b="0" i="0" u="none" strike="noStrike" cap="none" dirty="0">
                <a:solidFill>
                  <a:schemeClr val="tx1"/>
                </a:solidFill>
                <a:latin typeface="Arial"/>
                <a:ea typeface="Arial"/>
                <a:cs typeface="Arial"/>
                <a:sym typeface="Arial"/>
              </a:rPr>
              <a:t>Codificação de caracteres, autor do documento, idioma, palavras chave.</a:t>
            </a:r>
          </a:p>
          <a:p>
            <a:pPr marL="800100" lvl="1" indent="-342900">
              <a:lnSpc>
                <a:spcPct val="80000"/>
              </a:lnSpc>
              <a:spcBef>
                <a:spcPts val="1560"/>
              </a:spcBef>
              <a:buClr>
                <a:schemeClr val="lt2"/>
              </a:buClr>
            </a:pPr>
            <a:r>
              <a:rPr lang="pt-BR" sz="2400" b="0" i="0" u="none" strike="noStrike" cap="none" dirty="0">
                <a:solidFill>
                  <a:schemeClr val="tx1"/>
                </a:solidFill>
                <a:latin typeface="Arial"/>
                <a:ea typeface="Arial"/>
                <a:cs typeface="Arial"/>
                <a:sym typeface="Arial"/>
              </a:rPr>
              <a:t>Importante para indexação das páginas pelos buscadores </a:t>
            </a:r>
          </a:p>
        </p:txBody>
      </p:sp>
    </p:spTree>
    <p:extLst>
      <p:ext uri="{BB962C8B-B14F-4D97-AF65-F5344CB8AC3E}">
        <p14:creationId xmlns:p14="http://schemas.microsoft.com/office/powerpoint/2010/main" val="260402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202" name="Shape 202"/>
          <p:cNvSpPr txBox="1">
            <a:spLocks noGrp="1"/>
          </p:cNvSpPr>
          <p:nvPr>
            <p:ph type="body" idx="1"/>
          </p:nvPr>
        </p:nvSpPr>
        <p:spPr>
          <a:xfrm>
            <a:off x="179388" y="1412875"/>
            <a:ext cx="8250236" cy="523081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70000"/>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title</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title</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Utilizado dentro do marcador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head</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Define o título que aparecerá na janela ou aba do navegador</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Um dos poucos marcadores dentro de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head</a:t>
            </a:r>
            <a:r>
              <a:rPr lang="pt-BR" sz="2400" b="1" i="0" u="none" strike="noStrike" cap="none" dirty="0">
                <a:solidFill>
                  <a:srgbClr val="7030A0"/>
                </a:solidFill>
                <a:latin typeface="Courier New"/>
                <a:ea typeface="Courier New"/>
                <a:cs typeface="Courier New"/>
                <a:sym typeface="Courier New"/>
              </a:rPr>
              <a:t>&gt;</a:t>
            </a:r>
            <a:r>
              <a:rPr lang="pt-BR" sz="2400" b="0" i="0" u="none" strike="noStrike" cap="none" dirty="0">
                <a:solidFill>
                  <a:schemeClr val="tx1"/>
                </a:solidFill>
                <a:latin typeface="Arial"/>
                <a:ea typeface="Arial"/>
                <a:cs typeface="Arial"/>
                <a:sym typeface="Arial"/>
              </a:rPr>
              <a:t> que define conteúdo visível para o usuário</a:t>
            </a:r>
          </a:p>
          <a:p>
            <a:pPr marL="0" marR="0" lvl="0" indent="0" algn="l" rtl="0">
              <a:lnSpc>
                <a:spcPct val="80000"/>
              </a:lnSpc>
              <a:spcBef>
                <a:spcPts val="2040"/>
              </a:spcBef>
              <a:spcAft>
                <a:spcPts val="0"/>
              </a:spcAft>
              <a:buClr>
                <a:schemeClr val="lt2"/>
              </a:buClr>
              <a:buSzPct val="25000"/>
              <a:buFont typeface="Arial"/>
              <a:buNone/>
            </a:pPr>
            <a:endParaRPr sz="2400" b="0" i="0" u="none" strike="noStrike" cap="none" dirty="0">
              <a:solidFill>
                <a:srgbClr val="333333"/>
              </a:solidFill>
              <a:latin typeface="Arial"/>
              <a:ea typeface="Arial"/>
              <a:cs typeface="Arial"/>
              <a:sym typeface="Arial"/>
            </a:endParaRPr>
          </a:p>
        </p:txBody>
      </p:sp>
      <p:pic>
        <p:nvPicPr>
          <p:cNvPr id="203" name="Shape 203"/>
          <p:cNvPicPr preferRelativeResize="0"/>
          <p:nvPr/>
        </p:nvPicPr>
        <p:blipFill rotWithShape="1">
          <a:blip r:embed="rId3">
            <a:alphaModFix/>
          </a:blip>
          <a:srcRect/>
          <a:stretch/>
        </p:blipFill>
        <p:spPr>
          <a:xfrm>
            <a:off x="539750" y="4652962"/>
            <a:ext cx="6669088" cy="1263650"/>
          </a:xfrm>
          <a:prstGeom prst="rect">
            <a:avLst/>
          </a:prstGeom>
          <a:noFill/>
          <a:ln>
            <a:noFill/>
          </a:ln>
        </p:spPr>
      </p:pic>
      <p:sp>
        <p:nvSpPr>
          <p:cNvPr id="204" name="Shape 204"/>
          <p:cNvSpPr/>
          <p:nvPr/>
        </p:nvSpPr>
        <p:spPr>
          <a:xfrm rot="10800000">
            <a:off x="4211638" y="4679949"/>
            <a:ext cx="2160586" cy="576262"/>
          </a:xfrm>
          <a:prstGeom prst="rightArrow">
            <a:avLst>
              <a:gd name="adj1" fmla="val 50000"/>
              <a:gd name="adj2" fmla="val 49991"/>
            </a:avLst>
          </a:prstGeom>
          <a:solidFill>
            <a:srgbClr val="FF0000"/>
          </a:solid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205" name="Shape 205"/>
          <p:cNvSpPr txBox="1"/>
          <p:nvPr/>
        </p:nvSpPr>
        <p:spPr>
          <a:xfrm>
            <a:off x="6588125" y="4613275"/>
            <a:ext cx="1152525" cy="70802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pt-BR" sz="4000" b="1" i="0" u="none" strike="noStrike" cap="none">
                <a:solidFill>
                  <a:schemeClr val="dk1"/>
                </a:solidFill>
                <a:latin typeface="Arial"/>
                <a:ea typeface="Arial"/>
                <a:cs typeface="Arial"/>
                <a:sym typeface="Arial"/>
              </a:rPr>
              <a:t>title</a:t>
            </a:r>
          </a:p>
        </p:txBody>
      </p:sp>
    </p:spTree>
    <p:extLst>
      <p:ext uri="{BB962C8B-B14F-4D97-AF65-F5344CB8AC3E}">
        <p14:creationId xmlns:p14="http://schemas.microsoft.com/office/powerpoint/2010/main" val="194618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213" name="Shape 213"/>
          <p:cNvSpPr txBox="1">
            <a:spLocks noGrp="1"/>
          </p:cNvSpPr>
          <p:nvPr>
            <p:ph type="body" idx="1"/>
          </p:nvPr>
        </p:nvSpPr>
        <p:spPr>
          <a:xfrm>
            <a:off x="179388" y="1412875"/>
            <a:ext cx="8250236" cy="523081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lt2"/>
              </a:buClr>
              <a:buSzPct val="70000"/>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body</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body</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Define todo conteúdo visual que será apresentado pelo navegador</a:t>
            </a:r>
          </a:p>
          <a:p>
            <a:pPr marL="342900" indent="-342900">
              <a:lnSpc>
                <a:spcPct val="80000"/>
              </a:lnSpc>
              <a:spcBef>
                <a:spcPts val="2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Textos, imagens, tabelas, parágrafos, formatação de texto, listas, regiões delimitadas, ... </a:t>
            </a:r>
          </a:p>
        </p:txBody>
      </p:sp>
    </p:spTree>
    <p:extLst>
      <p:ext uri="{BB962C8B-B14F-4D97-AF65-F5344CB8AC3E}">
        <p14:creationId xmlns:p14="http://schemas.microsoft.com/office/powerpoint/2010/main" val="141498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2979049" y="156972"/>
            <a:ext cx="5985300" cy="9222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Verdana"/>
              <a:buNone/>
            </a:pPr>
            <a:r>
              <a:rPr lang="pt-BR" sz="3600" b="1" dirty="0">
                <a:solidFill>
                  <a:srgbClr val="17375E"/>
                </a:solidFill>
                <a:latin typeface="Arial"/>
                <a:ea typeface="Arial"/>
                <a:cs typeface="Arial"/>
                <a:sym typeface="Arial"/>
              </a:rPr>
              <a:t>Última</a:t>
            </a:r>
            <a:r>
              <a:rPr lang="pt-BR" dirty="0">
                <a:latin typeface="Arial"/>
                <a:ea typeface="Arial"/>
                <a:cs typeface="Arial"/>
                <a:sym typeface="Arial"/>
              </a:rPr>
              <a:t> </a:t>
            </a:r>
            <a:r>
              <a:rPr lang="pt-BR" sz="3600" b="1" dirty="0">
                <a:solidFill>
                  <a:srgbClr val="17375E"/>
                </a:solidFill>
                <a:latin typeface="Arial"/>
                <a:ea typeface="Arial"/>
                <a:cs typeface="Arial"/>
                <a:sym typeface="Arial"/>
              </a:rPr>
              <a:t>aula</a:t>
            </a:r>
          </a:p>
        </p:txBody>
      </p:sp>
      <p:sp>
        <p:nvSpPr>
          <p:cNvPr id="44" name="Shape 44"/>
          <p:cNvSpPr txBox="1">
            <a:spLocks noGrp="1"/>
          </p:cNvSpPr>
          <p:nvPr>
            <p:ph type="body" idx="1"/>
            <p:extLst>
              <p:ext uri="{D42A27DB-BD31-4B8C-83A1-F6EECF244321}">
                <p14:modId xmlns:p14="http://schemas.microsoft.com/office/powerpoint/2010/main" val="1623018948"/>
              </p:ext>
            </p:extLst>
          </p:nvPr>
        </p:nvSpPr>
        <p:spPr>
          <a:xfrm>
            <a:off x="179387" y="1340766"/>
            <a:ext cx="8785200" cy="5112600"/>
          </a:xfrm>
          <a:prstGeom prst="rect">
            <a:avLst/>
          </a:prstGeom>
          <a:noFill/>
          <a:ln>
            <a:noFill/>
          </a:ln>
        </p:spPr>
        <p:txBody>
          <a:bodyPr lIns="91425" tIns="91425" rIns="91425" bIns="91425" anchor="t" anchorCtr="0">
            <a:noAutofit/>
          </a:bodyPr>
          <a:lstStyle/>
          <a:p>
            <a:pPr marL="706438" indent="-342900">
              <a:spcBef>
                <a:spcPts val="0"/>
              </a:spcBef>
            </a:pPr>
            <a:r>
              <a:rPr lang="pt-BR" sz="2800" dirty="0">
                <a:latin typeface="Arial"/>
                <a:cs typeface="Arial"/>
                <a:sym typeface="Arial"/>
              </a:rPr>
              <a:t>Vimos as tecnologias por trás da web.</a:t>
            </a:r>
          </a:p>
          <a:p>
            <a:pPr marL="1244600" lvl="1" indent="-342900">
              <a:spcBef>
                <a:spcPts val="0"/>
              </a:spcBef>
            </a:pPr>
            <a:endParaRPr lang="pt-BR" sz="2800" dirty="0">
              <a:latin typeface="Arial"/>
              <a:cs typeface="Arial"/>
              <a:sym typeface="Arial"/>
            </a:endParaRPr>
          </a:p>
          <a:p>
            <a:pPr marL="706438" indent="-342900">
              <a:spcBef>
                <a:spcPts val="0"/>
              </a:spcBef>
            </a:pPr>
            <a:r>
              <a:rPr lang="pt-BR" sz="2800" dirty="0">
                <a:latin typeface="Arial"/>
                <a:cs typeface="Arial"/>
                <a:sym typeface="Arial"/>
              </a:rPr>
              <a:t>Detalhamos o que existe de tecnologia no lado do cliente e no servidor.</a:t>
            </a:r>
          </a:p>
          <a:p>
            <a:pPr marL="1244600" lvl="1" indent="-342900">
              <a:spcBef>
                <a:spcPts val="0"/>
              </a:spcBef>
            </a:pPr>
            <a:endParaRPr lang="pt-BR" sz="2500" dirty="0">
              <a:latin typeface="Arial"/>
              <a:cs typeface="Arial"/>
              <a:sym typeface="Arial"/>
            </a:endParaRPr>
          </a:p>
          <a:p>
            <a:pPr marL="706438" indent="-342900">
              <a:spcBef>
                <a:spcPts val="0"/>
              </a:spcBef>
            </a:pPr>
            <a:r>
              <a:rPr lang="pt-BR" sz="2800" dirty="0">
                <a:latin typeface="Arial"/>
                <a:cs typeface="Arial"/>
                <a:sym typeface="Arial"/>
              </a:rPr>
              <a:t>Detalhamos o que é o HTTP e como ele está estruturado.</a:t>
            </a:r>
            <a:endParaRPr lang="pt-BR" dirty="0"/>
          </a:p>
          <a:p>
            <a:pPr marL="363220" marR="0" lvl="0" indent="-274320" algn="l" rtl="0">
              <a:lnSpc>
                <a:spcPct val="100000"/>
              </a:lnSpc>
              <a:spcBef>
                <a:spcPts val="600"/>
              </a:spcBef>
              <a:spcAft>
                <a:spcPts val="0"/>
              </a:spcAft>
              <a:buClr>
                <a:schemeClr val="dk1"/>
              </a:buClr>
              <a:buSzPct val="120000"/>
              <a:buFont typeface="Arial"/>
              <a:buNone/>
            </a:pPr>
            <a:endParaRPr sz="2500" i="0" u="none" strike="noStrike" cap="none" dirty="0">
              <a:solidFill>
                <a:schemeClr val="dk1"/>
              </a:solidFill>
              <a:latin typeface="Arial"/>
              <a:ea typeface="Arial"/>
              <a:cs typeface="Arial"/>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 básica de uma página</a:t>
            </a:r>
          </a:p>
        </p:txBody>
      </p:sp>
      <p:sp>
        <p:nvSpPr>
          <p:cNvPr id="229" name="Shape 229"/>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20</a:t>
            </a:fld>
            <a:endParaRPr lang="pt-BR" sz="1400" b="1" i="0" u="none" strike="noStrike" cap="none">
              <a:solidFill>
                <a:srgbClr val="DDDDDD"/>
              </a:solidFill>
              <a:latin typeface="Arial"/>
              <a:ea typeface="Arial"/>
              <a:cs typeface="Arial"/>
              <a:sym typeface="Arial"/>
            </a:endParaRPr>
          </a:p>
        </p:txBody>
      </p:sp>
      <p:pic>
        <p:nvPicPr>
          <p:cNvPr id="231" name="Shape 231" descr="https://encrypted-tbn1.gstatic.com/images?q=tbn:ANd9GcQxES9MnBSf22d9qQw0F-z4ro8PGWLhsw1gzWO5Wy7BpFKJ_ko5Zw"/>
          <p:cNvPicPr preferRelativeResize="0"/>
          <p:nvPr/>
        </p:nvPicPr>
        <p:blipFill rotWithShape="1">
          <a:blip r:embed="rId3">
            <a:alphaModFix/>
          </a:blip>
          <a:srcRect/>
          <a:stretch/>
        </p:blipFill>
        <p:spPr>
          <a:xfrm>
            <a:off x="1476375" y="2349500"/>
            <a:ext cx="6354763" cy="3352799"/>
          </a:xfrm>
          <a:prstGeom prst="rect">
            <a:avLst/>
          </a:prstGeom>
          <a:noFill/>
          <a:ln>
            <a:noFill/>
          </a:ln>
        </p:spPr>
      </p:pic>
    </p:spTree>
    <p:extLst>
      <p:ext uri="{BB962C8B-B14F-4D97-AF65-F5344CB8AC3E}">
        <p14:creationId xmlns:p14="http://schemas.microsoft.com/office/powerpoint/2010/main" val="368710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dirty="0">
                <a:solidFill>
                  <a:srgbClr val="17375E"/>
                </a:solidFill>
                <a:latin typeface="Arial"/>
                <a:ea typeface="Arial"/>
                <a:cs typeface="Arial"/>
                <a:sym typeface="Arial"/>
              </a:rPr>
              <a:t>Tipos de Marcadores - TAGS</a:t>
            </a:r>
            <a:endParaRPr lang="pt-BR" sz="3600" b="1" i="0" u="none" strike="noStrike" cap="none" dirty="0">
              <a:solidFill>
                <a:srgbClr val="17375E"/>
              </a:solidFill>
              <a:latin typeface="Arial"/>
              <a:ea typeface="Arial"/>
              <a:cs typeface="Arial"/>
              <a:sym typeface="Arial"/>
            </a:endParaRPr>
          </a:p>
        </p:txBody>
      </p:sp>
      <p:sp>
        <p:nvSpPr>
          <p:cNvPr id="238" name="Shape 238"/>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457200" indent="-457200">
              <a:lnSpc>
                <a:spcPct val="90000"/>
              </a:lnSpc>
              <a:spcBef>
                <a:spcPts val="1120"/>
              </a:spcBef>
              <a:spcAft>
                <a:spcPts val="0"/>
              </a:spcAft>
              <a:buClr>
                <a:schemeClr val="lt2"/>
              </a:buClr>
              <a:buSzPct val="25000"/>
            </a:pPr>
            <a:r>
              <a:rPr lang="pt-BR" sz="2800" b="0" i="0" u="none" strike="noStrike" cap="none" dirty="0">
                <a:solidFill>
                  <a:schemeClr val="tx1"/>
                </a:solidFill>
                <a:latin typeface="Arial"/>
                <a:ea typeface="Arial"/>
                <a:cs typeface="Arial"/>
                <a:sym typeface="Arial"/>
              </a:rPr>
              <a:t>Vamos apresentar os marcadores mais utilizados e comuns do HTML5. Vamos dividir os marcadores nas seguintes categorias:</a:t>
            </a:r>
            <a:br>
              <a:rPr lang="pt-BR" sz="2800" b="0" i="0" u="none" strike="noStrike" cap="none" dirty="0">
                <a:solidFill>
                  <a:schemeClr val="tx1"/>
                </a:solidFill>
                <a:latin typeface="Arial"/>
                <a:ea typeface="Arial"/>
                <a:cs typeface="Arial"/>
                <a:sym typeface="Arial"/>
              </a:rPr>
            </a:br>
            <a:endParaRPr lang="pt-BR" sz="2500" dirty="0">
              <a:solidFill>
                <a:schemeClr val="tx1"/>
              </a:solidFill>
              <a:latin typeface="Arial"/>
              <a:ea typeface="Arial"/>
              <a:cs typeface="Arial"/>
              <a:sym typeface="Arial"/>
            </a:endParaRPr>
          </a:p>
          <a:p>
            <a:pPr marL="881062" lvl="1" indent="-342900">
              <a:lnSpc>
                <a:spcPct val="90000"/>
              </a:lnSpc>
              <a:spcBef>
                <a:spcPts val="1120"/>
              </a:spcBef>
              <a:buClr>
                <a:schemeClr val="lt2"/>
              </a:buClr>
              <a:buSzPct val="25000"/>
            </a:pPr>
            <a:r>
              <a:rPr lang="pt-BR" sz="2600" b="0" i="0" u="none" strike="noStrike" cap="none" dirty="0">
                <a:solidFill>
                  <a:schemeClr val="tx1"/>
                </a:solidFill>
                <a:latin typeface="Arial"/>
                <a:ea typeface="Arial"/>
                <a:cs typeface="Arial"/>
                <a:sym typeface="Arial"/>
              </a:rPr>
              <a:t>Marcadores de Texto.</a:t>
            </a:r>
          </a:p>
          <a:p>
            <a:pPr marL="881062" lvl="1" indent="-342900">
              <a:lnSpc>
                <a:spcPct val="90000"/>
              </a:lnSpc>
              <a:spcBef>
                <a:spcPts val="1120"/>
              </a:spcBef>
              <a:buClr>
                <a:schemeClr val="lt2"/>
              </a:buClr>
              <a:buSzPct val="25000"/>
            </a:pPr>
            <a:r>
              <a:rPr lang="pt-BR" sz="2600" dirty="0">
                <a:solidFill>
                  <a:schemeClr val="tx1"/>
                </a:solidFill>
                <a:latin typeface="Arial"/>
                <a:ea typeface="Arial"/>
                <a:cs typeface="Arial"/>
                <a:sym typeface="Arial"/>
              </a:rPr>
              <a:t>Marcadores de Multimídia.</a:t>
            </a:r>
            <a:endParaRPr lang="pt-BR" sz="2600" b="0" i="0" u="none" strike="noStrike" cap="none" dirty="0">
              <a:solidFill>
                <a:schemeClr val="tx1"/>
              </a:solidFill>
              <a:latin typeface="Arial"/>
              <a:ea typeface="Arial"/>
              <a:cs typeface="Arial"/>
              <a:sym typeface="Arial"/>
            </a:endParaRPr>
          </a:p>
          <a:p>
            <a:pPr marL="881062" lvl="1" indent="-342900">
              <a:lnSpc>
                <a:spcPct val="90000"/>
              </a:lnSpc>
              <a:spcBef>
                <a:spcPts val="1120"/>
              </a:spcBef>
              <a:buClr>
                <a:schemeClr val="lt2"/>
              </a:buClr>
              <a:buSzPct val="25000"/>
            </a:pPr>
            <a:r>
              <a:rPr lang="pt-BR" sz="2600" dirty="0">
                <a:solidFill>
                  <a:schemeClr val="tx1"/>
                </a:solidFill>
                <a:latin typeface="Arial"/>
                <a:ea typeface="Arial"/>
                <a:cs typeface="Arial"/>
                <a:sym typeface="Arial"/>
              </a:rPr>
              <a:t>Marcadores de Divisão.</a:t>
            </a:r>
          </a:p>
          <a:p>
            <a:pPr marL="457200" indent="-457200">
              <a:lnSpc>
                <a:spcPct val="90000"/>
              </a:lnSpc>
              <a:spcBef>
                <a:spcPts val="1120"/>
              </a:spcBef>
              <a:spcAft>
                <a:spcPts val="0"/>
              </a:spcAft>
              <a:buClr>
                <a:schemeClr val="lt2"/>
              </a:buClr>
              <a:buSzPct val="25000"/>
            </a:pPr>
            <a:endParaRPr lang="pt-BR" sz="28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282283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Parágrafos</a:t>
            </a:r>
          </a:p>
        </p:txBody>
      </p:sp>
      <p:sp>
        <p:nvSpPr>
          <p:cNvPr id="238" name="Shape 238"/>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&lt;p&gt; &lt;/p&gt;</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Define um parágrafo de texto</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Cada texto é exibido em uma linha no navegador</a:t>
            </a:r>
          </a:p>
          <a:p>
            <a:pPr marL="457200" indent="-457200">
              <a:lnSpc>
                <a:spcPct val="90000"/>
              </a:lnSpc>
              <a:spcBef>
                <a:spcPts val="1120"/>
              </a:spcBef>
              <a:spcAft>
                <a:spcPts val="0"/>
              </a:spcAft>
              <a:buClr>
                <a:schemeClr val="lt2"/>
              </a:buClr>
              <a:buSzPct val="70000"/>
            </a:pPr>
            <a:r>
              <a:rPr lang="pt-BR" sz="2800" dirty="0">
                <a:solidFill>
                  <a:schemeClr val="tx1"/>
                </a:solidFill>
                <a:latin typeface="Arial"/>
                <a:ea typeface="Arial"/>
                <a:cs typeface="Arial"/>
                <a:sym typeface="Arial"/>
              </a:rPr>
              <a:t>Define um espaçamento acima da primeira linha e abaixo da última linha.</a:t>
            </a:r>
            <a:endParaRPr lang="pt-BR" sz="2800" b="0" i="0" u="none" strike="noStrike" cap="none" dirty="0">
              <a:solidFill>
                <a:schemeClr val="tx1"/>
              </a:solidFill>
              <a:latin typeface="Arial"/>
              <a:ea typeface="Arial"/>
              <a:cs typeface="Arial"/>
              <a:sym typeface="Arial"/>
            </a:endParaRPr>
          </a:p>
          <a:p>
            <a:pPr marL="0" marR="0" lvl="0" indent="0" algn="l" rtl="0">
              <a:lnSpc>
                <a:spcPct val="90000"/>
              </a:lnSpc>
              <a:spcBef>
                <a:spcPts val="1120"/>
              </a:spcBef>
              <a:spcAft>
                <a:spcPts val="0"/>
              </a:spcAft>
              <a:buClr>
                <a:schemeClr val="lt2"/>
              </a:buClr>
              <a:buSzPct val="25000"/>
              <a:buFont typeface="Arial"/>
              <a:buNone/>
            </a:pPr>
            <a:endParaRPr sz="2800" b="0" i="0" u="none" strike="noStrike" cap="none" dirty="0">
              <a:solidFill>
                <a:srgbClr val="333333"/>
              </a:solidFill>
              <a:latin typeface="Arial"/>
              <a:ea typeface="Arial"/>
              <a:cs typeface="Arial"/>
              <a:sym typeface="Arial"/>
            </a:endParaRPr>
          </a:p>
        </p:txBody>
      </p:sp>
    </p:spTree>
    <p:extLst>
      <p:ext uri="{BB962C8B-B14F-4D97-AF65-F5344CB8AC3E}">
        <p14:creationId xmlns:p14="http://schemas.microsoft.com/office/powerpoint/2010/main" val="145174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Parágrafos</a:t>
            </a:r>
          </a:p>
        </p:txBody>
      </p:sp>
      <p:pic>
        <p:nvPicPr>
          <p:cNvPr id="246" name="Shape 246"/>
          <p:cNvPicPr preferRelativeResize="0"/>
          <p:nvPr/>
        </p:nvPicPr>
        <p:blipFill rotWithShape="1">
          <a:blip r:embed="rId3">
            <a:alphaModFix/>
          </a:blip>
          <a:srcRect/>
          <a:stretch/>
        </p:blipFill>
        <p:spPr>
          <a:xfrm>
            <a:off x="374652" y="1371600"/>
            <a:ext cx="8007348" cy="4356099"/>
          </a:xfrm>
          <a:prstGeom prst="rect">
            <a:avLst/>
          </a:prstGeom>
          <a:noFill/>
          <a:ln>
            <a:noFill/>
          </a:ln>
        </p:spPr>
      </p:pic>
    </p:spTree>
    <p:extLst>
      <p:ext uri="{BB962C8B-B14F-4D97-AF65-F5344CB8AC3E}">
        <p14:creationId xmlns:p14="http://schemas.microsoft.com/office/powerpoint/2010/main" val="322020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extLst>
              <p:ext uri="{D42A27DB-BD31-4B8C-83A1-F6EECF244321}">
                <p14:modId xmlns:p14="http://schemas.microsoft.com/office/powerpoint/2010/main" val="2010861518"/>
              </p:ext>
            </p:extLst>
          </p:nvPr>
        </p:nvSpPr>
        <p:spPr/>
        <p:txBody>
          <a:bodyPr/>
          <a:lstStyle/>
          <a:p>
            <a:pPr lvl="1"/>
            <a:r>
              <a:rPr lang="pt-BR" sz="2500" dirty="0">
                <a:latin typeface="Arial"/>
                <a:cs typeface="Arial"/>
              </a:rPr>
              <a:t>Baixe os arquivos de exemplo em https://1drv.ms/u/s!AsfYotShRmV9gUca_qzY6uvs0Ig7</a:t>
            </a:r>
          </a:p>
          <a:p>
            <a:pPr lvl="1"/>
            <a:r>
              <a:rPr lang="pt-BR" sz="2500" dirty="0">
                <a:latin typeface="Arial"/>
                <a:cs typeface="Arial"/>
              </a:rPr>
              <a:t>Crie um arquivo </a:t>
            </a:r>
            <a:r>
              <a:rPr lang="pt-BR" sz="2500" b="1" dirty="0">
                <a:latin typeface="Arial"/>
                <a:cs typeface="Arial"/>
              </a:rPr>
              <a:t>tecweb.html </a:t>
            </a:r>
            <a:r>
              <a:rPr lang="pt-BR" sz="2500" dirty="0">
                <a:latin typeface="Arial"/>
                <a:cs typeface="Arial"/>
              </a:rPr>
              <a:t>no seu Desktop. Copie e cole o conteúdo do arquivo tecweb</a:t>
            </a:r>
            <a:r>
              <a:rPr lang="pt-BR" sz="2500" b="1" dirty="0">
                <a:latin typeface="Arial"/>
                <a:cs typeface="Arial"/>
              </a:rPr>
              <a:t>.txt</a:t>
            </a:r>
            <a:r>
              <a:rPr lang="pt-BR" sz="2500" dirty="0">
                <a:latin typeface="Arial"/>
                <a:cs typeface="Arial"/>
              </a:rPr>
              <a:t>.</a:t>
            </a:r>
          </a:p>
          <a:p>
            <a:pPr lvl="1"/>
            <a:r>
              <a:rPr lang="pt-BR" sz="2500" dirty="0">
                <a:latin typeface="Arial"/>
                <a:cs typeface="Arial"/>
              </a:rPr>
              <a:t>Abra no navegador e veja como ele mostra o conteúdo.</a:t>
            </a:r>
          </a:p>
          <a:p>
            <a:pPr lvl="1"/>
            <a:r>
              <a:rPr lang="pt-BR" sz="2500" dirty="0">
                <a:latin typeface="Arial"/>
                <a:cs typeface="Arial"/>
              </a:rPr>
              <a:t>Agora utilize a estrutura básica do HTML (&lt;</a:t>
            </a:r>
            <a:r>
              <a:rPr lang="pt-BR" sz="2500" dirty="0" err="1">
                <a:latin typeface="Arial"/>
                <a:cs typeface="Arial"/>
              </a:rPr>
              <a:t>html</a:t>
            </a:r>
            <a:r>
              <a:rPr lang="pt-BR" sz="2500" dirty="0">
                <a:latin typeface="Arial"/>
                <a:cs typeface="Arial"/>
              </a:rPr>
              <a:t>&gt;,&lt;</a:t>
            </a:r>
            <a:r>
              <a:rPr lang="pt-BR" sz="2500" dirty="0" err="1">
                <a:latin typeface="Arial"/>
                <a:cs typeface="Arial"/>
              </a:rPr>
              <a:t>body</a:t>
            </a:r>
            <a:r>
              <a:rPr lang="pt-BR" sz="2500" dirty="0">
                <a:latin typeface="Arial"/>
                <a:cs typeface="Arial"/>
              </a:rPr>
              <a:t>&gt;,&lt;</a:t>
            </a:r>
            <a:r>
              <a:rPr lang="pt-BR" sz="2500" dirty="0" err="1">
                <a:latin typeface="Arial"/>
                <a:cs typeface="Arial"/>
              </a:rPr>
              <a:t>head</a:t>
            </a:r>
            <a:r>
              <a:rPr lang="pt-BR" sz="2500" dirty="0">
                <a:latin typeface="Arial"/>
                <a:cs typeface="Arial"/>
              </a:rPr>
              <a:t>&gt;) e os parágrafos (&lt;p&gt;) para formatar o texto (deixe ele o mais próximo do original).</a:t>
            </a:r>
          </a:p>
        </p:txBody>
      </p:sp>
    </p:spTree>
    <p:extLst>
      <p:ext uri="{BB962C8B-B14F-4D97-AF65-F5344CB8AC3E}">
        <p14:creationId xmlns:p14="http://schemas.microsoft.com/office/powerpoint/2010/main" val="3246578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Shape 252"/>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Marcadores de Texto</a:t>
            </a:r>
          </a:p>
        </p:txBody>
      </p:sp>
      <p:sp>
        <p:nvSpPr>
          <p:cNvPr id="253" name="Shape 253"/>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lvl="0" indent="0">
              <a:lnSpc>
                <a:spcPct val="110000"/>
              </a:lnSpc>
              <a:spcBef>
                <a:spcPts val="0"/>
              </a:spcBef>
              <a:spcAft>
                <a:spcPts val="0"/>
              </a:spcAft>
              <a:buClr>
                <a:schemeClr val="lt2"/>
              </a:buClr>
              <a:buSzPct val="25000"/>
              <a:buNone/>
            </a:pPr>
            <a:r>
              <a:rPr lang="pt-BR" sz="2800" b="1" i="0" u="none" strike="noStrike" cap="none" dirty="0">
                <a:solidFill>
                  <a:srgbClr val="7030A0"/>
                </a:solidFill>
                <a:latin typeface="Courier New"/>
                <a:ea typeface="Courier New"/>
                <a:cs typeface="Courier New"/>
                <a:sym typeface="Courier New"/>
              </a:rPr>
              <a:t>&lt;em&gt; &lt;/em&gt; </a:t>
            </a:r>
            <a:r>
              <a:rPr lang="pt-BR" sz="2800" b="1" i="0" u="none" strike="noStrike" cap="none" dirty="0">
                <a:solidFill>
                  <a:schemeClr val="tx1"/>
                </a:solidFill>
                <a:latin typeface="Courier New"/>
                <a:ea typeface="Courier New"/>
                <a:cs typeface="Courier New"/>
                <a:sym typeface="Courier New"/>
              </a:rPr>
              <a:t>ou </a:t>
            </a:r>
            <a:r>
              <a:rPr lang="pt-BR" sz="2800" b="1" dirty="0">
                <a:solidFill>
                  <a:srgbClr val="7030A0"/>
                </a:solidFill>
                <a:latin typeface="Courier New"/>
                <a:ea typeface="Courier New"/>
                <a:cs typeface="Courier New"/>
                <a:sym typeface="Courier New"/>
              </a:rPr>
              <a:t>&lt;i&gt; &lt;/i&gt;</a:t>
            </a:r>
            <a:endParaRPr lang="pt-BR" sz="2800" b="1" i="0" u="none" strike="noStrike" cap="none" dirty="0">
              <a:solidFill>
                <a:schemeClr val="tx1"/>
              </a:solidFill>
              <a:latin typeface="Courier New"/>
              <a:ea typeface="Courier New"/>
              <a:cs typeface="Courier New"/>
              <a:sym typeface="Courier New"/>
            </a:endParaRP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Mostra o texto em itálico</a:t>
            </a:r>
            <a:endParaRPr sz="2800" b="0" i="0" u="none" strike="noStrike" cap="none" dirty="0">
              <a:solidFill>
                <a:srgbClr val="333333"/>
              </a:solidFill>
              <a:latin typeface="Arial"/>
              <a:ea typeface="Arial"/>
              <a:cs typeface="Arial"/>
              <a:sym typeface="Arial"/>
            </a:endParaRPr>
          </a:p>
          <a:p>
            <a:pPr marL="0" marR="0" lvl="0" indent="0" algn="l" rtl="0">
              <a:lnSpc>
                <a:spcPct val="90000"/>
              </a:lnSpc>
              <a:spcBef>
                <a:spcPts val="112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strong</a:t>
            </a:r>
            <a:r>
              <a:rPr lang="pt-BR" sz="2800" b="1" i="0" u="none" strike="noStrike" cap="none" dirty="0">
                <a:solidFill>
                  <a:srgbClr val="7030A0"/>
                </a:solidFill>
                <a:latin typeface="Courier New"/>
                <a:ea typeface="Courier New"/>
                <a:cs typeface="Courier New"/>
                <a:sym typeface="Courier New"/>
              </a:rPr>
              <a:t>&gt; &lt;/</a:t>
            </a:r>
            <a:r>
              <a:rPr lang="pt-BR" sz="2800" b="1" i="0" u="none" strike="noStrike" cap="none" dirty="0" err="1">
                <a:solidFill>
                  <a:srgbClr val="7030A0"/>
                </a:solidFill>
                <a:latin typeface="Courier New"/>
                <a:ea typeface="Courier New"/>
                <a:cs typeface="Courier New"/>
                <a:sym typeface="Courier New"/>
              </a:rPr>
              <a:t>strong</a:t>
            </a:r>
            <a:r>
              <a:rPr lang="pt-BR" sz="2800" b="1" i="0" u="none" strike="noStrike" cap="none" dirty="0">
                <a:solidFill>
                  <a:srgbClr val="7030A0"/>
                </a:solidFill>
                <a:latin typeface="Courier New"/>
                <a:ea typeface="Courier New"/>
                <a:cs typeface="Courier New"/>
                <a:sym typeface="Courier New"/>
              </a:rPr>
              <a:t>&gt; </a:t>
            </a:r>
            <a:r>
              <a:rPr lang="pt-BR" sz="2800" b="1" i="0" u="none" strike="noStrike" cap="none" dirty="0">
                <a:solidFill>
                  <a:schemeClr val="tx1"/>
                </a:solidFill>
                <a:latin typeface="Courier New"/>
                <a:ea typeface="Courier New"/>
                <a:cs typeface="Courier New"/>
                <a:sym typeface="Courier New"/>
              </a:rPr>
              <a:t>ou</a:t>
            </a:r>
            <a:r>
              <a:rPr lang="pt-BR" sz="2800" b="1" i="0" u="none" strike="noStrike" cap="none" dirty="0">
                <a:solidFill>
                  <a:srgbClr val="7030A0"/>
                </a:solidFill>
                <a:latin typeface="Courier New"/>
                <a:ea typeface="Courier New"/>
                <a:cs typeface="Courier New"/>
                <a:sym typeface="Courier New"/>
              </a:rPr>
              <a:t> &lt;b&gt; &lt;/b&gt;</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Mostra o texto negrito</a:t>
            </a:r>
          </a:p>
          <a:p>
            <a:pPr marL="457200" indent="-457200">
              <a:lnSpc>
                <a:spcPct val="90000"/>
              </a:lnSpc>
              <a:spcBef>
                <a:spcPts val="1120"/>
              </a:spcBef>
              <a:spcAft>
                <a:spcPts val="0"/>
              </a:spcAft>
              <a:buClr>
                <a:schemeClr val="lt2"/>
              </a:buClr>
              <a:buSzPct val="70000"/>
            </a:pPr>
            <a:r>
              <a:rPr lang="pt-BR" sz="2800" dirty="0">
                <a:solidFill>
                  <a:schemeClr val="tx1"/>
                </a:solidFill>
                <a:latin typeface="Arial"/>
                <a:ea typeface="Arial"/>
                <a:cs typeface="Arial"/>
                <a:sym typeface="Arial"/>
              </a:rPr>
              <a:t>Outros: </a:t>
            </a:r>
            <a:r>
              <a:rPr lang="pt-BR" sz="2800" dirty="0">
                <a:solidFill>
                  <a:schemeClr val="tx1"/>
                </a:solidFill>
                <a:latin typeface="Arial"/>
                <a:ea typeface="Arial"/>
                <a:cs typeface="Arial"/>
                <a:sym typeface="Arial"/>
                <a:hlinkClick r:id="rId3"/>
              </a:rPr>
              <a:t>https://www.w3schools.com/html/html_formatting.asp</a:t>
            </a:r>
            <a:r>
              <a:rPr lang="pt-BR" sz="2800" dirty="0">
                <a:solidFill>
                  <a:schemeClr val="tx1"/>
                </a:solidFill>
                <a:latin typeface="Arial"/>
                <a:ea typeface="Arial"/>
                <a:cs typeface="Arial"/>
                <a:sym typeface="Arial"/>
              </a:rPr>
              <a:t> </a:t>
            </a:r>
            <a:endParaRPr lang="pt-BR" sz="2800" b="0" i="0" u="none" strike="noStrike" cap="none" dirty="0">
              <a:solidFill>
                <a:schemeClr val="tx1"/>
              </a:solidFill>
              <a:latin typeface="Arial"/>
              <a:ea typeface="Arial"/>
              <a:cs typeface="Arial"/>
              <a:sym typeface="Arial"/>
            </a:endParaRPr>
          </a:p>
          <a:p>
            <a:pPr marL="0" marR="0" lvl="0" indent="0" algn="l" rtl="0">
              <a:lnSpc>
                <a:spcPct val="90000"/>
              </a:lnSpc>
              <a:spcBef>
                <a:spcPts val="1120"/>
              </a:spcBef>
              <a:spcAft>
                <a:spcPts val="0"/>
              </a:spcAft>
              <a:buClr>
                <a:schemeClr val="lt2"/>
              </a:buClr>
              <a:buSzPct val="25000"/>
              <a:buFont typeface="Arial"/>
              <a:buNone/>
            </a:pPr>
            <a:endParaRPr sz="2800" b="0" i="0" u="none" strike="noStrike" cap="none" dirty="0">
              <a:solidFill>
                <a:srgbClr val="333333"/>
              </a:solidFill>
              <a:latin typeface="Arial"/>
              <a:ea typeface="Arial"/>
              <a:cs typeface="Arial"/>
              <a:sym typeface="Arial"/>
            </a:endParaRPr>
          </a:p>
        </p:txBody>
      </p:sp>
    </p:spTree>
    <p:extLst>
      <p:ext uri="{BB962C8B-B14F-4D97-AF65-F5344CB8AC3E}">
        <p14:creationId xmlns:p14="http://schemas.microsoft.com/office/powerpoint/2010/main" val="3721131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Texto – Marcadores de Texto</a:t>
            </a:r>
            <a:endParaRPr lang="pt-BR" sz="3600" b="1" i="0" u="none" strike="noStrike" cap="none" dirty="0">
              <a:solidFill>
                <a:srgbClr val="17375E"/>
              </a:solidFill>
              <a:latin typeface="Arial"/>
              <a:ea typeface="Arial"/>
              <a:cs typeface="Arial"/>
              <a:sym typeface="Arial"/>
            </a:endParaRPr>
          </a:p>
        </p:txBody>
      </p:sp>
      <p:sp>
        <p:nvSpPr>
          <p:cNvPr id="260" name="Shape 26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endParaRPr sz="2000" b="1" i="0" u="none" strike="noStrike" cap="none" dirty="0">
              <a:solidFill>
                <a:srgbClr val="333333"/>
              </a:solidFill>
              <a:latin typeface="Courier New"/>
              <a:ea typeface="Courier New"/>
              <a:cs typeface="Courier New"/>
              <a:sym typeface="Courier New"/>
            </a:endParaRPr>
          </a:p>
          <a:p>
            <a:pPr marL="0" marR="0" lvl="0" indent="0" algn="l" rtl="0">
              <a:lnSpc>
                <a:spcPct val="110000"/>
              </a:lnSpc>
              <a:spcBef>
                <a:spcPts val="820"/>
              </a:spcBef>
              <a:spcAft>
                <a:spcPts val="0"/>
              </a:spcAft>
              <a:buClr>
                <a:schemeClr val="lt2"/>
              </a:buClr>
              <a:buSzPct val="25000"/>
              <a:buFont typeface="Arial"/>
              <a:buNone/>
            </a:pPr>
            <a:endParaRPr sz="2100" b="0" i="0" u="none" strike="noStrike" cap="none" dirty="0">
              <a:solidFill>
                <a:srgbClr val="333333"/>
              </a:solidFill>
              <a:latin typeface="Courier New"/>
              <a:ea typeface="Courier New"/>
              <a:cs typeface="Courier New"/>
              <a:sym typeface="Courier New"/>
            </a:endParaRPr>
          </a:p>
        </p:txBody>
      </p:sp>
      <p:pic>
        <p:nvPicPr>
          <p:cNvPr id="261" name="Shape 261"/>
          <p:cNvPicPr preferRelativeResize="0"/>
          <p:nvPr/>
        </p:nvPicPr>
        <p:blipFill rotWithShape="1">
          <a:blip r:embed="rId3">
            <a:alphaModFix/>
          </a:blip>
          <a:srcRect/>
          <a:stretch/>
        </p:blipFill>
        <p:spPr>
          <a:xfrm>
            <a:off x="96838" y="2314575"/>
            <a:ext cx="8942386" cy="2732088"/>
          </a:xfrm>
          <a:prstGeom prst="rect">
            <a:avLst/>
          </a:prstGeom>
          <a:noFill/>
          <a:ln>
            <a:noFill/>
          </a:ln>
        </p:spPr>
      </p:pic>
    </p:spTree>
    <p:extLst>
      <p:ext uri="{BB962C8B-B14F-4D97-AF65-F5344CB8AC3E}">
        <p14:creationId xmlns:p14="http://schemas.microsoft.com/office/powerpoint/2010/main" val="42758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Shape 267"/>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Quebra de Linha</a:t>
            </a:r>
          </a:p>
        </p:txBody>
      </p:sp>
      <p:sp>
        <p:nvSpPr>
          <p:cNvPr id="268" name="Shape 268"/>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br</a:t>
            </a:r>
            <a:r>
              <a:rPr lang="pt-BR" sz="2800" b="1" i="0" u="none" strike="noStrike" cap="none" dirty="0">
                <a:solidFill>
                  <a:srgbClr val="7030A0"/>
                </a:solidFill>
                <a:latin typeface="Courier New"/>
                <a:ea typeface="Courier New"/>
                <a:cs typeface="Courier New"/>
                <a:sym typeface="Courier New"/>
              </a:rPr>
              <a:t> /&gt;</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Define uma quebra de linha</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O texto após </a:t>
            </a: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br</a:t>
            </a:r>
            <a:r>
              <a:rPr lang="pt-BR" sz="2800" b="1" i="0" u="none" strike="noStrike" cap="none" dirty="0">
                <a:solidFill>
                  <a:srgbClr val="7030A0"/>
                </a:solidFill>
                <a:latin typeface="Courier New"/>
                <a:ea typeface="Courier New"/>
                <a:cs typeface="Courier New"/>
                <a:sym typeface="Courier New"/>
              </a:rPr>
              <a:t> /&gt;</a:t>
            </a:r>
            <a:r>
              <a:rPr lang="pt-BR" sz="2800" b="0" i="0" u="none" strike="noStrike" cap="none" dirty="0">
                <a:solidFill>
                  <a:srgbClr val="7030A0"/>
                </a:solidFill>
                <a:latin typeface="Courier New"/>
                <a:ea typeface="Courier New"/>
                <a:cs typeface="Courier New"/>
                <a:sym typeface="Courier New"/>
              </a:rPr>
              <a:t> </a:t>
            </a:r>
            <a:r>
              <a:rPr lang="pt-BR" sz="2800" b="0" i="0" u="none" strike="noStrike" cap="none" dirty="0">
                <a:solidFill>
                  <a:schemeClr val="tx1"/>
                </a:solidFill>
                <a:latin typeface="Arial"/>
                <a:ea typeface="Arial"/>
                <a:cs typeface="Arial"/>
                <a:sym typeface="Arial"/>
              </a:rPr>
              <a:t>é exibido na próxima linha</a:t>
            </a:r>
          </a:p>
          <a:p>
            <a:pPr marL="457200" indent="-457200">
              <a:lnSpc>
                <a:spcPct val="90000"/>
              </a:lnSpc>
              <a:spcBef>
                <a:spcPts val="1120"/>
              </a:spcBef>
              <a:spcAft>
                <a:spcPts val="0"/>
              </a:spcAft>
              <a:buClr>
                <a:schemeClr val="lt2"/>
              </a:buClr>
              <a:buSzPct val="70000"/>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br</a:t>
            </a:r>
            <a:r>
              <a:rPr lang="pt-BR" sz="2800" b="1" i="0" u="none" strike="noStrike" cap="none" dirty="0">
                <a:solidFill>
                  <a:srgbClr val="7030A0"/>
                </a:solidFill>
                <a:latin typeface="Courier New"/>
                <a:ea typeface="Courier New"/>
                <a:cs typeface="Courier New"/>
                <a:sym typeface="Courier New"/>
              </a:rPr>
              <a:t> /&gt;</a:t>
            </a:r>
            <a:r>
              <a:rPr lang="pt-BR" sz="2800" b="0" i="0" u="none" strike="noStrike" cap="none" dirty="0">
                <a:solidFill>
                  <a:schemeClr val="tx1"/>
                </a:solidFill>
                <a:latin typeface="Courier New"/>
                <a:ea typeface="Courier New"/>
                <a:cs typeface="Courier New"/>
                <a:sym typeface="Courier New"/>
              </a:rPr>
              <a:t> </a:t>
            </a:r>
            <a:r>
              <a:rPr lang="pt-BR" sz="2800" b="0" i="0" u="none" strike="noStrike" cap="none" dirty="0">
                <a:solidFill>
                  <a:schemeClr val="tx1"/>
                </a:solidFill>
                <a:latin typeface="Arial"/>
                <a:ea typeface="Arial"/>
                <a:cs typeface="Arial"/>
                <a:sym typeface="Arial"/>
              </a:rPr>
              <a:t>É um dos marcadores em que a abertura e fechamento estão apenas em um elemento (autocontidos).</a:t>
            </a:r>
          </a:p>
          <a:p>
            <a:pPr marL="342900" marR="0" lvl="0" indent="-342900" algn="l" rtl="0">
              <a:lnSpc>
                <a:spcPct val="90000"/>
              </a:lnSpc>
              <a:spcBef>
                <a:spcPts val="1120"/>
              </a:spcBef>
              <a:spcAft>
                <a:spcPts val="0"/>
              </a:spcAft>
              <a:buClr>
                <a:schemeClr val="lt2"/>
              </a:buClr>
              <a:buSzPct val="70000"/>
              <a:buFont typeface="Arial"/>
              <a:buNone/>
            </a:pPr>
            <a:endParaRPr sz="2800" b="0" i="0" u="none" strike="noStrike" cap="none" dirty="0">
              <a:solidFill>
                <a:srgbClr val="333333"/>
              </a:solidFill>
              <a:latin typeface="Arial"/>
              <a:ea typeface="Arial"/>
              <a:cs typeface="Arial"/>
              <a:sym typeface="Arial"/>
            </a:endParaRPr>
          </a:p>
          <a:p>
            <a:pPr marL="0" marR="0" lvl="0" indent="0" algn="l" rtl="0">
              <a:lnSpc>
                <a:spcPct val="90000"/>
              </a:lnSpc>
              <a:spcBef>
                <a:spcPts val="1120"/>
              </a:spcBef>
              <a:spcAft>
                <a:spcPts val="0"/>
              </a:spcAft>
              <a:buClr>
                <a:schemeClr val="lt2"/>
              </a:buClr>
              <a:buSzPct val="25000"/>
              <a:buFont typeface="Arial"/>
              <a:buNone/>
            </a:pPr>
            <a:endParaRPr sz="2800" b="0" i="0" u="none" strike="noStrike" cap="none" dirty="0">
              <a:solidFill>
                <a:srgbClr val="333333"/>
              </a:solidFill>
              <a:latin typeface="Arial"/>
              <a:ea typeface="Arial"/>
              <a:cs typeface="Arial"/>
              <a:sym typeface="Arial"/>
            </a:endParaRPr>
          </a:p>
        </p:txBody>
      </p:sp>
    </p:spTree>
    <p:extLst>
      <p:ext uri="{BB962C8B-B14F-4D97-AF65-F5344CB8AC3E}">
        <p14:creationId xmlns:p14="http://schemas.microsoft.com/office/powerpoint/2010/main" val="333769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Shape 274"/>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Texto – Quebra de Linha</a:t>
            </a:r>
            <a:endParaRPr lang="pt-BR" sz="3600" b="1" i="0" u="none" strike="noStrike" cap="none" dirty="0">
              <a:solidFill>
                <a:srgbClr val="17375E"/>
              </a:solidFill>
              <a:latin typeface="Arial"/>
              <a:ea typeface="Arial"/>
              <a:cs typeface="Arial"/>
              <a:sym typeface="Arial"/>
            </a:endParaRPr>
          </a:p>
        </p:txBody>
      </p:sp>
      <p:pic>
        <p:nvPicPr>
          <p:cNvPr id="276" name="Shape 276"/>
          <p:cNvPicPr preferRelativeResize="0"/>
          <p:nvPr/>
        </p:nvPicPr>
        <p:blipFill rotWithShape="1">
          <a:blip r:embed="rId3">
            <a:alphaModFix/>
          </a:blip>
          <a:srcRect/>
          <a:stretch/>
        </p:blipFill>
        <p:spPr>
          <a:xfrm>
            <a:off x="152400" y="2349500"/>
            <a:ext cx="8823324" cy="2406649"/>
          </a:xfrm>
          <a:prstGeom prst="rect">
            <a:avLst/>
          </a:prstGeom>
          <a:noFill/>
          <a:ln>
            <a:noFill/>
          </a:ln>
        </p:spPr>
      </p:pic>
    </p:spTree>
    <p:extLst>
      <p:ext uri="{BB962C8B-B14F-4D97-AF65-F5344CB8AC3E}">
        <p14:creationId xmlns:p14="http://schemas.microsoft.com/office/powerpoint/2010/main" val="96212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Shape 282"/>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Títulos (</a:t>
            </a:r>
            <a:r>
              <a:rPr lang="pt-BR" sz="3600" b="1" i="0" u="none" strike="noStrike" cap="none" dirty="0" err="1">
                <a:solidFill>
                  <a:srgbClr val="17375E"/>
                </a:solidFill>
                <a:latin typeface="Arial"/>
                <a:ea typeface="Arial"/>
                <a:cs typeface="Arial"/>
                <a:sym typeface="Arial"/>
              </a:rPr>
              <a:t>Headings</a:t>
            </a:r>
            <a:r>
              <a:rPr lang="pt-BR" sz="3600" b="1" i="0" u="none" strike="noStrike" cap="none" dirty="0">
                <a:solidFill>
                  <a:srgbClr val="17375E"/>
                </a:solidFill>
                <a:latin typeface="Arial"/>
                <a:ea typeface="Arial"/>
                <a:cs typeface="Arial"/>
                <a:sym typeface="Arial"/>
              </a:rPr>
              <a:t>)</a:t>
            </a:r>
          </a:p>
        </p:txBody>
      </p:sp>
      <p:sp>
        <p:nvSpPr>
          <p:cNvPr id="283" name="Shape 283"/>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&lt;h1&gt; &lt;/h1&gt;, &lt;h2&gt; &lt;/h2&gt; ... &lt;h6&gt; &lt;/h6&gt;</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Os marcadores de</a:t>
            </a:r>
            <a:r>
              <a:rPr lang="pt-BR" sz="2800" b="0" i="0" u="none" strike="noStrike" cap="none" dirty="0">
                <a:solidFill>
                  <a:srgbClr val="333333"/>
                </a:solidFill>
                <a:latin typeface="Arial"/>
                <a:ea typeface="Arial"/>
                <a:cs typeface="Arial"/>
                <a:sym typeface="Arial"/>
              </a:rPr>
              <a:t> </a:t>
            </a:r>
            <a:r>
              <a:rPr lang="pt-BR" sz="2800" b="1" i="0" u="none" strike="noStrike" cap="none" dirty="0">
                <a:solidFill>
                  <a:srgbClr val="7030A0"/>
                </a:solidFill>
                <a:latin typeface="Courier New"/>
                <a:ea typeface="Courier New"/>
                <a:cs typeface="Courier New"/>
                <a:sym typeface="Courier New"/>
              </a:rPr>
              <a:t>&lt;h1&gt; &lt;/h1&gt;</a:t>
            </a:r>
            <a:r>
              <a:rPr lang="pt-BR" sz="2800" b="0" i="0" u="none" strike="noStrike" cap="none" dirty="0">
                <a:solidFill>
                  <a:srgbClr val="333333"/>
                </a:solidFill>
                <a:latin typeface="Arial"/>
                <a:ea typeface="Arial"/>
                <a:cs typeface="Arial"/>
                <a:sym typeface="Arial"/>
              </a:rPr>
              <a:t> </a:t>
            </a:r>
            <a:r>
              <a:rPr lang="pt-BR" sz="2800" b="0" i="0" u="none" strike="noStrike" cap="none" dirty="0">
                <a:solidFill>
                  <a:schemeClr val="tx1"/>
                </a:solidFill>
                <a:latin typeface="Arial"/>
                <a:ea typeface="Arial"/>
                <a:cs typeface="Arial"/>
                <a:sym typeface="Arial"/>
              </a:rPr>
              <a:t>até</a:t>
            </a:r>
            <a:r>
              <a:rPr lang="pt-BR" sz="2800" b="0" i="0" u="none" strike="noStrike" cap="none" dirty="0">
                <a:solidFill>
                  <a:srgbClr val="333333"/>
                </a:solidFill>
                <a:latin typeface="Arial"/>
                <a:ea typeface="Arial"/>
                <a:cs typeface="Arial"/>
                <a:sym typeface="Arial"/>
              </a:rPr>
              <a:t> </a:t>
            </a:r>
            <a:r>
              <a:rPr lang="pt-BR" sz="2800" b="1" i="0" u="none" strike="noStrike" cap="none" dirty="0">
                <a:solidFill>
                  <a:srgbClr val="7030A0"/>
                </a:solidFill>
                <a:latin typeface="Courier New"/>
                <a:ea typeface="Courier New"/>
                <a:cs typeface="Courier New"/>
                <a:sym typeface="Courier New"/>
              </a:rPr>
              <a:t>&lt;h6&gt; &lt;/h6&gt;</a:t>
            </a:r>
            <a:r>
              <a:rPr lang="pt-BR" sz="2800" b="0" i="0" u="none" strike="noStrike" cap="none" dirty="0">
                <a:solidFill>
                  <a:srgbClr val="7030A0"/>
                </a:solidFill>
                <a:latin typeface="Arial"/>
                <a:ea typeface="Arial"/>
                <a:cs typeface="Arial"/>
                <a:sym typeface="Arial"/>
              </a:rPr>
              <a:t> </a:t>
            </a:r>
            <a:r>
              <a:rPr lang="pt-BR" sz="2800" b="0" i="0" u="none" strike="noStrike" cap="none" dirty="0">
                <a:solidFill>
                  <a:schemeClr val="tx1"/>
                </a:solidFill>
                <a:latin typeface="Arial"/>
                <a:ea typeface="Arial"/>
                <a:cs typeface="Arial"/>
                <a:sym typeface="Arial"/>
              </a:rPr>
              <a:t>definem vários níveis de título dentro do corpo do HTML.</a:t>
            </a:r>
          </a:p>
          <a:p>
            <a:pPr marL="457200" indent="-457200">
              <a:lnSpc>
                <a:spcPct val="90000"/>
              </a:lnSpc>
              <a:spcBef>
                <a:spcPts val="1120"/>
              </a:spcBef>
              <a:spcAft>
                <a:spcPts val="0"/>
              </a:spcAft>
              <a:buClr>
                <a:schemeClr val="lt2"/>
              </a:buClr>
              <a:buSzPct val="70000"/>
            </a:pPr>
            <a:r>
              <a:rPr lang="pt-BR" sz="2800" b="0" i="0" u="none" strike="noStrike" cap="none" dirty="0">
                <a:solidFill>
                  <a:schemeClr val="tx1"/>
                </a:solidFill>
                <a:latin typeface="Arial"/>
                <a:ea typeface="Arial"/>
                <a:cs typeface="Arial"/>
                <a:sym typeface="Arial"/>
              </a:rPr>
              <a:t>Cada nível possui uma formatação diferente</a:t>
            </a:r>
          </a:p>
          <a:p>
            <a:pPr marL="0" marR="0" lvl="0" indent="0" algn="l" rtl="0">
              <a:lnSpc>
                <a:spcPct val="90000"/>
              </a:lnSpc>
              <a:spcBef>
                <a:spcPts val="1120"/>
              </a:spcBef>
              <a:spcAft>
                <a:spcPts val="0"/>
              </a:spcAft>
              <a:buClr>
                <a:schemeClr val="lt2"/>
              </a:buClr>
              <a:buSzPct val="25000"/>
              <a:buFont typeface="Arial"/>
              <a:buNone/>
            </a:pPr>
            <a:endParaRPr sz="2800" b="0" i="0" u="none" strike="noStrike" cap="none" dirty="0">
              <a:solidFill>
                <a:srgbClr val="333333"/>
              </a:solidFill>
              <a:latin typeface="Arial"/>
              <a:ea typeface="Arial"/>
              <a:cs typeface="Arial"/>
              <a:sym typeface="Arial"/>
            </a:endParaRPr>
          </a:p>
        </p:txBody>
      </p:sp>
    </p:spTree>
    <p:extLst>
      <p:ext uri="{BB962C8B-B14F-4D97-AF65-F5344CB8AC3E}">
        <p14:creationId xmlns:p14="http://schemas.microsoft.com/office/powerpoint/2010/main" val="190145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2979049" y="156972"/>
            <a:ext cx="5985300" cy="922198"/>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Verdana"/>
              <a:buNone/>
            </a:pPr>
            <a:r>
              <a:rPr lang="pt-BR" sz="3600" b="1" dirty="0">
                <a:solidFill>
                  <a:srgbClr val="17375E"/>
                </a:solidFill>
                <a:latin typeface="Arial"/>
                <a:ea typeface="Arial"/>
                <a:cs typeface="Arial"/>
                <a:sym typeface="Arial"/>
              </a:rPr>
              <a:t>Objetivos da Aula</a:t>
            </a:r>
          </a:p>
        </p:txBody>
      </p:sp>
      <p:sp>
        <p:nvSpPr>
          <p:cNvPr id="51" name="Shape 51"/>
          <p:cNvSpPr txBox="1">
            <a:spLocks noGrp="1"/>
          </p:cNvSpPr>
          <p:nvPr>
            <p:ph type="body" idx="1"/>
            <p:extLst>
              <p:ext uri="{D42A27DB-BD31-4B8C-83A1-F6EECF244321}">
                <p14:modId xmlns:p14="http://schemas.microsoft.com/office/powerpoint/2010/main" val="4146979105"/>
              </p:ext>
            </p:extLst>
          </p:nvPr>
        </p:nvSpPr>
        <p:spPr>
          <a:xfrm>
            <a:off x="179388" y="1340766"/>
            <a:ext cx="8785200" cy="5112568"/>
          </a:xfrm>
          <a:prstGeom prst="rect">
            <a:avLst/>
          </a:prstGeom>
          <a:noFill/>
          <a:ln>
            <a:noFill/>
          </a:ln>
        </p:spPr>
        <p:txBody>
          <a:bodyPr lIns="91425" tIns="91425" rIns="91425" bIns="91425" anchor="t" anchorCtr="0">
            <a:noAutofit/>
          </a:bodyPr>
          <a:lstStyle/>
          <a:p>
            <a:pPr marL="546100" indent="-457200">
              <a:spcBef>
                <a:spcPts val="0"/>
              </a:spcBef>
              <a:spcAft>
                <a:spcPts val="0"/>
              </a:spcAft>
            </a:pPr>
            <a:r>
              <a:rPr lang="pt-BR" dirty="0">
                <a:latin typeface="Arial"/>
                <a:cs typeface="Arial"/>
                <a:sym typeface="Arial"/>
              </a:rPr>
              <a:t>Introduzir a linguagem HTML.</a:t>
            </a:r>
            <a:br>
              <a:rPr lang="pt-BR" dirty="0">
                <a:latin typeface="Arial"/>
                <a:cs typeface="Arial"/>
                <a:sym typeface="Arial"/>
              </a:rPr>
            </a:br>
            <a:endParaRPr lang="pt-BR" dirty="0">
              <a:latin typeface="Arial"/>
              <a:cs typeface="Arial"/>
              <a:sym typeface="Arial"/>
            </a:endParaRPr>
          </a:p>
          <a:p>
            <a:pPr marL="546100" indent="-457200">
              <a:spcBef>
                <a:spcPts val="0"/>
              </a:spcBef>
              <a:spcAft>
                <a:spcPts val="0"/>
              </a:spcAft>
            </a:pPr>
            <a:r>
              <a:rPr lang="pt-BR" dirty="0">
                <a:solidFill>
                  <a:schemeClr val="tx1"/>
                </a:solidFill>
                <a:latin typeface="Arial"/>
                <a:cs typeface="Arial"/>
                <a:sym typeface="Arial"/>
              </a:rPr>
              <a:t>Definir a sintaxe básica do HTML5.</a:t>
            </a:r>
          </a:p>
          <a:p>
            <a:pPr marL="546100" indent="-457200">
              <a:spcBef>
                <a:spcPts val="0"/>
              </a:spcBef>
              <a:spcAft>
                <a:spcPts val="0"/>
              </a:spcAft>
            </a:pPr>
            <a:endParaRPr lang="pt-BR" dirty="0">
              <a:solidFill>
                <a:schemeClr val="tx1"/>
              </a:solidFill>
              <a:latin typeface="Arial"/>
              <a:cs typeface="Arial"/>
              <a:sym typeface="Arial"/>
            </a:endParaRPr>
          </a:p>
          <a:p>
            <a:pPr marL="546100" indent="-457200">
              <a:spcBef>
                <a:spcPts val="0"/>
              </a:spcBef>
              <a:spcAft>
                <a:spcPts val="0"/>
              </a:spcAft>
            </a:pPr>
            <a:r>
              <a:rPr lang="pt-BR" dirty="0">
                <a:solidFill>
                  <a:schemeClr val="tx1"/>
                </a:solidFill>
                <a:latin typeface="Arial"/>
                <a:cs typeface="Arial"/>
                <a:sym typeface="Arial"/>
              </a:rPr>
              <a:t>Definir a estrutura mínima de uma página HTML.</a:t>
            </a:r>
          </a:p>
          <a:p>
            <a:pPr marL="546100" indent="-457200">
              <a:spcBef>
                <a:spcPts val="0"/>
              </a:spcBef>
              <a:spcAft>
                <a:spcPts val="0"/>
              </a:spcAft>
            </a:pPr>
            <a:endParaRPr lang="pt-BR" dirty="0">
              <a:solidFill>
                <a:schemeClr val="tx1"/>
              </a:solidFill>
              <a:latin typeface="Arial"/>
              <a:cs typeface="Arial"/>
              <a:sym typeface="Arial"/>
            </a:endParaRPr>
          </a:p>
          <a:p>
            <a:pPr marL="546100" indent="-457200">
              <a:spcBef>
                <a:spcPts val="0"/>
              </a:spcBef>
              <a:spcAft>
                <a:spcPts val="0"/>
              </a:spcAft>
            </a:pPr>
            <a:r>
              <a:rPr lang="pt-BR" dirty="0">
                <a:solidFill>
                  <a:schemeClr val="tx1"/>
                </a:solidFill>
                <a:latin typeface="Arial"/>
                <a:cs typeface="Arial"/>
                <a:sym typeface="Arial"/>
              </a:rPr>
              <a:t>Listar as </a:t>
            </a:r>
            <a:r>
              <a:rPr lang="pt-BR" dirty="0" err="1">
                <a:solidFill>
                  <a:schemeClr val="tx1"/>
                </a:solidFill>
                <a:latin typeface="Arial"/>
                <a:cs typeface="Arial"/>
                <a:sym typeface="Arial"/>
              </a:rPr>
              <a:t>tags</a:t>
            </a:r>
            <a:r>
              <a:rPr lang="pt-BR" dirty="0">
                <a:solidFill>
                  <a:schemeClr val="tx1"/>
                </a:solidFill>
                <a:latin typeface="Arial"/>
                <a:cs typeface="Arial"/>
                <a:sym typeface="Arial"/>
              </a:rPr>
              <a:t> mais comuns.</a:t>
            </a:r>
          </a:p>
          <a:p>
            <a:pPr marL="546100" indent="-457200">
              <a:spcBef>
                <a:spcPts val="0"/>
              </a:spcBef>
              <a:spcAft>
                <a:spcPts val="0"/>
              </a:spcAft>
            </a:pPr>
            <a:endParaRPr lang="pt-BR" dirty="0">
              <a:solidFill>
                <a:schemeClr val="tx1"/>
              </a:solidFill>
              <a:latin typeface="Arial"/>
              <a:cs typeface="Arial"/>
              <a:sym typeface="Arial"/>
            </a:endParaRPr>
          </a:p>
          <a:p>
            <a:pPr marL="546100" indent="-457200">
              <a:spcBef>
                <a:spcPts val="0"/>
              </a:spcBef>
              <a:spcAft>
                <a:spcPts val="0"/>
              </a:spcAft>
            </a:pPr>
            <a:r>
              <a:rPr lang="pt-BR" dirty="0">
                <a:solidFill>
                  <a:schemeClr val="tx1"/>
                </a:solidFill>
                <a:latin typeface="Arial"/>
                <a:cs typeface="Arial"/>
                <a:sym typeface="Arial"/>
              </a:rPr>
              <a:t>Explicar a diferença entre sintaxe e semântica HTML.</a:t>
            </a:r>
            <a:endParaRPr lang="pt-BR" dirty="0">
              <a:solidFill>
                <a:schemeClr val="tx1"/>
              </a:solidFill>
            </a:endParaRPr>
          </a:p>
          <a:p>
            <a:pPr marL="0" marR="0" lvl="0" indent="0" algn="l" rtl="0">
              <a:lnSpc>
                <a:spcPct val="100000"/>
              </a:lnSpc>
              <a:spcBef>
                <a:spcPts val="1200"/>
              </a:spcBef>
              <a:spcAft>
                <a:spcPts val="0"/>
              </a:spcAft>
              <a:buNone/>
            </a:pPr>
            <a:endParaRPr dirty="0">
              <a:latin typeface="Arial"/>
              <a:ea typeface="Arial"/>
              <a:cs typeface="Arial"/>
              <a:sym typeface="Arial"/>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Shape 28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Títulos (</a:t>
            </a:r>
            <a:r>
              <a:rPr lang="pt-BR" sz="3600" b="1" i="0" u="none" strike="noStrike" cap="none" dirty="0" err="1">
                <a:solidFill>
                  <a:srgbClr val="17375E"/>
                </a:solidFill>
                <a:latin typeface="Arial"/>
                <a:ea typeface="Arial"/>
                <a:cs typeface="Arial"/>
                <a:sym typeface="Arial"/>
              </a:rPr>
              <a:t>Headings</a:t>
            </a:r>
            <a:r>
              <a:rPr lang="pt-BR" sz="3600" b="1" i="0" u="none" strike="noStrike" cap="none" dirty="0">
                <a:solidFill>
                  <a:srgbClr val="17375E"/>
                </a:solidFill>
                <a:latin typeface="Arial"/>
                <a:ea typeface="Arial"/>
                <a:cs typeface="Arial"/>
                <a:sym typeface="Arial"/>
              </a:rPr>
              <a:t>)</a:t>
            </a:r>
          </a:p>
        </p:txBody>
      </p:sp>
      <p:pic>
        <p:nvPicPr>
          <p:cNvPr id="291" name="Shape 291"/>
          <p:cNvPicPr preferRelativeResize="0"/>
          <p:nvPr/>
        </p:nvPicPr>
        <p:blipFill rotWithShape="1">
          <a:blip r:embed="rId3">
            <a:alphaModFix/>
          </a:blip>
          <a:srcRect/>
          <a:stretch/>
        </p:blipFill>
        <p:spPr>
          <a:xfrm>
            <a:off x="695325" y="1111250"/>
            <a:ext cx="7477124" cy="5713413"/>
          </a:xfrm>
          <a:prstGeom prst="rect">
            <a:avLst/>
          </a:prstGeom>
          <a:noFill/>
          <a:ln>
            <a:noFill/>
          </a:ln>
        </p:spPr>
      </p:pic>
    </p:spTree>
    <p:extLst>
      <p:ext uri="{BB962C8B-B14F-4D97-AF65-F5344CB8AC3E}">
        <p14:creationId xmlns:p14="http://schemas.microsoft.com/office/powerpoint/2010/main" val="91020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nvPr>
        </p:nvSpPr>
        <p:spPr/>
        <p:txBody>
          <a:bodyPr/>
          <a:lstStyle/>
          <a:p>
            <a:r>
              <a:rPr lang="pt-BR" dirty="0"/>
              <a:t>Continuando a nossa página de </a:t>
            </a:r>
            <a:r>
              <a:rPr lang="pt-BR" dirty="0" err="1"/>
              <a:t>TecWeb</a:t>
            </a:r>
            <a:r>
              <a:rPr lang="pt-BR" dirty="0"/>
              <a:t>, use os cabeçalhos para cada título de seção. Utilize a hierarquia dos números de maneira adequada (h1, depois h2 e assim por diante).</a:t>
            </a:r>
          </a:p>
          <a:p>
            <a:endParaRPr lang="pt-BR" dirty="0"/>
          </a:p>
          <a:p>
            <a:r>
              <a:rPr lang="pt-BR" dirty="0"/>
              <a:t>Dentro de cada seção, escolha uma palavra para usar o </a:t>
            </a:r>
            <a:r>
              <a:rPr lang="pt-BR" b="1" dirty="0" err="1"/>
              <a:t>strong</a:t>
            </a:r>
            <a:r>
              <a:rPr lang="pt-BR" b="1" dirty="0"/>
              <a:t> </a:t>
            </a:r>
            <a:r>
              <a:rPr lang="pt-BR" dirty="0"/>
              <a:t>e outra para usar o </a:t>
            </a:r>
            <a:r>
              <a:rPr lang="pt-BR" i="1" dirty="0"/>
              <a:t>em</a:t>
            </a:r>
            <a:r>
              <a:rPr lang="pt-BR" dirty="0"/>
              <a:t>.</a:t>
            </a:r>
          </a:p>
        </p:txBody>
      </p:sp>
    </p:spTree>
    <p:extLst>
      <p:ext uri="{BB962C8B-B14F-4D97-AF65-F5344CB8AC3E}">
        <p14:creationId xmlns:p14="http://schemas.microsoft.com/office/powerpoint/2010/main" val="2934654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Shape 388"/>
          <p:cNvSpPr txBox="1">
            <a:spLocks noGrp="1"/>
          </p:cNvSpPr>
          <p:nvPr>
            <p:ph type="title"/>
          </p:nvPr>
        </p:nvSpPr>
        <p:spPr>
          <a:xfrm>
            <a:off x="2590800" y="152400"/>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Texto - Links</a:t>
            </a:r>
          </a:p>
        </p:txBody>
      </p:sp>
      <p:sp>
        <p:nvSpPr>
          <p:cNvPr id="389" name="Shape 389"/>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&lt;a&gt; &lt;/a&gt;</a:t>
            </a:r>
          </a:p>
          <a:p>
            <a:pPr marL="342900" indent="-342900">
              <a:lnSpc>
                <a:spcPct val="110000"/>
              </a:lnSpc>
              <a:spcBef>
                <a:spcPts val="100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Os links são essenciais para a web ser o que é hoje. A web é um conjunto de documentos que se ligam através dos links.</a:t>
            </a:r>
          </a:p>
          <a:p>
            <a:pPr marL="342900" indent="-342900">
              <a:lnSpc>
                <a:spcPct val="110000"/>
              </a:lnSpc>
              <a:spcBef>
                <a:spcPts val="88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O marcador</a:t>
            </a:r>
            <a:r>
              <a:rPr lang="pt-BR" sz="2200" b="0" i="0" u="none" strike="noStrike" cap="none" dirty="0">
                <a:solidFill>
                  <a:srgbClr val="333333"/>
                </a:solidFill>
                <a:latin typeface="Arial"/>
                <a:ea typeface="Arial"/>
                <a:cs typeface="Arial"/>
                <a:sym typeface="Arial"/>
              </a:rPr>
              <a:t> </a:t>
            </a:r>
            <a:r>
              <a:rPr lang="pt-BR" sz="2200" b="1" i="0" u="none" strike="noStrike" cap="none" dirty="0">
                <a:solidFill>
                  <a:srgbClr val="7030A0"/>
                </a:solidFill>
                <a:latin typeface="Courier New"/>
                <a:ea typeface="Courier New"/>
                <a:cs typeface="Courier New"/>
                <a:sym typeface="Courier New"/>
              </a:rPr>
              <a:t>&lt;a&gt; &lt;/a&gt; </a:t>
            </a:r>
            <a:r>
              <a:rPr lang="pt-BR" sz="2200" b="0" i="0" u="none" strike="noStrike" cap="none" dirty="0">
                <a:solidFill>
                  <a:schemeClr val="tx1"/>
                </a:solidFill>
                <a:latin typeface="Arial"/>
                <a:ea typeface="Arial"/>
                <a:cs typeface="Arial"/>
                <a:sym typeface="Arial"/>
              </a:rPr>
              <a:t>(</a:t>
            </a:r>
            <a:r>
              <a:rPr lang="pt-BR" sz="2200" b="0" i="1" u="none" strike="noStrike" cap="none" dirty="0" err="1">
                <a:solidFill>
                  <a:schemeClr val="tx1"/>
                </a:solidFill>
                <a:latin typeface="Arial"/>
                <a:ea typeface="Arial"/>
                <a:cs typeface="Arial"/>
                <a:sym typeface="Arial"/>
              </a:rPr>
              <a:t>anchor</a:t>
            </a:r>
            <a:r>
              <a:rPr lang="pt-BR" sz="2200" b="0" i="0" u="none" strike="noStrike" cap="none" dirty="0">
                <a:solidFill>
                  <a:schemeClr val="tx1"/>
                </a:solidFill>
                <a:latin typeface="Arial"/>
                <a:ea typeface="Arial"/>
                <a:cs typeface="Arial"/>
                <a:sym typeface="Arial"/>
              </a:rPr>
              <a:t>) permite este vínculo entre documentos (hipertexto)</a:t>
            </a:r>
          </a:p>
          <a:p>
            <a:pPr marL="342900" indent="-342900">
              <a:lnSpc>
                <a:spcPct val="110000"/>
              </a:lnSpc>
              <a:spcBef>
                <a:spcPts val="88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Facilita a criação de documentos extensos. Imagine que você queira criar uma página sobre determinado assunto em vários tópicos abordados. Como num livro, no início tem um sumário, que indica os tópicos do documento. Para o acesso direto de um tópico, basta dar um clique sobre o item no sumário e ele será imediatamente exibido. </a:t>
            </a:r>
          </a:p>
        </p:txBody>
      </p:sp>
    </p:spTree>
    <p:extLst>
      <p:ext uri="{BB962C8B-B14F-4D97-AF65-F5344CB8AC3E}">
        <p14:creationId xmlns:p14="http://schemas.microsoft.com/office/powerpoint/2010/main" val="4007432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Texto - Links</a:t>
            </a:r>
            <a:endParaRPr lang="pt-BR" sz="3600" b="1" i="0" u="none" strike="noStrike" cap="none" dirty="0">
              <a:solidFill>
                <a:srgbClr val="17375E"/>
              </a:solidFill>
              <a:latin typeface="Arial"/>
              <a:ea typeface="Arial"/>
              <a:cs typeface="Arial"/>
              <a:sym typeface="Arial"/>
            </a:endParaRPr>
          </a:p>
        </p:txBody>
      </p:sp>
      <p:sp>
        <p:nvSpPr>
          <p:cNvPr id="396" name="Shape 396"/>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&lt;a&gt; &lt;/a&gt;</a:t>
            </a:r>
          </a:p>
          <a:p>
            <a:pPr marL="342900" indent="-342900">
              <a:lnSpc>
                <a:spcPct val="110000"/>
              </a:lnSpc>
              <a:spcBef>
                <a:spcPts val="100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Reconhecido em uma página por estar em cor diferente do resto do texto e, ao passar com o mouse sobre esse texto o cursor muda para uma mão apontando para o link.</a:t>
            </a:r>
          </a:p>
          <a:p>
            <a:pPr marL="342900" indent="-342900">
              <a:lnSpc>
                <a:spcPct val="110000"/>
              </a:lnSpc>
              <a:spcBef>
                <a:spcPts val="88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Para funcionar, o marcador </a:t>
            </a:r>
            <a:r>
              <a:rPr lang="pt-BR" sz="2200" b="1" dirty="0">
                <a:solidFill>
                  <a:srgbClr val="7030A0"/>
                </a:solidFill>
                <a:latin typeface="Courier New"/>
                <a:ea typeface="Courier New"/>
                <a:cs typeface="Courier New"/>
                <a:sym typeface="Courier New"/>
              </a:rPr>
              <a:t>&lt;a&gt; &lt;/a&gt;</a:t>
            </a:r>
            <a:r>
              <a:rPr lang="pt-BR" sz="2800" b="1" dirty="0">
                <a:solidFill>
                  <a:srgbClr val="7030A0"/>
                </a:solidFill>
                <a:latin typeface="Courier New"/>
                <a:ea typeface="Courier New"/>
                <a:cs typeface="Courier New"/>
                <a:sym typeface="Courier New"/>
              </a:rPr>
              <a:t> </a:t>
            </a:r>
            <a:r>
              <a:rPr lang="pt-BR" sz="2200" b="0" i="0" u="none" strike="noStrike" cap="none" dirty="0">
                <a:solidFill>
                  <a:schemeClr val="tx1"/>
                </a:solidFill>
                <a:latin typeface="Arial"/>
                <a:ea typeface="Arial"/>
                <a:cs typeface="Arial"/>
                <a:sym typeface="Arial"/>
              </a:rPr>
              <a:t>deve ser conter um atributo, </a:t>
            </a:r>
            <a:r>
              <a:rPr lang="pt-BR" sz="2200" b="1" i="0" u="none" strike="noStrike" cap="none" dirty="0" err="1">
                <a:solidFill>
                  <a:srgbClr val="FF0000"/>
                </a:solidFill>
                <a:latin typeface="Courier New"/>
                <a:ea typeface="Courier New"/>
                <a:cs typeface="Courier New"/>
                <a:sym typeface="Courier New"/>
              </a:rPr>
              <a:t>href</a:t>
            </a:r>
            <a:r>
              <a:rPr lang="pt-BR" sz="2200" b="0" i="0" u="none" strike="noStrike" cap="none" dirty="0">
                <a:solidFill>
                  <a:schemeClr val="tx1"/>
                </a:solidFill>
                <a:latin typeface="Arial"/>
                <a:ea typeface="Arial"/>
                <a:cs typeface="Arial"/>
                <a:sym typeface="Arial"/>
              </a:rPr>
              <a:t>, que indica a URL destino ao clicar no link</a:t>
            </a:r>
          </a:p>
          <a:p>
            <a:pPr marL="342900" indent="-342900">
              <a:lnSpc>
                <a:spcPct val="110000"/>
              </a:lnSpc>
              <a:spcBef>
                <a:spcPts val="88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O link pode ser para um recurso interno, do próprio website, ou uma referência para um website externo</a:t>
            </a:r>
          </a:p>
          <a:p>
            <a:pPr marL="342900" indent="-342900">
              <a:lnSpc>
                <a:spcPct val="110000"/>
              </a:lnSpc>
              <a:spcBef>
                <a:spcPts val="880"/>
              </a:spcBef>
              <a:spcAft>
                <a:spcPts val="0"/>
              </a:spcAft>
              <a:buClr>
                <a:schemeClr val="lt2"/>
              </a:buClr>
              <a:buSzPct val="70000"/>
            </a:pPr>
            <a:r>
              <a:rPr lang="pt-BR" sz="2200" b="0" i="0" u="none" strike="noStrike" cap="none" dirty="0">
                <a:solidFill>
                  <a:schemeClr val="tx1"/>
                </a:solidFill>
                <a:latin typeface="Arial"/>
                <a:ea typeface="Arial"/>
                <a:cs typeface="Arial"/>
                <a:sym typeface="Arial"/>
              </a:rPr>
              <a:t>O link pode referenciar qualquer recurso na web (</a:t>
            </a:r>
            <a:r>
              <a:rPr lang="pt-BR" sz="2200" b="0" i="0" u="none" strike="noStrike" cap="none" dirty="0" err="1">
                <a:solidFill>
                  <a:schemeClr val="tx1"/>
                </a:solidFill>
                <a:latin typeface="Arial"/>
                <a:ea typeface="Arial"/>
                <a:cs typeface="Arial"/>
                <a:sym typeface="Arial"/>
              </a:rPr>
              <a:t>html</a:t>
            </a:r>
            <a:r>
              <a:rPr lang="pt-BR" sz="2200" b="0" i="0" u="none" strike="noStrike" cap="none" dirty="0">
                <a:solidFill>
                  <a:schemeClr val="tx1"/>
                </a:solidFill>
                <a:latin typeface="Arial"/>
                <a:ea typeface="Arial"/>
                <a:cs typeface="Arial"/>
                <a:sym typeface="Arial"/>
              </a:rPr>
              <a:t>, arquivos, imagens)</a:t>
            </a:r>
          </a:p>
          <a:p>
            <a:pPr marL="0" marR="0" lvl="0" indent="0" algn="l" rtl="0">
              <a:lnSpc>
                <a:spcPct val="110000"/>
              </a:lnSpc>
              <a:spcBef>
                <a:spcPts val="840"/>
              </a:spcBef>
              <a:spcAft>
                <a:spcPts val="0"/>
              </a:spcAft>
              <a:buClr>
                <a:schemeClr val="lt2"/>
              </a:buClr>
              <a:buSzPct val="25000"/>
              <a:buFont typeface="Arial"/>
              <a:buNone/>
            </a:pPr>
            <a:endParaRPr sz="2000" b="1" i="0" u="none" strike="noStrike" cap="none" dirty="0">
              <a:solidFill>
                <a:srgbClr val="333333"/>
              </a:solidFill>
              <a:latin typeface="Courier New"/>
              <a:ea typeface="Courier New"/>
              <a:cs typeface="Courier New"/>
              <a:sym typeface="Courier New"/>
            </a:endParaRPr>
          </a:p>
          <a:p>
            <a:pPr marL="0" marR="0" lvl="0" indent="0" algn="l" rtl="0">
              <a:lnSpc>
                <a:spcPct val="110000"/>
              </a:lnSpc>
              <a:spcBef>
                <a:spcPts val="800"/>
              </a:spcBef>
              <a:spcAft>
                <a:spcPts val="0"/>
              </a:spcAft>
              <a:buClr>
                <a:schemeClr val="lt2"/>
              </a:buClr>
              <a:buSzPct val="25000"/>
              <a:buFont typeface="Arial"/>
              <a:buNone/>
            </a:pPr>
            <a:endParaRPr sz="2000" b="1" i="0" u="none" strike="noStrike" cap="none" dirty="0">
              <a:solidFill>
                <a:srgbClr val="333333"/>
              </a:solidFill>
              <a:latin typeface="Courier New"/>
              <a:ea typeface="Courier New"/>
              <a:cs typeface="Courier New"/>
              <a:sym typeface="Courier New"/>
            </a:endParaRPr>
          </a:p>
        </p:txBody>
      </p:sp>
    </p:spTree>
    <p:extLst>
      <p:ext uri="{BB962C8B-B14F-4D97-AF65-F5344CB8AC3E}">
        <p14:creationId xmlns:p14="http://schemas.microsoft.com/office/powerpoint/2010/main" val="2974542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Shape 402"/>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Texto - Links</a:t>
            </a:r>
            <a:endParaRPr lang="pt-BR" sz="3600" b="1" i="0" u="none" strike="noStrike" cap="none" dirty="0">
              <a:solidFill>
                <a:srgbClr val="17375E"/>
              </a:solidFill>
              <a:latin typeface="Arial"/>
              <a:ea typeface="Arial"/>
              <a:cs typeface="Arial"/>
              <a:sym typeface="Arial"/>
            </a:endParaRPr>
          </a:p>
        </p:txBody>
      </p:sp>
      <p:sp>
        <p:nvSpPr>
          <p:cNvPr id="403" name="Shape 403"/>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10000"/>
              </a:lnSpc>
              <a:spcBef>
                <a:spcPts val="0"/>
              </a:spcBef>
              <a:spcAft>
                <a:spcPts val="0"/>
              </a:spcAft>
              <a:buClr>
                <a:schemeClr val="lt2"/>
              </a:buClr>
              <a:buSzPct val="25000"/>
              <a:buFont typeface="Arial"/>
              <a:buNone/>
            </a:pPr>
            <a:endParaRPr sz="2000" b="1" i="0" u="none" strike="noStrike" cap="none">
              <a:solidFill>
                <a:srgbClr val="333333"/>
              </a:solidFill>
              <a:latin typeface="Courier New"/>
              <a:ea typeface="Courier New"/>
              <a:cs typeface="Courier New"/>
              <a:sym typeface="Courier New"/>
            </a:endParaRPr>
          </a:p>
          <a:p>
            <a:pPr marL="0" marR="0" lvl="0" indent="0" algn="l" rtl="0">
              <a:lnSpc>
                <a:spcPct val="110000"/>
              </a:lnSpc>
              <a:spcBef>
                <a:spcPts val="800"/>
              </a:spcBef>
              <a:spcAft>
                <a:spcPts val="0"/>
              </a:spcAft>
              <a:buClr>
                <a:schemeClr val="lt2"/>
              </a:buClr>
              <a:buSzPct val="25000"/>
              <a:buFont typeface="Arial"/>
              <a:buNone/>
            </a:pPr>
            <a:endParaRPr sz="2000" b="1" i="0" u="none" strike="noStrike" cap="none">
              <a:solidFill>
                <a:srgbClr val="333333"/>
              </a:solidFill>
              <a:latin typeface="Courier New"/>
              <a:ea typeface="Courier New"/>
              <a:cs typeface="Courier New"/>
              <a:sym typeface="Courier New"/>
            </a:endParaRPr>
          </a:p>
        </p:txBody>
      </p:sp>
      <p:pic>
        <p:nvPicPr>
          <p:cNvPr id="404" name="Shape 404"/>
          <p:cNvPicPr preferRelativeResize="0"/>
          <p:nvPr/>
        </p:nvPicPr>
        <p:blipFill rotWithShape="1">
          <a:blip r:embed="rId3">
            <a:alphaModFix/>
          </a:blip>
          <a:srcRect/>
          <a:stretch/>
        </p:blipFill>
        <p:spPr>
          <a:xfrm>
            <a:off x="404812" y="2565400"/>
            <a:ext cx="8372474" cy="3038475"/>
          </a:xfrm>
          <a:prstGeom prst="rect">
            <a:avLst/>
          </a:prstGeom>
          <a:noFill/>
          <a:ln>
            <a:noFill/>
          </a:ln>
        </p:spPr>
      </p:pic>
    </p:spTree>
    <p:extLst>
      <p:ext uri="{BB962C8B-B14F-4D97-AF65-F5344CB8AC3E}">
        <p14:creationId xmlns:p14="http://schemas.microsoft.com/office/powerpoint/2010/main" val="1551471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Atributo ‘id’</a:t>
            </a:r>
          </a:p>
        </p:txBody>
      </p:sp>
      <p:sp>
        <p:nvSpPr>
          <p:cNvPr id="410" name="Shape 41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mj-lt"/>
                <a:ea typeface="Arial"/>
                <a:cs typeface="Arial"/>
                <a:sym typeface="Arial"/>
              </a:rPr>
              <a:t>Os marcadores HTML podem receber um atributo chamado </a:t>
            </a:r>
            <a:r>
              <a:rPr lang="pt-BR" sz="2400" b="1" i="0" u="none" strike="noStrike" cap="none" dirty="0">
                <a:solidFill>
                  <a:schemeClr val="tx1"/>
                </a:solidFill>
                <a:latin typeface="+mj-lt"/>
                <a:ea typeface="Courier New"/>
                <a:cs typeface="Courier New"/>
                <a:sym typeface="Courier New"/>
              </a:rPr>
              <a:t>id</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mj-lt"/>
                <a:ea typeface="Arial"/>
                <a:cs typeface="Arial"/>
                <a:sym typeface="Arial"/>
              </a:rPr>
              <a:t>Este atributo identifica unicamente cada elemento da página HTML. Portanto, dois elementos não devem ter o mesmo </a:t>
            </a:r>
            <a:r>
              <a:rPr lang="pt-BR" sz="2400" b="1" i="0" u="none" strike="noStrike" cap="none" dirty="0">
                <a:solidFill>
                  <a:schemeClr val="tx1"/>
                </a:solidFill>
                <a:latin typeface="+mj-lt"/>
                <a:ea typeface="Courier New"/>
                <a:cs typeface="Courier New"/>
                <a:sym typeface="Courier New"/>
              </a:rPr>
              <a:t>id</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mj-lt"/>
                <a:ea typeface="Arial"/>
                <a:cs typeface="Arial"/>
                <a:sym typeface="Arial"/>
              </a:rPr>
              <a:t>O valor do atributo </a:t>
            </a:r>
            <a:r>
              <a:rPr lang="pt-BR" sz="2400" b="1" i="0" u="none" strike="noStrike" cap="none" dirty="0">
                <a:solidFill>
                  <a:schemeClr val="tx1"/>
                </a:solidFill>
                <a:latin typeface="+mj-lt"/>
                <a:ea typeface="Courier New"/>
                <a:cs typeface="Courier New"/>
                <a:sym typeface="Courier New"/>
              </a:rPr>
              <a:t>id</a:t>
            </a:r>
            <a:r>
              <a:rPr lang="pt-BR" sz="2400" b="0" i="0" u="none" strike="noStrike" cap="none" dirty="0">
                <a:solidFill>
                  <a:schemeClr val="tx1"/>
                </a:solidFill>
                <a:latin typeface="+mj-lt"/>
                <a:ea typeface="Arial"/>
                <a:cs typeface="Arial"/>
                <a:sym typeface="Arial"/>
              </a:rPr>
              <a:t> não deve conter espaços</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mj-lt"/>
                <a:ea typeface="Arial"/>
                <a:cs typeface="Arial"/>
                <a:sym typeface="Arial"/>
              </a:rPr>
              <a:t>Exemplos:</a:t>
            </a:r>
          </a:p>
          <a:p>
            <a:pPr marL="0" marR="0" lvl="0" indent="0" algn="l" rtl="0">
              <a:lnSpc>
                <a:spcPct val="120000"/>
              </a:lnSpc>
              <a:spcBef>
                <a:spcPts val="48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ul</a:t>
            </a:r>
            <a:r>
              <a:rPr lang="pt-BR" sz="2400" b="1" i="0" u="none" strike="noStrike" cap="none" dirty="0">
                <a:solidFill>
                  <a:srgbClr val="7030A0"/>
                </a:solidFill>
                <a:latin typeface="Courier New"/>
                <a:ea typeface="Courier New"/>
                <a:cs typeface="Courier New"/>
                <a:sym typeface="Courier New"/>
              </a:rPr>
              <a:t> </a:t>
            </a:r>
            <a:r>
              <a:rPr lang="pt-BR" sz="2400" b="1" i="0" u="none" strike="noStrike" cap="none" dirty="0">
                <a:solidFill>
                  <a:srgbClr val="C00000"/>
                </a:solidFill>
                <a:latin typeface="Courier New"/>
                <a:ea typeface="Courier New"/>
                <a:cs typeface="Courier New"/>
                <a:sym typeface="Courier New"/>
              </a:rPr>
              <a:t>id</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'lista_1'</a:t>
            </a:r>
            <a:r>
              <a:rPr lang="pt-BR" sz="2400" b="1" i="0" u="none" strike="noStrike" cap="none" dirty="0">
                <a:solidFill>
                  <a:srgbClr val="7030A0"/>
                </a:solidFill>
                <a:latin typeface="Courier New"/>
                <a:ea typeface="Courier New"/>
                <a:cs typeface="Courier New"/>
                <a:sym typeface="Courier New"/>
              </a:rPr>
              <a:t>&gt;</a:t>
            </a:r>
          </a:p>
          <a:p>
            <a:pPr marL="0" marR="0" lvl="0" indent="0" algn="l" rtl="0">
              <a:lnSpc>
                <a:spcPct val="120000"/>
              </a:lnSpc>
              <a:spcBef>
                <a:spcPts val="0"/>
              </a:spcBef>
              <a:spcAft>
                <a:spcPts val="0"/>
              </a:spcAft>
              <a:buClr>
                <a:schemeClr val="lt2"/>
              </a:buClr>
              <a:buSzPct val="25000"/>
              <a:buFont typeface="Arial"/>
              <a:buNone/>
            </a:pPr>
            <a:r>
              <a:rPr lang="pt-BR" sz="2400" b="1" i="0" u="none" strike="noStrike" cap="none" dirty="0">
                <a:solidFill>
                  <a:srgbClr val="333333"/>
                </a:solidFill>
                <a:latin typeface="Courier New"/>
                <a:ea typeface="Courier New"/>
                <a:cs typeface="Courier New"/>
                <a:sym typeface="Courier New"/>
              </a:rPr>
              <a:t>  </a:t>
            </a:r>
            <a:r>
              <a:rPr lang="pt-BR" sz="2400" b="1" i="0" u="none" strike="noStrike" cap="none" dirty="0">
                <a:solidFill>
                  <a:srgbClr val="7030A0"/>
                </a:solidFill>
                <a:latin typeface="Courier New"/>
                <a:ea typeface="Courier New"/>
                <a:cs typeface="Courier New"/>
                <a:sym typeface="Courier New"/>
              </a:rPr>
              <a:t>&lt;li </a:t>
            </a:r>
            <a:r>
              <a:rPr lang="pt-BR" sz="2400" b="1" i="0" u="none" strike="noStrike" cap="none" dirty="0">
                <a:solidFill>
                  <a:srgbClr val="C00000"/>
                </a:solidFill>
                <a:latin typeface="Courier New"/>
                <a:ea typeface="Courier New"/>
                <a:cs typeface="Courier New"/>
                <a:sym typeface="Courier New"/>
              </a:rPr>
              <a:t>id</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'item_1'</a:t>
            </a:r>
            <a:r>
              <a:rPr lang="pt-BR" sz="2400" b="1" i="0" u="none" strike="noStrike" cap="none" dirty="0">
                <a:solidFill>
                  <a:srgbClr val="7030A0"/>
                </a:solidFill>
                <a:latin typeface="Courier New"/>
                <a:ea typeface="Courier New"/>
                <a:cs typeface="Courier New"/>
                <a:sym typeface="Courier New"/>
              </a:rPr>
              <a:t>&gt;</a:t>
            </a:r>
            <a:r>
              <a:rPr lang="pt-BR" sz="2400" b="1" i="0" u="none" strike="noStrike" cap="none" dirty="0">
                <a:solidFill>
                  <a:srgbClr val="333333"/>
                </a:solidFill>
                <a:latin typeface="Courier New"/>
                <a:ea typeface="Courier New"/>
                <a:cs typeface="Courier New"/>
                <a:sym typeface="Courier New"/>
              </a:rPr>
              <a:t> Item 1 </a:t>
            </a:r>
            <a:r>
              <a:rPr lang="pt-BR" sz="2400" b="1" i="0" u="none" strike="noStrike" cap="none" dirty="0">
                <a:solidFill>
                  <a:srgbClr val="7030A0"/>
                </a:solidFill>
                <a:latin typeface="Courier New"/>
                <a:ea typeface="Courier New"/>
                <a:cs typeface="Courier New"/>
                <a:sym typeface="Courier New"/>
              </a:rPr>
              <a:t>&lt;/li&gt;</a:t>
            </a:r>
          </a:p>
          <a:p>
            <a:pPr marL="0" marR="0" lvl="0" indent="0" algn="l" rtl="0">
              <a:lnSpc>
                <a:spcPct val="120000"/>
              </a:lnSpc>
              <a:spcBef>
                <a:spcPts val="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  &lt;li</a:t>
            </a:r>
            <a:r>
              <a:rPr lang="pt-BR" sz="2400" b="1" i="0" u="none" strike="noStrike" cap="none" dirty="0">
                <a:solidFill>
                  <a:srgbClr val="333333"/>
                </a:solidFill>
                <a:latin typeface="Courier New"/>
                <a:ea typeface="Courier New"/>
                <a:cs typeface="Courier New"/>
                <a:sym typeface="Courier New"/>
              </a:rPr>
              <a:t> </a:t>
            </a:r>
            <a:r>
              <a:rPr lang="pt-BR" sz="2400" b="1" i="0" u="none" strike="noStrike" cap="none" dirty="0">
                <a:solidFill>
                  <a:srgbClr val="C00000"/>
                </a:solidFill>
                <a:latin typeface="Courier New"/>
                <a:ea typeface="Courier New"/>
                <a:cs typeface="Courier New"/>
                <a:sym typeface="Courier New"/>
              </a:rPr>
              <a:t>id</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'item_2'</a:t>
            </a:r>
            <a:r>
              <a:rPr lang="pt-BR" sz="2400" b="1" i="0" u="none" strike="noStrike" cap="none" dirty="0">
                <a:solidFill>
                  <a:srgbClr val="7030A0"/>
                </a:solidFill>
                <a:latin typeface="Courier New"/>
                <a:ea typeface="Courier New"/>
                <a:cs typeface="Courier New"/>
                <a:sym typeface="Courier New"/>
              </a:rPr>
              <a:t>&gt;</a:t>
            </a:r>
            <a:r>
              <a:rPr lang="pt-BR" sz="2400" b="1" i="0" u="none" strike="noStrike" cap="none" dirty="0">
                <a:solidFill>
                  <a:srgbClr val="333333"/>
                </a:solidFill>
                <a:latin typeface="Courier New"/>
                <a:ea typeface="Courier New"/>
                <a:cs typeface="Courier New"/>
                <a:sym typeface="Courier New"/>
              </a:rPr>
              <a:t> Item 2 </a:t>
            </a:r>
            <a:r>
              <a:rPr lang="pt-BR" sz="2400" b="1" i="0" u="none" strike="noStrike" cap="none" dirty="0">
                <a:solidFill>
                  <a:srgbClr val="7030A0"/>
                </a:solidFill>
                <a:latin typeface="Courier New"/>
                <a:ea typeface="Courier New"/>
                <a:cs typeface="Courier New"/>
                <a:sym typeface="Courier New"/>
              </a:rPr>
              <a:t>&lt;/li&gt;</a:t>
            </a:r>
          </a:p>
          <a:p>
            <a:pPr marL="0" marR="0" lvl="0" indent="0" algn="l" rtl="0">
              <a:lnSpc>
                <a:spcPct val="120000"/>
              </a:lnSpc>
              <a:spcBef>
                <a:spcPts val="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ul</a:t>
            </a:r>
            <a:r>
              <a:rPr lang="pt-BR" sz="2400" b="1" i="0" u="none" strike="noStrike" cap="none" dirty="0">
                <a:solidFill>
                  <a:srgbClr val="7030A0"/>
                </a:solidFill>
                <a:latin typeface="Courier New"/>
                <a:ea typeface="Courier New"/>
                <a:cs typeface="Courier New"/>
                <a:sym typeface="Courier New"/>
              </a:rPr>
              <a:t>&gt;</a:t>
            </a:r>
          </a:p>
          <a:p>
            <a:pPr marL="342900" marR="0" lvl="0" indent="-342900" algn="l" rtl="0">
              <a:lnSpc>
                <a:spcPct val="120000"/>
              </a:lnSpc>
              <a:spcBef>
                <a:spcPts val="48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p:txBody>
      </p:sp>
      <p:sp>
        <p:nvSpPr>
          <p:cNvPr id="411" name="Shape 411"/>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35</a:t>
            </a:fld>
            <a:endParaRPr lang="pt-BR" sz="1400" b="1" i="0" u="none" strike="noStrike" cap="none">
              <a:solidFill>
                <a:srgbClr val="DDDDDD"/>
              </a:solidFill>
              <a:latin typeface="Arial"/>
              <a:ea typeface="Arial"/>
              <a:cs typeface="Arial"/>
              <a:sym typeface="Arial"/>
            </a:endParaRPr>
          </a:p>
        </p:txBody>
      </p:sp>
      <p:sp>
        <p:nvSpPr>
          <p:cNvPr id="412" name="Shape 412"/>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3623208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title"/>
            <p:extLst>
              <p:ext uri="{D42A27DB-BD31-4B8C-83A1-F6EECF244321}">
                <p14:modId xmlns:p14="http://schemas.microsoft.com/office/powerpoint/2010/main" val="4173144640"/>
              </p:ext>
            </p:extLst>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dirty="0">
                <a:solidFill>
                  <a:srgbClr val="17375E"/>
                </a:solidFill>
                <a:latin typeface="Arial"/>
                <a:ea typeface="Arial"/>
                <a:cs typeface="Arial"/>
                <a:sym typeface="Arial"/>
              </a:rPr>
              <a:t>Atributo</a:t>
            </a:r>
            <a:r>
              <a:rPr lang="pt-BR" sz="3600" b="1" i="0" u="none" strike="noStrike" cap="none" dirty="0">
                <a:solidFill>
                  <a:srgbClr val="17375E"/>
                </a:solidFill>
                <a:latin typeface="Arial"/>
                <a:ea typeface="Arial"/>
                <a:cs typeface="Arial"/>
                <a:sym typeface="Arial"/>
              </a:rPr>
              <a:t> ‘id’</a:t>
            </a:r>
          </a:p>
        </p:txBody>
      </p:sp>
      <p:sp>
        <p:nvSpPr>
          <p:cNvPr id="418" name="Shape 418"/>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Caso dois elementos recebam o mesmo nome, não haverá erros ou problemas na formatação da página. O desenvolvedor terá problemas quando começar a trabalhar com </a:t>
            </a:r>
            <a:r>
              <a:rPr lang="pt-BR" sz="2400" b="0" i="0" u="none" strike="noStrike" cap="none" dirty="0" err="1">
                <a:solidFill>
                  <a:schemeClr val="tx1"/>
                </a:solidFill>
                <a:latin typeface="Arial"/>
                <a:ea typeface="Arial"/>
                <a:cs typeface="Arial"/>
                <a:sym typeface="Arial"/>
              </a:rPr>
              <a:t>JavaScript</a:t>
            </a:r>
            <a:r>
              <a:rPr lang="pt-BR" sz="2400" b="0" i="0" u="none" strike="noStrike" cap="none" dirty="0">
                <a:solidFill>
                  <a:schemeClr val="tx1"/>
                </a:solidFill>
                <a:latin typeface="Arial"/>
                <a:ea typeface="Arial"/>
                <a:cs typeface="Arial"/>
                <a:sym typeface="Arial"/>
              </a:rPr>
              <a:t> e CSS. Nestes casos, a inclusão de dois ou mais elementos com mesmo id pode levar a comportamento inesperado do website.</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Os id são importantes principalmente para definir comportamento da página web, com </a:t>
            </a:r>
            <a:r>
              <a:rPr lang="pt-BR" sz="2400" b="0" i="0" u="none" strike="noStrike" cap="none" dirty="0" err="1">
                <a:solidFill>
                  <a:schemeClr val="tx1"/>
                </a:solidFill>
                <a:latin typeface="Arial"/>
                <a:ea typeface="Arial"/>
                <a:cs typeface="Arial"/>
                <a:sym typeface="Arial"/>
              </a:rPr>
              <a:t>JavaScript</a:t>
            </a:r>
            <a:r>
              <a:rPr lang="pt-BR" sz="2400" b="0" i="0" u="none" strike="noStrike" cap="none" dirty="0">
                <a:solidFill>
                  <a:schemeClr val="tx1"/>
                </a:solidFill>
                <a:latin typeface="Arial"/>
                <a:ea typeface="Arial"/>
                <a:cs typeface="Arial"/>
                <a:sym typeface="Arial"/>
              </a:rPr>
              <a:t> e estilos, com CSS</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Outra funcionalidade de definir id é utilização com links.</a:t>
            </a:r>
          </a:p>
          <a:p>
            <a:pPr marL="342900" marR="0" lvl="0" indent="-342900" algn="l" rtl="0">
              <a:lnSpc>
                <a:spcPct val="12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p:txBody>
      </p:sp>
      <p:sp>
        <p:nvSpPr>
          <p:cNvPr id="419" name="Shape 419"/>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36</a:t>
            </a:fld>
            <a:endParaRPr lang="pt-BR" sz="1400" b="1" i="0" u="none" strike="noStrike" cap="none">
              <a:solidFill>
                <a:srgbClr val="DDDDDD"/>
              </a:solidFill>
              <a:latin typeface="Arial"/>
              <a:ea typeface="Arial"/>
              <a:cs typeface="Arial"/>
              <a:sym typeface="Arial"/>
            </a:endParaRPr>
          </a:p>
        </p:txBody>
      </p:sp>
      <p:sp>
        <p:nvSpPr>
          <p:cNvPr id="420" name="Shape 420"/>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1692300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Texto - Links</a:t>
            </a:r>
            <a:endParaRPr lang="pt-BR" sz="3600" b="1" i="0" u="none" strike="noStrike" cap="none" dirty="0">
              <a:solidFill>
                <a:srgbClr val="17375E"/>
              </a:solidFill>
              <a:latin typeface="Arial"/>
              <a:ea typeface="Arial"/>
              <a:cs typeface="Arial"/>
              <a:sym typeface="Arial"/>
            </a:endParaRPr>
          </a:p>
        </p:txBody>
      </p:sp>
      <p:sp>
        <p:nvSpPr>
          <p:cNvPr id="426" name="Shape 426"/>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Já vimos que um link pode conter uma referência a um recurso externo ou a um recurso do próprio web site.</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Uma terceira aplicação do link é fazer referência a uma região da página web. A região é referenciada pelo link a través de seu id, utilizando o caractere “</a:t>
            </a:r>
            <a:r>
              <a:rPr lang="pt-BR" sz="2400" b="0" i="1" u="none" strike="noStrike" cap="none" dirty="0">
                <a:solidFill>
                  <a:schemeClr val="tx1"/>
                </a:solidFill>
                <a:latin typeface="Arial"/>
                <a:ea typeface="Arial"/>
                <a:cs typeface="Arial"/>
                <a:sym typeface="Arial"/>
              </a:rPr>
              <a:t>#</a:t>
            </a:r>
            <a:r>
              <a:rPr lang="pt-BR" sz="2400" b="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Ao clicar no link, a página web “rola” até a região referenciada</a:t>
            </a:r>
          </a:p>
          <a:p>
            <a:pPr marL="0" marR="0" lvl="0" indent="0" algn="l" rtl="0">
              <a:lnSpc>
                <a:spcPct val="120000"/>
              </a:lnSpc>
              <a:spcBef>
                <a:spcPts val="96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&lt;a</a:t>
            </a:r>
            <a:r>
              <a:rPr lang="pt-BR" sz="2400" b="1" i="0" u="none" strike="noStrike" cap="none" dirty="0">
                <a:solidFill>
                  <a:srgbClr val="333333"/>
                </a:solidFill>
                <a:latin typeface="Courier New"/>
                <a:ea typeface="Courier New"/>
                <a:cs typeface="Courier New"/>
                <a:sym typeface="Courier New"/>
              </a:rPr>
              <a:t> </a:t>
            </a:r>
            <a:r>
              <a:rPr lang="pt-BR" sz="2400" b="1" i="0" u="none" strike="noStrike" cap="none" dirty="0" err="1">
                <a:solidFill>
                  <a:srgbClr val="C00000"/>
                </a:solidFill>
                <a:latin typeface="Courier New"/>
                <a:ea typeface="Courier New"/>
                <a:cs typeface="Courier New"/>
                <a:sym typeface="Courier New"/>
              </a:rPr>
              <a:t>href</a:t>
            </a:r>
            <a:r>
              <a:rPr lang="pt-BR" sz="2400" b="1" i="0" u="none" strike="noStrike" cap="none" dirty="0">
                <a:solidFill>
                  <a:srgbClr val="FF0000"/>
                </a:solidFill>
                <a:latin typeface="Courier New"/>
                <a:ea typeface="Courier New"/>
                <a:cs typeface="Courier New"/>
                <a:sym typeface="Courier New"/>
              </a:rPr>
              <a:t>='#lista_1'</a:t>
            </a:r>
            <a:r>
              <a:rPr lang="pt-BR" sz="2400" b="1" i="0" u="none" strike="noStrike" cap="none" dirty="0">
                <a:solidFill>
                  <a:srgbClr val="7030A0"/>
                </a:solidFill>
                <a:latin typeface="Courier New"/>
                <a:ea typeface="Courier New"/>
                <a:cs typeface="Courier New"/>
                <a:sym typeface="Courier New"/>
              </a:rPr>
              <a:t>&gt;</a:t>
            </a:r>
            <a:r>
              <a:rPr lang="pt-BR" sz="2400" b="1" i="0" u="none" strike="noStrike" cap="none" dirty="0">
                <a:solidFill>
                  <a:srgbClr val="333333"/>
                </a:solidFill>
                <a:latin typeface="Courier New"/>
                <a:ea typeface="Courier New"/>
                <a:cs typeface="Courier New"/>
                <a:sym typeface="Courier New"/>
              </a:rPr>
              <a:t> Ir para lista </a:t>
            </a:r>
            <a:r>
              <a:rPr lang="pt-BR" sz="2400" b="1" i="0" u="none" strike="noStrike" cap="none" dirty="0">
                <a:solidFill>
                  <a:srgbClr val="7030A0"/>
                </a:solidFill>
                <a:latin typeface="Courier New"/>
                <a:ea typeface="Courier New"/>
                <a:cs typeface="Courier New"/>
                <a:sym typeface="Courier New"/>
              </a:rPr>
              <a:t>&lt;/a&gt;</a:t>
            </a:r>
          </a:p>
          <a:p>
            <a:pPr marL="0" marR="0" lvl="0" indent="0" algn="l" rtl="0">
              <a:lnSpc>
                <a:spcPct val="120000"/>
              </a:lnSpc>
              <a:spcBef>
                <a:spcPts val="960"/>
              </a:spcBef>
              <a:spcAft>
                <a:spcPts val="0"/>
              </a:spcAft>
              <a:buClr>
                <a:schemeClr val="lt2"/>
              </a:buClr>
              <a:buSzPct val="25000"/>
              <a:buFont typeface="Arial"/>
              <a:buNone/>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ul</a:t>
            </a:r>
            <a:r>
              <a:rPr lang="pt-BR" sz="2400" b="1" i="0" u="none" strike="noStrike" cap="none" dirty="0">
                <a:solidFill>
                  <a:srgbClr val="7030A0"/>
                </a:solidFill>
                <a:latin typeface="Courier New"/>
                <a:ea typeface="Courier New"/>
                <a:cs typeface="Courier New"/>
                <a:sym typeface="Courier New"/>
              </a:rPr>
              <a:t> </a:t>
            </a:r>
            <a:r>
              <a:rPr lang="pt-BR" sz="2400" b="1" i="0" u="none" strike="noStrike" cap="none" dirty="0">
                <a:solidFill>
                  <a:srgbClr val="C00000"/>
                </a:solidFill>
                <a:latin typeface="Courier New"/>
                <a:ea typeface="Courier New"/>
                <a:cs typeface="Courier New"/>
                <a:sym typeface="Courier New"/>
              </a:rPr>
              <a:t>id</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'lista_1'</a:t>
            </a:r>
            <a:r>
              <a:rPr lang="pt-BR" sz="2400" b="1" i="0" u="none" strike="noStrike" cap="none" dirty="0">
                <a:solidFill>
                  <a:srgbClr val="7030A0"/>
                </a:solidFill>
                <a:latin typeface="Courier New"/>
                <a:ea typeface="Courier New"/>
                <a:cs typeface="Courier New"/>
                <a:sym typeface="Courier New"/>
              </a:rPr>
              <a:t>&gt;</a:t>
            </a:r>
            <a:r>
              <a:rPr lang="pt-BR" sz="2400" b="1" i="0" u="none" strike="noStrike" cap="none" dirty="0">
                <a:solidFill>
                  <a:srgbClr val="333333"/>
                </a:solidFill>
                <a:latin typeface="Courier New"/>
                <a:ea typeface="Courier New"/>
                <a:cs typeface="Courier New"/>
                <a:sym typeface="Courier New"/>
              </a:rPr>
              <a:t> ...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ul</a:t>
            </a:r>
            <a:r>
              <a:rPr lang="pt-BR" sz="2400" b="1" i="0" u="none" strike="noStrike" cap="none" dirty="0">
                <a:solidFill>
                  <a:srgbClr val="7030A0"/>
                </a:solidFill>
                <a:latin typeface="Courier New"/>
                <a:ea typeface="Courier New"/>
                <a:cs typeface="Courier New"/>
                <a:sym typeface="Courier New"/>
              </a:rPr>
              <a:t>&gt;</a:t>
            </a:r>
          </a:p>
        </p:txBody>
      </p:sp>
      <p:sp>
        <p:nvSpPr>
          <p:cNvPr id="427" name="Shape 427"/>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37</a:t>
            </a:fld>
            <a:endParaRPr lang="pt-BR" sz="1400" b="1" i="0" u="none" strike="noStrike" cap="none">
              <a:solidFill>
                <a:srgbClr val="DDDDDD"/>
              </a:solidFill>
              <a:latin typeface="Arial"/>
              <a:ea typeface="Arial"/>
              <a:cs typeface="Arial"/>
              <a:sym typeface="Arial"/>
            </a:endParaRPr>
          </a:p>
        </p:txBody>
      </p:sp>
      <p:sp>
        <p:nvSpPr>
          <p:cNvPr id="428" name="Shape 428"/>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545763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nvPr>
        </p:nvSpPr>
        <p:spPr/>
        <p:txBody>
          <a:bodyPr/>
          <a:lstStyle/>
          <a:p>
            <a:r>
              <a:rPr lang="pt-BR" sz="2500" dirty="0">
                <a:latin typeface="+mj-lt"/>
              </a:rPr>
              <a:t> Em cada primeiro parágrafo dentro de uma seção, coloque um id que o identifique (</a:t>
            </a:r>
            <a:r>
              <a:rPr lang="pt-BR" sz="2500" dirty="0" err="1">
                <a:latin typeface="+mj-lt"/>
              </a:rPr>
              <a:t>ex</a:t>
            </a:r>
            <a:r>
              <a:rPr lang="pt-BR" sz="2500" dirty="0">
                <a:latin typeface="+mj-lt"/>
              </a:rPr>
              <a:t>: id=“</a:t>
            </a:r>
            <a:r>
              <a:rPr lang="pt-BR" sz="2500" dirty="0" err="1">
                <a:latin typeface="+mj-lt"/>
              </a:rPr>
              <a:t>conteudo</a:t>
            </a:r>
            <a:r>
              <a:rPr lang="pt-BR" sz="2500" dirty="0">
                <a:latin typeface="+mj-lt"/>
              </a:rPr>
              <a:t>”).</a:t>
            </a:r>
          </a:p>
          <a:p>
            <a:r>
              <a:rPr lang="pt-BR" sz="2500" dirty="0">
                <a:latin typeface="+mj-lt"/>
              </a:rPr>
              <a:t> Depois, crie uma pequena lista, logo abaixo do primeiro cabeçalho, com os links para estes parágrafos (separe os links por quebras de linhas).</a:t>
            </a:r>
          </a:p>
          <a:p>
            <a:r>
              <a:rPr lang="pt-BR" sz="2500" dirty="0">
                <a:latin typeface="+mj-lt"/>
              </a:rPr>
              <a:t>O nome dessa lista é Tabela de Conteúdo, ou </a:t>
            </a:r>
            <a:r>
              <a:rPr lang="pt-BR" sz="2500" i="1" dirty="0" err="1">
                <a:latin typeface="+mj-lt"/>
              </a:rPr>
              <a:t>Table</a:t>
            </a:r>
            <a:r>
              <a:rPr lang="pt-BR" sz="2500" i="1" dirty="0">
                <a:latin typeface="+mj-lt"/>
              </a:rPr>
              <a:t> </a:t>
            </a:r>
            <a:r>
              <a:rPr lang="pt-BR" sz="2500" i="1" dirty="0" err="1">
                <a:latin typeface="+mj-lt"/>
              </a:rPr>
              <a:t>of</a:t>
            </a:r>
            <a:r>
              <a:rPr lang="pt-BR" sz="2500" i="1" dirty="0">
                <a:latin typeface="+mj-lt"/>
              </a:rPr>
              <a:t> </a:t>
            </a:r>
            <a:r>
              <a:rPr lang="pt-BR" sz="2500" i="1" dirty="0" err="1">
                <a:latin typeface="+mj-lt"/>
              </a:rPr>
              <a:t>Contents</a:t>
            </a:r>
            <a:r>
              <a:rPr lang="pt-BR" sz="2500" dirty="0">
                <a:latin typeface="+mj-lt"/>
              </a:rPr>
              <a:t>, de uma página.</a:t>
            </a:r>
          </a:p>
          <a:p>
            <a:r>
              <a:rPr lang="pt-BR" sz="2500" dirty="0">
                <a:latin typeface="+mj-lt"/>
              </a:rPr>
              <a:t>No final do objetivo, coloque um link escrito </a:t>
            </a:r>
            <a:r>
              <a:rPr lang="pt-BR" sz="2500" b="1" dirty="0">
                <a:latin typeface="+mj-lt"/>
              </a:rPr>
              <a:t>Veja Mais </a:t>
            </a:r>
            <a:r>
              <a:rPr lang="pt-BR" sz="2500" dirty="0">
                <a:latin typeface="+mj-lt"/>
              </a:rPr>
              <a:t>que aponte para o site da Impacta: </a:t>
            </a:r>
            <a:r>
              <a:rPr lang="pt-BR" sz="2500" dirty="0">
                <a:latin typeface="+mj-lt"/>
                <a:hlinkClick r:id="rId2"/>
              </a:rPr>
              <a:t>http://www.impacta.com.br/curso/Tecnologia-e-Projeto-Web.php</a:t>
            </a:r>
            <a:r>
              <a:rPr lang="pt-BR" sz="2500" dirty="0">
                <a:latin typeface="+mj-lt"/>
              </a:rPr>
              <a:t> </a:t>
            </a:r>
            <a:endParaRPr lang="pt-BR" sz="2500" b="1" dirty="0">
              <a:latin typeface="+mj-lt"/>
            </a:endParaRPr>
          </a:p>
          <a:p>
            <a:endParaRPr lang="pt-BR" sz="2500" dirty="0">
              <a:latin typeface="+mj-lt"/>
            </a:endParaRPr>
          </a:p>
        </p:txBody>
      </p:sp>
    </p:spTree>
    <p:extLst>
      <p:ext uri="{BB962C8B-B14F-4D97-AF65-F5344CB8AC3E}">
        <p14:creationId xmlns:p14="http://schemas.microsoft.com/office/powerpoint/2010/main" val="1753270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Media - Imagens</a:t>
            </a:r>
          </a:p>
        </p:txBody>
      </p:sp>
      <p:sp>
        <p:nvSpPr>
          <p:cNvPr id="434" name="Shape 434"/>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img</a:t>
            </a:r>
            <a:r>
              <a:rPr lang="pt-BR" sz="2800" b="1" i="0" u="none" strike="noStrike" cap="none" dirty="0">
                <a:solidFill>
                  <a:srgbClr val="7030A0"/>
                </a:solidFill>
                <a:latin typeface="Courier New"/>
                <a:ea typeface="Courier New"/>
                <a:cs typeface="Courier New"/>
                <a:sym typeface="Courier New"/>
              </a:rPr>
              <a:t> /&gt;</a:t>
            </a:r>
          </a:p>
          <a:p>
            <a:pPr marL="342900" indent="-342900">
              <a:lnSpc>
                <a:spcPct val="120000"/>
              </a:lnSpc>
              <a:spcBef>
                <a:spcPts val="1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 marcador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img</a:t>
            </a:r>
            <a:r>
              <a:rPr lang="pt-BR" sz="2400" b="1" i="0" u="none" strike="noStrike" cap="none" dirty="0">
                <a:solidFill>
                  <a:srgbClr val="7030A0"/>
                </a:solidFill>
                <a:latin typeface="Courier New"/>
                <a:ea typeface="Courier New"/>
                <a:cs typeface="Courier New"/>
                <a:sym typeface="Courier New"/>
              </a:rPr>
              <a:t> /&gt; </a:t>
            </a:r>
            <a:r>
              <a:rPr lang="pt-BR" sz="2400" b="0" i="0" u="none" strike="noStrike" cap="none" dirty="0">
                <a:solidFill>
                  <a:schemeClr val="tx1"/>
                </a:solidFill>
                <a:latin typeface="Arial"/>
                <a:ea typeface="Arial"/>
                <a:cs typeface="Arial"/>
                <a:sym typeface="Arial"/>
              </a:rPr>
              <a:t>define uma região da página que contém uma imagem</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Este marcador deve conter o atributo </a:t>
            </a:r>
            <a:r>
              <a:rPr lang="pt-BR" sz="2400" b="1" i="0" u="none" strike="noStrike" cap="none" dirty="0" err="1">
                <a:solidFill>
                  <a:srgbClr val="C00000"/>
                </a:solidFill>
                <a:latin typeface="Courier New"/>
                <a:ea typeface="Courier New"/>
                <a:cs typeface="Courier New"/>
                <a:sym typeface="Courier New"/>
              </a:rPr>
              <a:t>src</a:t>
            </a:r>
            <a:r>
              <a:rPr lang="pt-BR" sz="2400" b="0" i="0" u="none" strike="noStrike" cap="none" dirty="0">
                <a:solidFill>
                  <a:schemeClr val="tx1"/>
                </a:solidFill>
                <a:latin typeface="Arial"/>
                <a:ea typeface="Arial"/>
                <a:cs typeface="Arial"/>
                <a:sym typeface="Arial"/>
              </a:rPr>
              <a:t>, que indica a origem da imagem</a:t>
            </a:r>
          </a:p>
          <a:p>
            <a:pPr marL="342900" indent="-342900">
              <a:lnSpc>
                <a:spcPct val="120000"/>
              </a:lnSpc>
              <a:spcBef>
                <a:spcPts val="96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img</a:t>
            </a:r>
            <a:r>
              <a:rPr lang="pt-BR" sz="2400" b="1" i="0" u="none" strike="noStrike" cap="none" dirty="0">
                <a:solidFill>
                  <a:srgbClr val="7030A0"/>
                </a:solidFill>
                <a:latin typeface="Courier New"/>
                <a:ea typeface="Courier New"/>
                <a:cs typeface="Courier New"/>
                <a:sym typeface="Courier New"/>
              </a:rPr>
              <a:t> /&gt; </a:t>
            </a:r>
            <a:r>
              <a:rPr lang="pt-BR" sz="2400" b="0" i="0" u="none" strike="noStrike" cap="none" dirty="0">
                <a:solidFill>
                  <a:schemeClr val="tx1"/>
                </a:solidFill>
                <a:latin typeface="Arial"/>
                <a:ea typeface="Arial"/>
                <a:cs typeface="Arial"/>
                <a:sym typeface="Arial"/>
              </a:rPr>
              <a:t>não tem marcador de fechamento</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 imagem pode estar armazenada no próprio site ou fazer referência a uma imagem da web</a:t>
            </a:r>
          </a:p>
          <a:p>
            <a:pPr marL="0" marR="0" lvl="0" indent="0" algn="l" rtl="0">
              <a:lnSpc>
                <a:spcPct val="120000"/>
              </a:lnSpc>
              <a:spcBef>
                <a:spcPts val="960"/>
              </a:spcBef>
              <a:spcAft>
                <a:spcPts val="0"/>
              </a:spcAft>
              <a:buClr>
                <a:schemeClr val="lt2"/>
              </a:buClr>
              <a:buSzPct val="25000"/>
              <a:buFont typeface="Arial"/>
              <a:buNone/>
            </a:pPr>
            <a:r>
              <a:rPr lang="pt-BR" sz="2400" b="1" i="0" u="none" strike="noStrike" cap="none" dirty="0">
                <a:solidFill>
                  <a:srgbClr val="333333"/>
                </a:solidFill>
                <a:latin typeface="Courier New"/>
                <a:ea typeface="Courier New"/>
                <a:cs typeface="Courier New"/>
                <a:sym typeface="Courier New"/>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img</a:t>
            </a:r>
            <a:r>
              <a:rPr lang="pt-BR" sz="2400" b="1" i="0" u="none" strike="noStrike" cap="none" dirty="0">
                <a:solidFill>
                  <a:srgbClr val="7030A0"/>
                </a:solidFill>
                <a:latin typeface="Courier New"/>
                <a:ea typeface="Courier New"/>
                <a:cs typeface="Courier New"/>
                <a:sym typeface="Courier New"/>
              </a:rPr>
              <a:t> </a:t>
            </a:r>
            <a:r>
              <a:rPr lang="pt-BR" sz="2400" b="1" i="0" u="none" strike="noStrike" cap="none" dirty="0" err="1">
                <a:solidFill>
                  <a:srgbClr val="C00000"/>
                </a:solidFill>
                <a:latin typeface="Courier New"/>
                <a:ea typeface="Courier New"/>
                <a:cs typeface="Courier New"/>
                <a:sym typeface="Courier New"/>
              </a:rPr>
              <a:t>src</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'local_da_imagem.jpg' </a:t>
            </a:r>
            <a:r>
              <a:rPr lang="pt-BR" sz="2400" b="1" i="0" u="none" strike="noStrike" cap="none" dirty="0">
                <a:solidFill>
                  <a:srgbClr val="7030A0"/>
                </a:solidFill>
                <a:latin typeface="Courier New"/>
                <a:ea typeface="Courier New"/>
                <a:cs typeface="Courier New"/>
                <a:sym typeface="Courier New"/>
              </a:rPr>
              <a:t>/&gt;</a:t>
            </a:r>
          </a:p>
        </p:txBody>
      </p:sp>
      <p:sp>
        <p:nvSpPr>
          <p:cNvPr id="435" name="Shape 435"/>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39</a:t>
            </a:fld>
            <a:endParaRPr lang="pt-BR" sz="1400" b="1" i="0" u="none" strike="noStrike" cap="none">
              <a:solidFill>
                <a:srgbClr val="DDDDDD"/>
              </a:solidFill>
              <a:latin typeface="Arial"/>
              <a:ea typeface="Arial"/>
              <a:cs typeface="Arial"/>
              <a:sym typeface="Arial"/>
            </a:endParaRPr>
          </a:p>
        </p:txBody>
      </p:sp>
      <p:sp>
        <p:nvSpPr>
          <p:cNvPr id="436" name="Shape 436"/>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269170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Shape 98"/>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O que é HTML?</a:t>
            </a:r>
          </a:p>
        </p:txBody>
      </p:sp>
      <p:sp>
        <p:nvSpPr>
          <p:cNvPr id="99" name="Shape 99"/>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HTML - </a:t>
            </a:r>
            <a:r>
              <a:rPr lang="pt-BR" sz="2400" b="1" i="1" u="none" strike="noStrike" cap="none" dirty="0" err="1">
                <a:solidFill>
                  <a:schemeClr val="tx1"/>
                </a:solidFill>
                <a:latin typeface="Arial"/>
                <a:ea typeface="Arial"/>
                <a:cs typeface="Arial"/>
                <a:sym typeface="Arial"/>
              </a:rPr>
              <a:t>HyperText</a:t>
            </a:r>
            <a:r>
              <a:rPr lang="pt-BR" sz="2400" b="1" i="1" u="none" strike="noStrike" cap="none" dirty="0">
                <a:solidFill>
                  <a:schemeClr val="tx1"/>
                </a:solidFill>
                <a:latin typeface="Arial"/>
                <a:ea typeface="Arial"/>
                <a:cs typeface="Arial"/>
                <a:sym typeface="Arial"/>
              </a:rPr>
              <a:t> </a:t>
            </a:r>
            <a:r>
              <a:rPr lang="pt-BR" sz="2400" b="1" i="1" u="none" strike="noStrike" cap="none" dirty="0" err="1">
                <a:solidFill>
                  <a:schemeClr val="tx1"/>
                </a:solidFill>
                <a:latin typeface="Arial"/>
                <a:ea typeface="Arial"/>
                <a:cs typeface="Arial"/>
                <a:sym typeface="Arial"/>
              </a:rPr>
              <a:t>Markup</a:t>
            </a:r>
            <a:r>
              <a:rPr lang="pt-BR" sz="2400" b="1" i="1" u="none" strike="noStrike" cap="none" dirty="0">
                <a:solidFill>
                  <a:schemeClr val="tx1"/>
                </a:solidFill>
                <a:latin typeface="Arial"/>
                <a:ea typeface="Arial"/>
                <a:cs typeface="Arial"/>
                <a:sym typeface="Arial"/>
              </a:rPr>
              <a:t> </a:t>
            </a:r>
            <a:r>
              <a:rPr lang="pt-BR" sz="2400" b="1" i="1" u="none" strike="noStrike" cap="none" dirty="0" err="1">
                <a:solidFill>
                  <a:schemeClr val="tx1"/>
                </a:solidFill>
                <a:latin typeface="Arial"/>
                <a:ea typeface="Arial"/>
                <a:cs typeface="Arial"/>
                <a:sym typeface="Arial"/>
              </a:rPr>
              <a:t>Language</a:t>
            </a:r>
            <a:endParaRPr lang="pt-BR" sz="2400" b="1" i="1" u="none" strike="noStrike" cap="none" dirty="0">
              <a:solidFill>
                <a:schemeClr val="tx1"/>
              </a:solidFill>
              <a:latin typeface="Arial"/>
              <a:ea typeface="Arial"/>
              <a:cs typeface="Arial"/>
              <a:sym typeface="Arial"/>
            </a:endParaRP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HTML significa linguagem de marcação de hipertexto.</a:t>
            </a:r>
          </a:p>
          <a:p>
            <a:pPr marL="342900" indent="-342900">
              <a:lnSpc>
                <a:spcPct val="120000"/>
              </a:lnSpc>
              <a:spcBef>
                <a:spcPts val="960"/>
              </a:spcBef>
              <a:spcAft>
                <a:spcPts val="0"/>
              </a:spcAft>
              <a:buClr>
                <a:schemeClr val="lt2"/>
              </a:buClr>
              <a:buSzPct val="70000"/>
            </a:pPr>
            <a:r>
              <a:rPr lang="pt-BR" sz="2400" b="1" i="1" u="none" strike="noStrike" cap="none" dirty="0">
                <a:solidFill>
                  <a:schemeClr val="tx1"/>
                </a:solidFill>
                <a:latin typeface="Arial"/>
                <a:ea typeface="Arial"/>
                <a:cs typeface="Arial"/>
                <a:sym typeface="Arial"/>
              </a:rPr>
              <a:t>Hipertexto</a:t>
            </a:r>
            <a:r>
              <a:rPr lang="pt-BR" sz="2400" b="0" i="0" u="none" strike="noStrike" cap="none" dirty="0">
                <a:solidFill>
                  <a:schemeClr val="tx1"/>
                </a:solidFill>
                <a:latin typeface="Arial"/>
                <a:ea typeface="Arial"/>
                <a:cs typeface="Arial"/>
                <a:sym typeface="Arial"/>
              </a:rPr>
              <a:t> é texto com características extras, como formatação, imagens, multimídia e links para outros documentos. </a:t>
            </a:r>
          </a:p>
          <a:p>
            <a:pPr marL="342900" indent="-342900">
              <a:lnSpc>
                <a:spcPct val="120000"/>
              </a:lnSpc>
              <a:spcBef>
                <a:spcPts val="960"/>
              </a:spcBef>
              <a:spcAft>
                <a:spcPts val="0"/>
              </a:spcAft>
              <a:buClr>
                <a:schemeClr val="lt2"/>
              </a:buClr>
              <a:buSzPct val="70000"/>
            </a:pPr>
            <a:r>
              <a:rPr lang="pt-BR" sz="2400" b="1" i="1" u="none" strike="noStrike" cap="none" dirty="0" err="1">
                <a:solidFill>
                  <a:schemeClr val="tx1"/>
                </a:solidFill>
                <a:latin typeface="Arial"/>
                <a:ea typeface="Arial"/>
                <a:cs typeface="Arial"/>
                <a:sym typeface="Arial"/>
              </a:rPr>
              <a:t>Markup</a:t>
            </a:r>
            <a:r>
              <a:rPr lang="pt-BR" sz="2400" b="0" i="0" u="none" strike="noStrike" cap="none" dirty="0">
                <a:solidFill>
                  <a:schemeClr val="tx1"/>
                </a:solidFill>
                <a:latin typeface="Arial"/>
                <a:ea typeface="Arial"/>
                <a:cs typeface="Arial"/>
                <a:sym typeface="Arial"/>
              </a:rPr>
              <a:t> é o processo de formatar o texto e adicionar símbolos extras. Cada símbolo usado pela marcação no HTML é um comando que diz ao browser como exibir o texto. </a:t>
            </a:r>
          </a:p>
        </p:txBody>
      </p:sp>
    </p:spTree>
    <p:extLst>
      <p:ext uri="{BB962C8B-B14F-4D97-AF65-F5344CB8AC3E}">
        <p14:creationId xmlns:p14="http://schemas.microsoft.com/office/powerpoint/2010/main" val="1776158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Media - Imagens</a:t>
            </a:r>
            <a:endParaRPr lang="pt-BR" sz="3600" b="1" i="0" u="none" strike="noStrike" cap="none" dirty="0">
              <a:solidFill>
                <a:srgbClr val="17375E"/>
              </a:solidFill>
              <a:latin typeface="Arial"/>
              <a:ea typeface="Arial"/>
              <a:cs typeface="Arial"/>
              <a:sym typeface="Arial"/>
            </a:endParaRPr>
          </a:p>
        </p:txBody>
      </p:sp>
      <p:sp>
        <p:nvSpPr>
          <p:cNvPr id="442" name="Shape 442"/>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Arquivos mais utilizados</a:t>
            </a:r>
          </a:p>
          <a:p>
            <a:pPr marL="800100" lvl="1" indent="-342900">
              <a:spcBef>
                <a:spcPts val="960"/>
              </a:spcBef>
              <a:buClr>
                <a:schemeClr val="lt2"/>
              </a:buClr>
            </a:pPr>
            <a:r>
              <a:rPr lang="pt-BR" sz="2400" b="0" i="0" u="none" strike="noStrike" cap="none" dirty="0">
                <a:solidFill>
                  <a:schemeClr val="tx1"/>
                </a:solidFill>
                <a:latin typeface="Arial"/>
                <a:ea typeface="Arial"/>
                <a:cs typeface="Arial"/>
                <a:sym typeface="Arial"/>
              </a:rPr>
              <a:t>JPG, GIF e PNG</a:t>
            </a:r>
          </a:p>
          <a:p>
            <a:pPr marL="342900" indent="-342900">
              <a:lnSpc>
                <a:spcPct val="120000"/>
              </a:lnSpc>
              <a:spcBef>
                <a:spcPts val="48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Outros atributos importantes:</a:t>
            </a:r>
          </a:p>
          <a:p>
            <a:pPr marL="800100" lvl="1" indent="-342900">
              <a:spcBef>
                <a:spcPts val="960"/>
              </a:spcBef>
              <a:buClr>
                <a:schemeClr val="lt2"/>
              </a:buClr>
            </a:pPr>
            <a:r>
              <a:rPr lang="pt-BR" sz="2400" b="1" i="0" u="none" strike="noStrike" cap="none" dirty="0" err="1">
                <a:solidFill>
                  <a:srgbClr val="C00000"/>
                </a:solidFill>
                <a:latin typeface="Courier New"/>
                <a:ea typeface="Courier New"/>
                <a:cs typeface="Courier New"/>
                <a:sym typeface="Courier New"/>
              </a:rPr>
              <a:t>alt</a:t>
            </a:r>
            <a:r>
              <a:rPr lang="pt-BR" sz="2400" b="0" i="0" u="none" strike="noStrike" cap="none" dirty="0">
                <a:solidFill>
                  <a:schemeClr val="tx1"/>
                </a:solidFill>
                <a:latin typeface="Arial"/>
                <a:ea typeface="Arial"/>
                <a:cs typeface="Arial"/>
                <a:sym typeface="Arial"/>
              </a:rPr>
              <a:t>: texto alternativo, caso a imagem não seja encontrada</a:t>
            </a:r>
          </a:p>
          <a:p>
            <a:pPr marL="800100" lvl="1" indent="-342900">
              <a:spcBef>
                <a:spcPts val="480"/>
              </a:spcBef>
              <a:buClr>
                <a:schemeClr val="lt2"/>
              </a:buClr>
            </a:pPr>
            <a:r>
              <a:rPr lang="pt-BR" sz="2400" b="1" i="0" u="none" strike="noStrike" cap="none" dirty="0" err="1">
                <a:solidFill>
                  <a:srgbClr val="C00000"/>
                </a:solidFill>
                <a:latin typeface="Courier New"/>
                <a:ea typeface="Courier New"/>
                <a:cs typeface="Courier New"/>
                <a:sym typeface="Courier New"/>
              </a:rPr>
              <a:t>width</a:t>
            </a:r>
            <a:r>
              <a:rPr lang="pt-BR" sz="2400" b="0" i="0" u="none" strike="noStrike" cap="none" dirty="0">
                <a:solidFill>
                  <a:schemeClr val="tx1"/>
                </a:solidFill>
                <a:latin typeface="Arial"/>
                <a:ea typeface="Arial"/>
                <a:cs typeface="Arial"/>
                <a:sym typeface="Arial"/>
              </a:rPr>
              <a:t>: largura da imagem</a:t>
            </a:r>
          </a:p>
          <a:p>
            <a:pPr marL="800100" lvl="1" indent="-342900">
              <a:spcBef>
                <a:spcPts val="480"/>
              </a:spcBef>
              <a:buClr>
                <a:schemeClr val="lt2"/>
              </a:buClr>
            </a:pPr>
            <a:r>
              <a:rPr lang="pt-BR" sz="2400" b="1" i="0" u="none" strike="noStrike" cap="none" dirty="0" err="1">
                <a:solidFill>
                  <a:srgbClr val="C00000"/>
                </a:solidFill>
                <a:latin typeface="Courier New"/>
                <a:ea typeface="Courier New"/>
                <a:cs typeface="Courier New"/>
                <a:sym typeface="Courier New"/>
              </a:rPr>
              <a:t>height</a:t>
            </a:r>
            <a:r>
              <a:rPr lang="pt-BR" sz="2400" b="0" i="0" u="none" strike="noStrike" cap="none" dirty="0">
                <a:solidFill>
                  <a:schemeClr val="tx1"/>
                </a:solidFill>
                <a:latin typeface="Arial"/>
                <a:ea typeface="Arial"/>
                <a:cs typeface="Arial"/>
                <a:sym typeface="Arial"/>
              </a:rPr>
              <a:t>: altura da imagem</a:t>
            </a:r>
          </a:p>
          <a:p>
            <a:pPr marL="342900" indent="-342900">
              <a:lnSpc>
                <a:spcPct val="120000"/>
              </a:lnSpc>
              <a:spcBef>
                <a:spcPts val="48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Para não perder a escala da imagem, pode-se definir apenas a largura ou a altura, e o navegador se encarrega de acertar o outro atributo automaticamente</a:t>
            </a:r>
          </a:p>
        </p:txBody>
      </p:sp>
      <p:sp>
        <p:nvSpPr>
          <p:cNvPr id="443" name="Shape 443"/>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40</a:t>
            </a:fld>
            <a:endParaRPr lang="pt-BR" sz="1400" b="1" i="0" u="none" strike="noStrike" cap="none">
              <a:solidFill>
                <a:srgbClr val="DDDDDD"/>
              </a:solidFill>
              <a:latin typeface="Arial"/>
              <a:ea typeface="Arial"/>
              <a:cs typeface="Arial"/>
              <a:sym typeface="Arial"/>
            </a:endParaRPr>
          </a:p>
        </p:txBody>
      </p:sp>
      <p:sp>
        <p:nvSpPr>
          <p:cNvPr id="444" name="Shape 444"/>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801127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Media - Imagens</a:t>
            </a:r>
            <a:endParaRPr lang="pt-BR" sz="3600" b="1" i="0" u="none" strike="noStrike" cap="none" dirty="0">
              <a:solidFill>
                <a:srgbClr val="17375E"/>
              </a:solidFill>
              <a:latin typeface="Arial"/>
              <a:ea typeface="Arial"/>
              <a:cs typeface="Arial"/>
              <a:sym typeface="Arial"/>
            </a:endParaRPr>
          </a:p>
        </p:txBody>
      </p:sp>
      <p:sp>
        <p:nvSpPr>
          <p:cNvPr id="451" name="Shape 451"/>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41</a:t>
            </a:fld>
            <a:endParaRPr lang="pt-BR" sz="1400" b="1" i="0" u="none" strike="noStrike" cap="none">
              <a:solidFill>
                <a:srgbClr val="DDDDDD"/>
              </a:solidFill>
              <a:latin typeface="Arial"/>
              <a:ea typeface="Arial"/>
              <a:cs typeface="Arial"/>
              <a:sym typeface="Arial"/>
            </a:endParaRPr>
          </a:p>
        </p:txBody>
      </p:sp>
      <p:pic>
        <p:nvPicPr>
          <p:cNvPr id="453" name="Shape 453"/>
          <p:cNvPicPr preferRelativeResize="0"/>
          <p:nvPr/>
        </p:nvPicPr>
        <p:blipFill rotWithShape="1">
          <a:blip r:embed="rId3">
            <a:alphaModFix/>
          </a:blip>
          <a:srcRect/>
          <a:stretch/>
        </p:blipFill>
        <p:spPr>
          <a:xfrm>
            <a:off x="179388" y="2362200"/>
            <a:ext cx="8820149" cy="3186112"/>
          </a:xfrm>
          <a:prstGeom prst="rect">
            <a:avLst/>
          </a:prstGeom>
          <a:noFill/>
          <a:ln>
            <a:noFill/>
          </a:ln>
        </p:spPr>
      </p:pic>
    </p:spTree>
    <p:extLst>
      <p:ext uri="{BB962C8B-B14F-4D97-AF65-F5344CB8AC3E}">
        <p14:creationId xmlns:p14="http://schemas.microsoft.com/office/powerpoint/2010/main" val="2448021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Media – Musica e Vídeo</a:t>
            </a:r>
          </a:p>
        </p:txBody>
      </p:sp>
      <p:sp>
        <p:nvSpPr>
          <p:cNvPr id="434" name="Shape 434"/>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audio</a:t>
            </a:r>
            <a:r>
              <a:rPr lang="pt-BR" sz="2800" b="1" i="0" u="none" strike="noStrike" cap="none" dirty="0">
                <a:solidFill>
                  <a:srgbClr val="7030A0"/>
                </a:solidFill>
                <a:latin typeface="Courier New"/>
                <a:ea typeface="Courier New"/>
                <a:cs typeface="Courier New"/>
                <a:sym typeface="Courier New"/>
              </a:rPr>
              <a:t>&gt;&lt;/</a:t>
            </a:r>
            <a:r>
              <a:rPr lang="pt-BR" sz="2800" b="1" i="0" u="none" strike="noStrike" cap="none" dirty="0" err="1">
                <a:solidFill>
                  <a:srgbClr val="7030A0"/>
                </a:solidFill>
                <a:latin typeface="Courier New"/>
                <a:ea typeface="Courier New"/>
                <a:cs typeface="Courier New"/>
                <a:sym typeface="Courier New"/>
              </a:rPr>
              <a:t>audio</a:t>
            </a:r>
            <a:r>
              <a:rPr lang="pt-BR" sz="2800" b="1" i="0" u="none" strike="noStrike" cap="none" dirty="0">
                <a:solidFill>
                  <a:srgbClr val="7030A0"/>
                </a:solidFill>
                <a:latin typeface="Courier New"/>
                <a:ea typeface="Courier New"/>
                <a:cs typeface="Courier New"/>
                <a:sym typeface="Courier New"/>
              </a:rPr>
              <a:t>&gt; e &lt;</a:t>
            </a:r>
            <a:r>
              <a:rPr lang="pt-BR" sz="2800" b="1" i="0" u="none" strike="noStrike" cap="none" dirty="0" err="1">
                <a:solidFill>
                  <a:srgbClr val="7030A0"/>
                </a:solidFill>
                <a:latin typeface="Courier New"/>
                <a:ea typeface="Courier New"/>
                <a:cs typeface="Courier New"/>
                <a:sym typeface="Courier New"/>
              </a:rPr>
              <a:t>video</a:t>
            </a:r>
            <a:r>
              <a:rPr lang="pt-BR" sz="2800" b="1" i="0" u="none" strike="noStrike" cap="none" dirty="0">
                <a:solidFill>
                  <a:srgbClr val="7030A0"/>
                </a:solidFill>
                <a:latin typeface="Courier New"/>
                <a:ea typeface="Courier New"/>
                <a:cs typeface="Courier New"/>
                <a:sym typeface="Courier New"/>
              </a:rPr>
              <a:t>&gt;&lt;/</a:t>
            </a:r>
            <a:r>
              <a:rPr lang="pt-BR" sz="2800" b="1" i="0" u="none" strike="noStrike" cap="none" dirty="0" err="1">
                <a:solidFill>
                  <a:srgbClr val="7030A0"/>
                </a:solidFill>
                <a:latin typeface="Courier New"/>
                <a:ea typeface="Courier New"/>
                <a:cs typeface="Courier New"/>
                <a:sym typeface="Courier New"/>
              </a:rPr>
              <a:t>video</a:t>
            </a:r>
            <a:r>
              <a:rPr lang="pt-BR" sz="2800" b="1" i="0" u="none" strike="noStrike" cap="none" dirty="0">
                <a:solidFill>
                  <a:srgbClr val="7030A0"/>
                </a:solidFill>
                <a:latin typeface="Courier New"/>
                <a:ea typeface="Courier New"/>
                <a:cs typeface="Courier New"/>
                <a:sym typeface="Courier New"/>
              </a:rPr>
              <a:t>&gt;</a:t>
            </a:r>
          </a:p>
          <a:p>
            <a:pPr marL="342900" indent="-342900">
              <a:lnSpc>
                <a:spcPct val="120000"/>
              </a:lnSpc>
              <a:spcBef>
                <a:spcPts val="1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Ambos marcadores funcionam de maneira similar: definem uma região da página que conterá player de áudio/vídeo.</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Este marcador deve conter outras </a:t>
            </a:r>
            <a:r>
              <a:rPr lang="pt-BR" sz="2400" b="0" i="0" u="none" strike="noStrike" cap="none" dirty="0" err="1">
                <a:solidFill>
                  <a:schemeClr val="tx1"/>
                </a:solidFill>
                <a:latin typeface="Arial"/>
                <a:ea typeface="Arial"/>
                <a:cs typeface="Arial"/>
                <a:sym typeface="Arial"/>
              </a:rPr>
              <a:t>tags</a:t>
            </a:r>
            <a:r>
              <a:rPr lang="pt-BR" sz="2400" b="0" i="0" u="none" strike="noStrike" cap="none" dirty="0">
                <a:solidFill>
                  <a:schemeClr val="tx1"/>
                </a:solidFill>
                <a:latin typeface="Arial"/>
                <a:ea typeface="Arial"/>
                <a:cs typeface="Arial"/>
                <a:sym typeface="Arial"/>
              </a:rPr>
              <a:t> </a:t>
            </a:r>
            <a:r>
              <a:rPr lang="pt-BR" sz="2400" b="1" i="0" u="none" strike="noStrike" cap="none" dirty="0" err="1">
                <a:solidFill>
                  <a:srgbClr val="C00000"/>
                </a:solidFill>
                <a:latin typeface="Courier New"/>
                <a:ea typeface="Courier New"/>
                <a:cs typeface="Courier New"/>
                <a:sym typeface="Courier New"/>
              </a:rPr>
              <a:t>source</a:t>
            </a:r>
            <a:r>
              <a:rPr lang="pt-BR" sz="2400" b="0" i="0" u="none" strike="noStrike" cap="none" dirty="0">
                <a:solidFill>
                  <a:schemeClr val="tx1"/>
                </a:solidFill>
                <a:latin typeface="Arial"/>
                <a:ea typeface="Arial"/>
                <a:cs typeface="Arial"/>
                <a:sym typeface="Arial"/>
              </a:rPr>
              <a:t>, que indica a origem da </a:t>
            </a:r>
            <a:r>
              <a:rPr lang="pt-BR" sz="2400" b="0" i="0" u="none" strike="noStrike" cap="none" dirty="0" err="1">
                <a:solidFill>
                  <a:schemeClr val="tx1"/>
                </a:solidFill>
                <a:latin typeface="Arial"/>
                <a:ea typeface="Arial"/>
                <a:cs typeface="Arial"/>
                <a:sym typeface="Arial"/>
              </a:rPr>
              <a:t>midia</a:t>
            </a:r>
            <a:r>
              <a:rPr lang="pt-BR" sz="2400" b="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dirty="0">
                <a:solidFill>
                  <a:schemeClr val="tx1"/>
                </a:solidFill>
                <a:latin typeface="Arial"/>
                <a:ea typeface="Arial"/>
                <a:cs typeface="Arial"/>
                <a:sym typeface="Courier New"/>
              </a:rPr>
              <a:t>Cada</a:t>
            </a:r>
            <a:r>
              <a:rPr lang="pt-BR" sz="2400" b="1" i="0" u="none" strike="noStrike" cap="none" dirty="0">
                <a:solidFill>
                  <a:srgbClr val="7030A0"/>
                </a:solidFill>
                <a:latin typeface="Courier New"/>
                <a:ea typeface="Courier New"/>
                <a:cs typeface="Courier New"/>
                <a:sym typeface="Courier New"/>
              </a:rPr>
              <a:t> &lt;</a:t>
            </a:r>
            <a:r>
              <a:rPr lang="pt-BR" sz="2400" b="1" i="0" u="none" strike="noStrike" cap="none" dirty="0" err="1">
                <a:solidFill>
                  <a:srgbClr val="7030A0"/>
                </a:solidFill>
                <a:latin typeface="Courier New"/>
                <a:ea typeface="Courier New"/>
                <a:cs typeface="Courier New"/>
                <a:sym typeface="Courier New"/>
              </a:rPr>
              <a:t>source</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indica um arquivo que ele deve procurar, caso o anterior não funcione.</a:t>
            </a:r>
          </a:p>
          <a:p>
            <a:pPr marL="342900" indent="-342900">
              <a:lnSpc>
                <a:spcPct val="120000"/>
              </a:lnSpc>
              <a:spcBef>
                <a:spcPts val="960"/>
              </a:spcBef>
              <a:spcAft>
                <a:spcPts val="0"/>
              </a:spcAft>
              <a:buClr>
                <a:schemeClr val="lt2"/>
              </a:buClr>
              <a:buSzPct val="70000"/>
            </a:pPr>
            <a:r>
              <a:rPr lang="pt-BR" sz="2400" dirty="0">
                <a:solidFill>
                  <a:schemeClr val="tx1"/>
                </a:solidFill>
                <a:latin typeface="Arial"/>
                <a:ea typeface="Arial"/>
                <a:cs typeface="Arial"/>
                <a:sym typeface="Arial"/>
              </a:rPr>
              <a:t>O arquivo de som </a:t>
            </a:r>
            <a:r>
              <a:rPr lang="pt-BR" sz="2400" b="0" i="0" u="none" strike="noStrike" cap="none" dirty="0">
                <a:solidFill>
                  <a:schemeClr val="tx1"/>
                </a:solidFill>
                <a:latin typeface="Arial"/>
                <a:ea typeface="Arial"/>
                <a:cs typeface="Arial"/>
                <a:sym typeface="Arial"/>
              </a:rPr>
              <a:t>pode estar armazenada no próprio site ou fazer referência a uma imagem da web</a:t>
            </a:r>
            <a:br>
              <a:rPr lang="pt-BR" sz="2400" b="0" i="0" u="none" strike="noStrike" cap="none" dirty="0">
                <a:solidFill>
                  <a:schemeClr val="tx1"/>
                </a:solidFill>
                <a:latin typeface="Arial"/>
                <a:ea typeface="Arial"/>
                <a:cs typeface="Arial"/>
                <a:sym typeface="Arial"/>
              </a:rPr>
            </a:br>
            <a:r>
              <a:rPr lang="pt-BR" sz="2400" b="1" i="0" u="none" strike="noStrike" cap="none" dirty="0">
                <a:solidFill>
                  <a:srgbClr val="333333"/>
                </a:solidFill>
                <a:latin typeface="Courier New"/>
                <a:ea typeface="Courier New"/>
                <a:cs typeface="Courier New"/>
                <a:sym typeface="Courier New"/>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source</a:t>
            </a:r>
            <a:r>
              <a:rPr lang="pt-BR" sz="2400" b="1" i="0" u="none" strike="noStrike" cap="none" dirty="0">
                <a:solidFill>
                  <a:srgbClr val="7030A0"/>
                </a:solidFill>
                <a:latin typeface="Courier New"/>
                <a:ea typeface="Courier New"/>
                <a:cs typeface="Courier New"/>
                <a:sym typeface="Courier New"/>
              </a:rPr>
              <a:t> </a:t>
            </a:r>
            <a:r>
              <a:rPr lang="pt-BR" sz="2400" b="1" i="0" u="none" strike="noStrike" cap="none" dirty="0" err="1">
                <a:solidFill>
                  <a:srgbClr val="C00000"/>
                </a:solidFill>
                <a:latin typeface="Courier New"/>
                <a:ea typeface="Courier New"/>
                <a:cs typeface="Courier New"/>
                <a:sym typeface="Courier New"/>
              </a:rPr>
              <a:t>src</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‘musica.mp3‘</a:t>
            </a:r>
            <a:r>
              <a:rPr lang="pt-BR" sz="2400" b="1" dirty="0">
                <a:solidFill>
                  <a:srgbClr val="C00000"/>
                </a:solidFill>
                <a:latin typeface="Courier New"/>
                <a:ea typeface="Courier New"/>
                <a:cs typeface="Courier New"/>
                <a:sym typeface="Courier New"/>
              </a:rPr>
              <a:t> </a:t>
            </a:r>
            <a:r>
              <a:rPr lang="pt-BR" sz="2400" b="1" dirty="0" err="1">
                <a:solidFill>
                  <a:srgbClr val="C00000"/>
                </a:solidFill>
                <a:latin typeface="Courier New"/>
                <a:ea typeface="Courier New"/>
                <a:cs typeface="Courier New"/>
                <a:sym typeface="Courier New"/>
              </a:rPr>
              <a:t>type</a:t>
            </a:r>
            <a:r>
              <a:rPr lang="pt-BR" sz="2400" b="1" dirty="0">
                <a:solidFill>
                  <a:srgbClr val="333333"/>
                </a:solidFill>
                <a:latin typeface="Courier New"/>
                <a:ea typeface="Courier New"/>
                <a:cs typeface="Courier New"/>
                <a:sym typeface="Courier New"/>
              </a:rPr>
              <a:t>=</a:t>
            </a:r>
            <a:r>
              <a:rPr lang="pt-BR" sz="2400" b="1" dirty="0">
                <a:solidFill>
                  <a:srgbClr val="FF0000"/>
                </a:solidFill>
                <a:latin typeface="Courier New"/>
                <a:ea typeface="Courier New"/>
                <a:cs typeface="Courier New"/>
                <a:sym typeface="Courier New"/>
              </a:rPr>
              <a:t>‘</a:t>
            </a:r>
            <a:r>
              <a:rPr lang="pt-BR" sz="2400" b="1" dirty="0" err="1">
                <a:solidFill>
                  <a:srgbClr val="FF0000"/>
                </a:solidFill>
                <a:latin typeface="Courier New"/>
                <a:ea typeface="Courier New"/>
                <a:cs typeface="Courier New"/>
                <a:sym typeface="Courier New"/>
              </a:rPr>
              <a:t>audio</a:t>
            </a:r>
            <a:r>
              <a:rPr lang="pt-BR" sz="2400" b="1" dirty="0">
                <a:solidFill>
                  <a:srgbClr val="FF0000"/>
                </a:solidFill>
                <a:latin typeface="Courier New"/>
                <a:ea typeface="Courier New"/>
                <a:cs typeface="Courier New"/>
                <a:sym typeface="Courier New"/>
              </a:rPr>
              <a:t>/mp3'</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120000"/>
              </a:lnSpc>
              <a:spcBef>
                <a:spcPts val="960"/>
              </a:spcBef>
              <a:spcAft>
                <a:spcPts val="0"/>
              </a:spcAft>
              <a:buClr>
                <a:schemeClr val="lt2"/>
              </a:buClr>
              <a:buSzPct val="70000"/>
            </a:pPr>
            <a:endParaRPr lang="pt-BR" sz="2400" b="1" i="0" u="none" strike="noStrike" cap="none" dirty="0">
              <a:solidFill>
                <a:srgbClr val="7030A0"/>
              </a:solidFill>
              <a:latin typeface="Courier New"/>
              <a:ea typeface="Courier New"/>
              <a:cs typeface="Courier New"/>
              <a:sym typeface="Courier New"/>
            </a:endParaRPr>
          </a:p>
        </p:txBody>
      </p:sp>
      <p:sp>
        <p:nvSpPr>
          <p:cNvPr id="435" name="Shape 435"/>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42</a:t>
            </a:fld>
            <a:endParaRPr lang="pt-BR" sz="1400" b="1" i="0" u="none" strike="noStrike" cap="none">
              <a:solidFill>
                <a:srgbClr val="DDDDDD"/>
              </a:solidFill>
              <a:latin typeface="Arial"/>
              <a:ea typeface="Arial"/>
              <a:cs typeface="Arial"/>
              <a:sym typeface="Arial"/>
            </a:endParaRPr>
          </a:p>
        </p:txBody>
      </p:sp>
    </p:spTree>
    <p:extLst>
      <p:ext uri="{BB962C8B-B14F-4D97-AF65-F5344CB8AC3E}">
        <p14:creationId xmlns:p14="http://schemas.microsoft.com/office/powerpoint/2010/main" val="3897299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Media – Musica e Vídeo</a:t>
            </a:r>
          </a:p>
        </p:txBody>
      </p:sp>
      <p:sp>
        <p:nvSpPr>
          <p:cNvPr id="434" name="Shape 434"/>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audio</a:t>
            </a:r>
            <a:r>
              <a:rPr lang="pt-BR" sz="2800" b="1" i="0" u="none" strike="noStrike" cap="none" dirty="0">
                <a:solidFill>
                  <a:srgbClr val="7030A0"/>
                </a:solidFill>
                <a:latin typeface="Courier New"/>
                <a:ea typeface="Courier New"/>
                <a:cs typeface="Courier New"/>
                <a:sym typeface="Courier New"/>
              </a:rPr>
              <a:t>&gt;&lt;/</a:t>
            </a:r>
            <a:r>
              <a:rPr lang="pt-BR" sz="2800" b="1" i="0" u="none" strike="noStrike" cap="none" dirty="0" err="1">
                <a:solidFill>
                  <a:srgbClr val="7030A0"/>
                </a:solidFill>
                <a:latin typeface="Courier New"/>
                <a:ea typeface="Courier New"/>
                <a:cs typeface="Courier New"/>
                <a:sym typeface="Courier New"/>
              </a:rPr>
              <a:t>audio</a:t>
            </a:r>
            <a:r>
              <a:rPr lang="pt-BR" sz="2800" b="1" i="0" u="none" strike="noStrike" cap="none" dirty="0">
                <a:solidFill>
                  <a:srgbClr val="7030A0"/>
                </a:solidFill>
                <a:latin typeface="Courier New"/>
                <a:ea typeface="Courier New"/>
                <a:cs typeface="Courier New"/>
                <a:sym typeface="Courier New"/>
              </a:rPr>
              <a:t>&gt; e &lt;</a:t>
            </a:r>
            <a:r>
              <a:rPr lang="pt-BR" sz="2800" b="1" i="0" u="none" strike="noStrike" cap="none" dirty="0" err="1">
                <a:solidFill>
                  <a:srgbClr val="7030A0"/>
                </a:solidFill>
                <a:latin typeface="Courier New"/>
                <a:ea typeface="Courier New"/>
                <a:cs typeface="Courier New"/>
                <a:sym typeface="Courier New"/>
              </a:rPr>
              <a:t>video</a:t>
            </a:r>
            <a:r>
              <a:rPr lang="pt-BR" sz="2800" b="1" i="0" u="none" strike="noStrike" cap="none" dirty="0">
                <a:solidFill>
                  <a:srgbClr val="7030A0"/>
                </a:solidFill>
                <a:latin typeface="Courier New"/>
                <a:ea typeface="Courier New"/>
                <a:cs typeface="Courier New"/>
                <a:sym typeface="Courier New"/>
              </a:rPr>
              <a:t>&gt;&lt;/</a:t>
            </a:r>
            <a:r>
              <a:rPr lang="pt-BR" sz="2800" b="1" i="0" u="none" strike="noStrike" cap="none" dirty="0" err="1">
                <a:solidFill>
                  <a:srgbClr val="7030A0"/>
                </a:solidFill>
                <a:latin typeface="Courier New"/>
                <a:ea typeface="Courier New"/>
                <a:cs typeface="Courier New"/>
                <a:sym typeface="Courier New"/>
              </a:rPr>
              <a:t>video</a:t>
            </a:r>
            <a:r>
              <a:rPr lang="pt-BR" sz="2800" b="1" i="0" u="none" strike="noStrike" cap="none" dirty="0">
                <a:solidFill>
                  <a:srgbClr val="7030A0"/>
                </a:solidFill>
                <a:latin typeface="Courier New"/>
                <a:ea typeface="Courier New"/>
                <a:cs typeface="Courier New"/>
                <a:sym typeface="Courier New"/>
              </a:rPr>
              <a:t>&gt;</a:t>
            </a:r>
          </a:p>
          <a:p>
            <a:pPr marL="342900" indent="-342900">
              <a:lnSpc>
                <a:spcPct val="120000"/>
              </a:lnSpc>
              <a:spcBef>
                <a:spcPts val="10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Ambos marcadores funcionam de maneira similar: definem uma região da página que conterá player de áudio/vídeo.</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Este marcador deve conter outras </a:t>
            </a:r>
            <a:r>
              <a:rPr lang="pt-BR" sz="2400" b="0" i="0" u="none" strike="noStrike" cap="none" dirty="0" err="1">
                <a:solidFill>
                  <a:schemeClr val="tx1"/>
                </a:solidFill>
                <a:latin typeface="Arial"/>
                <a:ea typeface="Arial"/>
                <a:cs typeface="Arial"/>
                <a:sym typeface="Arial"/>
              </a:rPr>
              <a:t>tags</a:t>
            </a:r>
            <a:r>
              <a:rPr lang="pt-BR" sz="2400" b="0" i="0" u="none" strike="noStrike" cap="none" dirty="0">
                <a:solidFill>
                  <a:schemeClr val="tx1"/>
                </a:solidFill>
                <a:latin typeface="Arial"/>
                <a:ea typeface="Arial"/>
                <a:cs typeface="Arial"/>
                <a:sym typeface="Arial"/>
              </a:rPr>
              <a:t> </a:t>
            </a:r>
            <a:r>
              <a:rPr lang="pt-BR" sz="2400" b="1" i="0" u="none" strike="noStrike" cap="none" dirty="0" err="1">
                <a:solidFill>
                  <a:srgbClr val="C00000"/>
                </a:solidFill>
                <a:latin typeface="Courier New"/>
                <a:ea typeface="Courier New"/>
                <a:cs typeface="Courier New"/>
                <a:sym typeface="Courier New"/>
              </a:rPr>
              <a:t>source</a:t>
            </a:r>
            <a:r>
              <a:rPr lang="pt-BR" sz="2400" b="0" i="0" u="none" strike="noStrike" cap="none" dirty="0">
                <a:solidFill>
                  <a:schemeClr val="tx1"/>
                </a:solidFill>
                <a:latin typeface="Arial"/>
                <a:ea typeface="Arial"/>
                <a:cs typeface="Arial"/>
                <a:sym typeface="Arial"/>
              </a:rPr>
              <a:t>, que indica a origem da </a:t>
            </a:r>
            <a:r>
              <a:rPr lang="pt-BR" sz="2400" b="0" i="0" u="none" strike="noStrike" cap="none" dirty="0" err="1">
                <a:solidFill>
                  <a:schemeClr val="tx1"/>
                </a:solidFill>
                <a:latin typeface="Arial"/>
                <a:ea typeface="Arial"/>
                <a:cs typeface="Arial"/>
                <a:sym typeface="Arial"/>
              </a:rPr>
              <a:t>midia</a:t>
            </a:r>
            <a:r>
              <a:rPr lang="pt-BR" sz="2400" b="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dirty="0">
                <a:solidFill>
                  <a:schemeClr val="tx1"/>
                </a:solidFill>
                <a:latin typeface="Arial"/>
                <a:ea typeface="Arial"/>
                <a:cs typeface="Arial"/>
                <a:sym typeface="Courier New"/>
              </a:rPr>
              <a:t>Cada</a:t>
            </a:r>
            <a:r>
              <a:rPr lang="pt-BR" sz="2400" b="1" i="0" u="none" strike="noStrike" cap="none" dirty="0">
                <a:solidFill>
                  <a:srgbClr val="7030A0"/>
                </a:solidFill>
                <a:latin typeface="Courier New"/>
                <a:ea typeface="Courier New"/>
                <a:cs typeface="Courier New"/>
                <a:sym typeface="Courier New"/>
              </a:rPr>
              <a:t> &lt;</a:t>
            </a:r>
            <a:r>
              <a:rPr lang="pt-BR" sz="2400" b="1" i="0" u="none" strike="noStrike" cap="none" dirty="0" err="1">
                <a:solidFill>
                  <a:srgbClr val="7030A0"/>
                </a:solidFill>
                <a:latin typeface="Courier New"/>
                <a:ea typeface="Courier New"/>
                <a:cs typeface="Courier New"/>
                <a:sym typeface="Courier New"/>
              </a:rPr>
              <a:t>source</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indica um arquivo que ele deve procurar, caso o anterior não funcione.</a:t>
            </a:r>
          </a:p>
          <a:p>
            <a:pPr marL="342900" indent="-342900">
              <a:lnSpc>
                <a:spcPct val="120000"/>
              </a:lnSpc>
              <a:spcBef>
                <a:spcPts val="960"/>
              </a:spcBef>
              <a:spcAft>
                <a:spcPts val="0"/>
              </a:spcAft>
              <a:buClr>
                <a:schemeClr val="lt2"/>
              </a:buClr>
              <a:buSzPct val="70000"/>
            </a:pPr>
            <a:r>
              <a:rPr lang="pt-BR" sz="2400" dirty="0">
                <a:solidFill>
                  <a:schemeClr val="tx1"/>
                </a:solidFill>
                <a:latin typeface="Arial"/>
                <a:ea typeface="Arial"/>
                <a:cs typeface="Arial"/>
                <a:sym typeface="Arial"/>
              </a:rPr>
              <a:t>O arquivo de som </a:t>
            </a:r>
            <a:r>
              <a:rPr lang="pt-BR" sz="2400" b="0" i="0" u="none" strike="noStrike" cap="none" dirty="0">
                <a:solidFill>
                  <a:schemeClr val="tx1"/>
                </a:solidFill>
                <a:latin typeface="Arial"/>
                <a:ea typeface="Arial"/>
                <a:cs typeface="Arial"/>
                <a:sym typeface="Arial"/>
              </a:rPr>
              <a:t>pode estar armazenada no próprio site ou fazer referência a uma imagem da web</a:t>
            </a:r>
            <a:br>
              <a:rPr lang="pt-BR" sz="2400" b="0" i="0" u="none" strike="noStrike" cap="none" dirty="0">
                <a:solidFill>
                  <a:schemeClr val="tx1"/>
                </a:solidFill>
                <a:latin typeface="Arial"/>
                <a:ea typeface="Arial"/>
                <a:cs typeface="Arial"/>
                <a:sym typeface="Arial"/>
              </a:rPr>
            </a:br>
            <a:r>
              <a:rPr lang="pt-BR" sz="2400" b="1" i="0" u="none" strike="noStrike" cap="none" dirty="0">
                <a:solidFill>
                  <a:srgbClr val="333333"/>
                </a:solidFill>
                <a:latin typeface="Courier New"/>
                <a:ea typeface="Courier New"/>
                <a:cs typeface="Courier New"/>
                <a:sym typeface="Courier New"/>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source</a:t>
            </a:r>
            <a:r>
              <a:rPr lang="pt-BR" sz="2400" b="1" i="0" u="none" strike="noStrike" cap="none" dirty="0">
                <a:solidFill>
                  <a:srgbClr val="7030A0"/>
                </a:solidFill>
                <a:latin typeface="Courier New"/>
                <a:ea typeface="Courier New"/>
                <a:cs typeface="Courier New"/>
                <a:sym typeface="Courier New"/>
              </a:rPr>
              <a:t> </a:t>
            </a:r>
            <a:r>
              <a:rPr lang="pt-BR" sz="2400" b="1" i="0" u="none" strike="noStrike" cap="none" dirty="0" err="1">
                <a:solidFill>
                  <a:srgbClr val="C00000"/>
                </a:solidFill>
                <a:latin typeface="Courier New"/>
                <a:ea typeface="Courier New"/>
                <a:cs typeface="Courier New"/>
                <a:sym typeface="Courier New"/>
              </a:rPr>
              <a:t>src</a:t>
            </a:r>
            <a:r>
              <a:rPr lang="pt-BR" sz="2400" b="1" i="0" u="none" strike="noStrike" cap="none" dirty="0">
                <a:solidFill>
                  <a:srgbClr val="333333"/>
                </a:solidFill>
                <a:latin typeface="Courier New"/>
                <a:ea typeface="Courier New"/>
                <a:cs typeface="Courier New"/>
                <a:sym typeface="Courier New"/>
              </a:rPr>
              <a:t>=</a:t>
            </a:r>
            <a:r>
              <a:rPr lang="pt-BR" sz="2400" b="1" i="0" u="none" strike="noStrike" cap="none" dirty="0">
                <a:solidFill>
                  <a:srgbClr val="FF0000"/>
                </a:solidFill>
                <a:latin typeface="Courier New"/>
                <a:ea typeface="Courier New"/>
                <a:cs typeface="Courier New"/>
                <a:sym typeface="Courier New"/>
              </a:rPr>
              <a:t>‘musica.mp3‘</a:t>
            </a:r>
            <a:r>
              <a:rPr lang="pt-BR" sz="2400" b="1" dirty="0">
                <a:solidFill>
                  <a:srgbClr val="C00000"/>
                </a:solidFill>
                <a:latin typeface="Courier New"/>
                <a:ea typeface="Courier New"/>
                <a:cs typeface="Courier New"/>
                <a:sym typeface="Courier New"/>
              </a:rPr>
              <a:t> </a:t>
            </a:r>
            <a:r>
              <a:rPr lang="pt-BR" sz="2400" b="1" dirty="0" err="1">
                <a:solidFill>
                  <a:srgbClr val="C00000"/>
                </a:solidFill>
                <a:latin typeface="Courier New"/>
                <a:ea typeface="Courier New"/>
                <a:cs typeface="Courier New"/>
                <a:sym typeface="Courier New"/>
              </a:rPr>
              <a:t>type</a:t>
            </a:r>
            <a:r>
              <a:rPr lang="pt-BR" sz="2400" b="1" dirty="0">
                <a:solidFill>
                  <a:srgbClr val="333333"/>
                </a:solidFill>
                <a:latin typeface="Courier New"/>
                <a:ea typeface="Courier New"/>
                <a:cs typeface="Courier New"/>
                <a:sym typeface="Courier New"/>
              </a:rPr>
              <a:t>=</a:t>
            </a:r>
            <a:r>
              <a:rPr lang="pt-BR" sz="2400" b="1" dirty="0">
                <a:solidFill>
                  <a:srgbClr val="FF0000"/>
                </a:solidFill>
                <a:latin typeface="Courier New"/>
                <a:ea typeface="Courier New"/>
                <a:cs typeface="Courier New"/>
                <a:sym typeface="Courier New"/>
              </a:rPr>
              <a:t>‘</a:t>
            </a:r>
            <a:r>
              <a:rPr lang="pt-BR" sz="2400" b="1" dirty="0" err="1">
                <a:solidFill>
                  <a:srgbClr val="FF0000"/>
                </a:solidFill>
                <a:latin typeface="Courier New"/>
                <a:ea typeface="Courier New"/>
                <a:cs typeface="Courier New"/>
                <a:sym typeface="Courier New"/>
              </a:rPr>
              <a:t>audio</a:t>
            </a:r>
            <a:r>
              <a:rPr lang="pt-BR" sz="2400" b="1" dirty="0">
                <a:solidFill>
                  <a:srgbClr val="FF0000"/>
                </a:solidFill>
                <a:latin typeface="Courier New"/>
                <a:ea typeface="Courier New"/>
                <a:cs typeface="Courier New"/>
                <a:sym typeface="Courier New"/>
              </a:rPr>
              <a:t>/mp3'</a:t>
            </a:r>
            <a:r>
              <a:rPr lang="pt-BR" sz="2400" b="1" i="0" u="none" strike="noStrike" cap="none" dirty="0">
                <a:solidFill>
                  <a:srgbClr val="7030A0"/>
                </a:solidFill>
                <a:latin typeface="Courier New"/>
                <a:ea typeface="Courier New"/>
                <a:cs typeface="Courier New"/>
                <a:sym typeface="Courier New"/>
              </a:rPr>
              <a:t>/&gt;</a:t>
            </a:r>
          </a:p>
          <a:p>
            <a:pPr marL="342900" indent="-342900">
              <a:lnSpc>
                <a:spcPct val="120000"/>
              </a:lnSpc>
              <a:spcBef>
                <a:spcPts val="960"/>
              </a:spcBef>
              <a:spcAft>
                <a:spcPts val="0"/>
              </a:spcAft>
              <a:buClr>
                <a:schemeClr val="lt2"/>
              </a:buClr>
              <a:buSzPct val="70000"/>
            </a:pPr>
            <a:endParaRPr lang="pt-BR" sz="2400" b="1" i="0" u="none" strike="noStrike" cap="none" dirty="0">
              <a:solidFill>
                <a:srgbClr val="7030A0"/>
              </a:solidFill>
              <a:latin typeface="Courier New"/>
              <a:ea typeface="Courier New"/>
              <a:cs typeface="Courier New"/>
              <a:sym typeface="Courier New"/>
            </a:endParaRPr>
          </a:p>
        </p:txBody>
      </p:sp>
      <p:sp>
        <p:nvSpPr>
          <p:cNvPr id="435" name="Shape 435"/>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43</a:t>
            </a:fld>
            <a:endParaRPr lang="pt-BR" sz="1400" b="1" i="0" u="none" strike="noStrike" cap="none">
              <a:solidFill>
                <a:srgbClr val="DDDDDD"/>
              </a:solidFill>
              <a:latin typeface="Arial"/>
              <a:ea typeface="Arial"/>
              <a:cs typeface="Arial"/>
              <a:sym typeface="Arial"/>
            </a:endParaRPr>
          </a:p>
        </p:txBody>
      </p:sp>
    </p:spTree>
    <p:extLst>
      <p:ext uri="{BB962C8B-B14F-4D97-AF65-F5344CB8AC3E}">
        <p14:creationId xmlns:p14="http://schemas.microsoft.com/office/powerpoint/2010/main" val="3983920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Media – Música e Vídeo</a:t>
            </a:r>
            <a:endParaRPr lang="pt-BR" sz="3600" b="1" i="0" u="none" strike="noStrike" cap="none" dirty="0">
              <a:solidFill>
                <a:srgbClr val="17375E"/>
              </a:solidFill>
              <a:latin typeface="Arial"/>
              <a:ea typeface="Arial"/>
              <a:cs typeface="Arial"/>
              <a:sym typeface="Arial"/>
            </a:endParaRPr>
          </a:p>
        </p:txBody>
      </p:sp>
      <p:sp>
        <p:nvSpPr>
          <p:cNvPr id="451" name="Shape 451"/>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44</a:t>
            </a:fld>
            <a:endParaRPr lang="pt-BR" sz="1400" b="1" i="0" u="none" strike="noStrike" cap="none">
              <a:solidFill>
                <a:srgbClr val="DDDDDD"/>
              </a:solidFill>
              <a:latin typeface="Arial"/>
              <a:ea typeface="Arial"/>
              <a:cs typeface="Arial"/>
              <a:sym typeface="Arial"/>
            </a:endParaRPr>
          </a:p>
        </p:txBody>
      </p:sp>
      <p:pic>
        <p:nvPicPr>
          <p:cNvPr id="1026" name="Picture 2" descr="\\nuvd01_home.usuarios.usp.br\NUV_D01_HOME_USER$\5894272\Desktop\mu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1790700"/>
            <a:ext cx="3619500"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nuvd01_home.usuarios.usp.br\NUV_D01_HOME_USER$\5894272\Desktop\music-htm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52600"/>
            <a:ext cx="47625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uvd01_home.usuarios.usp.br\NUV_D01_HOME_USER$\5894272\Desktop\vide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823709"/>
            <a:ext cx="4357181"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nuvd01_home.usuarios.usp.br\NUV_D01_HOME_USER$\5894272\Desktop\video-htm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014334"/>
            <a:ext cx="453390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101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nvPr>
        </p:nvSpPr>
        <p:spPr/>
        <p:txBody>
          <a:bodyPr/>
          <a:lstStyle/>
          <a:p>
            <a:r>
              <a:rPr lang="pt-BR" dirty="0"/>
              <a:t>Utilize a imagem, áudio e vídeo presentes nos exemplos (deixe tudo na mesma pasta).</a:t>
            </a:r>
          </a:p>
          <a:p>
            <a:r>
              <a:rPr lang="pt-BR" dirty="0"/>
              <a:t>Coloque a imagem o mais junto ao cabeçalho principal.</a:t>
            </a:r>
          </a:p>
          <a:p>
            <a:r>
              <a:rPr lang="pt-BR" dirty="0"/>
              <a:t>Deixe a </a:t>
            </a:r>
            <a:r>
              <a:rPr lang="pt-BR" dirty="0" err="1"/>
              <a:t>tag</a:t>
            </a:r>
            <a:r>
              <a:rPr lang="pt-BR" dirty="0"/>
              <a:t> de áudio dentro da seção de usabilidade.</a:t>
            </a:r>
          </a:p>
          <a:p>
            <a:r>
              <a:rPr lang="pt-BR" dirty="0"/>
              <a:t>Deixe a </a:t>
            </a:r>
            <a:r>
              <a:rPr lang="pt-BR" dirty="0" err="1"/>
              <a:t>tag</a:t>
            </a:r>
            <a:r>
              <a:rPr lang="pt-BR" dirty="0"/>
              <a:t> de </a:t>
            </a:r>
            <a:r>
              <a:rPr lang="pt-BR" dirty="0" err="1"/>
              <a:t>video</a:t>
            </a:r>
            <a:r>
              <a:rPr lang="pt-BR" dirty="0"/>
              <a:t> dentro da seção de domínios.</a:t>
            </a:r>
          </a:p>
        </p:txBody>
      </p:sp>
    </p:spTree>
    <p:extLst>
      <p:ext uri="{BB962C8B-B14F-4D97-AF65-F5344CB8AC3E}">
        <p14:creationId xmlns:p14="http://schemas.microsoft.com/office/powerpoint/2010/main" val="3098631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46</a:t>
            </a:fld>
            <a:endParaRPr lang="pt-BR" sz="1400" b="1" i="0" u="none" strike="noStrike" cap="none">
              <a:solidFill>
                <a:srgbClr val="DDDDDD"/>
              </a:solidFill>
              <a:latin typeface="Arial"/>
              <a:ea typeface="Arial"/>
              <a:cs typeface="Arial"/>
              <a:sym typeface="Arial"/>
            </a:endParaRPr>
          </a:p>
        </p:txBody>
      </p:sp>
      <p:sp>
        <p:nvSpPr>
          <p:cNvPr id="337" name="Shape 337"/>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38" name="Shape 338"/>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39" name="Shape 339"/>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Estruturas - Listas</a:t>
            </a:r>
          </a:p>
        </p:txBody>
      </p:sp>
      <p:sp>
        <p:nvSpPr>
          <p:cNvPr id="340" name="Shape 34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ul</a:t>
            </a:r>
            <a:r>
              <a:rPr lang="pt-BR" sz="2800" b="1" i="0" u="none" strike="noStrike" cap="none" dirty="0">
                <a:solidFill>
                  <a:srgbClr val="7030A0"/>
                </a:solidFill>
                <a:latin typeface="Courier New"/>
                <a:ea typeface="Courier New"/>
                <a:cs typeface="Courier New"/>
                <a:sym typeface="Courier New"/>
              </a:rPr>
              <a:t>&gt; &lt;li&gt; &lt;/li&gt; &lt;/</a:t>
            </a:r>
            <a:r>
              <a:rPr lang="pt-BR" sz="2800" b="1" i="0" u="none" strike="noStrike" cap="none" dirty="0" err="1">
                <a:solidFill>
                  <a:srgbClr val="7030A0"/>
                </a:solidFill>
                <a:latin typeface="Courier New"/>
                <a:ea typeface="Courier New"/>
                <a:cs typeface="Courier New"/>
                <a:sym typeface="Courier New"/>
              </a:rPr>
              <a:t>ul</a:t>
            </a:r>
            <a:r>
              <a:rPr lang="pt-BR" sz="2800" b="1" i="0" u="none" strike="noStrike" cap="none" dirty="0">
                <a:solidFill>
                  <a:srgbClr val="7030A0"/>
                </a:solidFill>
                <a:latin typeface="Courier New"/>
                <a:ea typeface="Courier New"/>
                <a:cs typeface="Courier New"/>
                <a:sym typeface="Courier New"/>
              </a:rPr>
              <a:t>&gt;</a:t>
            </a:r>
          </a:p>
          <a:p>
            <a:pPr marL="342900" indent="-342900">
              <a:lnSpc>
                <a:spcPct val="120000"/>
              </a:lnSpc>
              <a:spcBef>
                <a:spcPts val="104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ul</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ul</a:t>
            </a:r>
            <a:r>
              <a:rPr lang="pt-BR" sz="2400" b="1" i="0" u="none" strike="noStrike" cap="none" dirty="0">
                <a:solidFill>
                  <a:srgbClr val="7030A0"/>
                </a:solidFill>
                <a:latin typeface="Courier New"/>
                <a:ea typeface="Courier New"/>
                <a:cs typeface="Courier New"/>
                <a:sym typeface="Courier New"/>
              </a:rPr>
              <a:t>&gt; </a:t>
            </a:r>
            <a:r>
              <a:rPr lang="pt-BR" sz="2400" i="0" u="none" strike="noStrike" cap="none" dirty="0">
                <a:solidFill>
                  <a:schemeClr val="tx1"/>
                </a:solidFill>
                <a:latin typeface="+mj-lt"/>
                <a:ea typeface="Courier New"/>
                <a:cs typeface="Courier New"/>
                <a:sym typeface="Courier New"/>
              </a:rPr>
              <a:t>d</a:t>
            </a:r>
            <a:r>
              <a:rPr lang="pt-BR" sz="2400" b="0" i="0" u="none" strike="noStrike" cap="none" dirty="0">
                <a:solidFill>
                  <a:schemeClr val="tx1"/>
                </a:solidFill>
                <a:latin typeface="+mj-lt"/>
                <a:ea typeface="Arial"/>
                <a:cs typeface="Arial"/>
                <a:sym typeface="Arial"/>
              </a:rPr>
              <a:t>efine uma lista não ordenada (</a:t>
            </a:r>
            <a:r>
              <a:rPr lang="pt-BR" sz="2400" b="0" i="0" u="none" strike="noStrike" cap="none" dirty="0" err="1">
                <a:solidFill>
                  <a:schemeClr val="tx1"/>
                </a:solidFill>
                <a:latin typeface="+mj-lt"/>
                <a:ea typeface="Arial"/>
                <a:cs typeface="Arial"/>
                <a:sym typeface="Arial"/>
              </a:rPr>
              <a:t>ul</a:t>
            </a:r>
            <a:r>
              <a:rPr lang="pt-BR" sz="2400" b="0" i="0" u="none" strike="noStrike" cap="none" dirty="0">
                <a:solidFill>
                  <a:schemeClr val="tx1"/>
                </a:solidFill>
                <a:latin typeface="+mj-lt"/>
                <a:ea typeface="Arial"/>
                <a:cs typeface="Arial"/>
                <a:sym typeface="Arial"/>
              </a:rPr>
              <a:t> = </a:t>
            </a:r>
            <a:r>
              <a:rPr lang="pt-BR" sz="2400" b="0" i="1" u="none" strike="noStrike" cap="none" dirty="0" err="1">
                <a:solidFill>
                  <a:schemeClr val="tx1"/>
                </a:solidFill>
                <a:latin typeface="+mj-lt"/>
                <a:ea typeface="Arial"/>
                <a:cs typeface="Arial"/>
                <a:sym typeface="Arial"/>
              </a:rPr>
              <a:t>unordered</a:t>
            </a:r>
            <a:r>
              <a:rPr lang="pt-BR" sz="2400" b="0" i="1" u="none" strike="noStrike" cap="none" dirty="0">
                <a:solidFill>
                  <a:schemeClr val="tx1"/>
                </a:solidFill>
                <a:latin typeface="+mj-lt"/>
                <a:ea typeface="Arial"/>
                <a:cs typeface="Arial"/>
                <a:sym typeface="Arial"/>
              </a:rPr>
              <a:t> </a:t>
            </a:r>
            <a:r>
              <a:rPr lang="pt-BR" sz="2400" b="0" i="1" u="none" strike="noStrike" cap="none" dirty="0" err="1">
                <a:solidFill>
                  <a:schemeClr val="tx1"/>
                </a:solidFill>
                <a:latin typeface="+mj-lt"/>
                <a:ea typeface="Arial"/>
                <a:cs typeface="Arial"/>
                <a:sym typeface="Arial"/>
              </a:rPr>
              <a:t>list</a:t>
            </a:r>
            <a:r>
              <a:rPr lang="pt-BR" sz="2400" b="0" i="0" u="none" strike="noStrike" cap="none" dirty="0">
                <a:solidFill>
                  <a:schemeClr val="tx1"/>
                </a:solidFill>
                <a:latin typeface="+mj-lt"/>
                <a:ea typeface="Arial"/>
                <a:cs typeface="Arial"/>
                <a:sym typeface="Arial"/>
              </a:rPr>
              <a:t>)</a:t>
            </a:r>
          </a:p>
          <a:p>
            <a:pPr marL="342900" indent="-342900">
              <a:lnSpc>
                <a:spcPct val="120000"/>
              </a:lnSpc>
              <a:spcBef>
                <a:spcPts val="96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&lt;li&gt; &lt;/li&gt; </a:t>
            </a:r>
            <a:r>
              <a:rPr lang="pt-BR" sz="2400" b="0" i="0" u="none" strike="noStrike" cap="none" dirty="0">
                <a:solidFill>
                  <a:schemeClr val="tx1"/>
                </a:solidFill>
                <a:latin typeface="Arial"/>
                <a:ea typeface="Arial"/>
                <a:cs typeface="Arial"/>
                <a:sym typeface="Arial"/>
              </a:rPr>
              <a:t>define um item da lista</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Item são precedidos por um “ponto”</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 lista inicia sempre em uma nova linha</a:t>
            </a:r>
          </a:p>
          <a:p>
            <a:pPr marL="342900" marR="0" lvl="0" indent="-342900" algn="l" rtl="0">
              <a:lnSpc>
                <a:spcPct val="12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a:p>
            <a:pPr marL="742950" marR="0" lvl="1" indent="-285750" algn="l" rtl="0">
              <a:spcBef>
                <a:spcPts val="840"/>
              </a:spcBef>
              <a:spcAft>
                <a:spcPts val="0"/>
              </a:spcAft>
              <a:buClr>
                <a:schemeClr val="lt2"/>
              </a:buClr>
              <a:buSzPct val="25000"/>
              <a:buFont typeface="Noto Sans Symbols"/>
              <a:buNone/>
            </a:pPr>
            <a:r>
              <a:rPr lang="pt-BR" sz="1800" b="1" i="0" u="none" strike="noStrike" cap="none" dirty="0">
                <a:solidFill>
                  <a:srgbClr val="333333"/>
                </a:solidFill>
                <a:latin typeface="Courier New"/>
                <a:ea typeface="Courier New"/>
                <a:cs typeface="Courier New"/>
                <a:sym typeface="Courier New"/>
              </a:rPr>
              <a:t>	</a:t>
            </a:r>
          </a:p>
        </p:txBody>
      </p:sp>
    </p:spTree>
    <p:extLst>
      <p:ext uri="{BB962C8B-B14F-4D97-AF65-F5344CB8AC3E}">
        <p14:creationId xmlns:p14="http://schemas.microsoft.com/office/powerpoint/2010/main" val="3728965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47</a:t>
            </a:fld>
            <a:endParaRPr lang="pt-BR" sz="1400" b="1" i="0" u="none" strike="noStrike" cap="none">
              <a:solidFill>
                <a:srgbClr val="DDDDDD"/>
              </a:solidFill>
              <a:latin typeface="Arial"/>
              <a:ea typeface="Arial"/>
              <a:cs typeface="Arial"/>
              <a:sym typeface="Arial"/>
            </a:endParaRPr>
          </a:p>
        </p:txBody>
      </p:sp>
      <p:sp>
        <p:nvSpPr>
          <p:cNvPr id="347" name="Shape 347"/>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48" name="Shape 348"/>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49" name="Shape 349"/>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lvl="0">
              <a:buSzPct val="25000"/>
            </a:pPr>
            <a:r>
              <a:rPr lang="pt-BR" sz="3600" b="1" dirty="0">
                <a:solidFill>
                  <a:srgbClr val="17375E"/>
                </a:solidFill>
                <a:latin typeface="Arial"/>
                <a:ea typeface="Arial"/>
                <a:cs typeface="Arial"/>
                <a:sym typeface="Arial"/>
              </a:rPr>
              <a:t>Estruturas - Listas</a:t>
            </a:r>
            <a:endParaRPr lang="pt-BR" sz="3600" b="1" i="0" u="none" strike="noStrike" cap="none" dirty="0">
              <a:solidFill>
                <a:srgbClr val="17375E"/>
              </a:solidFill>
              <a:latin typeface="Arial"/>
              <a:ea typeface="Arial"/>
              <a:cs typeface="Arial"/>
              <a:sym typeface="Arial"/>
            </a:endParaRPr>
          </a:p>
        </p:txBody>
      </p:sp>
      <p:sp>
        <p:nvSpPr>
          <p:cNvPr id="350" name="Shape 35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ol</a:t>
            </a:r>
            <a:r>
              <a:rPr lang="pt-BR" sz="2800" b="1" i="0" u="none" strike="noStrike" cap="none" dirty="0">
                <a:solidFill>
                  <a:srgbClr val="7030A0"/>
                </a:solidFill>
                <a:latin typeface="Courier New"/>
                <a:ea typeface="Courier New"/>
                <a:cs typeface="Courier New"/>
                <a:sym typeface="Courier New"/>
              </a:rPr>
              <a:t>&gt; &lt;li&gt; &lt;/li&gt; &lt;/</a:t>
            </a:r>
            <a:r>
              <a:rPr lang="pt-BR" sz="2800" b="1" i="0" u="none" strike="noStrike" cap="none" dirty="0" err="1">
                <a:solidFill>
                  <a:srgbClr val="7030A0"/>
                </a:solidFill>
                <a:latin typeface="Courier New"/>
                <a:ea typeface="Courier New"/>
                <a:cs typeface="Courier New"/>
                <a:sym typeface="Courier New"/>
              </a:rPr>
              <a:t>ol</a:t>
            </a:r>
            <a:r>
              <a:rPr lang="pt-BR" sz="2800" b="1" i="0" u="none" strike="noStrike" cap="none" dirty="0">
                <a:solidFill>
                  <a:srgbClr val="7030A0"/>
                </a:solidFill>
                <a:latin typeface="Courier New"/>
                <a:ea typeface="Courier New"/>
                <a:cs typeface="Courier New"/>
                <a:sym typeface="Courier New"/>
              </a:rPr>
              <a:t>&gt;</a:t>
            </a:r>
          </a:p>
          <a:p>
            <a:pPr marL="342900" indent="-342900">
              <a:lnSpc>
                <a:spcPct val="120000"/>
              </a:lnSpc>
              <a:spcBef>
                <a:spcPts val="104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ol</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ol</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define uma lista não ordenada (</a:t>
            </a:r>
            <a:r>
              <a:rPr lang="pt-BR" sz="2400" b="0" i="0" u="none" strike="noStrike" cap="none" dirty="0" err="1">
                <a:solidFill>
                  <a:schemeClr val="tx1"/>
                </a:solidFill>
                <a:latin typeface="Arial"/>
                <a:ea typeface="Arial"/>
                <a:cs typeface="Arial"/>
                <a:sym typeface="Arial"/>
              </a:rPr>
              <a:t>ol</a:t>
            </a:r>
            <a:r>
              <a:rPr lang="pt-BR" sz="2400" b="0" i="0" u="none" strike="noStrike" cap="none" dirty="0">
                <a:solidFill>
                  <a:schemeClr val="tx1"/>
                </a:solidFill>
                <a:latin typeface="Arial"/>
                <a:ea typeface="Arial"/>
                <a:cs typeface="Arial"/>
                <a:sym typeface="Arial"/>
              </a:rPr>
              <a:t> = </a:t>
            </a:r>
            <a:r>
              <a:rPr lang="pt-BR" sz="2400" b="0" i="1" u="none" strike="noStrike" cap="none" dirty="0" err="1">
                <a:solidFill>
                  <a:schemeClr val="tx1"/>
                </a:solidFill>
                <a:latin typeface="Arial"/>
                <a:ea typeface="Arial"/>
                <a:cs typeface="Arial"/>
                <a:sym typeface="Arial"/>
              </a:rPr>
              <a:t>ordered</a:t>
            </a:r>
            <a:r>
              <a:rPr lang="pt-BR" sz="2400" b="0" i="1" u="none" strike="noStrike" cap="none" dirty="0">
                <a:solidFill>
                  <a:schemeClr val="tx1"/>
                </a:solidFill>
                <a:latin typeface="Arial"/>
                <a:ea typeface="Arial"/>
                <a:cs typeface="Arial"/>
                <a:sym typeface="Arial"/>
              </a:rPr>
              <a:t> </a:t>
            </a:r>
            <a:r>
              <a:rPr lang="pt-BR" sz="2400" b="0" i="1" u="none" strike="noStrike" cap="none" dirty="0" err="1">
                <a:solidFill>
                  <a:schemeClr val="tx1"/>
                </a:solidFill>
                <a:latin typeface="Arial"/>
                <a:ea typeface="Arial"/>
                <a:cs typeface="Arial"/>
                <a:sym typeface="Arial"/>
              </a:rPr>
              <a:t>list</a:t>
            </a:r>
            <a:r>
              <a:rPr lang="pt-BR" sz="2400" b="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&lt;li&gt; &lt;/li&gt;</a:t>
            </a:r>
            <a:r>
              <a:rPr lang="pt-BR" sz="2400" b="1" i="0" u="none" strike="noStrike" cap="none" dirty="0">
                <a:solidFill>
                  <a:schemeClr val="tx1"/>
                </a:solidFill>
                <a:latin typeface="Courier New"/>
                <a:ea typeface="Courier New"/>
                <a:cs typeface="Courier New"/>
                <a:sym typeface="Courier New"/>
              </a:rPr>
              <a:t> </a:t>
            </a:r>
            <a:r>
              <a:rPr lang="pt-BR" sz="2400" b="0" i="0" u="none" strike="noStrike" cap="none" dirty="0">
                <a:solidFill>
                  <a:schemeClr val="tx1"/>
                </a:solidFill>
                <a:latin typeface="Arial"/>
                <a:ea typeface="Arial"/>
                <a:cs typeface="Arial"/>
                <a:sym typeface="Arial"/>
              </a:rPr>
              <a:t>define um item da lista</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Item são precedidos por um número</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 lista inicia sempre em uma nova linha</a:t>
            </a:r>
          </a:p>
          <a:p>
            <a:pPr marL="342900" marR="0" lvl="0" indent="-342900" algn="l" rtl="0">
              <a:lnSpc>
                <a:spcPct val="12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a:p>
            <a:pPr marL="742950" marR="0" lvl="1" indent="-285750" algn="l" rtl="0">
              <a:spcBef>
                <a:spcPts val="840"/>
              </a:spcBef>
              <a:spcAft>
                <a:spcPts val="0"/>
              </a:spcAft>
              <a:buClr>
                <a:schemeClr val="lt2"/>
              </a:buClr>
              <a:buSzPct val="25000"/>
              <a:buFont typeface="Noto Sans Symbols"/>
              <a:buNone/>
            </a:pPr>
            <a:r>
              <a:rPr lang="pt-BR" sz="1800" b="1" i="0" u="none" strike="noStrike" cap="none" dirty="0">
                <a:solidFill>
                  <a:srgbClr val="333333"/>
                </a:solidFill>
                <a:latin typeface="Courier New"/>
                <a:ea typeface="Courier New"/>
                <a:cs typeface="Courier New"/>
                <a:sym typeface="Courier New"/>
              </a:rPr>
              <a:t>	</a:t>
            </a:r>
          </a:p>
        </p:txBody>
      </p:sp>
    </p:spTree>
    <p:extLst>
      <p:ext uri="{BB962C8B-B14F-4D97-AF65-F5344CB8AC3E}">
        <p14:creationId xmlns:p14="http://schemas.microsoft.com/office/powerpoint/2010/main" val="1375176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Listas</a:t>
            </a:r>
          </a:p>
        </p:txBody>
      </p:sp>
      <p:sp>
        <p:nvSpPr>
          <p:cNvPr id="357" name="Shape 357"/>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Arial"/>
              <a:buNone/>
            </a:pPr>
            <a:endParaRPr sz="2800" b="1" i="0" u="none" strike="noStrike" cap="none">
              <a:solidFill>
                <a:srgbClr val="333333"/>
              </a:solidFill>
              <a:latin typeface="Courier New"/>
              <a:ea typeface="Courier New"/>
              <a:cs typeface="Courier New"/>
              <a:sym typeface="Courier New"/>
            </a:endParaRPr>
          </a:p>
          <a:p>
            <a:pPr marL="0" marR="0" lvl="0" indent="0" algn="l" rtl="0">
              <a:lnSpc>
                <a:spcPct val="120000"/>
              </a:lnSpc>
              <a:spcBef>
                <a:spcPts val="1040"/>
              </a:spcBef>
              <a:spcAft>
                <a:spcPts val="0"/>
              </a:spcAft>
              <a:buClr>
                <a:schemeClr val="lt2"/>
              </a:buClr>
              <a:buSzPct val="25000"/>
              <a:buFont typeface="Arial"/>
              <a:buNone/>
            </a:pPr>
            <a:endParaRPr sz="2400" b="0" i="0" u="none" strike="noStrike" cap="none">
              <a:solidFill>
                <a:srgbClr val="333333"/>
              </a:solidFill>
              <a:latin typeface="Arial"/>
              <a:ea typeface="Arial"/>
              <a:cs typeface="Arial"/>
              <a:sym typeface="Arial"/>
            </a:endParaRPr>
          </a:p>
        </p:txBody>
      </p:sp>
      <p:sp>
        <p:nvSpPr>
          <p:cNvPr id="358" name="Shape 358"/>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48</a:t>
            </a:fld>
            <a:endParaRPr lang="pt-BR" sz="1400" b="1" i="0" u="none" strike="noStrike" cap="none">
              <a:solidFill>
                <a:srgbClr val="DDDDDD"/>
              </a:solidFill>
              <a:latin typeface="Arial"/>
              <a:ea typeface="Arial"/>
              <a:cs typeface="Arial"/>
              <a:sym typeface="Arial"/>
            </a:endParaRPr>
          </a:p>
        </p:txBody>
      </p:sp>
      <p:pic>
        <p:nvPicPr>
          <p:cNvPr id="360" name="Shape 360"/>
          <p:cNvPicPr preferRelativeResize="0"/>
          <p:nvPr/>
        </p:nvPicPr>
        <p:blipFill rotWithShape="1">
          <a:blip r:embed="rId3">
            <a:alphaModFix/>
          </a:blip>
          <a:srcRect/>
          <a:stretch/>
        </p:blipFill>
        <p:spPr>
          <a:xfrm>
            <a:off x="4370387" y="2030413"/>
            <a:ext cx="4667250" cy="3627436"/>
          </a:xfrm>
          <a:prstGeom prst="rect">
            <a:avLst/>
          </a:prstGeom>
          <a:noFill/>
          <a:ln>
            <a:noFill/>
          </a:ln>
        </p:spPr>
      </p:pic>
      <p:pic>
        <p:nvPicPr>
          <p:cNvPr id="361" name="Shape 361"/>
          <p:cNvPicPr preferRelativeResize="0"/>
          <p:nvPr/>
        </p:nvPicPr>
        <p:blipFill rotWithShape="1">
          <a:blip r:embed="rId4">
            <a:alphaModFix/>
          </a:blip>
          <a:srcRect/>
          <a:stretch/>
        </p:blipFill>
        <p:spPr>
          <a:xfrm>
            <a:off x="58738" y="1989138"/>
            <a:ext cx="4265612" cy="3709987"/>
          </a:xfrm>
          <a:prstGeom prst="rect">
            <a:avLst/>
          </a:prstGeom>
          <a:noFill/>
          <a:ln>
            <a:noFill/>
          </a:ln>
        </p:spPr>
      </p:pic>
    </p:spTree>
    <p:extLst>
      <p:ext uri="{BB962C8B-B14F-4D97-AF65-F5344CB8AC3E}">
        <p14:creationId xmlns:p14="http://schemas.microsoft.com/office/powerpoint/2010/main" val="2404266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49</a:t>
            </a:fld>
            <a:endParaRPr lang="pt-BR" sz="1400" b="1" i="0" u="none" strike="noStrike" cap="none">
              <a:solidFill>
                <a:srgbClr val="DDDDDD"/>
              </a:solidFill>
              <a:latin typeface="Arial"/>
              <a:ea typeface="Arial"/>
              <a:cs typeface="Arial"/>
              <a:sym typeface="Arial"/>
            </a:endParaRPr>
          </a:p>
        </p:txBody>
      </p:sp>
      <p:sp>
        <p:nvSpPr>
          <p:cNvPr id="367" name="Shape 367"/>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68" name="Shape 368"/>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69" name="Shape 369"/>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Listas aninhadas</a:t>
            </a:r>
          </a:p>
        </p:txBody>
      </p:sp>
      <p:sp>
        <p:nvSpPr>
          <p:cNvPr id="370" name="Shape 37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marR="0" lvl="0" indent="-342900" algn="l" rtl="0">
              <a:lnSpc>
                <a:spcPct val="120000"/>
              </a:lnSpc>
              <a:spcBef>
                <a:spcPts val="0"/>
              </a:spcBef>
              <a:spcAft>
                <a:spcPts val="0"/>
              </a:spcAft>
              <a:buClr>
                <a:schemeClr val="lt2"/>
              </a:buClr>
              <a:buSzPct val="70000"/>
              <a:buFont typeface="Arial"/>
              <a:buChar char="►"/>
            </a:pPr>
            <a:r>
              <a:rPr lang="pt-BR" sz="2400" b="0" i="0" u="none" strike="noStrike" cap="none">
                <a:solidFill>
                  <a:srgbClr val="333333"/>
                </a:solidFill>
                <a:latin typeface="Arial"/>
                <a:ea typeface="Arial"/>
                <a:cs typeface="Arial"/>
                <a:sym typeface="Arial"/>
              </a:rPr>
              <a:t>É possível definir listas dentro listas</a:t>
            </a:r>
          </a:p>
          <a:p>
            <a:pPr marL="342900" marR="0" lvl="0" indent="-342900" algn="l" rtl="0">
              <a:lnSpc>
                <a:spcPct val="120000"/>
              </a:lnSpc>
              <a:spcBef>
                <a:spcPts val="960"/>
              </a:spcBef>
              <a:spcAft>
                <a:spcPts val="0"/>
              </a:spcAft>
              <a:buClr>
                <a:schemeClr val="lt2"/>
              </a:buClr>
              <a:buSzPct val="70000"/>
              <a:buFont typeface="Arial"/>
              <a:buChar char="►"/>
            </a:pPr>
            <a:r>
              <a:rPr lang="pt-BR" sz="2400" b="0" i="0" u="none" strike="noStrike" cap="none">
                <a:solidFill>
                  <a:srgbClr val="333333"/>
                </a:solidFill>
                <a:latin typeface="Arial"/>
                <a:ea typeface="Arial"/>
                <a:cs typeface="Arial"/>
                <a:sym typeface="Arial"/>
              </a:rPr>
              <a:t>Basta definir um novo marcador </a:t>
            </a:r>
            <a:r>
              <a:rPr lang="pt-BR" sz="2400" b="1" i="0" u="none" strike="noStrike" cap="none">
                <a:solidFill>
                  <a:srgbClr val="7030A0"/>
                </a:solidFill>
                <a:latin typeface="Courier New"/>
                <a:ea typeface="Courier New"/>
                <a:cs typeface="Courier New"/>
                <a:sym typeface="Courier New"/>
              </a:rPr>
              <a:t>&lt;ul&gt; &lt;/ul&gt; </a:t>
            </a:r>
            <a:r>
              <a:rPr lang="pt-BR" sz="2400" b="0" i="0" u="none" strike="noStrike" cap="none">
                <a:solidFill>
                  <a:srgbClr val="333333"/>
                </a:solidFill>
                <a:latin typeface="Arial"/>
                <a:ea typeface="Arial"/>
                <a:cs typeface="Arial"/>
                <a:sym typeface="Arial"/>
              </a:rPr>
              <a:t>ou </a:t>
            </a:r>
            <a:r>
              <a:rPr lang="pt-BR" sz="2400" b="1" i="0" u="none" strike="noStrike" cap="none">
                <a:solidFill>
                  <a:srgbClr val="7030A0"/>
                </a:solidFill>
                <a:latin typeface="Courier New"/>
                <a:ea typeface="Courier New"/>
                <a:cs typeface="Courier New"/>
                <a:sym typeface="Courier New"/>
              </a:rPr>
              <a:t>&lt;ol&gt; &lt;/ol&gt;</a:t>
            </a:r>
            <a:r>
              <a:rPr lang="pt-BR" sz="2400" b="1" i="0" u="none" strike="noStrike" cap="none">
                <a:solidFill>
                  <a:srgbClr val="333333"/>
                </a:solidFill>
                <a:latin typeface="Courier New"/>
                <a:ea typeface="Courier New"/>
                <a:cs typeface="Courier New"/>
                <a:sym typeface="Courier New"/>
              </a:rPr>
              <a:t> </a:t>
            </a:r>
            <a:r>
              <a:rPr lang="pt-BR" sz="2400" b="0" i="0" u="none" strike="noStrike" cap="none">
                <a:solidFill>
                  <a:srgbClr val="333333"/>
                </a:solidFill>
                <a:latin typeface="Arial"/>
                <a:ea typeface="Arial"/>
                <a:cs typeface="Arial"/>
                <a:sym typeface="Arial"/>
              </a:rPr>
              <a:t>dentro de um item </a:t>
            </a:r>
            <a:r>
              <a:rPr lang="pt-BR" sz="2400" b="1" i="0" u="none" strike="noStrike" cap="none">
                <a:solidFill>
                  <a:srgbClr val="7030A0"/>
                </a:solidFill>
                <a:latin typeface="Courier New"/>
                <a:ea typeface="Courier New"/>
                <a:cs typeface="Courier New"/>
                <a:sym typeface="Courier New"/>
              </a:rPr>
              <a:t>&lt;li&gt; &lt;/li&gt;</a:t>
            </a:r>
          </a:p>
          <a:p>
            <a:pPr marL="742950" marR="0" lvl="1" indent="-285750" algn="l" rtl="0">
              <a:spcBef>
                <a:spcPts val="840"/>
              </a:spcBef>
              <a:spcAft>
                <a:spcPts val="0"/>
              </a:spcAft>
              <a:buClr>
                <a:schemeClr val="lt2"/>
              </a:buClr>
              <a:buSzPct val="25000"/>
              <a:buFont typeface="Noto Sans Symbols"/>
              <a:buNone/>
            </a:pPr>
            <a:r>
              <a:rPr lang="pt-BR" sz="1800" b="1" i="0" u="none" strike="noStrike" cap="none">
                <a:solidFill>
                  <a:srgbClr val="333333"/>
                </a:solidFill>
                <a:latin typeface="Courier New"/>
                <a:ea typeface="Courier New"/>
                <a:cs typeface="Courier New"/>
                <a:sym typeface="Courier New"/>
              </a:rPr>
              <a:t>	</a:t>
            </a:r>
          </a:p>
        </p:txBody>
      </p:sp>
    </p:spTree>
    <p:extLst>
      <p:ext uri="{BB962C8B-B14F-4D97-AF65-F5344CB8AC3E}">
        <p14:creationId xmlns:p14="http://schemas.microsoft.com/office/powerpoint/2010/main" val="176374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O que é HTML?</a:t>
            </a:r>
          </a:p>
        </p:txBody>
      </p:sp>
      <p:sp>
        <p:nvSpPr>
          <p:cNvPr id="106" name="Shape 106"/>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300" b="0" i="0" u="none" strike="noStrike" cap="none" dirty="0">
                <a:solidFill>
                  <a:schemeClr val="tx1"/>
                </a:solidFill>
                <a:latin typeface="Arial"/>
                <a:ea typeface="Arial"/>
                <a:cs typeface="Arial"/>
                <a:sym typeface="Arial"/>
              </a:rPr>
              <a:t>Criada em 1990, por Tim Berners-Lee, logo após a criação da web</a:t>
            </a:r>
          </a:p>
          <a:p>
            <a:pPr marL="800100" lvl="1" indent="-342900">
              <a:spcBef>
                <a:spcPts val="920"/>
              </a:spcBef>
              <a:buClr>
                <a:schemeClr val="lt2"/>
              </a:buClr>
            </a:pPr>
            <a:r>
              <a:rPr lang="pt-BR" sz="2300" b="0" i="0" u="none" strike="noStrike" cap="none" dirty="0">
                <a:solidFill>
                  <a:schemeClr val="tx1"/>
                </a:solidFill>
                <a:latin typeface="Arial"/>
                <a:ea typeface="Arial"/>
                <a:cs typeface="Arial"/>
                <a:sym typeface="Arial"/>
              </a:rPr>
              <a:t>A web, em sua concepção original, foi definida como uma rede de documentos hipertexto</a:t>
            </a:r>
          </a:p>
          <a:p>
            <a:pPr marL="342900" indent="-342900">
              <a:lnSpc>
                <a:spcPct val="120000"/>
              </a:lnSpc>
              <a:spcBef>
                <a:spcPts val="460"/>
              </a:spcBef>
              <a:spcAft>
                <a:spcPts val="0"/>
              </a:spcAft>
              <a:buClr>
                <a:schemeClr val="lt2"/>
              </a:buClr>
              <a:buSzPct val="70000"/>
            </a:pPr>
            <a:r>
              <a:rPr lang="pt-BR" sz="2300" b="0" i="0" u="none" strike="noStrike" cap="none" dirty="0">
                <a:solidFill>
                  <a:schemeClr val="tx1"/>
                </a:solidFill>
                <a:latin typeface="Arial"/>
                <a:ea typeface="Arial"/>
                <a:cs typeface="Arial"/>
                <a:sym typeface="Arial"/>
              </a:rPr>
              <a:t>O próprio protocolo de comunicação na web, HTTP, é baseado na troca de hipertextos (</a:t>
            </a:r>
            <a:r>
              <a:rPr lang="pt-BR" sz="2300" b="1" i="1" u="none" strike="noStrike" cap="none" dirty="0" err="1">
                <a:solidFill>
                  <a:schemeClr val="tx1"/>
                </a:solidFill>
                <a:latin typeface="Arial"/>
                <a:ea typeface="Arial"/>
                <a:cs typeface="Arial"/>
                <a:sym typeface="Arial"/>
              </a:rPr>
              <a:t>HiperText</a:t>
            </a:r>
            <a:r>
              <a:rPr lang="pt-BR" sz="2300" b="0" i="1" u="none" strike="noStrike" cap="none" dirty="0">
                <a:solidFill>
                  <a:schemeClr val="tx1"/>
                </a:solidFill>
                <a:latin typeface="Arial"/>
                <a:ea typeface="Arial"/>
                <a:cs typeface="Arial"/>
                <a:sym typeface="Arial"/>
              </a:rPr>
              <a:t> </a:t>
            </a:r>
            <a:r>
              <a:rPr lang="pt-BR" sz="2300" b="0" i="1" u="none" strike="noStrike" cap="none" dirty="0" err="1">
                <a:solidFill>
                  <a:schemeClr val="tx1"/>
                </a:solidFill>
                <a:latin typeface="Arial"/>
                <a:ea typeface="Arial"/>
                <a:cs typeface="Arial"/>
                <a:sym typeface="Arial"/>
              </a:rPr>
              <a:t>Transfer</a:t>
            </a:r>
            <a:r>
              <a:rPr lang="pt-BR" sz="2300" b="0" i="1" u="none" strike="noStrike" cap="none" dirty="0">
                <a:solidFill>
                  <a:schemeClr val="tx1"/>
                </a:solidFill>
                <a:latin typeface="Arial"/>
                <a:ea typeface="Arial"/>
                <a:cs typeface="Arial"/>
                <a:sym typeface="Arial"/>
              </a:rPr>
              <a:t> </a:t>
            </a:r>
            <a:r>
              <a:rPr lang="pt-BR" sz="2300" b="0" i="1" u="none" strike="noStrike" cap="none" dirty="0" err="1">
                <a:solidFill>
                  <a:schemeClr val="tx1"/>
                </a:solidFill>
                <a:latin typeface="Arial"/>
                <a:ea typeface="Arial"/>
                <a:cs typeface="Arial"/>
                <a:sym typeface="Arial"/>
              </a:rPr>
              <a:t>Protocol</a:t>
            </a:r>
            <a:r>
              <a:rPr lang="pt-BR" sz="2300" b="0" i="0" u="none" strike="noStrike" cap="none" dirty="0">
                <a:solidFill>
                  <a:schemeClr val="tx1"/>
                </a:solidFill>
                <a:latin typeface="Arial"/>
                <a:ea typeface="Arial"/>
                <a:cs typeface="Arial"/>
                <a:sym typeface="Arial"/>
              </a:rPr>
              <a:t>)</a:t>
            </a:r>
          </a:p>
          <a:p>
            <a:pPr marL="342900" indent="-342900">
              <a:lnSpc>
                <a:spcPct val="120000"/>
              </a:lnSpc>
              <a:spcBef>
                <a:spcPts val="94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Padrão definido pelo W3C</a:t>
            </a:r>
            <a:endParaRPr lang="pt-BR" sz="2100" b="0" i="0" u="none" strike="noStrike" cap="none" dirty="0">
              <a:solidFill>
                <a:schemeClr val="tx1"/>
              </a:solidFill>
              <a:latin typeface="Arial"/>
              <a:ea typeface="Arial"/>
              <a:cs typeface="Arial"/>
              <a:sym typeface="Arial"/>
            </a:endParaRPr>
          </a:p>
          <a:p>
            <a:pPr marL="800100" lvl="1" indent="-342900">
              <a:spcBef>
                <a:spcPts val="960"/>
              </a:spcBef>
              <a:buClr>
                <a:schemeClr val="lt2"/>
              </a:buClr>
            </a:pPr>
            <a:r>
              <a:rPr lang="pt-BR" sz="2200" b="0" i="0" u="none" strike="noStrike" cap="none" dirty="0">
                <a:solidFill>
                  <a:schemeClr val="tx1"/>
                </a:solidFill>
                <a:latin typeface="Arial"/>
                <a:ea typeface="Arial"/>
                <a:cs typeface="Arial"/>
                <a:sym typeface="Arial"/>
              </a:rPr>
              <a:t>Houveram </a:t>
            </a:r>
            <a:r>
              <a:rPr lang="pt-BR" sz="2200" dirty="0">
                <a:solidFill>
                  <a:schemeClr val="tx1"/>
                </a:solidFill>
                <a:latin typeface="Arial"/>
                <a:ea typeface="Arial"/>
                <a:cs typeface="Arial"/>
                <a:sym typeface="Arial"/>
              </a:rPr>
              <a:t>diversas versões: </a:t>
            </a:r>
            <a:r>
              <a:rPr lang="pt-BR" sz="2200" dirty="0">
                <a:solidFill>
                  <a:schemeClr val="tx1"/>
                </a:solidFill>
                <a:latin typeface="Arial"/>
                <a:ea typeface="Arial"/>
                <a:cs typeface="Arial"/>
                <a:sym typeface="Arial"/>
                <a:hlinkClick r:id="rId3"/>
              </a:rPr>
              <a:t>https://en.wikipedia.org/wiki/HTML#HTML_versions_timeline</a:t>
            </a:r>
            <a:r>
              <a:rPr lang="pt-BR" sz="2200" dirty="0">
                <a:solidFill>
                  <a:schemeClr val="tx1"/>
                </a:solidFill>
                <a:latin typeface="Arial"/>
                <a:ea typeface="Arial"/>
                <a:cs typeface="Arial"/>
                <a:sym typeface="Arial"/>
              </a:rPr>
              <a:t> </a:t>
            </a:r>
            <a:endParaRPr lang="pt-BR" sz="2400" dirty="0">
              <a:solidFill>
                <a:schemeClr val="tx1"/>
              </a:solidFill>
              <a:latin typeface="Arial"/>
              <a:ea typeface="Arial"/>
              <a:cs typeface="Arial"/>
              <a:sym typeface="Arial"/>
            </a:endParaRPr>
          </a:p>
          <a:p>
            <a:pPr marL="800100" lvl="1" indent="-342900">
              <a:spcBef>
                <a:spcPts val="960"/>
              </a:spcBef>
              <a:buClr>
                <a:schemeClr val="lt2"/>
              </a:buClr>
            </a:pPr>
            <a:r>
              <a:rPr lang="pt-BR" sz="2400" b="0" i="0" u="none" strike="noStrike" cap="none" dirty="0">
                <a:solidFill>
                  <a:schemeClr val="tx1"/>
                </a:solidFill>
                <a:latin typeface="Arial"/>
                <a:ea typeface="Arial"/>
                <a:cs typeface="Arial"/>
                <a:sym typeface="Arial"/>
              </a:rPr>
              <a:t>Vamos focar diretamente no que há de mais novo – HTML5</a:t>
            </a:r>
            <a:endParaRPr lang="pt-BR" sz="22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324577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50</a:t>
            </a:fld>
            <a:endParaRPr lang="pt-BR" sz="1400" b="1" i="0" u="none" strike="noStrike" cap="none">
              <a:solidFill>
                <a:srgbClr val="DDDDDD"/>
              </a:solidFill>
              <a:latin typeface="Arial"/>
              <a:ea typeface="Arial"/>
              <a:cs typeface="Arial"/>
              <a:sym typeface="Arial"/>
            </a:endParaRPr>
          </a:p>
        </p:txBody>
      </p:sp>
      <p:sp>
        <p:nvSpPr>
          <p:cNvPr id="377" name="Shape 377"/>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78" name="Shape 378"/>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379" name="Shape 379"/>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Listas aninhadas</a:t>
            </a:r>
          </a:p>
        </p:txBody>
      </p:sp>
      <p:sp>
        <p:nvSpPr>
          <p:cNvPr id="380" name="Shape 38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742950" marR="0" lvl="1" indent="-285750" algn="l" rtl="0">
              <a:spcBef>
                <a:spcPts val="0"/>
              </a:spcBef>
              <a:spcAft>
                <a:spcPts val="0"/>
              </a:spcAft>
              <a:buClr>
                <a:schemeClr val="lt2"/>
              </a:buClr>
              <a:buSzPct val="25000"/>
              <a:buFont typeface="Noto Sans Symbols"/>
              <a:buNone/>
            </a:pPr>
            <a:r>
              <a:rPr lang="pt-BR" sz="1800" b="1" i="0" u="none" strike="noStrike" cap="none">
                <a:solidFill>
                  <a:srgbClr val="333333"/>
                </a:solidFill>
                <a:latin typeface="Courier New"/>
                <a:ea typeface="Courier New"/>
                <a:cs typeface="Courier New"/>
                <a:sym typeface="Courier New"/>
              </a:rPr>
              <a:t>	</a:t>
            </a:r>
          </a:p>
        </p:txBody>
      </p:sp>
      <p:pic>
        <p:nvPicPr>
          <p:cNvPr id="382" name="Shape 382"/>
          <p:cNvPicPr preferRelativeResize="0"/>
          <p:nvPr/>
        </p:nvPicPr>
        <p:blipFill rotWithShape="1">
          <a:blip r:embed="rId3">
            <a:alphaModFix/>
          </a:blip>
          <a:srcRect/>
          <a:stretch/>
        </p:blipFill>
        <p:spPr>
          <a:xfrm>
            <a:off x="490537" y="2060575"/>
            <a:ext cx="8162924" cy="3609975"/>
          </a:xfrm>
          <a:prstGeom prst="rect">
            <a:avLst/>
          </a:prstGeom>
          <a:noFill/>
          <a:ln>
            <a:noFill/>
          </a:ln>
        </p:spPr>
      </p:pic>
    </p:spTree>
    <p:extLst>
      <p:ext uri="{BB962C8B-B14F-4D97-AF65-F5344CB8AC3E}">
        <p14:creationId xmlns:p14="http://schemas.microsoft.com/office/powerpoint/2010/main" val="2562839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51</a:t>
            </a:fld>
            <a:endParaRPr lang="pt-BR" sz="1400" b="1" i="0" u="none" strike="noStrike" cap="none">
              <a:solidFill>
                <a:srgbClr val="DDDDDD"/>
              </a:solidFill>
              <a:latin typeface="Arial"/>
              <a:ea typeface="Arial"/>
              <a:cs typeface="Arial"/>
              <a:sym typeface="Arial"/>
            </a:endParaRPr>
          </a:p>
        </p:txBody>
      </p:sp>
      <p:sp>
        <p:nvSpPr>
          <p:cNvPr id="459" name="Shape 459"/>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460" name="Shape 460"/>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461" name="Shape 461"/>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Tabelas</a:t>
            </a:r>
          </a:p>
        </p:txBody>
      </p:sp>
      <p:sp>
        <p:nvSpPr>
          <p:cNvPr id="462" name="Shape 462"/>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table</a:t>
            </a:r>
            <a:r>
              <a:rPr lang="pt-BR" sz="2800" b="1" i="0" u="none" strike="noStrike" cap="none" dirty="0">
                <a:solidFill>
                  <a:srgbClr val="7030A0"/>
                </a:solidFill>
                <a:latin typeface="Courier New"/>
                <a:ea typeface="Courier New"/>
                <a:cs typeface="Courier New"/>
                <a:sym typeface="Courier New"/>
              </a:rPr>
              <a:t>&gt; </a:t>
            </a:r>
          </a:p>
          <a:p>
            <a:pPr marL="0" marR="0" lvl="0" indent="0" algn="l" rtl="0">
              <a:lnSpc>
                <a:spcPct val="90000"/>
              </a:lnSpc>
              <a:spcBef>
                <a:spcPts val="112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    &lt;</a:t>
            </a:r>
            <a:r>
              <a:rPr lang="pt-BR" sz="2800" b="1" i="0" u="none" strike="noStrike" cap="none" dirty="0" err="1">
                <a:solidFill>
                  <a:srgbClr val="7030A0"/>
                </a:solidFill>
                <a:latin typeface="Courier New"/>
                <a:ea typeface="Courier New"/>
                <a:cs typeface="Courier New"/>
                <a:sym typeface="Courier New"/>
              </a:rPr>
              <a:t>tr</a:t>
            </a:r>
            <a:r>
              <a:rPr lang="pt-BR" sz="2800" b="1" i="0" u="none" strike="noStrike" cap="none" dirty="0">
                <a:solidFill>
                  <a:srgbClr val="7030A0"/>
                </a:solidFill>
                <a:latin typeface="Courier New"/>
                <a:ea typeface="Courier New"/>
                <a:cs typeface="Courier New"/>
                <a:sym typeface="Courier New"/>
              </a:rPr>
              <a:t>&gt; &lt;</a:t>
            </a:r>
            <a:r>
              <a:rPr lang="pt-BR" sz="2800" b="1" i="0" u="none" strike="noStrike" cap="none" dirty="0" err="1">
                <a:solidFill>
                  <a:srgbClr val="7030A0"/>
                </a:solidFill>
                <a:latin typeface="Courier New"/>
                <a:ea typeface="Courier New"/>
                <a:cs typeface="Courier New"/>
                <a:sym typeface="Courier New"/>
              </a:rPr>
              <a:t>th</a:t>
            </a:r>
            <a:r>
              <a:rPr lang="pt-BR" sz="2800" b="1" i="0" u="none" strike="noStrike" cap="none" dirty="0">
                <a:solidFill>
                  <a:srgbClr val="7030A0"/>
                </a:solidFill>
                <a:latin typeface="Courier New"/>
                <a:ea typeface="Courier New"/>
                <a:cs typeface="Courier New"/>
                <a:sym typeface="Courier New"/>
              </a:rPr>
              <a:t>&gt; &lt;/</a:t>
            </a:r>
            <a:r>
              <a:rPr lang="pt-BR" sz="2800" b="1" i="0" u="none" strike="noStrike" cap="none" dirty="0" err="1">
                <a:solidFill>
                  <a:srgbClr val="7030A0"/>
                </a:solidFill>
                <a:latin typeface="Courier New"/>
                <a:ea typeface="Courier New"/>
                <a:cs typeface="Courier New"/>
                <a:sym typeface="Courier New"/>
              </a:rPr>
              <a:t>th</a:t>
            </a:r>
            <a:r>
              <a:rPr lang="pt-BR" sz="2800" b="1" i="0" u="none" strike="noStrike" cap="none" dirty="0">
                <a:solidFill>
                  <a:srgbClr val="7030A0"/>
                </a:solidFill>
                <a:latin typeface="Courier New"/>
                <a:ea typeface="Courier New"/>
                <a:cs typeface="Courier New"/>
                <a:sym typeface="Courier New"/>
              </a:rPr>
              <a:t>&gt; &lt;</a:t>
            </a:r>
            <a:r>
              <a:rPr lang="pt-BR" sz="2800" b="1" i="0" u="none" strike="noStrike" cap="none" dirty="0" err="1">
                <a:solidFill>
                  <a:srgbClr val="7030A0"/>
                </a:solidFill>
                <a:latin typeface="Courier New"/>
                <a:ea typeface="Courier New"/>
                <a:cs typeface="Courier New"/>
                <a:sym typeface="Courier New"/>
              </a:rPr>
              <a:t>td</a:t>
            </a:r>
            <a:r>
              <a:rPr lang="pt-BR" sz="2800" b="1" i="0" u="none" strike="noStrike" cap="none" dirty="0">
                <a:solidFill>
                  <a:srgbClr val="7030A0"/>
                </a:solidFill>
                <a:latin typeface="Courier New"/>
                <a:ea typeface="Courier New"/>
                <a:cs typeface="Courier New"/>
                <a:sym typeface="Courier New"/>
              </a:rPr>
              <a:t>&gt; &lt;/</a:t>
            </a:r>
            <a:r>
              <a:rPr lang="pt-BR" sz="2800" b="1" i="0" u="none" strike="noStrike" cap="none" dirty="0" err="1">
                <a:solidFill>
                  <a:srgbClr val="7030A0"/>
                </a:solidFill>
                <a:latin typeface="Courier New"/>
                <a:ea typeface="Courier New"/>
                <a:cs typeface="Courier New"/>
                <a:sym typeface="Courier New"/>
              </a:rPr>
              <a:t>td</a:t>
            </a:r>
            <a:r>
              <a:rPr lang="pt-BR" sz="2800" b="1" i="0" u="none" strike="noStrike" cap="none" dirty="0">
                <a:solidFill>
                  <a:srgbClr val="7030A0"/>
                </a:solidFill>
                <a:latin typeface="Courier New"/>
                <a:ea typeface="Courier New"/>
                <a:cs typeface="Courier New"/>
                <a:sym typeface="Courier New"/>
              </a:rPr>
              <a:t>&gt; &lt;/</a:t>
            </a:r>
            <a:r>
              <a:rPr lang="pt-BR" sz="2800" b="1" i="0" u="none" strike="noStrike" cap="none" dirty="0" err="1">
                <a:solidFill>
                  <a:srgbClr val="7030A0"/>
                </a:solidFill>
                <a:latin typeface="Courier New"/>
                <a:ea typeface="Courier New"/>
                <a:cs typeface="Courier New"/>
                <a:sym typeface="Courier New"/>
              </a:rPr>
              <a:t>tr</a:t>
            </a:r>
            <a:r>
              <a:rPr lang="pt-BR" sz="2800" b="1" i="0" u="none" strike="noStrike" cap="none" dirty="0">
                <a:solidFill>
                  <a:srgbClr val="7030A0"/>
                </a:solidFill>
                <a:latin typeface="Courier New"/>
                <a:ea typeface="Courier New"/>
                <a:cs typeface="Courier New"/>
                <a:sym typeface="Courier New"/>
              </a:rPr>
              <a:t>&gt; </a:t>
            </a:r>
          </a:p>
          <a:p>
            <a:pPr marL="0" marR="0" lvl="0" indent="0" algn="l" rtl="0">
              <a:lnSpc>
                <a:spcPct val="90000"/>
              </a:lnSpc>
              <a:spcBef>
                <a:spcPts val="1120"/>
              </a:spcBef>
              <a:spcAft>
                <a:spcPts val="0"/>
              </a:spcAft>
              <a:buClr>
                <a:schemeClr val="lt2"/>
              </a:buClr>
              <a:buSzPct val="25000"/>
              <a:buFont typeface="Arial"/>
              <a:buNone/>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table</a:t>
            </a:r>
            <a:r>
              <a:rPr lang="pt-BR" sz="2800" b="1" i="0" u="none" strike="noStrike" cap="none" dirty="0">
                <a:solidFill>
                  <a:srgbClr val="7030A0"/>
                </a:solidFill>
                <a:latin typeface="Courier New"/>
                <a:ea typeface="Courier New"/>
                <a:cs typeface="Courier New"/>
                <a:sym typeface="Courier New"/>
              </a:rPr>
              <a:t>&gt;</a:t>
            </a:r>
          </a:p>
          <a:p>
            <a:pPr marL="342900" indent="-342900">
              <a:lnSpc>
                <a:spcPct val="90000"/>
              </a:lnSpc>
              <a:spcBef>
                <a:spcPts val="104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table</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table</a:t>
            </a:r>
            <a:r>
              <a:rPr lang="pt-BR" sz="2400" b="1" i="0" u="none" strike="noStrike" cap="none" dirty="0">
                <a:solidFill>
                  <a:srgbClr val="7030A0"/>
                </a:solidFill>
                <a:latin typeface="Courier New"/>
                <a:ea typeface="Courier New"/>
                <a:cs typeface="Courier New"/>
                <a:sym typeface="Courier New"/>
              </a:rPr>
              <a:t>&gt;</a:t>
            </a:r>
            <a:r>
              <a:rPr lang="pt-BR" sz="2400" b="1" i="0" u="none" strike="noStrike" cap="none" dirty="0">
                <a:solidFill>
                  <a:schemeClr val="tx1"/>
                </a:solidFill>
                <a:latin typeface="Courier New"/>
                <a:ea typeface="Courier New"/>
                <a:cs typeface="Courier New"/>
                <a:sym typeface="Courier New"/>
              </a:rPr>
              <a:t> </a:t>
            </a:r>
            <a:r>
              <a:rPr lang="pt-BR" sz="2400" b="0" i="0" u="none" strike="noStrike" cap="none" dirty="0">
                <a:solidFill>
                  <a:schemeClr val="tx1"/>
                </a:solidFill>
                <a:latin typeface="Arial"/>
                <a:ea typeface="Arial"/>
                <a:cs typeface="Arial"/>
                <a:sym typeface="Arial"/>
              </a:rPr>
              <a:t>delimitam o espaço de uma tabela</a:t>
            </a:r>
          </a:p>
          <a:p>
            <a:pPr marL="342900" indent="-342900">
              <a:lnSpc>
                <a:spcPct val="90000"/>
              </a:lnSpc>
              <a:spcBef>
                <a:spcPts val="96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a:t>
            </a:r>
            <a:r>
              <a:rPr lang="pt-BR" sz="2400" b="0" i="0" u="none" strike="noStrike" cap="none" dirty="0">
                <a:solidFill>
                  <a:schemeClr val="tx1"/>
                </a:solidFill>
                <a:latin typeface="Arial"/>
                <a:ea typeface="Arial"/>
                <a:cs typeface="Arial"/>
                <a:sym typeface="Arial"/>
              </a:rPr>
              <a:t> é utilizado dentro de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table</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table</a:t>
            </a:r>
            <a:r>
              <a:rPr lang="pt-BR" sz="2400" b="1" i="0" u="none" strike="noStrike" cap="none" dirty="0">
                <a:solidFill>
                  <a:srgbClr val="7030A0"/>
                </a:solidFill>
                <a:latin typeface="Courier New"/>
                <a:ea typeface="Courier New"/>
                <a:cs typeface="Courier New"/>
                <a:sym typeface="Courier New"/>
              </a:rPr>
              <a:t>&gt;</a:t>
            </a:r>
            <a:r>
              <a:rPr lang="pt-BR" sz="2400" b="0" i="0" u="none" strike="noStrike" cap="none" dirty="0">
                <a:solidFill>
                  <a:srgbClr val="333333"/>
                </a:solidFill>
                <a:latin typeface="Arial"/>
                <a:ea typeface="Arial"/>
                <a:cs typeface="Arial"/>
                <a:sym typeface="Arial"/>
              </a:rPr>
              <a:t>. </a:t>
            </a:r>
            <a:r>
              <a:rPr lang="pt-BR" sz="2400" b="0" i="0" u="none" strike="noStrike" cap="none" dirty="0">
                <a:solidFill>
                  <a:schemeClr val="tx1"/>
                </a:solidFill>
                <a:latin typeface="Arial"/>
                <a:ea typeface="Arial"/>
                <a:cs typeface="Arial"/>
                <a:sym typeface="Arial"/>
              </a:rPr>
              <a:t>Delimita uma linha de uma tabela</a:t>
            </a:r>
          </a:p>
          <a:p>
            <a:pPr marL="342900" indent="-342900">
              <a:lnSpc>
                <a:spcPct val="90000"/>
              </a:lnSpc>
              <a:spcBef>
                <a:spcPts val="960"/>
              </a:spcBef>
              <a:spcAft>
                <a:spcPts val="0"/>
              </a:spcAft>
              <a:buClr>
                <a:schemeClr val="lt2"/>
              </a:buClr>
              <a:buSzPct val="70000"/>
            </a:pP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td</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td</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é utilizado dentro de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a:t>
            </a:r>
            <a:r>
              <a:rPr lang="pt-BR" sz="2400" b="0" i="0" u="none" strike="noStrike" cap="none" dirty="0">
                <a:solidFill>
                  <a:schemeClr val="tx1"/>
                </a:solidFill>
                <a:latin typeface="Arial"/>
                <a:ea typeface="Arial"/>
                <a:cs typeface="Arial"/>
                <a:sym typeface="Arial"/>
              </a:rPr>
              <a:t>. Delimita uma célula de uma tabela</a:t>
            </a:r>
          </a:p>
          <a:p>
            <a:pPr marL="342900" indent="-342900">
              <a:lnSpc>
                <a:spcPct val="90000"/>
              </a:lnSpc>
              <a:spcBef>
                <a:spcPts val="960"/>
              </a:spcBef>
              <a:spcAft>
                <a:spcPts val="0"/>
              </a:spcAft>
              <a:buClr>
                <a:schemeClr val="lt2"/>
              </a:buClr>
              <a:buSzPct val="70000"/>
            </a:pP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th</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th</a:t>
            </a:r>
            <a:r>
              <a:rPr lang="pt-BR" sz="2400" b="1" i="0" u="none" strike="noStrike" cap="none"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é utilizado dentro de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 &lt;/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a:t>
            </a:r>
            <a:r>
              <a:rPr lang="pt-BR" sz="2400" b="0" i="0" u="none" strike="noStrike" cap="none" dirty="0">
                <a:solidFill>
                  <a:schemeClr val="tx1"/>
                </a:solidFill>
                <a:latin typeface="Arial"/>
                <a:ea typeface="Arial"/>
                <a:cs typeface="Arial"/>
                <a:sym typeface="Arial"/>
              </a:rPr>
              <a:t>. Delimita uma célula de cabeçalho de uma tabela</a:t>
            </a:r>
          </a:p>
          <a:p>
            <a:pPr marL="342900" marR="0" lvl="0" indent="-342900" algn="l" rtl="0">
              <a:lnSpc>
                <a:spcPct val="9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a:p>
            <a:pPr marL="342900" marR="0" lvl="0" indent="-342900" algn="l" rtl="0">
              <a:lnSpc>
                <a:spcPct val="9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a:p>
            <a:pPr marL="342900" marR="0" lvl="0" indent="-342900" algn="l" rtl="0">
              <a:lnSpc>
                <a:spcPct val="9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a:p>
            <a:pPr marL="742950" marR="0" lvl="1" indent="-285750" algn="l" rtl="0">
              <a:lnSpc>
                <a:spcPct val="90000"/>
              </a:lnSpc>
              <a:spcBef>
                <a:spcPts val="800"/>
              </a:spcBef>
              <a:spcAft>
                <a:spcPts val="0"/>
              </a:spcAft>
              <a:buClr>
                <a:schemeClr val="lt2"/>
              </a:buClr>
              <a:buSzPct val="25000"/>
              <a:buFont typeface="Noto Sans Symbols"/>
              <a:buNone/>
            </a:pPr>
            <a:r>
              <a:rPr lang="pt-BR" sz="1600" b="0" i="0" u="none" strike="noStrike" cap="none" dirty="0">
                <a:solidFill>
                  <a:srgbClr val="333333"/>
                </a:solidFill>
                <a:latin typeface="Courier New"/>
                <a:ea typeface="Courier New"/>
                <a:cs typeface="Courier New"/>
                <a:sym typeface="Courier New"/>
              </a:rPr>
              <a:t>	</a:t>
            </a:r>
          </a:p>
        </p:txBody>
      </p:sp>
    </p:spTree>
    <p:extLst>
      <p:ext uri="{BB962C8B-B14F-4D97-AF65-F5344CB8AC3E}">
        <p14:creationId xmlns:p14="http://schemas.microsoft.com/office/powerpoint/2010/main" val="3441117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52</a:t>
            </a:fld>
            <a:endParaRPr lang="pt-BR" sz="1400" b="1" i="0" u="none" strike="noStrike" cap="none">
              <a:solidFill>
                <a:srgbClr val="DDDDDD"/>
              </a:solidFill>
              <a:latin typeface="Arial"/>
              <a:ea typeface="Arial"/>
              <a:cs typeface="Arial"/>
              <a:sym typeface="Arial"/>
            </a:endParaRPr>
          </a:p>
        </p:txBody>
      </p:sp>
      <p:sp>
        <p:nvSpPr>
          <p:cNvPr id="469" name="Shape 469"/>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470" name="Shape 470"/>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471" name="Shape 471"/>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Tabelas</a:t>
            </a:r>
          </a:p>
        </p:txBody>
      </p:sp>
      <p:sp>
        <p:nvSpPr>
          <p:cNvPr id="472" name="Shape 472"/>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457200" indent="-457200">
              <a:lnSpc>
                <a:spcPct val="90000"/>
              </a:lnSpc>
              <a:spcBef>
                <a:spcPts val="0"/>
              </a:spcBef>
              <a:spcAft>
                <a:spcPts val="0"/>
              </a:spcAft>
              <a:buClr>
                <a:schemeClr val="lt2"/>
              </a:buClr>
              <a:buSzPct val="70000"/>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table</a:t>
            </a:r>
            <a:r>
              <a:rPr lang="pt-BR" sz="2800" b="1" i="0" u="none" strike="noStrike" cap="none" dirty="0">
                <a:solidFill>
                  <a:srgbClr val="7030A0"/>
                </a:solidFill>
                <a:latin typeface="Courier New"/>
                <a:ea typeface="Courier New"/>
                <a:cs typeface="Courier New"/>
                <a:sym typeface="Courier New"/>
              </a:rPr>
              <a:t>&gt; </a:t>
            </a:r>
            <a:r>
              <a:rPr lang="pt-BR" sz="2800" b="0" i="0" u="none" strike="noStrike" cap="none" dirty="0">
                <a:solidFill>
                  <a:srgbClr val="333333"/>
                </a:solidFill>
                <a:latin typeface="Arial"/>
                <a:ea typeface="Arial"/>
                <a:cs typeface="Arial"/>
                <a:sym typeface="Arial"/>
              </a:rPr>
              <a:t>... </a:t>
            </a: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table</a:t>
            </a:r>
            <a:r>
              <a:rPr lang="pt-BR" sz="2800" b="1" i="0" u="none" strike="noStrike" cap="none" dirty="0">
                <a:solidFill>
                  <a:srgbClr val="7030A0"/>
                </a:solidFill>
                <a:latin typeface="Courier New"/>
                <a:ea typeface="Courier New"/>
                <a:cs typeface="Courier New"/>
                <a:sym typeface="Courier New"/>
              </a:rPr>
              <a:t>&gt;</a:t>
            </a:r>
          </a:p>
          <a:p>
            <a:pPr marL="800100" lvl="1" indent="-342900">
              <a:lnSpc>
                <a:spcPct val="90000"/>
              </a:lnSpc>
              <a:spcBef>
                <a:spcPts val="1040"/>
              </a:spcBef>
              <a:buClr>
                <a:schemeClr val="lt2"/>
              </a:buClr>
              <a:buSzPct val="25000"/>
            </a:pPr>
            <a:r>
              <a:rPr lang="pt-BR" sz="2400" b="0" i="0" u="none" strike="noStrike" cap="none" dirty="0">
                <a:solidFill>
                  <a:schemeClr val="tx1"/>
                </a:solidFill>
                <a:latin typeface="Arial"/>
                <a:ea typeface="Arial"/>
                <a:cs typeface="Arial"/>
                <a:sym typeface="Arial"/>
              </a:rPr>
              <a:t>Delimita uma tabela</a:t>
            </a:r>
          </a:p>
          <a:p>
            <a:pPr marL="457200" indent="-457200">
              <a:lnSpc>
                <a:spcPct val="90000"/>
              </a:lnSpc>
              <a:spcBef>
                <a:spcPts val="560"/>
              </a:spcBef>
              <a:spcAft>
                <a:spcPts val="0"/>
              </a:spcAft>
              <a:buClr>
                <a:schemeClr val="lt2"/>
              </a:buClr>
              <a:buSzPct val="70000"/>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tr</a:t>
            </a:r>
            <a:r>
              <a:rPr lang="pt-BR" sz="2800" b="1" i="0" u="none" strike="noStrike" cap="none" dirty="0">
                <a:solidFill>
                  <a:srgbClr val="7030A0"/>
                </a:solidFill>
                <a:latin typeface="Courier New"/>
                <a:ea typeface="Courier New"/>
                <a:cs typeface="Courier New"/>
                <a:sym typeface="Courier New"/>
              </a:rPr>
              <a:t>&gt; </a:t>
            </a:r>
            <a:r>
              <a:rPr lang="pt-BR" sz="2800" b="0" i="0" u="none" strike="noStrike" cap="none" dirty="0">
                <a:solidFill>
                  <a:srgbClr val="333333"/>
                </a:solidFill>
                <a:latin typeface="Arial"/>
                <a:ea typeface="Arial"/>
                <a:cs typeface="Arial"/>
                <a:sym typeface="Arial"/>
              </a:rPr>
              <a:t>... </a:t>
            </a: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tr</a:t>
            </a:r>
            <a:r>
              <a:rPr lang="pt-BR" sz="2800" b="1" i="0" u="none" strike="noStrike" cap="none" dirty="0">
                <a:solidFill>
                  <a:srgbClr val="7030A0"/>
                </a:solidFill>
                <a:latin typeface="Courier New"/>
                <a:ea typeface="Courier New"/>
                <a:cs typeface="Courier New"/>
                <a:sym typeface="Courier New"/>
              </a:rPr>
              <a:t>&gt;</a:t>
            </a:r>
          </a:p>
          <a:p>
            <a:pPr marL="995362" lvl="1" indent="-457200">
              <a:lnSpc>
                <a:spcPct val="90000"/>
              </a:lnSpc>
              <a:spcBef>
                <a:spcPts val="560"/>
              </a:spcBef>
              <a:buClr>
                <a:schemeClr val="lt2"/>
              </a:buClr>
              <a:buSzPct val="70000"/>
            </a:pPr>
            <a:r>
              <a:rPr lang="pt-BR" sz="2200" b="0" i="0" u="none" strike="noStrike" cap="none" dirty="0">
                <a:solidFill>
                  <a:schemeClr val="tx1"/>
                </a:solidFill>
                <a:latin typeface="Arial"/>
                <a:ea typeface="Arial"/>
                <a:cs typeface="Arial"/>
                <a:sym typeface="Arial"/>
              </a:rPr>
              <a:t>Delimita uma linha da tabela</a:t>
            </a:r>
          </a:p>
          <a:p>
            <a:pPr marL="457200" indent="-457200">
              <a:lnSpc>
                <a:spcPct val="90000"/>
              </a:lnSpc>
              <a:spcBef>
                <a:spcPts val="1120"/>
              </a:spcBef>
              <a:spcAft>
                <a:spcPts val="0"/>
              </a:spcAft>
              <a:buClr>
                <a:schemeClr val="lt2"/>
              </a:buClr>
              <a:buSzPct val="70000"/>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td</a:t>
            </a:r>
            <a:r>
              <a:rPr lang="pt-BR" sz="2800" b="1" i="0" u="none" strike="noStrike" cap="none" dirty="0">
                <a:solidFill>
                  <a:srgbClr val="7030A0"/>
                </a:solidFill>
                <a:latin typeface="Courier New"/>
                <a:ea typeface="Courier New"/>
                <a:cs typeface="Courier New"/>
                <a:sym typeface="Courier New"/>
              </a:rPr>
              <a:t>&gt; </a:t>
            </a:r>
            <a:r>
              <a:rPr lang="pt-BR" sz="2800" b="0" i="0" u="none" strike="noStrike" cap="none" dirty="0">
                <a:solidFill>
                  <a:srgbClr val="333333"/>
                </a:solidFill>
                <a:latin typeface="Arial"/>
                <a:ea typeface="Arial"/>
                <a:cs typeface="Arial"/>
                <a:sym typeface="Arial"/>
              </a:rPr>
              <a:t>... </a:t>
            </a: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td</a:t>
            </a:r>
            <a:r>
              <a:rPr lang="pt-BR" sz="2800" b="1" i="0" u="none" strike="noStrike" cap="none" dirty="0">
                <a:solidFill>
                  <a:srgbClr val="7030A0"/>
                </a:solidFill>
                <a:latin typeface="Courier New"/>
                <a:ea typeface="Courier New"/>
                <a:cs typeface="Courier New"/>
                <a:sym typeface="Courier New"/>
              </a:rPr>
              <a:t>&gt;</a:t>
            </a:r>
          </a:p>
          <a:p>
            <a:pPr marL="800100" lvl="1" indent="-342900">
              <a:lnSpc>
                <a:spcPct val="90000"/>
              </a:lnSpc>
              <a:spcBef>
                <a:spcPts val="1040"/>
              </a:spcBef>
              <a:buClr>
                <a:schemeClr val="lt2"/>
              </a:buClr>
            </a:pPr>
            <a:r>
              <a:rPr lang="pt-BR" sz="2400" b="0" i="0" u="none" strike="noStrike" cap="none" dirty="0">
                <a:solidFill>
                  <a:schemeClr val="tx1"/>
                </a:solidFill>
                <a:latin typeface="Arial"/>
                <a:ea typeface="Arial"/>
                <a:cs typeface="Arial"/>
                <a:sym typeface="Arial"/>
              </a:rPr>
              <a:t>Delimita uma célula da tabela</a:t>
            </a:r>
          </a:p>
          <a:p>
            <a:pPr marL="800100" lvl="1" indent="-342900">
              <a:lnSpc>
                <a:spcPct val="90000"/>
              </a:lnSpc>
              <a:spcBef>
                <a:spcPts val="480"/>
              </a:spcBef>
              <a:buClr>
                <a:schemeClr val="lt2"/>
              </a:buClr>
            </a:pPr>
            <a:r>
              <a:rPr lang="pt-BR" sz="2400" b="0" i="0" u="none" strike="noStrike" cap="none" dirty="0">
                <a:solidFill>
                  <a:schemeClr val="tx1"/>
                </a:solidFill>
                <a:latin typeface="Arial"/>
                <a:ea typeface="Arial"/>
                <a:cs typeface="Arial"/>
                <a:sym typeface="Arial"/>
              </a:rPr>
              <a:t>Deve aparecer dentro de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a:t>
            </a:r>
          </a:p>
          <a:p>
            <a:pPr marL="457200" indent="-457200">
              <a:lnSpc>
                <a:spcPct val="90000"/>
              </a:lnSpc>
              <a:spcBef>
                <a:spcPts val="560"/>
              </a:spcBef>
              <a:spcAft>
                <a:spcPts val="0"/>
              </a:spcAft>
              <a:buClr>
                <a:schemeClr val="lt2"/>
              </a:buClr>
              <a:buSzPct val="70000"/>
            </a:pP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th</a:t>
            </a:r>
            <a:r>
              <a:rPr lang="pt-BR" sz="2800" b="1" i="0" u="none" strike="noStrike" cap="none" dirty="0">
                <a:solidFill>
                  <a:srgbClr val="7030A0"/>
                </a:solidFill>
                <a:latin typeface="Courier New"/>
                <a:ea typeface="Courier New"/>
                <a:cs typeface="Courier New"/>
                <a:sym typeface="Courier New"/>
              </a:rPr>
              <a:t>&gt; </a:t>
            </a:r>
            <a:r>
              <a:rPr lang="pt-BR" sz="2800" b="0" i="0" u="none" strike="noStrike" cap="none" dirty="0">
                <a:solidFill>
                  <a:srgbClr val="333333"/>
                </a:solidFill>
                <a:latin typeface="Arial"/>
                <a:ea typeface="Arial"/>
                <a:cs typeface="Arial"/>
                <a:sym typeface="Arial"/>
              </a:rPr>
              <a:t>... </a:t>
            </a:r>
            <a:r>
              <a:rPr lang="pt-BR" sz="2800" b="1" i="0" u="none" strike="noStrike" cap="none" dirty="0">
                <a:solidFill>
                  <a:srgbClr val="7030A0"/>
                </a:solidFill>
                <a:latin typeface="Courier New"/>
                <a:ea typeface="Courier New"/>
                <a:cs typeface="Courier New"/>
                <a:sym typeface="Courier New"/>
              </a:rPr>
              <a:t>&lt;/</a:t>
            </a:r>
            <a:r>
              <a:rPr lang="pt-BR" sz="2800" b="1" i="0" u="none" strike="noStrike" cap="none" dirty="0" err="1">
                <a:solidFill>
                  <a:srgbClr val="7030A0"/>
                </a:solidFill>
                <a:latin typeface="Courier New"/>
                <a:ea typeface="Courier New"/>
                <a:cs typeface="Courier New"/>
                <a:sym typeface="Courier New"/>
              </a:rPr>
              <a:t>th</a:t>
            </a:r>
            <a:r>
              <a:rPr lang="pt-BR" sz="2800" b="1" i="0" u="none" strike="noStrike" cap="none" dirty="0">
                <a:solidFill>
                  <a:srgbClr val="7030A0"/>
                </a:solidFill>
                <a:latin typeface="Courier New"/>
                <a:ea typeface="Courier New"/>
                <a:cs typeface="Courier New"/>
                <a:sym typeface="Courier New"/>
              </a:rPr>
              <a:t>&gt;</a:t>
            </a:r>
          </a:p>
          <a:p>
            <a:pPr marL="800100" lvl="1" indent="-342900">
              <a:lnSpc>
                <a:spcPct val="90000"/>
              </a:lnSpc>
              <a:spcBef>
                <a:spcPts val="1040"/>
              </a:spcBef>
              <a:buClr>
                <a:schemeClr val="lt2"/>
              </a:buClr>
            </a:pPr>
            <a:r>
              <a:rPr lang="pt-BR" sz="2400" b="0" i="0" u="none" strike="noStrike" cap="none" dirty="0">
                <a:solidFill>
                  <a:schemeClr val="tx1"/>
                </a:solidFill>
                <a:latin typeface="Arial"/>
                <a:ea typeface="Arial"/>
                <a:cs typeface="Arial"/>
                <a:sym typeface="Arial"/>
              </a:rPr>
              <a:t>Delimita uma célula de título da tabela</a:t>
            </a:r>
          </a:p>
          <a:p>
            <a:pPr marL="800100" lvl="1" indent="-342900">
              <a:lnSpc>
                <a:spcPct val="90000"/>
              </a:lnSpc>
              <a:spcBef>
                <a:spcPts val="480"/>
              </a:spcBef>
              <a:buClr>
                <a:schemeClr val="lt2"/>
              </a:buClr>
            </a:pPr>
            <a:r>
              <a:rPr lang="pt-BR" sz="2400" b="0" i="0" u="none" strike="noStrike" cap="none" dirty="0">
                <a:solidFill>
                  <a:schemeClr val="tx1"/>
                </a:solidFill>
                <a:latin typeface="Arial"/>
                <a:ea typeface="Arial"/>
                <a:cs typeface="Arial"/>
                <a:sym typeface="Arial"/>
              </a:rPr>
              <a:t>Deve aparecer dentro de</a:t>
            </a:r>
            <a:r>
              <a:rPr lang="pt-BR" sz="2400" b="0" i="0" u="none" strike="noStrike" cap="none" dirty="0">
                <a:solidFill>
                  <a:srgbClr val="333333"/>
                </a:solidFill>
                <a:latin typeface="Arial"/>
                <a:ea typeface="Arial"/>
                <a:cs typeface="Arial"/>
                <a:sym typeface="Arial"/>
              </a:rPr>
              <a:t> </a:t>
            </a:r>
            <a:r>
              <a:rPr lang="pt-BR" sz="2400" b="1" i="0" u="none" strike="noStrike" cap="none" dirty="0">
                <a:solidFill>
                  <a:srgbClr val="7030A0"/>
                </a:solidFill>
                <a:latin typeface="Courier New"/>
                <a:ea typeface="Courier New"/>
                <a:cs typeface="Courier New"/>
                <a:sym typeface="Courier New"/>
              </a:rPr>
              <a:t>&lt;</a:t>
            </a:r>
            <a:r>
              <a:rPr lang="pt-BR" sz="2400" b="1" i="0" u="none" strike="noStrike" cap="none" dirty="0" err="1">
                <a:solidFill>
                  <a:srgbClr val="7030A0"/>
                </a:solidFill>
                <a:latin typeface="Courier New"/>
                <a:ea typeface="Courier New"/>
                <a:cs typeface="Courier New"/>
                <a:sym typeface="Courier New"/>
              </a:rPr>
              <a:t>tr</a:t>
            </a:r>
            <a:r>
              <a:rPr lang="pt-BR" sz="2400" b="1" i="0" u="none" strike="noStrike" cap="none" dirty="0">
                <a:solidFill>
                  <a:srgbClr val="7030A0"/>
                </a:solidFill>
                <a:latin typeface="Courier New"/>
                <a:ea typeface="Courier New"/>
                <a:cs typeface="Courier New"/>
                <a:sym typeface="Courier New"/>
              </a:rPr>
              <a:t>&gt;</a:t>
            </a:r>
          </a:p>
          <a:p>
            <a:pPr marL="800100" lvl="1" indent="-342900">
              <a:lnSpc>
                <a:spcPct val="90000"/>
              </a:lnSpc>
              <a:spcBef>
                <a:spcPts val="480"/>
              </a:spcBef>
              <a:buClr>
                <a:schemeClr val="lt2"/>
              </a:buClr>
            </a:pPr>
            <a:endParaRPr sz="2400" b="0" i="0" u="none" strike="noStrike" cap="none" dirty="0">
              <a:solidFill>
                <a:srgbClr val="333333"/>
              </a:solidFill>
              <a:latin typeface="Arial"/>
              <a:ea typeface="Arial"/>
              <a:cs typeface="Arial"/>
              <a:sym typeface="Arial"/>
            </a:endParaRPr>
          </a:p>
          <a:p>
            <a:pPr marL="742950" lvl="1" indent="-285750">
              <a:lnSpc>
                <a:spcPct val="90000"/>
              </a:lnSpc>
              <a:spcBef>
                <a:spcPts val="320"/>
              </a:spcBef>
              <a:buClr>
                <a:schemeClr val="lt2"/>
              </a:buClr>
              <a:buSzPct val="25000"/>
            </a:pPr>
            <a:r>
              <a:rPr lang="pt-BR" sz="1600" b="0" i="0" u="none" strike="noStrike" cap="none" dirty="0">
                <a:solidFill>
                  <a:srgbClr val="333333"/>
                </a:solidFill>
                <a:latin typeface="Courier New"/>
                <a:ea typeface="Courier New"/>
                <a:cs typeface="Courier New"/>
                <a:sym typeface="Courier New"/>
              </a:rPr>
              <a:t>	</a:t>
            </a:r>
          </a:p>
        </p:txBody>
      </p:sp>
    </p:spTree>
    <p:extLst>
      <p:ext uri="{BB962C8B-B14F-4D97-AF65-F5344CB8AC3E}">
        <p14:creationId xmlns:p14="http://schemas.microsoft.com/office/powerpoint/2010/main" val="1066960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sldNum" idx="4294967295"/>
          </p:nvPr>
        </p:nvSpPr>
        <p:spPr>
          <a:xfrm>
            <a:off x="6781800" y="6324600"/>
            <a:ext cx="1904999" cy="4572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53</a:t>
            </a:fld>
            <a:endParaRPr lang="pt-BR" sz="1400" b="1" i="0" u="none" strike="noStrike" cap="none">
              <a:solidFill>
                <a:srgbClr val="DDDDDD"/>
              </a:solidFill>
              <a:latin typeface="Arial"/>
              <a:ea typeface="Arial"/>
              <a:cs typeface="Arial"/>
              <a:sym typeface="Arial"/>
            </a:endParaRPr>
          </a:p>
        </p:txBody>
      </p:sp>
      <p:sp>
        <p:nvSpPr>
          <p:cNvPr id="479" name="Shape 479"/>
          <p:cNvSpPr/>
          <p:nvPr/>
        </p:nvSpPr>
        <p:spPr>
          <a:xfrm>
            <a:off x="685800" y="6248400"/>
            <a:ext cx="19049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480" name="Shape 480"/>
          <p:cNvSpPr/>
          <p:nvPr/>
        </p:nvSpPr>
        <p:spPr>
          <a:xfrm>
            <a:off x="3124200" y="6248400"/>
            <a:ext cx="2895600"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333333"/>
              </a:buClr>
              <a:buFont typeface="Arial"/>
              <a:buNone/>
            </a:pPr>
            <a:endParaRPr sz="1800" b="1" i="0" u="sng" strike="noStrike" cap="none">
              <a:solidFill>
                <a:schemeClr val="dk1"/>
              </a:solidFill>
              <a:latin typeface="Arial"/>
              <a:ea typeface="Arial"/>
              <a:cs typeface="Arial"/>
              <a:sym typeface="Arial"/>
            </a:endParaRPr>
          </a:p>
        </p:txBody>
      </p:sp>
      <p:sp>
        <p:nvSpPr>
          <p:cNvPr id="481" name="Shape 481"/>
          <p:cNvSpPr txBox="1">
            <a:spLocks noGrp="1"/>
          </p:cNvSpPr>
          <p:nvPr>
            <p:ph type="title"/>
          </p:nvPr>
        </p:nvSpPr>
        <p:spPr>
          <a:xfrm>
            <a:off x="2576513" y="188913"/>
            <a:ext cx="6388099" cy="711200"/>
          </a:xfrm>
          <a:prstGeom prst="rect">
            <a:avLst/>
          </a:prstGeom>
          <a:noFill/>
          <a:ln>
            <a:noFill/>
          </a:ln>
        </p:spPr>
        <p:txBody>
          <a:bodyPr lIns="92075" tIns="46025" rIns="92075" bIns="46025"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Tabelas</a:t>
            </a:r>
          </a:p>
        </p:txBody>
      </p:sp>
      <p:sp>
        <p:nvSpPr>
          <p:cNvPr id="482" name="Shape 482"/>
          <p:cNvSpPr txBox="1">
            <a:spLocks noGrp="1"/>
          </p:cNvSpPr>
          <p:nvPr>
            <p:ph type="body" idx="1"/>
          </p:nvPr>
        </p:nvSpPr>
        <p:spPr>
          <a:xfrm>
            <a:off x="179388" y="1268412"/>
            <a:ext cx="8758237" cy="5113337"/>
          </a:xfrm>
          <a:prstGeom prst="rect">
            <a:avLst/>
          </a:prstGeom>
          <a:noFill/>
          <a:ln>
            <a:noFill/>
          </a:ln>
        </p:spPr>
        <p:txBody>
          <a:bodyPr lIns="92075" tIns="46025" rIns="92075" bIns="46025" anchor="t" anchorCtr="0">
            <a:noAutofit/>
          </a:bodyPr>
          <a:lstStyle/>
          <a:p>
            <a:pPr marL="342900" marR="0" lvl="0" indent="-342900" algn="l" rtl="0">
              <a:lnSpc>
                <a:spcPct val="120000"/>
              </a:lnSpc>
              <a:spcBef>
                <a:spcPts val="0"/>
              </a:spcBef>
              <a:spcAft>
                <a:spcPts val="0"/>
              </a:spcAft>
              <a:buClr>
                <a:schemeClr val="lt2"/>
              </a:buClr>
              <a:buSzPct val="25000"/>
              <a:buFont typeface="Noto Sans Symbols"/>
              <a:buNone/>
            </a:pPr>
            <a:endParaRPr sz="2000" b="1" i="0" u="none" strike="noStrike" cap="none">
              <a:solidFill>
                <a:srgbClr val="333333"/>
              </a:solidFill>
              <a:latin typeface="Arial"/>
              <a:ea typeface="Arial"/>
              <a:cs typeface="Arial"/>
              <a:sym typeface="Arial"/>
            </a:endParaRPr>
          </a:p>
        </p:txBody>
      </p:sp>
      <p:pic>
        <p:nvPicPr>
          <p:cNvPr id="484" name="Shape 484"/>
          <p:cNvPicPr preferRelativeResize="0"/>
          <p:nvPr/>
        </p:nvPicPr>
        <p:blipFill rotWithShape="1">
          <a:blip r:embed="rId3">
            <a:alphaModFix/>
          </a:blip>
          <a:srcRect/>
          <a:stretch/>
        </p:blipFill>
        <p:spPr>
          <a:xfrm>
            <a:off x="250825" y="1282700"/>
            <a:ext cx="8402637" cy="4954587"/>
          </a:xfrm>
          <a:prstGeom prst="rect">
            <a:avLst/>
          </a:prstGeom>
          <a:noFill/>
          <a:ln>
            <a:noFill/>
          </a:ln>
        </p:spPr>
      </p:pic>
    </p:spTree>
    <p:extLst>
      <p:ext uri="{BB962C8B-B14F-4D97-AF65-F5344CB8AC3E}">
        <p14:creationId xmlns:p14="http://schemas.microsoft.com/office/powerpoint/2010/main" val="3190925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Tabelas - atributos</a:t>
            </a:r>
          </a:p>
        </p:txBody>
      </p:sp>
      <p:sp>
        <p:nvSpPr>
          <p:cNvPr id="490" name="Shape 49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marR="0" lvl="0" indent="-342900" algn="l" rtl="0">
              <a:lnSpc>
                <a:spcPct val="120000"/>
              </a:lnSpc>
              <a:spcBef>
                <a:spcPts val="0"/>
              </a:spcBef>
              <a:spcAft>
                <a:spcPts val="0"/>
              </a:spcAft>
              <a:buClr>
                <a:schemeClr val="lt2"/>
              </a:buClr>
              <a:buSzPct val="70000"/>
              <a:buFont typeface="Arial"/>
              <a:buChar char="►"/>
            </a:pPr>
            <a:r>
              <a:rPr lang="pt-BR" sz="2400" b="1" i="0" u="none" strike="noStrike" cap="none" dirty="0" err="1">
                <a:solidFill>
                  <a:srgbClr val="C00000"/>
                </a:solidFill>
                <a:latin typeface="Courier New"/>
                <a:ea typeface="Courier New"/>
                <a:cs typeface="Courier New"/>
                <a:sym typeface="Courier New"/>
              </a:rPr>
              <a:t>border</a:t>
            </a:r>
            <a:endParaRPr lang="pt-BR" sz="2400" b="1" i="0" u="none" strike="noStrike" cap="none" dirty="0">
              <a:solidFill>
                <a:srgbClr val="C00000"/>
              </a:solidFill>
              <a:latin typeface="Courier New"/>
              <a:ea typeface="Courier New"/>
              <a:cs typeface="Courier New"/>
              <a:sym typeface="Courier New"/>
            </a:endParaRPr>
          </a:p>
          <a:p>
            <a:pPr marL="742950" marR="0" lvl="1" indent="-285750" algn="l" rtl="0">
              <a:spcBef>
                <a:spcPts val="960"/>
              </a:spcBef>
              <a:spcAft>
                <a:spcPts val="0"/>
              </a:spcAft>
              <a:buClr>
                <a:schemeClr val="lt2"/>
              </a:buClr>
              <a:buSzPct val="100000"/>
              <a:buFont typeface="Arial"/>
              <a:buChar char="-"/>
            </a:pPr>
            <a:r>
              <a:rPr lang="pt-BR" sz="2400" b="0" i="0" u="none" strike="noStrike" cap="none" dirty="0">
                <a:solidFill>
                  <a:schemeClr val="tx1"/>
                </a:solidFill>
                <a:latin typeface="Arial"/>
                <a:ea typeface="Arial"/>
                <a:cs typeface="Arial"/>
                <a:sym typeface="Arial"/>
              </a:rPr>
              <a:t>Especifica o tamanho as borda</a:t>
            </a:r>
          </a:p>
          <a:p>
            <a:pPr marL="742950" marR="0" lvl="1" indent="-285750" algn="l" rtl="0">
              <a:spcBef>
                <a:spcPts val="480"/>
              </a:spcBef>
              <a:spcAft>
                <a:spcPts val="0"/>
              </a:spcAft>
              <a:buClr>
                <a:schemeClr val="lt2"/>
              </a:buClr>
              <a:buSzPct val="100000"/>
              <a:buFont typeface="Arial"/>
              <a:buChar char="-"/>
            </a:pPr>
            <a:r>
              <a:rPr lang="pt-BR" sz="2400" b="0" i="0" u="none" strike="noStrike" cap="none" dirty="0">
                <a:solidFill>
                  <a:schemeClr val="tx1"/>
                </a:solidFill>
                <a:latin typeface="Arial"/>
                <a:ea typeface="Arial"/>
                <a:cs typeface="Arial"/>
                <a:sym typeface="Arial"/>
              </a:rPr>
              <a:t>Se não for definido, a tabela não terá bordas </a:t>
            </a:r>
          </a:p>
        </p:txBody>
      </p:sp>
      <p:sp>
        <p:nvSpPr>
          <p:cNvPr id="491" name="Shape 491"/>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54</a:t>
            </a:fld>
            <a:endParaRPr lang="pt-BR" sz="1400" b="1" i="0" u="none" strike="noStrike" cap="none">
              <a:solidFill>
                <a:srgbClr val="DDDDDD"/>
              </a:solidFill>
              <a:latin typeface="Arial"/>
              <a:ea typeface="Arial"/>
              <a:cs typeface="Arial"/>
              <a:sym typeface="Arial"/>
            </a:endParaRPr>
          </a:p>
        </p:txBody>
      </p:sp>
      <p:pic>
        <p:nvPicPr>
          <p:cNvPr id="493" name="Shape 493"/>
          <p:cNvPicPr preferRelativeResize="0"/>
          <p:nvPr/>
        </p:nvPicPr>
        <p:blipFill rotWithShape="1">
          <a:blip r:embed="rId3">
            <a:alphaModFix/>
          </a:blip>
          <a:srcRect/>
          <a:stretch/>
        </p:blipFill>
        <p:spPr>
          <a:xfrm>
            <a:off x="1116012" y="2852738"/>
            <a:ext cx="6408737" cy="3729036"/>
          </a:xfrm>
          <a:prstGeom prst="rect">
            <a:avLst/>
          </a:prstGeom>
          <a:noFill/>
          <a:ln>
            <a:noFill/>
          </a:ln>
        </p:spPr>
      </p:pic>
    </p:spTree>
    <p:extLst>
      <p:ext uri="{BB962C8B-B14F-4D97-AF65-F5344CB8AC3E}">
        <p14:creationId xmlns:p14="http://schemas.microsoft.com/office/powerpoint/2010/main" val="3347434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Tabelas - atributos</a:t>
            </a:r>
          </a:p>
        </p:txBody>
      </p:sp>
      <p:sp>
        <p:nvSpPr>
          <p:cNvPr id="499" name="Shape 499"/>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1" i="0" u="none" strike="noStrike" cap="none" dirty="0" err="1">
                <a:solidFill>
                  <a:srgbClr val="C00000"/>
                </a:solidFill>
                <a:latin typeface="Courier New"/>
                <a:ea typeface="Courier New"/>
                <a:cs typeface="Courier New"/>
                <a:sym typeface="Courier New"/>
              </a:rPr>
              <a:t>colspan</a:t>
            </a:r>
            <a:endParaRPr lang="pt-BR" sz="2400" b="1" i="0" u="none" strike="noStrike" cap="none" dirty="0">
              <a:solidFill>
                <a:srgbClr val="C00000"/>
              </a:solidFill>
              <a:latin typeface="Courier New"/>
              <a:ea typeface="Courier New"/>
              <a:cs typeface="Courier New"/>
              <a:sym typeface="Courier New"/>
            </a:endParaRPr>
          </a:p>
          <a:p>
            <a:pPr marL="800100" lvl="1" indent="-342900">
              <a:spcBef>
                <a:spcPts val="960"/>
              </a:spcBef>
              <a:buClr>
                <a:schemeClr val="lt2"/>
              </a:buClr>
            </a:pPr>
            <a:r>
              <a:rPr lang="pt-BR" sz="2400" b="0" i="0" u="none" strike="noStrike" cap="none" dirty="0">
                <a:solidFill>
                  <a:schemeClr val="tx1"/>
                </a:solidFill>
                <a:latin typeface="Arial"/>
                <a:ea typeface="Arial"/>
                <a:cs typeface="Arial"/>
                <a:sym typeface="Arial"/>
              </a:rPr>
              <a:t>Especifica  quantas colunas devem ser  mescladas</a:t>
            </a:r>
          </a:p>
          <a:p>
            <a:pPr marL="342900" indent="-342900">
              <a:lnSpc>
                <a:spcPct val="120000"/>
              </a:lnSpc>
              <a:spcBef>
                <a:spcPts val="480"/>
              </a:spcBef>
              <a:spcAft>
                <a:spcPts val="0"/>
              </a:spcAft>
              <a:buClr>
                <a:schemeClr val="lt2"/>
              </a:buClr>
              <a:buSzPct val="70000"/>
            </a:pPr>
            <a:r>
              <a:rPr lang="pt-BR" sz="2400" b="1" i="0" u="none" strike="noStrike" cap="none" dirty="0" err="1">
                <a:solidFill>
                  <a:srgbClr val="C00000"/>
                </a:solidFill>
                <a:latin typeface="Courier New"/>
                <a:ea typeface="Courier New"/>
                <a:cs typeface="Courier New"/>
                <a:sym typeface="Courier New"/>
              </a:rPr>
              <a:t>rowspan</a:t>
            </a:r>
            <a:endParaRPr lang="pt-BR" sz="2400" b="1" i="0" u="none" strike="noStrike" cap="none" dirty="0">
              <a:solidFill>
                <a:srgbClr val="C00000"/>
              </a:solidFill>
              <a:latin typeface="Courier New"/>
              <a:ea typeface="Courier New"/>
              <a:cs typeface="Courier New"/>
              <a:sym typeface="Courier New"/>
            </a:endParaRPr>
          </a:p>
          <a:p>
            <a:pPr marL="800100" lvl="1" indent="-342900">
              <a:spcBef>
                <a:spcPts val="960"/>
              </a:spcBef>
              <a:buClr>
                <a:schemeClr val="lt2"/>
              </a:buClr>
            </a:pPr>
            <a:r>
              <a:rPr lang="pt-BR" sz="2400" b="0" i="0" u="none" strike="noStrike" cap="none" dirty="0">
                <a:solidFill>
                  <a:schemeClr val="tx1"/>
                </a:solidFill>
                <a:latin typeface="Arial"/>
                <a:ea typeface="Arial"/>
                <a:cs typeface="Arial"/>
                <a:sym typeface="Arial"/>
              </a:rPr>
              <a:t>Especifica  quantas linhas devem ser  mescladas</a:t>
            </a:r>
          </a:p>
          <a:p>
            <a:pPr marL="342900" indent="-342900">
              <a:lnSpc>
                <a:spcPct val="120000"/>
              </a:lnSpc>
              <a:spcBef>
                <a:spcPts val="480"/>
              </a:spcBef>
              <a:spcAft>
                <a:spcPts val="0"/>
              </a:spcAft>
              <a:buClr>
                <a:schemeClr val="lt2"/>
              </a:buClr>
              <a:buSzPct val="70000"/>
            </a:pPr>
            <a:endParaRPr sz="2400" b="0" i="0" u="none" strike="noStrike" cap="none" dirty="0">
              <a:solidFill>
                <a:srgbClr val="333333"/>
              </a:solidFill>
              <a:latin typeface="Arial"/>
              <a:ea typeface="Arial"/>
              <a:cs typeface="Arial"/>
              <a:sym typeface="Arial"/>
            </a:endParaRPr>
          </a:p>
        </p:txBody>
      </p:sp>
      <p:sp>
        <p:nvSpPr>
          <p:cNvPr id="500" name="Shape 500"/>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55</a:t>
            </a:fld>
            <a:endParaRPr lang="pt-BR" sz="1400" b="1" i="0" u="none" strike="noStrike" cap="none">
              <a:solidFill>
                <a:srgbClr val="DDDDDD"/>
              </a:solidFill>
              <a:latin typeface="Arial"/>
              <a:ea typeface="Arial"/>
              <a:cs typeface="Arial"/>
              <a:sym typeface="Arial"/>
            </a:endParaRPr>
          </a:p>
        </p:txBody>
      </p:sp>
      <p:sp>
        <p:nvSpPr>
          <p:cNvPr id="501" name="Shape 501"/>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1259325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Tabelas - atributos</a:t>
            </a:r>
          </a:p>
        </p:txBody>
      </p:sp>
      <p:sp>
        <p:nvSpPr>
          <p:cNvPr id="508" name="Shape 508"/>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56</a:t>
            </a:fld>
            <a:endParaRPr lang="pt-BR" sz="1400" b="1" i="0" u="none" strike="noStrike" cap="none">
              <a:solidFill>
                <a:srgbClr val="DDDDDD"/>
              </a:solidFill>
              <a:latin typeface="Arial"/>
              <a:ea typeface="Arial"/>
              <a:cs typeface="Arial"/>
              <a:sym typeface="Arial"/>
            </a:endParaRPr>
          </a:p>
        </p:txBody>
      </p:sp>
      <p:pic>
        <p:nvPicPr>
          <p:cNvPr id="510" name="Shape 510"/>
          <p:cNvPicPr preferRelativeResize="0"/>
          <p:nvPr/>
        </p:nvPicPr>
        <p:blipFill rotWithShape="1">
          <a:blip r:embed="rId3">
            <a:alphaModFix/>
          </a:blip>
          <a:srcRect/>
          <a:stretch/>
        </p:blipFill>
        <p:spPr>
          <a:xfrm>
            <a:off x="187325" y="1573212"/>
            <a:ext cx="8748712" cy="4132261"/>
          </a:xfrm>
          <a:prstGeom prst="rect">
            <a:avLst/>
          </a:prstGeom>
          <a:noFill/>
          <a:ln>
            <a:noFill/>
          </a:ln>
        </p:spPr>
      </p:pic>
    </p:spTree>
    <p:extLst>
      <p:ext uri="{BB962C8B-B14F-4D97-AF65-F5344CB8AC3E}">
        <p14:creationId xmlns:p14="http://schemas.microsoft.com/office/powerpoint/2010/main" val="2066897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nvPr>
        </p:nvSpPr>
        <p:spPr/>
        <p:txBody>
          <a:bodyPr/>
          <a:lstStyle/>
          <a:p>
            <a:r>
              <a:rPr lang="pt-BR" dirty="0"/>
              <a:t>Vamos usar as listas e a tabela.</a:t>
            </a:r>
            <a:br>
              <a:rPr lang="pt-BR" dirty="0"/>
            </a:br>
            <a:endParaRPr lang="pt-BR" dirty="0"/>
          </a:p>
          <a:p>
            <a:pPr marL="793750" indent="-514350">
              <a:buFont typeface="+mj-lt"/>
              <a:buAutoNum type="arabicPeriod"/>
            </a:pPr>
            <a:r>
              <a:rPr lang="pt-BR" dirty="0"/>
              <a:t>Transforme a sequência de links na tabela de conteúdo em uma lista ordenada de links.</a:t>
            </a:r>
          </a:p>
          <a:p>
            <a:pPr marL="793750" indent="-514350">
              <a:buFont typeface="+mj-lt"/>
              <a:buAutoNum type="arabicPeriod"/>
            </a:pPr>
            <a:r>
              <a:rPr lang="pt-BR" dirty="0"/>
              <a:t>Transforme a seção Site Seguro em uma lista não ordenada.</a:t>
            </a:r>
          </a:p>
          <a:p>
            <a:pPr marL="793750" indent="-514350">
              <a:buFont typeface="+mj-lt"/>
              <a:buAutoNum type="arabicPeriod"/>
            </a:pPr>
            <a:r>
              <a:rPr lang="pt-BR" dirty="0"/>
              <a:t>Formate a tabela de turmas disponíveis. Ela deve ter 5 colunas e 6 linhas.</a:t>
            </a:r>
            <a:br>
              <a:rPr lang="pt-BR" dirty="0"/>
            </a:br>
            <a:endParaRPr lang="pt-BR" dirty="0"/>
          </a:p>
          <a:p>
            <a:endParaRPr lang="pt-BR" dirty="0"/>
          </a:p>
        </p:txBody>
      </p:sp>
    </p:spTree>
    <p:extLst>
      <p:ext uri="{BB962C8B-B14F-4D97-AF65-F5344CB8AC3E}">
        <p14:creationId xmlns:p14="http://schemas.microsoft.com/office/powerpoint/2010/main" val="3787624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Atributos Globais</a:t>
            </a:r>
          </a:p>
        </p:txBody>
      </p:sp>
      <p:sp>
        <p:nvSpPr>
          <p:cNvPr id="516" name="Shape 516"/>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Existem alguns atributos que podem ser colocados em qualquer marcador HTML chamados de atributos globais. </a:t>
            </a:r>
          </a:p>
          <a:p>
            <a:pPr marL="342900" indent="-342900">
              <a:lnSpc>
                <a:spcPct val="120000"/>
              </a:lnSpc>
              <a:spcBef>
                <a:spcPts val="960"/>
              </a:spcBef>
              <a:spcAft>
                <a:spcPts val="0"/>
              </a:spcAft>
              <a:buClr>
                <a:schemeClr val="lt2"/>
              </a:buClr>
              <a:buSzPct val="70000"/>
            </a:pPr>
            <a:r>
              <a:rPr lang="pt-BR" sz="2400" b="1" i="0" u="none" strike="noStrike" cap="none" dirty="0" err="1">
                <a:solidFill>
                  <a:srgbClr val="FF0000"/>
                </a:solidFill>
                <a:latin typeface="Courier New"/>
                <a:ea typeface="Courier New"/>
                <a:cs typeface="Courier New"/>
                <a:sym typeface="Courier New"/>
              </a:rPr>
              <a:t>class</a:t>
            </a:r>
            <a:r>
              <a:rPr lang="pt-BR" sz="2400" b="0" i="0" u="none" strike="noStrike" cap="none" dirty="0">
                <a:solidFill>
                  <a:schemeClr val="tx1"/>
                </a:solidFill>
                <a:latin typeface="Arial"/>
                <a:ea typeface="Arial"/>
                <a:cs typeface="Arial"/>
                <a:sym typeface="Arial"/>
              </a:rPr>
              <a:t>: especifica um ou mais nomes de classes (útil para CSS e </a:t>
            </a:r>
            <a:r>
              <a:rPr lang="pt-BR" sz="2400" b="0" i="0" u="none" strike="noStrike" cap="none" dirty="0" err="1">
                <a:solidFill>
                  <a:schemeClr val="tx1"/>
                </a:solidFill>
                <a:latin typeface="Arial"/>
                <a:ea typeface="Arial"/>
                <a:cs typeface="Arial"/>
                <a:sym typeface="Arial"/>
              </a:rPr>
              <a:t>JavaScript</a:t>
            </a:r>
            <a:r>
              <a:rPr lang="pt-BR" sz="2400" b="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b="1" dirty="0" err="1">
                <a:solidFill>
                  <a:srgbClr val="FF0000"/>
                </a:solidFill>
                <a:latin typeface="Courier New"/>
                <a:ea typeface="Courier New"/>
                <a:cs typeface="Courier New"/>
                <a:sym typeface="Courier New"/>
              </a:rPr>
              <a:t>style</a:t>
            </a:r>
            <a:r>
              <a:rPr lang="pt-BR" sz="2400" b="0" i="0" u="none" strike="noStrike" cap="none" dirty="0">
                <a:solidFill>
                  <a:schemeClr val="tx1"/>
                </a:solidFill>
                <a:latin typeface="Arial"/>
                <a:ea typeface="Arial"/>
                <a:cs typeface="Arial"/>
                <a:sym typeface="Arial"/>
              </a:rPr>
              <a:t>: especifica estilos CSS no próprio marcador (não recomendado por questões de organização do código, mas as vezes necessário...).</a:t>
            </a:r>
          </a:p>
          <a:p>
            <a:pPr marL="342900" indent="-342900">
              <a:lnSpc>
                <a:spcPct val="120000"/>
              </a:lnSpc>
              <a:spcBef>
                <a:spcPts val="960"/>
              </a:spcBef>
              <a:spcAft>
                <a:spcPts val="0"/>
              </a:spcAft>
              <a:buClr>
                <a:schemeClr val="lt2"/>
              </a:buClr>
              <a:buSzPct val="70000"/>
            </a:pPr>
            <a:r>
              <a:rPr lang="pt-BR" sz="2400" b="1" dirty="0" err="1">
                <a:solidFill>
                  <a:srgbClr val="FF0000"/>
                </a:solidFill>
                <a:latin typeface="Courier New"/>
                <a:ea typeface="Courier New"/>
                <a:cs typeface="Courier New"/>
                <a:sym typeface="Courier New"/>
              </a:rPr>
              <a:t>tabindex</a:t>
            </a:r>
            <a:r>
              <a:rPr lang="pt-BR" sz="2400" b="0" i="0" u="none" strike="noStrike" cap="none" dirty="0">
                <a:solidFill>
                  <a:schemeClr val="tx1"/>
                </a:solidFill>
                <a:latin typeface="Arial"/>
                <a:ea typeface="Arial"/>
                <a:cs typeface="Arial"/>
                <a:sym typeface="Arial"/>
              </a:rPr>
              <a:t>: especifica a ordem de ‘</a:t>
            </a:r>
            <a:r>
              <a:rPr lang="pt-BR" sz="2400" b="0" i="0" u="none" strike="noStrike" cap="none" dirty="0" err="1">
                <a:solidFill>
                  <a:schemeClr val="tx1"/>
                </a:solidFill>
                <a:latin typeface="Arial"/>
                <a:ea typeface="Arial"/>
                <a:cs typeface="Arial"/>
                <a:sym typeface="Arial"/>
              </a:rPr>
              <a:t>tab</a:t>
            </a:r>
            <a:r>
              <a:rPr lang="pt-BR" sz="2400" b="0" i="0" u="none" strike="noStrike" cap="none" dirty="0">
                <a:solidFill>
                  <a:schemeClr val="tx1"/>
                </a:solidFill>
                <a:latin typeface="Arial"/>
                <a:ea typeface="Arial"/>
                <a:cs typeface="Arial"/>
                <a:sym typeface="Arial"/>
              </a:rPr>
              <a:t>’ do elemento.</a:t>
            </a:r>
          </a:p>
          <a:p>
            <a:pPr marL="342900" indent="-342900">
              <a:lnSpc>
                <a:spcPct val="120000"/>
              </a:lnSpc>
              <a:spcBef>
                <a:spcPts val="960"/>
              </a:spcBef>
              <a:spcAft>
                <a:spcPts val="0"/>
              </a:spcAft>
              <a:buClr>
                <a:schemeClr val="lt2"/>
              </a:buClr>
              <a:buSzPct val="70000"/>
            </a:pPr>
            <a:r>
              <a:rPr lang="pt-BR" sz="2400" b="1" dirty="0" err="1">
                <a:solidFill>
                  <a:srgbClr val="FF0000"/>
                </a:solidFill>
                <a:latin typeface="Courier New"/>
                <a:ea typeface="Courier New"/>
                <a:cs typeface="Courier New"/>
                <a:sym typeface="Courier New"/>
              </a:rPr>
              <a:t>title</a:t>
            </a:r>
            <a:r>
              <a:rPr lang="pt-BR" sz="2400" b="0" i="0" u="none" strike="noStrike" cap="none" dirty="0">
                <a:solidFill>
                  <a:schemeClr val="tx1"/>
                </a:solidFill>
                <a:latin typeface="Arial"/>
                <a:ea typeface="Arial"/>
                <a:cs typeface="Arial"/>
                <a:sym typeface="Arial"/>
              </a:rPr>
              <a:t>: especifica informação extra sobre o elemento. Muito utilizado por bibliotecas </a:t>
            </a:r>
            <a:r>
              <a:rPr lang="pt-BR" sz="2400" b="0" i="0" u="none" strike="noStrike" cap="none" dirty="0" err="1">
                <a:solidFill>
                  <a:schemeClr val="tx1"/>
                </a:solidFill>
                <a:latin typeface="Arial"/>
                <a:ea typeface="Arial"/>
                <a:cs typeface="Arial"/>
                <a:sym typeface="Arial"/>
              </a:rPr>
              <a:t>JavaScript</a:t>
            </a:r>
            <a:r>
              <a:rPr lang="pt-BR" sz="2400" b="0" i="0" u="none" strike="noStrike" cap="none" dirty="0">
                <a:solidFill>
                  <a:schemeClr val="tx1"/>
                </a:solidFill>
                <a:latin typeface="Arial"/>
                <a:ea typeface="Arial"/>
                <a:cs typeface="Arial"/>
                <a:sym typeface="Arial"/>
              </a:rPr>
              <a:t>.</a:t>
            </a:r>
          </a:p>
        </p:txBody>
      </p:sp>
      <p:sp>
        <p:nvSpPr>
          <p:cNvPr id="517" name="Shape 517"/>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58</a:t>
            </a:fld>
            <a:endParaRPr lang="pt-BR" sz="1400" b="1" i="0" u="none" strike="noStrike" cap="none">
              <a:solidFill>
                <a:srgbClr val="DDDDDD"/>
              </a:solidFill>
              <a:latin typeface="Arial"/>
              <a:ea typeface="Arial"/>
              <a:cs typeface="Arial"/>
              <a:sym typeface="Arial"/>
            </a:endParaRPr>
          </a:p>
        </p:txBody>
      </p:sp>
      <p:sp>
        <p:nvSpPr>
          <p:cNvPr id="518" name="Shape 518"/>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2515190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Shape 523"/>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Divisões de página</a:t>
            </a:r>
          </a:p>
        </p:txBody>
      </p:sp>
      <p:sp>
        <p:nvSpPr>
          <p:cNvPr id="524" name="Shape 524"/>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Aprendemos os principais marcadores HTML, sua estrutura e para que são utilizados:</a:t>
            </a:r>
          </a:p>
          <a:p>
            <a:pPr marL="800100" lvl="1" indent="-342900">
              <a:spcBef>
                <a:spcPts val="960"/>
              </a:spcBef>
              <a:buClr>
                <a:schemeClr val="lt2"/>
              </a:buClr>
            </a:pPr>
            <a:r>
              <a:rPr lang="pt-BR" sz="2400" b="0" i="0" u="none" strike="noStrike" cap="none" dirty="0">
                <a:solidFill>
                  <a:schemeClr val="tx1"/>
                </a:solidFill>
                <a:latin typeface="Arial"/>
                <a:ea typeface="Arial"/>
                <a:cs typeface="Arial"/>
                <a:sym typeface="Arial"/>
              </a:rPr>
              <a:t>Marcação e formatação de texto</a:t>
            </a:r>
          </a:p>
          <a:p>
            <a:pPr marL="800100" lvl="1" indent="-342900">
              <a:spcBef>
                <a:spcPts val="480"/>
              </a:spcBef>
              <a:buClr>
                <a:schemeClr val="lt2"/>
              </a:buClr>
            </a:pPr>
            <a:r>
              <a:rPr lang="pt-BR" sz="2400" b="0" i="0" u="none" strike="noStrike" cap="none" dirty="0">
                <a:solidFill>
                  <a:schemeClr val="tx1"/>
                </a:solidFill>
                <a:latin typeface="Arial"/>
                <a:ea typeface="Arial"/>
                <a:cs typeface="Arial"/>
                <a:sym typeface="Arial"/>
              </a:rPr>
              <a:t>Definição de títulos e parágrafos</a:t>
            </a:r>
          </a:p>
          <a:p>
            <a:pPr marL="800100" lvl="1" indent="-342900">
              <a:spcBef>
                <a:spcPts val="480"/>
              </a:spcBef>
              <a:buClr>
                <a:schemeClr val="lt2"/>
              </a:buClr>
            </a:pPr>
            <a:r>
              <a:rPr lang="pt-BR" sz="2400" b="0" i="0" u="none" strike="noStrike" cap="none" dirty="0">
                <a:solidFill>
                  <a:schemeClr val="tx1"/>
                </a:solidFill>
                <a:latin typeface="Arial"/>
                <a:ea typeface="Arial"/>
                <a:cs typeface="Arial"/>
                <a:sym typeface="Arial"/>
              </a:rPr>
              <a:t>Definição de regiões e tabelas</a:t>
            </a:r>
          </a:p>
          <a:p>
            <a:pPr marL="342900" indent="-342900">
              <a:lnSpc>
                <a:spcPct val="120000"/>
              </a:lnSpc>
              <a:spcBef>
                <a:spcPts val="48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Durante muito tempo, utilizou-se tabelas para definir regiões dentro de uma página, para a construção de layouts.</a:t>
            </a:r>
            <a:endParaRPr lang="pt-BR" sz="2100" dirty="0">
              <a:solidFill>
                <a:schemeClr val="tx1"/>
              </a:solidFill>
              <a:latin typeface="Arial"/>
              <a:ea typeface="Arial"/>
              <a:cs typeface="Arial"/>
              <a:sym typeface="Arial"/>
            </a:endParaRPr>
          </a:p>
          <a:p>
            <a:pPr marL="342900" indent="-342900">
              <a:lnSpc>
                <a:spcPct val="120000"/>
              </a:lnSpc>
              <a:spcBef>
                <a:spcPts val="480"/>
              </a:spcBef>
              <a:spcAft>
                <a:spcPts val="0"/>
              </a:spcAft>
              <a:buClr>
                <a:schemeClr val="lt2"/>
              </a:buClr>
              <a:buSzPct val="70000"/>
            </a:pPr>
            <a:r>
              <a:rPr lang="pt-BR" sz="2100" b="0" i="0" u="none" strike="noStrike" cap="none" dirty="0">
                <a:solidFill>
                  <a:schemeClr val="tx1"/>
                </a:solidFill>
                <a:latin typeface="Arial"/>
                <a:ea typeface="Arial"/>
                <a:cs typeface="Arial"/>
                <a:sym typeface="Arial"/>
              </a:rPr>
              <a:t>Como elas são estruturas rígidas (número de colunas e linhas pré-definidas), elas não conseguem se ajustar aos mais diferentes tipos de telas.</a:t>
            </a:r>
          </a:p>
          <a:p>
            <a:pPr marL="342900" indent="-342900">
              <a:lnSpc>
                <a:spcPct val="120000"/>
              </a:lnSpc>
              <a:spcBef>
                <a:spcPts val="480"/>
              </a:spcBef>
              <a:spcAft>
                <a:spcPts val="0"/>
              </a:spcAft>
              <a:buClr>
                <a:schemeClr val="lt2"/>
              </a:buClr>
              <a:buSzPct val="70000"/>
            </a:pPr>
            <a:r>
              <a:rPr lang="pt-BR" sz="2100" b="1" dirty="0">
                <a:solidFill>
                  <a:schemeClr val="tx1"/>
                </a:solidFill>
                <a:latin typeface="Arial"/>
                <a:ea typeface="Arial"/>
                <a:cs typeface="Arial"/>
                <a:sym typeface="Arial"/>
              </a:rPr>
              <a:t>Por isso não se usa mais tabelas para layouts de páginas.</a:t>
            </a:r>
            <a:endParaRPr lang="pt-BR" sz="2400" b="1" i="0" u="none" strike="noStrike" cap="none" dirty="0">
              <a:solidFill>
                <a:schemeClr val="tx1"/>
              </a:solidFill>
              <a:latin typeface="Arial"/>
              <a:ea typeface="Arial"/>
              <a:cs typeface="Arial"/>
              <a:sym typeface="Arial"/>
            </a:endParaRPr>
          </a:p>
        </p:txBody>
      </p:sp>
      <p:sp>
        <p:nvSpPr>
          <p:cNvPr id="525" name="Shape 525"/>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59</a:t>
            </a:fld>
            <a:endParaRPr lang="pt-BR" sz="1400" b="1" i="0" u="none" strike="noStrike" cap="none">
              <a:solidFill>
                <a:srgbClr val="DDDDDD"/>
              </a:solidFill>
              <a:latin typeface="Arial"/>
              <a:ea typeface="Arial"/>
              <a:cs typeface="Arial"/>
              <a:sym typeface="Arial"/>
            </a:endParaRPr>
          </a:p>
        </p:txBody>
      </p:sp>
    </p:spTree>
    <p:extLst>
      <p:ext uri="{BB962C8B-B14F-4D97-AF65-F5344CB8AC3E}">
        <p14:creationId xmlns:p14="http://schemas.microsoft.com/office/powerpoint/2010/main" val="390304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Shape 112"/>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Como funciona </a:t>
            </a:r>
            <a:r>
              <a:rPr lang="pt-BR" sz="3600" b="1" dirty="0">
                <a:solidFill>
                  <a:srgbClr val="17375E"/>
                </a:solidFill>
                <a:latin typeface="Arial"/>
                <a:ea typeface="Arial"/>
                <a:cs typeface="Arial"/>
                <a:sym typeface="Arial"/>
              </a:rPr>
              <a:t>o </a:t>
            </a:r>
            <a:r>
              <a:rPr lang="pt-BR" sz="3600" b="1" i="0" u="none" strike="noStrike" cap="none" dirty="0">
                <a:solidFill>
                  <a:srgbClr val="17375E"/>
                </a:solidFill>
                <a:latin typeface="Arial"/>
                <a:ea typeface="Arial"/>
                <a:cs typeface="Arial"/>
                <a:sym typeface="Arial"/>
              </a:rPr>
              <a:t>HTML?</a:t>
            </a:r>
          </a:p>
        </p:txBody>
      </p:sp>
      <p:sp>
        <p:nvSpPr>
          <p:cNvPr id="113" name="Shape 113"/>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960"/>
              </a:spcBef>
              <a:spcAft>
                <a:spcPts val="0"/>
              </a:spcAft>
              <a:buClr>
                <a:schemeClr val="lt2"/>
              </a:buClr>
              <a:buSzPct val="70000"/>
            </a:pPr>
            <a:r>
              <a:rPr lang="pt-BR" sz="2400" dirty="0">
                <a:solidFill>
                  <a:schemeClr val="tx1"/>
                </a:solidFill>
                <a:latin typeface="Arial"/>
                <a:ea typeface="Arial"/>
                <a:cs typeface="Arial"/>
                <a:sym typeface="Arial"/>
              </a:rPr>
              <a:t>O HTML5 combina novos elementos, dando mais recursos para a formatação das páginas.</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Além de recursos, as marcações adicionam maior valor </a:t>
            </a:r>
            <a:r>
              <a:rPr lang="pt-BR" sz="2400" b="1" i="0" u="none" strike="noStrike" cap="none" dirty="0">
                <a:solidFill>
                  <a:schemeClr val="tx1"/>
                </a:solidFill>
                <a:latin typeface="Arial"/>
                <a:ea typeface="Arial"/>
                <a:cs typeface="Arial"/>
                <a:sym typeface="Arial"/>
              </a:rPr>
              <a:t>semântico</a:t>
            </a:r>
            <a:r>
              <a:rPr lang="pt-BR" sz="240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b="0" dirty="0">
                <a:solidFill>
                  <a:schemeClr val="tx1"/>
                </a:solidFill>
                <a:latin typeface="Arial"/>
                <a:ea typeface="Arial"/>
                <a:cs typeface="Arial"/>
                <a:sym typeface="Arial"/>
              </a:rPr>
              <a:t>Apesar do número 5 ser usado na marca, essa especificação está sempre em evolução:</a:t>
            </a:r>
          </a:p>
          <a:p>
            <a:pPr marL="881062" lvl="1" indent="-342900">
              <a:lnSpc>
                <a:spcPct val="120000"/>
              </a:lnSpc>
              <a:spcBef>
                <a:spcPts val="960"/>
              </a:spcBef>
              <a:buClr>
                <a:schemeClr val="lt2"/>
              </a:buClr>
              <a:buSzPct val="70000"/>
            </a:pPr>
            <a:r>
              <a:rPr lang="pt-BR" sz="2100" i="0" u="none" strike="noStrike" cap="none" dirty="0">
                <a:solidFill>
                  <a:schemeClr val="tx1"/>
                </a:solidFill>
                <a:latin typeface="Arial"/>
                <a:ea typeface="Arial"/>
                <a:cs typeface="Arial"/>
                <a:sym typeface="Arial"/>
              </a:rPr>
              <a:t>Versão 5.1 já lançada.</a:t>
            </a:r>
          </a:p>
          <a:p>
            <a:pPr marL="881062" lvl="1" indent="-342900">
              <a:lnSpc>
                <a:spcPct val="120000"/>
              </a:lnSpc>
              <a:spcBef>
                <a:spcPts val="960"/>
              </a:spcBef>
              <a:buClr>
                <a:schemeClr val="lt2"/>
              </a:buClr>
              <a:buSzPct val="70000"/>
            </a:pPr>
            <a:r>
              <a:rPr lang="pt-BR" sz="2100" b="0" dirty="0">
                <a:solidFill>
                  <a:schemeClr val="tx1"/>
                </a:solidFill>
                <a:latin typeface="Arial"/>
                <a:ea typeface="Arial"/>
                <a:cs typeface="Arial"/>
                <a:sym typeface="Arial"/>
              </a:rPr>
              <a:t>Versão 5.2 em trabalho.</a:t>
            </a:r>
          </a:p>
          <a:p>
            <a:pPr marL="342900" indent="-342900">
              <a:lnSpc>
                <a:spcPct val="120000"/>
              </a:lnSpc>
              <a:spcBef>
                <a:spcPts val="960"/>
              </a:spcBef>
              <a:buClr>
                <a:schemeClr val="lt2"/>
              </a:buClr>
              <a:buSzPct val="70000"/>
            </a:pPr>
            <a:r>
              <a:rPr lang="pt-BR" sz="2400" dirty="0">
                <a:solidFill>
                  <a:schemeClr val="tx1"/>
                </a:solidFill>
                <a:latin typeface="Arial"/>
                <a:ea typeface="Arial"/>
                <a:cs typeface="Arial"/>
                <a:sym typeface="Arial"/>
              </a:rPr>
              <a:t>Cada versão traz mais poder em recursos e semântica as páginas da web.</a:t>
            </a:r>
            <a:endParaRPr lang="pt-BR" sz="240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881655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Divisões de página</a:t>
            </a:r>
          </a:p>
        </p:txBody>
      </p:sp>
      <p:sp>
        <p:nvSpPr>
          <p:cNvPr id="541" name="Shape 541"/>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Para montar divisões de página, usa-se o marcador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 &lt;/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a:t>
            </a:r>
          </a:p>
          <a:p>
            <a:pPr marL="342900" indent="-342900">
              <a:spcBef>
                <a:spcPts val="960"/>
              </a:spcBef>
              <a:spcAft>
                <a:spcPts val="0"/>
              </a:spcAft>
              <a:buClr>
                <a:schemeClr val="lt2"/>
              </a:buClr>
              <a:buSzPct val="70000"/>
            </a:pP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não tem nenhum atributo próprio nas versões mais recentes do HTML. Normalmente usa-se os atributos globais </a:t>
            </a:r>
            <a:r>
              <a:rPr lang="pt-BR" sz="2400" b="0" i="0" u="none" strike="noStrike" cap="none" dirty="0" err="1">
                <a:solidFill>
                  <a:schemeClr val="tx1"/>
                </a:solidFill>
                <a:latin typeface="Arial"/>
                <a:ea typeface="Arial"/>
                <a:cs typeface="Arial"/>
                <a:sym typeface="Arial"/>
              </a:rPr>
              <a:t>class</a:t>
            </a:r>
            <a:r>
              <a:rPr lang="pt-BR" sz="2400" b="0" i="0" u="none" strike="noStrike" cap="none" dirty="0">
                <a:solidFill>
                  <a:schemeClr val="tx1"/>
                </a:solidFill>
                <a:latin typeface="Arial"/>
                <a:ea typeface="Arial"/>
                <a:cs typeface="Arial"/>
                <a:sym typeface="Arial"/>
              </a:rPr>
              <a:t> e id. </a:t>
            </a:r>
            <a:r>
              <a:rPr lang="pt-BR" sz="2800" b="1" dirty="0">
                <a:solidFill>
                  <a:srgbClr val="7030A0"/>
                </a:solidFill>
                <a:latin typeface="Courier New"/>
                <a:ea typeface="Courier New"/>
                <a:cs typeface="Courier New"/>
                <a:sym typeface="Arial"/>
              </a:rPr>
              <a:t>&lt;</a:t>
            </a:r>
            <a:r>
              <a:rPr lang="pt-BR" sz="2800" b="1" dirty="0" err="1">
                <a:solidFill>
                  <a:srgbClr val="7030A0"/>
                </a:solidFill>
                <a:latin typeface="Courier New"/>
                <a:ea typeface="Courier New"/>
                <a:cs typeface="Courier New"/>
                <a:sym typeface="Arial"/>
              </a:rPr>
              <a:t>div</a:t>
            </a:r>
            <a:r>
              <a:rPr lang="pt-BR" sz="2800" b="1" dirty="0">
                <a:solidFill>
                  <a:srgbClr val="7030A0"/>
                </a:solidFill>
                <a:latin typeface="Courier New"/>
                <a:ea typeface="Courier New"/>
                <a:cs typeface="Courier New"/>
                <a:sym typeface="Arial"/>
              </a:rPr>
              <a:t>&gt;</a:t>
            </a:r>
            <a:r>
              <a:rPr lang="pt-BR" sz="2400" b="0" i="0" u="none" strike="noStrike" cap="none" dirty="0">
                <a:solidFill>
                  <a:schemeClr val="tx1"/>
                </a:solidFill>
                <a:latin typeface="Arial"/>
                <a:ea typeface="Arial"/>
                <a:cs typeface="Arial"/>
                <a:sym typeface="Arial"/>
              </a:rPr>
              <a:t> existe apenas para aplicar um estilo a uma zona da página HTML</a:t>
            </a:r>
          </a:p>
          <a:p>
            <a:pPr marL="342900" indent="-342900">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Para formatação de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 </a:t>
            </a:r>
            <a:r>
              <a:rPr lang="pt-BR" sz="2400" b="0" i="0" u="none" strike="noStrike" cap="none" dirty="0">
                <a:solidFill>
                  <a:schemeClr val="tx1"/>
                </a:solidFill>
                <a:latin typeface="Arial"/>
                <a:ea typeface="Arial"/>
                <a:cs typeface="Arial"/>
                <a:sym typeface="Arial"/>
              </a:rPr>
              <a:t>utilizam-se folhas de estilo (CSS). Permite definir estilos sem associar a elementos estruturais do HTML.</a:t>
            </a:r>
          </a:p>
          <a:p>
            <a:pPr marL="342900" indent="-342900">
              <a:spcBef>
                <a:spcPts val="960"/>
              </a:spcBef>
              <a:spcAft>
                <a:spcPts val="0"/>
              </a:spcAft>
              <a:buClr>
                <a:schemeClr val="lt2"/>
              </a:buClr>
              <a:buSzPct val="70000"/>
            </a:pPr>
            <a:r>
              <a:rPr lang="pt-BR" sz="2400" dirty="0">
                <a:solidFill>
                  <a:schemeClr val="tx1"/>
                </a:solidFill>
                <a:latin typeface="Arial"/>
                <a:ea typeface="Arial"/>
                <a:cs typeface="Arial"/>
                <a:sym typeface="Arial"/>
              </a:rPr>
              <a:t>Veremos como fazer a formatação nas próximas aulas.</a:t>
            </a:r>
          </a:p>
          <a:p>
            <a:pPr marL="342900" indent="-342900">
              <a:spcBef>
                <a:spcPts val="960"/>
              </a:spcBef>
              <a:spcAft>
                <a:spcPts val="0"/>
              </a:spcAft>
              <a:buClr>
                <a:schemeClr val="lt2"/>
              </a:buClr>
              <a:buSzPct val="70000"/>
            </a:pPr>
            <a:endParaRPr lang="pt-BR" sz="2400" b="0" i="0" u="none" strike="noStrike" cap="none" dirty="0">
              <a:solidFill>
                <a:schemeClr val="tx1"/>
              </a:solidFill>
              <a:latin typeface="Arial"/>
              <a:ea typeface="Arial"/>
              <a:cs typeface="Arial"/>
              <a:sym typeface="Arial"/>
            </a:endParaRPr>
          </a:p>
          <a:p>
            <a:pPr marL="342900" indent="-342900">
              <a:spcBef>
                <a:spcPts val="960"/>
              </a:spcBef>
              <a:spcAft>
                <a:spcPts val="0"/>
              </a:spcAft>
              <a:buClr>
                <a:schemeClr val="lt2"/>
              </a:buClr>
              <a:buSzPct val="70000"/>
            </a:pPr>
            <a:endParaRPr sz="2400" b="0" i="0" u="none" strike="noStrike" cap="none" dirty="0">
              <a:solidFill>
                <a:schemeClr val="tx1"/>
              </a:solidFill>
              <a:latin typeface="Arial"/>
              <a:ea typeface="Arial"/>
              <a:cs typeface="Arial"/>
              <a:sym typeface="Arial"/>
            </a:endParaRPr>
          </a:p>
        </p:txBody>
      </p:sp>
      <p:sp>
        <p:nvSpPr>
          <p:cNvPr id="542" name="Shape 542"/>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60</a:t>
            </a:fld>
            <a:endParaRPr lang="pt-BR" sz="1400" b="1" i="0" u="none" strike="noStrike" cap="none">
              <a:solidFill>
                <a:srgbClr val="DDDDDD"/>
              </a:solidFill>
              <a:latin typeface="Arial"/>
              <a:ea typeface="Arial"/>
              <a:cs typeface="Arial"/>
              <a:sym typeface="Arial"/>
            </a:endParaRPr>
          </a:p>
        </p:txBody>
      </p:sp>
      <p:sp>
        <p:nvSpPr>
          <p:cNvPr id="543" name="Shape 543"/>
          <p:cNvSpPr txBox="1">
            <a:spLocks noGrp="1"/>
          </p:cNvSpPr>
          <p:nvPr>
            <p:ph type="ftr" idx="4294967295"/>
          </p:nvPr>
        </p:nvSpPr>
        <p:spPr>
          <a:xfrm>
            <a:off x="25400" y="6561138"/>
            <a:ext cx="6562725" cy="2968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pt-BR" sz="1400" b="1" i="0" u="none" strike="noStrike" cap="none">
                <a:solidFill>
                  <a:srgbClr val="7F7F7F"/>
                </a:solidFill>
                <a:latin typeface="Arial"/>
                <a:ea typeface="Arial"/>
                <a:cs typeface="Arial"/>
                <a:sym typeface="Arial"/>
              </a:rPr>
              <a:t>Aula 00: Apresentação da Disciplina</a:t>
            </a:r>
          </a:p>
        </p:txBody>
      </p:sp>
    </p:spTree>
    <p:extLst>
      <p:ext uri="{BB962C8B-B14F-4D97-AF65-F5344CB8AC3E}">
        <p14:creationId xmlns:p14="http://schemas.microsoft.com/office/powerpoint/2010/main" val="222390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Divisões de página</a:t>
            </a:r>
          </a:p>
        </p:txBody>
      </p:sp>
      <p:sp>
        <p:nvSpPr>
          <p:cNvPr id="549" name="Shape 549"/>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300" b="0" i="0" u="none" strike="noStrike" cap="none" dirty="0">
                <a:solidFill>
                  <a:schemeClr val="tx1"/>
                </a:solidFill>
                <a:latin typeface="Arial"/>
                <a:ea typeface="Arial"/>
                <a:cs typeface="Arial"/>
                <a:sym typeface="Arial"/>
              </a:rPr>
              <a:t>Outro elemento utilizado para criar regiões em uma página HTML é o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span</a:t>
            </a:r>
            <a:r>
              <a:rPr lang="pt-BR" sz="2800" b="1" dirty="0">
                <a:solidFill>
                  <a:srgbClr val="7030A0"/>
                </a:solidFill>
                <a:latin typeface="Courier New"/>
                <a:ea typeface="Courier New"/>
                <a:cs typeface="Courier New"/>
                <a:sym typeface="Courier New"/>
              </a:rPr>
              <a:t>&gt; &lt;/</a:t>
            </a:r>
            <a:r>
              <a:rPr lang="pt-BR" sz="2800" b="1" dirty="0" err="1">
                <a:solidFill>
                  <a:srgbClr val="7030A0"/>
                </a:solidFill>
                <a:latin typeface="Courier New"/>
                <a:ea typeface="Courier New"/>
                <a:cs typeface="Courier New"/>
                <a:sym typeface="Courier New"/>
              </a:rPr>
              <a:t>span</a:t>
            </a:r>
            <a:r>
              <a:rPr lang="pt-BR" sz="2800" b="1" dirty="0">
                <a:solidFill>
                  <a:srgbClr val="7030A0"/>
                </a:solidFill>
                <a:latin typeface="Courier New"/>
                <a:ea typeface="Courier New"/>
                <a:cs typeface="Courier New"/>
                <a:sym typeface="Courier New"/>
              </a:rPr>
              <a:t>&gt;</a:t>
            </a:r>
          </a:p>
          <a:p>
            <a:pPr marL="342900" indent="-342900">
              <a:lnSpc>
                <a:spcPct val="120000"/>
              </a:lnSpc>
              <a:spcBef>
                <a:spcPts val="920"/>
              </a:spcBef>
              <a:spcAft>
                <a:spcPts val="0"/>
              </a:spcAft>
              <a:buClr>
                <a:schemeClr val="lt2"/>
              </a:buClr>
              <a:buSzPct val="70000"/>
            </a:pPr>
            <a:r>
              <a:rPr lang="pt-BR" sz="2300" b="0" i="0" u="none" strike="noStrike" cap="none" dirty="0">
                <a:solidFill>
                  <a:schemeClr val="tx1"/>
                </a:solidFill>
                <a:latin typeface="Arial"/>
                <a:ea typeface="Arial"/>
                <a:cs typeface="Arial"/>
                <a:sym typeface="Arial"/>
              </a:rPr>
              <a:t>Assim como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a:t>
            </a:r>
            <a:r>
              <a:rPr lang="pt-BR" sz="2800" dirty="0">
                <a:solidFill>
                  <a:schemeClr val="tx1"/>
                </a:solidFill>
                <a:latin typeface="Arial"/>
                <a:ea typeface="Arial"/>
                <a:cs typeface="Arial"/>
                <a:sym typeface="Arial"/>
              </a:rPr>
              <a:t>,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span</a:t>
            </a:r>
            <a:r>
              <a:rPr lang="pt-BR" sz="2800" b="1" dirty="0">
                <a:solidFill>
                  <a:srgbClr val="7030A0"/>
                </a:solidFill>
                <a:latin typeface="Courier New"/>
                <a:ea typeface="Courier New"/>
                <a:cs typeface="Courier New"/>
                <a:sym typeface="Courier New"/>
              </a:rPr>
              <a:t>&gt; </a:t>
            </a:r>
            <a:r>
              <a:rPr lang="pt-BR" sz="2300" b="0" i="0" u="none" strike="noStrike" cap="none" dirty="0">
                <a:solidFill>
                  <a:schemeClr val="tx1"/>
                </a:solidFill>
                <a:latin typeface="Arial"/>
                <a:ea typeface="Arial"/>
                <a:cs typeface="Arial"/>
                <a:sym typeface="Arial"/>
              </a:rPr>
              <a:t>é utilizado para definir regiões com formatação específica de estilos</a:t>
            </a:r>
          </a:p>
          <a:p>
            <a:pPr marL="342900" indent="-342900">
              <a:lnSpc>
                <a:spcPct val="120000"/>
              </a:lnSpc>
              <a:spcBef>
                <a:spcPts val="920"/>
              </a:spcBef>
              <a:spcAft>
                <a:spcPts val="0"/>
              </a:spcAft>
              <a:buClr>
                <a:schemeClr val="lt2"/>
              </a:buClr>
              <a:buSzPct val="70000"/>
            </a:pPr>
            <a:r>
              <a:rPr lang="pt-BR" sz="2300" b="0" i="0" u="none" strike="noStrike" cap="none" dirty="0">
                <a:solidFill>
                  <a:schemeClr val="tx1"/>
                </a:solidFill>
                <a:latin typeface="Arial"/>
                <a:ea typeface="Arial"/>
                <a:cs typeface="Arial"/>
                <a:sym typeface="Arial"/>
              </a:rPr>
              <a:t>Também é utilizado com os atributos </a:t>
            </a:r>
            <a:r>
              <a:rPr lang="pt-BR" sz="2300" b="1" i="0" u="none" strike="noStrike" cap="none" dirty="0" err="1">
                <a:solidFill>
                  <a:srgbClr val="FF0000"/>
                </a:solidFill>
                <a:latin typeface="Courier New"/>
                <a:ea typeface="Courier New"/>
                <a:cs typeface="Courier New"/>
                <a:sym typeface="Courier New"/>
              </a:rPr>
              <a:t>class</a:t>
            </a:r>
            <a:r>
              <a:rPr lang="pt-BR" sz="2300" b="1" i="0" u="none" strike="noStrike" cap="none" dirty="0">
                <a:solidFill>
                  <a:srgbClr val="FF0000"/>
                </a:solidFill>
                <a:latin typeface="Courier New"/>
                <a:ea typeface="Courier New"/>
                <a:cs typeface="Courier New"/>
                <a:sym typeface="Courier New"/>
              </a:rPr>
              <a:t> </a:t>
            </a:r>
            <a:r>
              <a:rPr lang="pt-BR" sz="2300" b="0" i="0" u="none" strike="noStrike" cap="none" dirty="0">
                <a:solidFill>
                  <a:schemeClr val="tx1"/>
                </a:solidFill>
                <a:latin typeface="Arial"/>
                <a:ea typeface="Arial"/>
                <a:cs typeface="Arial"/>
                <a:sym typeface="Arial"/>
              </a:rPr>
              <a:t>e </a:t>
            </a:r>
            <a:r>
              <a:rPr lang="pt-BR" sz="2300" b="1" i="0" u="none" strike="noStrike" cap="none" dirty="0">
                <a:solidFill>
                  <a:srgbClr val="FF0000"/>
                </a:solidFill>
                <a:latin typeface="Courier New"/>
                <a:ea typeface="Courier New"/>
                <a:cs typeface="Courier New"/>
                <a:sym typeface="Courier New"/>
              </a:rPr>
              <a:t>id</a:t>
            </a:r>
          </a:p>
          <a:p>
            <a:pPr marL="342900" indent="-342900">
              <a:lnSpc>
                <a:spcPct val="120000"/>
              </a:lnSpc>
              <a:spcBef>
                <a:spcPts val="920"/>
              </a:spcBef>
              <a:spcAft>
                <a:spcPts val="0"/>
              </a:spcAft>
              <a:buClr>
                <a:schemeClr val="lt2"/>
              </a:buClr>
              <a:buSzPct val="70000"/>
            </a:pPr>
            <a:r>
              <a:rPr lang="pt-BR" sz="2300" b="0" i="0" u="none" strike="noStrike" cap="none" dirty="0">
                <a:solidFill>
                  <a:schemeClr val="tx1"/>
                </a:solidFill>
                <a:latin typeface="Arial"/>
                <a:ea typeface="Arial"/>
                <a:cs typeface="Arial"/>
                <a:sym typeface="Arial"/>
              </a:rPr>
              <a:t>A diferença entre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a:t>
            </a:r>
            <a:r>
              <a:rPr lang="pt-BR" sz="2300" b="1" i="0" u="none" strike="noStrike" cap="none" dirty="0">
                <a:solidFill>
                  <a:schemeClr val="tx1"/>
                </a:solidFill>
                <a:latin typeface="Courier New"/>
                <a:ea typeface="Courier New"/>
                <a:cs typeface="Courier New"/>
                <a:sym typeface="Courier New"/>
              </a:rPr>
              <a:t> </a:t>
            </a:r>
            <a:r>
              <a:rPr lang="pt-BR" sz="2300" b="0" i="0" u="none" strike="noStrike" cap="none" dirty="0">
                <a:solidFill>
                  <a:schemeClr val="tx1"/>
                </a:solidFill>
                <a:latin typeface="Arial"/>
                <a:ea typeface="Arial"/>
                <a:cs typeface="Arial"/>
                <a:sym typeface="Arial"/>
              </a:rPr>
              <a:t>e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span</a:t>
            </a:r>
            <a:r>
              <a:rPr lang="pt-BR" sz="2800" b="1" dirty="0">
                <a:solidFill>
                  <a:srgbClr val="7030A0"/>
                </a:solidFill>
                <a:latin typeface="Courier New"/>
                <a:ea typeface="Courier New"/>
                <a:cs typeface="Courier New"/>
                <a:sym typeface="Courier New"/>
              </a:rPr>
              <a:t>&gt; </a:t>
            </a:r>
            <a:r>
              <a:rPr lang="pt-BR" sz="2300" b="0" i="0" u="none" strike="noStrike" cap="none" dirty="0">
                <a:solidFill>
                  <a:schemeClr val="tx1"/>
                </a:solidFill>
                <a:latin typeface="Arial"/>
                <a:ea typeface="Arial"/>
                <a:cs typeface="Arial"/>
                <a:sym typeface="Arial"/>
              </a:rPr>
              <a:t>é o tipo de elemento de cada um. Enquanto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div</a:t>
            </a:r>
            <a:r>
              <a:rPr lang="pt-BR" sz="2800" b="1" dirty="0">
                <a:solidFill>
                  <a:srgbClr val="7030A0"/>
                </a:solidFill>
                <a:latin typeface="Courier New"/>
                <a:ea typeface="Courier New"/>
                <a:cs typeface="Courier New"/>
                <a:sym typeface="Courier New"/>
              </a:rPr>
              <a:t>&gt; </a:t>
            </a:r>
            <a:r>
              <a:rPr lang="pt-BR" sz="2300" b="0" i="0" u="none" strike="noStrike" cap="none" dirty="0">
                <a:solidFill>
                  <a:schemeClr val="tx1"/>
                </a:solidFill>
                <a:latin typeface="Arial"/>
                <a:ea typeface="Arial"/>
                <a:cs typeface="Arial"/>
                <a:sym typeface="Arial"/>
              </a:rPr>
              <a:t>é um elemento de bloco,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span</a:t>
            </a:r>
            <a:r>
              <a:rPr lang="pt-BR" sz="2800" b="1" dirty="0">
                <a:solidFill>
                  <a:srgbClr val="7030A0"/>
                </a:solidFill>
                <a:latin typeface="Courier New"/>
                <a:ea typeface="Courier New"/>
                <a:cs typeface="Courier New"/>
                <a:sym typeface="Courier New"/>
              </a:rPr>
              <a:t>&gt; </a:t>
            </a:r>
            <a:r>
              <a:rPr lang="pt-BR" sz="2300" b="0" i="0" u="none" strike="noStrike" cap="none" dirty="0">
                <a:solidFill>
                  <a:schemeClr val="tx1"/>
                </a:solidFill>
                <a:latin typeface="Arial"/>
                <a:ea typeface="Arial"/>
                <a:cs typeface="Arial"/>
                <a:sym typeface="Arial"/>
              </a:rPr>
              <a:t>é um elemento de linha. Dessa forma, a criação de um </a:t>
            </a:r>
            <a:r>
              <a:rPr lang="pt-BR" sz="2800" b="1" dirty="0">
                <a:solidFill>
                  <a:srgbClr val="7030A0"/>
                </a:solidFill>
                <a:latin typeface="Courier New"/>
                <a:ea typeface="Courier New"/>
                <a:cs typeface="Courier New"/>
                <a:sym typeface="Courier New"/>
              </a:rPr>
              <a:t>&lt;</a:t>
            </a:r>
            <a:r>
              <a:rPr lang="pt-BR" sz="2800" b="1" dirty="0" err="1">
                <a:solidFill>
                  <a:srgbClr val="7030A0"/>
                </a:solidFill>
                <a:latin typeface="Courier New"/>
                <a:ea typeface="Courier New"/>
                <a:cs typeface="Courier New"/>
                <a:sym typeface="Courier New"/>
              </a:rPr>
              <a:t>span</a:t>
            </a:r>
            <a:r>
              <a:rPr lang="pt-BR" sz="2800" b="1" dirty="0">
                <a:solidFill>
                  <a:srgbClr val="7030A0"/>
                </a:solidFill>
                <a:latin typeface="Courier New"/>
                <a:ea typeface="Courier New"/>
                <a:cs typeface="Courier New"/>
                <a:sym typeface="Courier New"/>
              </a:rPr>
              <a:t>&gt; </a:t>
            </a:r>
            <a:r>
              <a:rPr lang="pt-BR" sz="2300" b="0" i="0" u="none" strike="noStrike" cap="none" dirty="0">
                <a:solidFill>
                  <a:schemeClr val="tx1"/>
                </a:solidFill>
                <a:latin typeface="Arial"/>
                <a:ea typeface="Arial"/>
                <a:cs typeface="Arial"/>
                <a:sym typeface="Arial"/>
              </a:rPr>
              <a:t>não implica em uma nova linha.</a:t>
            </a:r>
          </a:p>
        </p:txBody>
      </p:sp>
      <p:sp>
        <p:nvSpPr>
          <p:cNvPr id="550" name="Shape 550"/>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61</a:t>
            </a:fld>
            <a:endParaRPr lang="pt-BR" sz="1400" b="1" i="0" u="none" strike="noStrike" cap="none">
              <a:solidFill>
                <a:srgbClr val="DDDDDD"/>
              </a:solidFill>
              <a:latin typeface="Arial"/>
              <a:ea typeface="Arial"/>
              <a:cs typeface="Arial"/>
              <a:sym typeface="Arial"/>
            </a:endParaRPr>
          </a:p>
        </p:txBody>
      </p:sp>
    </p:spTree>
    <p:extLst>
      <p:ext uri="{BB962C8B-B14F-4D97-AF65-F5344CB8AC3E}">
        <p14:creationId xmlns:p14="http://schemas.microsoft.com/office/powerpoint/2010/main" val="4268007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Estruturas - </a:t>
            </a:r>
            <a:r>
              <a:rPr lang="pt-BR" sz="3600" b="1" i="0" u="none" strike="noStrike" cap="none" dirty="0">
                <a:solidFill>
                  <a:srgbClr val="17375E"/>
                </a:solidFill>
                <a:latin typeface="Arial"/>
                <a:ea typeface="Arial"/>
                <a:cs typeface="Arial"/>
                <a:sym typeface="Arial"/>
              </a:rPr>
              <a:t>Divisões de página</a:t>
            </a:r>
          </a:p>
        </p:txBody>
      </p:sp>
      <p:sp>
        <p:nvSpPr>
          <p:cNvPr id="557" name="Shape 557"/>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Exemplo</a:t>
            </a:r>
          </a:p>
          <a:p>
            <a:pPr marL="342900" marR="0" lvl="0" indent="-342900" algn="l" rtl="0">
              <a:lnSpc>
                <a:spcPct val="120000"/>
              </a:lnSpc>
              <a:spcBef>
                <a:spcPts val="960"/>
              </a:spcBef>
              <a:spcAft>
                <a:spcPts val="0"/>
              </a:spcAft>
              <a:buClr>
                <a:schemeClr val="lt2"/>
              </a:buClr>
              <a:buSzPct val="70000"/>
              <a:buFont typeface="Arial"/>
              <a:buNone/>
            </a:pPr>
            <a:endParaRPr sz="2400" b="0" i="0" u="none" strike="noStrike" cap="none" dirty="0">
              <a:solidFill>
                <a:srgbClr val="333333"/>
              </a:solidFill>
              <a:latin typeface="Arial"/>
              <a:ea typeface="Arial"/>
              <a:cs typeface="Arial"/>
              <a:sym typeface="Arial"/>
            </a:endParaRPr>
          </a:p>
        </p:txBody>
      </p:sp>
      <p:sp>
        <p:nvSpPr>
          <p:cNvPr id="558" name="Shape 558"/>
          <p:cNvSpPr txBox="1">
            <a:spLocks noGrp="1"/>
          </p:cNvSpPr>
          <p:nvPr>
            <p:ph type="sldNum" idx="4294967295"/>
          </p:nvPr>
        </p:nvSpPr>
        <p:spPr>
          <a:xfrm>
            <a:off x="6804025" y="6553200"/>
            <a:ext cx="2133599" cy="304799"/>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DDDDDD"/>
              </a:buClr>
              <a:buSzPct val="25000"/>
              <a:buFont typeface="Arial"/>
              <a:buNone/>
            </a:pPr>
            <a:fld id="{00000000-1234-1234-1234-123412341234}" type="slidenum">
              <a:rPr lang="pt-BR" sz="1400" b="1" i="0" u="none" strike="noStrike" cap="none">
                <a:solidFill>
                  <a:srgbClr val="DDDDDD"/>
                </a:solidFill>
                <a:latin typeface="Arial"/>
                <a:ea typeface="Arial"/>
                <a:cs typeface="Arial"/>
                <a:sym typeface="Arial"/>
              </a:rPr>
              <a:t>62</a:t>
            </a:fld>
            <a:endParaRPr lang="pt-BR" sz="1400" b="1" i="0" u="none" strike="noStrike" cap="none">
              <a:solidFill>
                <a:srgbClr val="DDDDDD"/>
              </a:solidFill>
              <a:latin typeface="Arial"/>
              <a:ea typeface="Arial"/>
              <a:cs typeface="Arial"/>
              <a:sym typeface="Arial"/>
            </a:endParaRPr>
          </a:p>
        </p:txBody>
      </p:sp>
      <p:sp>
        <p:nvSpPr>
          <p:cNvPr id="560" name="Shape 560"/>
          <p:cNvSpPr/>
          <p:nvPr/>
        </p:nvSpPr>
        <p:spPr>
          <a:xfrm>
            <a:off x="296862" y="1989138"/>
            <a:ext cx="8242300" cy="3527424"/>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&lt;!DOCTYPE </a:t>
            </a:r>
            <a:r>
              <a:rPr lang="pt-BR" sz="1800" b="1" i="0" u="none" strike="noStrike" cap="none" dirty="0" err="1">
                <a:solidFill>
                  <a:schemeClr val="dk1"/>
                </a:solidFill>
                <a:latin typeface="Courier New"/>
                <a:ea typeface="Courier New"/>
                <a:cs typeface="Courier New"/>
                <a:sym typeface="Courier New"/>
              </a:rPr>
              <a:t>html</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&lt;</a:t>
            </a:r>
            <a:r>
              <a:rPr lang="pt-BR" sz="1800" b="1" i="0" u="none" strike="noStrike" cap="none" dirty="0" err="1">
                <a:solidFill>
                  <a:schemeClr val="dk1"/>
                </a:solidFill>
                <a:latin typeface="Courier New"/>
                <a:ea typeface="Courier New"/>
                <a:cs typeface="Courier New"/>
                <a:sym typeface="Courier New"/>
              </a:rPr>
              <a:t>html</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  &lt;</a:t>
            </a:r>
            <a:r>
              <a:rPr lang="pt-BR" sz="1800" b="1" i="0" u="none" strike="noStrike" cap="none" dirty="0" err="1">
                <a:solidFill>
                  <a:schemeClr val="dk1"/>
                </a:solidFill>
                <a:latin typeface="Courier New"/>
                <a:ea typeface="Courier New"/>
                <a:cs typeface="Courier New"/>
                <a:sym typeface="Courier New"/>
              </a:rPr>
              <a:t>head</a:t>
            </a:r>
            <a:r>
              <a:rPr lang="pt-BR" sz="1800" b="1" i="0" u="none" strike="noStrike" cap="none" dirty="0">
                <a:solidFill>
                  <a:schemeClr val="dk1"/>
                </a:solidFill>
                <a:latin typeface="Courier New"/>
                <a:ea typeface="Courier New"/>
                <a:cs typeface="Courier New"/>
                <a:sym typeface="Courier New"/>
              </a:rPr>
              <a:t>&gt;&lt;/</a:t>
            </a:r>
            <a:r>
              <a:rPr lang="pt-BR" sz="1800" b="1" i="0" u="none" strike="noStrike" cap="none" dirty="0" err="1">
                <a:solidFill>
                  <a:schemeClr val="dk1"/>
                </a:solidFill>
                <a:latin typeface="Courier New"/>
                <a:ea typeface="Courier New"/>
                <a:cs typeface="Courier New"/>
                <a:sym typeface="Courier New"/>
              </a:rPr>
              <a:t>head</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  &lt;</a:t>
            </a:r>
            <a:r>
              <a:rPr lang="pt-BR" sz="1800" b="1" i="0" u="none" strike="noStrike" cap="none" dirty="0" err="1">
                <a:solidFill>
                  <a:schemeClr val="dk1"/>
                </a:solidFill>
                <a:latin typeface="Courier New"/>
                <a:ea typeface="Courier New"/>
                <a:cs typeface="Courier New"/>
                <a:sym typeface="Courier New"/>
              </a:rPr>
              <a:t>body</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	&lt;</a:t>
            </a:r>
            <a:r>
              <a:rPr lang="pt-BR" sz="1800" b="1" i="0" u="none" strike="noStrike" cap="none" dirty="0" err="1">
                <a:solidFill>
                  <a:schemeClr val="dk1"/>
                </a:solidFill>
                <a:latin typeface="Courier New"/>
                <a:ea typeface="Courier New"/>
                <a:cs typeface="Courier New"/>
                <a:sym typeface="Courier New"/>
              </a:rPr>
              <a:t>span</a:t>
            </a:r>
            <a:r>
              <a:rPr lang="pt-BR" sz="1800" b="1" i="0" u="none" strike="noStrike" cap="none" dirty="0">
                <a:solidFill>
                  <a:schemeClr val="dk1"/>
                </a:solidFill>
                <a:latin typeface="Courier New"/>
                <a:ea typeface="Courier New"/>
                <a:cs typeface="Courier New"/>
                <a:sym typeface="Courier New"/>
              </a:rPr>
              <a:t>&gt;</a:t>
            </a:r>
            <a:r>
              <a:rPr lang="pt-BR" sz="1800" b="1" i="0" u="none" strike="noStrike" cap="none" dirty="0" err="1">
                <a:solidFill>
                  <a:schemeClr val="dk1"/>
                </a:solidFill>
                <a:latin typeface="Courier New"/>
                <a:ea typeface="Courier New"/>
                <a:cs typeface="Courier New"/>
                <a:sym typeface="Courier New"/>
              </a:rPr>
              <a:t>Span</a:t>
            </a:r>
            <a:r>
              <a:rPr lang="pt-BR" sz="1800" b="1" i="0" u="none" strike="noStrike" cap="none" dirty="0">
                <a:solidFill>
                  <a:schemeClr val="dk1"/>
                </a:solidFill>
                <a:latin typeface="Courier New"/>
                <a:ea typeface="Courier New"/>
                <a:cs typeface="Courier New"/>
                <a:sym typeface="Courier New"/>
              </a:rPr>
              <a:t> 1&lt;/</a:t>
            </a:r>
            <a:r>
              <a:rPr lang="pt-BR" sz="1800" b="1" i="0" u="none" strike="noStrike" cap="none" dirty="0" err="1">
                <a:solidFill>
                  <a:schemeClr val="dk1"/>
                </a:solidFill>
                <a:latin typeface="Courier New"/>
                <a:ea typeface="Courier New"/>
                <a:cs typeface="Courier New"/>
                <a:sym typeface="Courier New"/>
              </a:rPr>
              <a:t>span</a:t>
            </a:r>
            <a:r>
              <a:rPr lang="pt-BR" sz="1800" b="1" i="0" u="none" strike="noStrike" cap="none" dirty="0">
                <a:solidFill>
                  <a:schemeClr val="dk1"/>
                </a:solidFill>
                <a:latin typeface="Courier New"/>
                <a:ea typeface="Courier New"/>
                <a:cs typeface="Courier New"/>
                <a:sym typeface="Courier New"/>
              </a:rPr>
              <a:t>&gt;&lt;</a:t>
            </a:r>
            <a:r>
              <a:rPr lang="pt-BR" sz="1800" b="1" i="0" u="none" strike="noStrike" cap="none" dirty="0" err="1">
                <a:solidFill>
                  <a:schemeClr val="dk1"/>
                </a:solidFill>
                <a:latin typeface="Courier New"/>
                <a:ea typeface="Courier New"/>
                <a:cs typeface="Courier New"/>
                <a:sym typeface="Courier New"/>
              </a:rPr>
              <a:t>span</a:t>
            </a:r>
            <a:r>
              <a:rPr lang="pt-BR" sz="1800" b="1" i="0" u="none" strike="noStrike" cap="none" dirty="0">
                <a:solidFill>
                  <a:schemeClr val="dk1"/>
                </a:solidFill>
                <a:latin typeface="Courier New"/>
                <a:ea typeface="Courier New"/>
                <a:cs typeface="Courier New"/>
                <a:sym typeface="Courier New"/>
              </a:rPr>
              <a:t>&gt; </a:t>
            </a:r>
            <a:r>
              <a:rPr lang="pt-BR" sz="1800" b="1" i="0" u="none" strike="noStrike" cap="none" dirty="0" err="1">
                <a:solidFill>
                  <a:schemeClr val="dk1"/>
                </a:solidFill>
                <a:latin typeface="Courier New"/>
                <a:ea typeface="Courier New"/>
                <a:cs typeface="Courier New"/>
                <a:sym typeface="Courier New"/>
              </a:rPr>
              <a:t>Span</a:t>
            </a:r>
            <a:r>
              <a:rPr lang="pt-BR" sz="1800" b="1" i="0" u="none" strike="noStrike" cap="none" dirty="0">
                <a:solidFill>
                  <a:schemeClr val="dk1"/>
                </a:solidFill>
                <a:latin typeface="Courier New"/>
                <a:ea typeface="Courier New"/>
                <a:cs typeface="Courier New"/>
                <a:sym typeface="Courier New"/>
              </a:rPr>
              <a:t> 2&lt;/</a:t>
            </a:r>
            <a:r>
              <a:rPr lang="pt-BR" sz="1800" b="1" i="0" u="none" strike="noStrike" cap="none" dirty="0" err="1">
                <a:solidFill>
                  <a:schemeClr val="dk1"/>
                </a:solidFill>
                <a:latin typeface="Courier New"/>
                <a:ea typeface="Courier New"/>
                <a:cs typeface="Courier New"/>
                <a:sym typeface="Courier New"/>
              </a:rPr>
              <a:t>span</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	&lt;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&gt;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 1&lt;/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&gt; &lt;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&gt;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 2&lt;/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&gt; &lt;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&gt;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 3&lt;/</a:t>
            </a:r>
            <a:r>
              <a:rPr lang="pt-BR" sz="1800" b="1" i="0" u="none" strike="noStrike" cap="none" dirty="0" err="1">
                <a:solidFill>
                  <a:schemeClr val="dk1"/>
                </a:solidFill>
                <a:latin typeface="Courier New"/>
                <a:ea typeface="Courier New"/>
                <a:cs typeface="Courier New"/>
                <a:sym typeface="Courier New"/>
              </a:rPr>
              <a:t>div</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  &lt;/</a:t>
            </a:r>
            <a:r>
              <a:rPr lang="pt-BR" sz="1800" b="1" i="0" u="none" strike="noStrike" cap="none" dirty="0" err="1">
                <a:solidFill>
                  <a:schemeClr val="dk1"/>
                </a:solidFill>
                <a:latin typeface="Courier New"/>
                <a:ea typeface="Courier New"/>
                <a:cs typeface="Courier New"/>
                <a:sym typeface="Courier New"/>
              </a:rPr>
              <a:t>body</a:t>
            </a:r>
            <a:r>
              <a:rPr lang="pt-BR" sz="1800" b="1" i="0" u="none" strike="noStrike" cap="none" dirty="0">
                <a:solidFill>
                  <a:schemeClr val="dk1"/>
                </a:solidFill>
                <a:latin typeface="Courier New"/>
                <a:ea typeface="Courier New"/>
                <a:cs typeface="Courier New"/>
                <a:sym typeface="Courier New"/>
              </a:rPr>
              <a:t>&gt;</a:t>
            </a:r>
          </a:p>
          <a:p>
            <a:pPr marL="0" marR="0" lvl="0" indent="0" algn="l" rtl="0">
              <a:lnSpc>
                <a:spcPct val="120000"/>
              </a:lnSpc>
              <a:spcBef>
                <a:spcPts val="720"/>
              </a:spcBef>
              <a:spcAft>
                <a:spcPts val="0"/>
              </a:spcAft>
              <a:buClr>
                <a:schemeClr val="lt2"/>
              </a:buClr>
              <a:buSzPct val="25000"/>
              <a:buFont typeface="Noto Sans Symbols"/>
              <a:buNone/>
            </a:pPr>
            <a:r>
              <a:rPr lang="pt-BR" sz="1800" b="1" i="0" u="none" strike="noStrike" cap="none" dirty="0">
                <a:solidFill>
                  <a:schemeClr val="dk1"/>
                </a:solidFill>
                <a:latin typeface="Courier New"/>
                <a:ea typeface="Courier New"/>
                <a:cs typeface="Courier New"/>
                <a:sym typeface="Courier New"/>
              </a:rPr>
              <a:t>&lt;/</a:t>
            </a:r>
            <a:r>
              <a:rPr lang="pt-BR" sz="1800" b="1" i="0" u="none" strike="noStrike" cap="none" dirty="0" err="1">
                <a:solidFill>
                  <a:schemeClr val="dk1"/>
                </a:solidFill>
                <a:latin typeface="Courier New"/>
                <a:ea typeface="Courier New"/>
                <a:cs typeface="Courier New"/>
                <a:sym typeface="Courier New"/>
              </a:rPr>
              <a:t>html</a:t>
            </a:r>
            <a:r>
              <a:rPr lang="pt-BR" sz="1800" b="1" i="0" u="none" strike="noStrike" cap="none" dirty="0">
                <a:solidFill>
                  <a:schemeClr val="dk1"/>
                </a:solidFill>
                <a:latin typeface="Courier New"/>
                <a:ea typeface="Courier New"/>
                <a:cs typeface="Courier New"/>
                <a:sym typeface="Courier New"/>
              </a:rPr>
              <a:t>&gt;</a:t>
            </a:r>
          </a:p>
        </p:txBody>
      </p:sp>
    </p:spTree>
    <p:extLst>
      <p:ext uri="{BB962C8B-B14F-4D97-AF65-F5344CB8AC3E}">
        <p14:creationId xmlns:p14="http://schemas.microsoft.com/office/powerpoint/2010/main" val="3081213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nvPr>
        </p:nvSpPr>
        <p:spPr/>
        <p:txBody>
          <a:bodyPr/>
          <a:lstStyle/>
          <a:p>
            <a:r>
              <a:rPr lang="pt-BR" dirty="0"/>
              <a:t>Crie na sua página HTML três regiões com as </a:t>
            </a:r>
            <a:r>
              <a:rPr lang="pt-BR" dirty="0" err="1"/>
              <a:t>divs</a:t>
            </a:r>
            <a:r>
              <a:rPr lang="pt-BR" dirty="0"/>
              <a:t>:</a:t>
            </a:r>
          </a:p>
          <a:p>
            <a:pPr lvl="1"/>
            <a:r>
              <a:rPr lang="pt-BR" dirty="0"/>
              <a:t>Um cabeçalho principal com o nome da empresa (&lt;</a:t>
            </a:r>
            <a:r>
              <a:rPr lang="pt-BR" dirty="0" err="1"/>
              <a:t>div</a:t>
            </a:r>
            <a:r>
              <a:rPr lang="pt-BR" dirty="0"/>
              <a:t> id=‘</a:t>
            </a:r>
            <a:r>
              <a:rPr lang="pt-BR" dirty="0" err="1"/>
              <a:t>cabecalho</a:t>
            </a:r>
            <a:r>
              <a:rPr lang="pt-BR" dirty="0"/>
              <a:t>’&gt;).</a:t>
            </a:r>
          </a:p>
          <a:p>
            <a:pPr lvl="1"/>
            <a:r>
              <a:rPr lang="pt-BR" dirty="0"/>
              <a:t>Uma </a:t>
            </a:r>
            <a:r>
              <a:rPr lang="pt-BR" dirty="0" err="1"/>
              <a:t>div</a:t>
            </a:r>
            <a:r>
              <a:rPr lang="pt-BR" dirty="0"/>
              <a:t> com o conteúdo da página até agora (&lt;</a:t>
            </a:r>
            <a:r>
              <a:rPr lang="pt-BR" dirty="0" err="1"/>
              <a:t>div</a:t>
            </a:r>
            <a:r>
              <a:rPr lang="pt-BR" dirty="0"/>
              <a:t> id=‘</a:t>
            </a:r>
            <a:r>
              <a:rPr lang="pt-BR" dirty="0" err="1"/>
              <a:t>conteudo</a:t>
            </a:r>
            <a:r>
              <a:rPr lang="pt-BR" dirty="0"/>
              <a:t>’&gt;).</a:t>
            </a:r>
          </a:p>
          <a:p>
            <a:pPr lvl="1"/>
            <a:r>
              <a:rPr lang="pt-BR" dirty="0"/>
              <a:t>Uma </a:t>
            </a:r>
            <a:r>
              <a:rPr lang="pt-BR" dirty="0" err="1"/>
              <a:t>div</a:t>
            </a:r>
            <a:r>
              <a:rPr lang="pt-BR" dirty="0"/>
              <a:t> de rodapé com informações de copyright (&lt;</a:t>
            </a:r>
            <a:r>
              <a:rPr lang="pt-BR" dirty="0" err="1"/>
              <a:t>div</a:t>
            </a:r>
            <a:r>
              <a:rPr lang="pt-BR" dirty="0"/>
              <a:t> id=‘</a:t>
            </a:r>
            <a:r>
              <a:rPr lang="pt-BR" dirty="0" err="1"/>
              <a:t>rodape</a:t>
            </a:r>
            <a:r>
              <a:rPr lang="pt-BR" dirty="0"/>
              <a:t>’&gt;).</a:t>
            </a:r>
          </a:p>
          <a:p>
            <a:pPr lvl="1"/>
            <a:endParaRPr lang="pt-BR" dirty="0"/>
          </a:p>
          <a:p>
            <a:r>
              <a:rPr lang="pt-BR" dirty="0"/>
              <a:t>Notou alguma diferença visual (além do conteúdo?)</a:t>
            </a:r>
          </a:p>
        </p:txBody>
      </p:sp>
    </p:spTree>
    <p:extLst>
      <p:ext uri="{BB962C8B-B14F-4D97-AF65-F5344CB8AC3E}">
        <p14:creationId xmlns:p14="http://schemas.microsoft.com/office/powerpoint/2010/main" val="5029209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b="1" dirty="0">
                <a:solidFill>
                  <a:srgbClr val="17375E"/>
                </a:solidFill>
                <a:latin typeface="Arial"/>
                <a:ea typeface="Arial"/>
                <a:cs typeface="Arial"/>
                <a:sym typeface="Arial"/>
              </a:rPr>
              <a:t>Semântica</a:t>
            </a:r>
            <a:endParaRPr lang="pt-BR" dirty="0"/>
          </a:p>
        </p:txBody>
      </p:sp>
      <p:sp>
        <p:nvSpPr>
          <p:cNvPr id="3" name="Espaço Reservado para Texto 2"/>
          <p:cNvSpPr>
            <a:spLocks noGrp="1"/>
          </p:cNvSpPr>
          <p:nvPr>
            <p:ph type="body" idx="1"/>
          </p:nvPr>
        </p:nvSpPr>
        <p:spPr/>
        <p:txBody>
          <a:bodyPr/>
          <a:lstStyle/>
          <a:p>
            <a:r>
              <a:rPr lang="pt-BR" sz="2500" dirty="0">
                <a:latin typeface="+mj-lt"/>
              </a:rPr>
              <a:t> Mostramos as principais </a:t>
            </a:r>
            <a:r>
              <a:rPr lang="pt-BR" sz="2500" dirty="0" err="1">
                <a:latin typeface="+mj-lt"/>
              </a:rPr>
              <a:t>tags</a:t>
            </a:r>
            <a:r>
              <a:rPr lang="pt-BR" sz="2500" dirty="0">
                <a:latin typeface="+mj-lt"/>
              </a:rPr>
              <a:t> utilizadas no HTML, algumas com função de texto e outras de estrutura.</a:t>
            </a:r>
          </a:p>
          <a:p>
            <a:r>
              <a:rPr lang="pt-BR" sz="2500" dirty="0">
                <a:latin typeface="+mj-lt"/>
              </a:rPr>
              <a:t> Algumas </a:t>
            </a:r>
            <a:r>
              <a:rPr lang="pt-BR" sz="2500" dirty="0" err="1">
                <a:latin typeface="+mj-lt"/>
              </a:rPr>
              <a:t>tags</a:t>
            </a:r>
            <a:r>
              <a:rPr lang="pt-BR" sz="2500" dirty="0">
                <a:latin typeface="+mj-lt"/>
              </a:rPr>
              <a:t> possuem o mesmo efeito na tela, por exemplo, </a:t>
            </a:r>
            <a:r>
              <a:rPr lang="pt-BR" sz="2500" b="1" dirty="0">
                <a:latin typeface="+mj-lt"/>
              </a:rPr>
              <a:t>&lt;b&gt;</a:t>
            </a:r>
            <a:r>
              <a:rPr lang="pt-BR" sz="2500" dirty="0">
                <a:latin typeface="+mj-lt"/>
              </a:rPr>
              <a:t> e </a:t>
            </a:r>
            <a:r>
              <a:rPr lang="pt-BR" sz="2500" b="1" dirty="0">
                <a:latin typeface="+mj-lt"/>
              </a:rPr>
              <a:t>&lt;</a:t>
            </a:r>
            <a:r>
              <a:rPr lang="pt-BR" sz="2500" b="1" dirty="0" err="1">
                <a:latin typeface="+mj-lt"/>
              </a:rPr>
              <a:t>strong</a:t>
            </a:r>
            <a:r>
              <a:rPr lang="pt-BR" sz="2500" b="1" dirty="0">
                <a:latin typeface="+mj-lt"/>
              </a:rPr>
              <a:t>&gt;</a:t>
            </a:r>
            <a:r>
              <a:rPr lang="pt-BR" sz="2500" dirty="0">
                <a:latin typeface="+mj-lt"/>
              </a:rPr>
              <a:t>. Ambas deixam o texto em negrito.</a:t>
            </a:r>
          </a:p>
          <a:p>
            <a:r>
              <a:rPr lang="pt-BR" sz="2500" dirty="0">
                <a:latin typeface="+mj-lt"/>
              </a:rPr>
              <a:t> Mas a </a:t>
            </a:r>
            <a:r>
              <a:rPr lang="pt-BR" sz="2500" dirty="0" err="1">
                <a:latin typeface="+mj-lt"/>
              </a:rPr>
              <a:t>tag</a:t>
            </a:r>
            <a:r>
              <a:rPr lang="pt-BR" sz="2500" dirty="0">
                <a:latin typeface="+mj-lt"/>
              </a:rPr>
              <a:t> </a:t>
            </a:r>
            <a:r>
              <a:rPr lang="pt-BR" sz="2500" b="1" dirty="0">
                <a:latin typeface="+mj-lt"/>
              </a:rPr>
              <a:t>&lt;</a:t>
            </a:r>
            <a:r>
              <a:rPr lang="pt-BR" sz="2500" b="1" dirty="0" err="1">
                <a:latin typeface="+mj-lt"/>
              </a:rPr>
              <a:t>strong</a:t>
            </a:r>
            <a:r>
              <a:rPr lang="pt-BR" sz="2500" b="1" dirty="0">
                <a:latin typeface="+mj-lt"/>
              </a:rPr>
              <a:t>&gt; </a:t>
            </a:r>
            <a:r>
              <a:rPr lang="pt-BR" sz="2500" dirty="0">
                <a:latin typeface="+mj-lt"/>
              </a:rPr>
              <a:t>possui um significado maior: palavras escritas dentro destas </a:t>
            </a:r>
            <a:r>
              <a:rPr lang="pt-BR" sz="2500" dirty="0" err="1">
                <a:latin typeface="+mj-lt"/>
              </a:rPr>
              <a:t>tag</a:t>
            </a:r>
            <a:r>
              <a:rPr lang="pt-BR" sz="2500" dirty="0">
                <a:latin typeface="+mj-lt"/>
              </a:rPr>
              <a:t> possuem maior destaque no texto.</a:t>
            </a:r>
          </a:p>
          <a:p>
            <a:r>
              <a:rPr lang="pt-BR" sz="2500" dirty="0">
                <a:latin typeface="+mj-lt"/>
              </a:rPr>
              <a:t> Esse destaque é possível notar pelo negrito no texto, mas e para quem não pode ver esse destaque?</a:t>
            </a:r>
          </a:p>
        </p:txBody>
      </p:sp>
    </p:spTree>
    <p:extLst>
      <p:ext uri="{BB962C8B-B14F-4D97-AF65-F5344CB8AC3E}">
        <p14:creationId xmlns:p14="http://schemas.microsoft.com/office/powerpoint/2010/main" val="11015276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b="1" dirty="0">
                <a:solidFill>
                  <a:srgbClr val="17375E"/>
                </a:solidFill>
                <a:latin typeface="Arial"/>
                <a:ea typeface="Arial"/>
                <a:cs typeface="Arial"/>
                <a:sym typeface="Arial"/>
              </a:rPr>
              <a:t>Semântica</a:t>
            </a:r>
            <a:endParaRPr lang="pt-BR" dirty="0"/>
          </a:p>
        </p:txBody>
      </p:sp>
      <p:sp>
        <p:nvSpPr>
          <p:cNvPr id="3" name="Espaço Reservado para Texto 2"/>
          <p:cNvSpPr>
            <a:spLocks noGrp="1"/>
          </p:cNvSpPr>
          <p:nvPr>
            <p:ph type="body" idx="1"/>
          </p:nvPr>
        </p:nvSpPr>
        <p:spPr/>
        <p:txBody>
          <a:bodyPr/>
          <a:lstStyle/>
          <a:p>
            <a:r>
              <a:rPr lang="pt-BR" sz="2500" dirty="0">
                <a:latin typeface="+mj-lt"/>
              </a:rPr>
              <a:t> Temos dois tipos de usuários na internet que não enxergam os estilos em tela:</a:t>
            </a:r>
          </a:p>
          <a:p>
            <a:pPr lvl="1"/>
            <a:r>
              <a:rPr lang="pt-BR" sz="2200" dirty="0">
                <a:latin typeface="+mj-lt"/>
              </a:rPr>
              <a:t>Usuários com algum tipo de deficiência visual (uma porcentagem considerável).</a:t>
            </a:r>
          </a:p>
          <a:p>
            <a:pPr lvl="1"/>
            <a:r>
              <a:rPr lang="pt-BR" sz="2200" dirty="0" err="1">
                <a:latin typeface="+mj-lt"/>
              </a:rPr>
              <a:t>Bot</a:t>
            </a:r>
            <a:r>
              <a:rPr lang="pt-BR" sz="2200" dirty="0">
                <a:latin typeface="+mj-lt"/>
              </a:rPr>
              <a:t> do Google: Indexador de sites.</a:t>
            </a:r>
          </a:p>
          <a:p>
            <a:pPr lvl="1"/>
            <a:endParaRPr lang="pt-BR" sz="2200" dirty="0">
              <a:latin typeface="+mj-lt"/>
            </a:endParaRPr>
          </a:p>
          <a:p>
            <a:r>
              <a:rPr lang="pt-BR" sz="2500" dirty="0">
                <a:latin typeface="+mj-lt"/>
              </a:rPr>
              <a:t>Esses “usuários” conseguem ver apenas o conteúdo do seu site e nada do estilo. Então a </a:t>
            </a:r>
            <a:r>
              <a:rPr lang="pt-BR" sz="2500" dirty="0" err="1">
                <a:latin typeface="+mj-lt"/>
              </a:rPr>
              <a:t>tag</a:t>
            </a:r>
            <a:r>
              <a:rPr lang="pt-BR" sz="2500" dirty="0">
                <a:latin typeface="+mj-lt"/>
              </a:rPr>
              <a:t> </a:t>
            </a:r>
            <a:r>
              <a:rPr lang="pt-BR" sz="2500" b="1" dirty="0">
                <a:latin typeface="+mj-lt"/>
              </a:rPr>
              <a:t>&lt;</a:t>
            </a:r>
            <a:r>
              <a:rPr lang="pt-BR" sz="2500" b="1" dirty="0" err="1">
                <a:latin typeface="+mj-lt"/>
              </a:rPr>
              <a:t>strong</a:t>
            </a:r>
            <a:r>
              <a:rPr lang="pt-BR" sz="2500" b="1" dirty="0">
                <a:latin typeface="+mj-lt"/>
              </a:rPr>
              <a:t>&gt; </a:t>
            </a:r>
            <a:r>
              <a:rPr lang="pt-BR" sz="2500" dirty="0">
                <a:latin typeface="+mj-lt"/>
              </a:rPr>
              <a:t>se mostrar em negrito na tela não é importante para esses usuários, mas eles saberão que o texto interno dessas </a:t>
            </a:r>
            <a:r>
              <a:rPr lang="pt-BR" sz="2500" dirty="0" err="1">
                <a:latin typeface="+mj-lt"/>
              </a:rPr>
              <a:t>tag’s</a:t>
            </a:r>
            <a:r>
              <a:rPr lang="pt-BR" sz="2500" dirty="0">
                <a:latin typeface="+mj-lt"/>
              </a:rPr>
              <a:t> é importante.</a:t>
            </a:r>
          </a:p>
          <a:p>
            <a:r>
              <a:rPr lang="pt-BR" sz="2500" dirty="0">
                <a:latin typeface="+mj-lt"/>
              </a:rPr>
              <a:t> Efeito similar teremos do </a:t>
            </a:r>
            <a:r>
              <a:rPr lang="pt-BR" sz="2500" b="1" dirty="0">
                <a:latin typeface="+mj-lt"/>
              </a:rPr>
              <a:t>&lt;em&gt; </a:t>
            </a:r>
            <a:r>
              <a:rPr lang="pt-BR" sz="2500" dirty="0">
                <a:latin typeface="+mj-lt"/>
              </a:rPr>
              <a:t>sobre o </a:t>
            </a:r>
            <a:r>
              <a:rPr lang="pt-BR" sz="2500" b="1" dirty="0">
                <a:latin typeface="+mj-lt"/>
              </a:rPr>
              <a:t>&lt;i&gt;</a:t>
            </a:r>
            <a:r>
              <a:rPr lang="pt-BR" sz="2500" dirty="0">
                <a:latin typeface="+mj-lt"/>
              </a:rPr>
              <a:t>.</a:t>
            </a:r>
          </a:p>
        </p:txBody>
      </p:sp>
    </p:spTree>
    <p:extLst>
      <p:ext uri="{BB962C8B-B14F-4D97-AF65-F5344CB8AC3E}">
        <p14:creationId xmlns:p14="http://schemas.microsoft.com/office/powerpoint/2010/main" val="35514556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b="1" dirty="0">
                <a:solidFill>
                  <a:srgbClr val="17375E"/>
                </a:solidFill>
                <a:latin typeface="Arial"/>
                <a:ea typeface="Arial"/>
                <a:cs typeface="Arial"/>
                <a:sym typeface="Arial"/>
              </a:rPr>
              <a:t>Semântica</a:t>
            </a:r>
            <a:endParaRPr lang="pt-BR" dirty="0"/>
          </a:p>
        </p:txBody>
      </p:sp>
      <p:sp>
        <p:nvSpPr>
          <p:cNvPr id="3" name="Espaço Reservado para Texto 2"/>
          <p:cNvSpPr>
            <a:spLocks noGrp="1"/>
          </p:cNvSpPr>
          <p:nvPr>
            <p:ph type="body" idx="1"/>
          </p:nvPr>
        </p:nvSpPr>
        <p:spPr/>
        <p:txBody>
          <a:bodyPr/>
          <a:lstStyle/>
          <a:p>
            <a:r>
              <a:rPr lang="pt-BR" sz="2500" dirty="0">
                <a:latin typeface="+mj-lt"/>
              </a:rPr>
              <a:t> O atributo </a:t>
            </a:r>
            <a:r>
              <a:rPr lang="pt-BR" sz="2500" b="1" dirty="0" err="1">
                <a:latin typeface="+mj-lt"/>
              </a:rPr>
              <a:t>alt</a:t>
            </a:r>
            <a:r>
              <a:rPr lang="pt-BR" sz="2500" b="1" dirty="0">
                <a:latin typeface="+mj-lt"/>
              </a:rPr>
              <a:t> </a:t>
            </a:r>
            <a:r>
              <a:rPr lang="pt-BR" sz="2500" dirty="0">
                <a:latin typeface="+mj-lt"/>
              </a:rPr>
              <a:t>das imagens tem um efeito semântico poderoso também: o </a:t>
            </a:r>
            <a:r>
              <a:rPr lang="pt-BR" sz="2500" dirty="0" err="1">
                <a:latin typeface="+mj-lt"/>
              </a:rPr>
              <a:t>bot</a:t>
            </a:r>
            <a:r>
              <a:rPr lang="pt-BR" sz="2500" dirty="0">
                <a:latin typeface="+mj-lt"/>
              </a:rPr>
              <a:t> do </a:t>
            </a:r>
            <a:r>
              <a:rPr lang="pt-BR" sz="2500" dirty="0" err="1">
                <a:latin typeface="+mj-lt"/>
              </a:rPr>
              <a:t>google</a:t>
            </a:r>
            <a:r>
              <a:rPr lang="pt-BR" sz="2500" dirty="0">
                <a:latin typeface="+mj-lt"/>
              </a:rPr>
              <a:t> pode saber para que serve a imagem ao indexá-la (logo da empresa, imagem de curso, capa do livro).</a:t>
            </a:r>
          </a:p>
          <a:p>
            <a:r>
              <a:rPr lang="pt-BR" sz="2500" dirty="0">
                <a:latin typeface="+mj-lt"/>
              </a:rPr>
              <a:t> E para a estrutura do texto?</a:t>
            </a:r>
          </a:p>
          <a:p>
            <a:r>
              <a:rPr lang="pt-BR" sz="2500" dirty="0">
                <a:latin typeface="+mj-lt"/>
              </a:rPr>
              <a:t> É comum termos uma divisão da página HTML em </a:t>
            </a:r>
            <a:r>
              <a:rPr lang="pt-BR" sz="2500" dirty="0" err="1">
                <a:latin typeface="+mj-lt"/>
              </a:rPr>
              <a:t>div’s</a:t>
            </a:r>
            <a:r>
              <a:rPr lang="pt-BR" sz="2500" dirty="0">
                <a:latin typeface="+mj-lt"/>
              </a:rPr>
              <a:t>, para depois aplicar regras CSS, mas as </a:t>
            </a:r>
            <a:r>
              <a:rPr lang="pt-BR" sz="2500" dirty="0" err="1">
                <a:latin typeface="+mj-lt"/>
              </a:rPr>
              <a:t>div’s</a:t>
            </a:r>
            <a:r>
              <a:rPr lang="pt-BR" sz="2500" dirty="0">
                <a:latin typeface="+mj-lt"/>
              </a:rPr>
              <a:t> em si não trazem nenhum valor semântico sobre o seu conteúdo.</a:t>
            </a:r>
          </a:p>
          <a:p>
            <a:r>
              <a:rPr lang="pt-BR" sz="2500" dirty="0">
                <a:latin typeface="+mj-lt"/>
              </a:rPr>
              <a:t> Para isso, o HTML5 introduziu uma série de “</a:t>
            </a:r>
            <a:r>
              <a:rPr lang="pt-BR" sz="2500" dirty="0" err="1">
                <a:latin typeface="+mj-lt"/>
              </a:rPr>
              <a:t>super</a:t>
            </a:r>
            <a:r>
              <a:rPr lang="pt-BR" sz="2500" dirty="0">
                <a:latin typeface="+mj-lt"/>
              </a:rPr>
              <a:t>” </a:t>
            </a:r>
            <a:r>
              <a:rPr lang="pt-BR" sz="2500" dirty="0" err="1">
                <a:latin typeface="+mj-lt"/>
              </a:rPr>
              <a:t>div’s</a:t>
            </a:r>
            <a:r>
              <a:rPr lang="pt-BR" sz="2500" dirty="0">
                <a:latin typeface="+mj-lt"/>
              </a:rPr>
              <a:t>. Essas </a:t>
            </a:r>
            <a:r>
              <a:rPr lang="pt-BR" sz="2500" dirty="0" err="1">
                <a:latin typeface="+mj-lt"/>
              </a:rPr>
              <a:t>tags</a:t>
            </a:r>
            <a:r>
              <a:rPr lang="pt-BR" sz="2500" dirty="0">
                <a:latin typeface="+mj-lt"/>
              </a:rPr>
              <a:t> se comportam visualmente igual a uma </a:t>
            </a:r>
            <a:r>
              <a:rPr lang="pt-BR" sz="2500" dirty="0" err="1">
                <a:latin typeface="+mj-lt"/>
              </a:rPr>
              <a:t>div</a:t>
            </a:r>
            <a:r>
              <a:rPr lang="pt-BR" sz="2500" dirty="0">
                <a:latin typeface="+mj-lt"/>
              </a:rPr>
              <a:t>, mas possuem um significado semântico mais específico.</a:t>
            </a:r>
          </a:p>
        </p:txBody>
      </p:sp>
    </p:spTree>
    <p:extLst>
      <p:ext uri="{BB962C8B-B14F-4D97-AF65-F5344CB8AC3E}">
        <p14:creationId xmlns:p14="http://schemas.microsoft.com/office/powerpoint/2010/main" val="1749702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3200" b="1" dirty="0">
                <a:solidFill>
                  <a:srgbClr val="17375E"/>
                </a:solidFill>
                <a:latin typeface="Arial"/>
                <a:ea typeface="Arial"/>
                <a:cs typeface="Arial"/>
                <a:sym typeface="Arial"/>
              </a:rPr>
              <a:t>Semântica</a:t>
            </a:r>
            <a:endParaRPr lang="pt-BR" dirty="0"/>
          </a:p>
        </p:txBody>
      </p:sp>
      <p:sp>
        <p:nvSpPr>
          <p:cNvPr id="3" name="Espaço Reservado para Texto 2"/>
          <p:cNvSpPr>
            <a:spLocks noGrp="1"/>
          </p:cNvSpPr>
          <p:nvPr>
            <p:ph type="body" idx="1"/>
          </p:nvPr>
        </p:nvSpPr>
        <p:spPr/>
        <p:txBody>
          <a:bodyPr/>
          <a:lstStyle/>
          <a:p>
            <a:r>
              <a:rPr lang="pt-BR" sz="2500" dirty="0">
                <a:latin typeface="+mj-lt"/>
              </a:rPr>
              <a:t>Algumas das mais famosas:</a:t>
            </a:r>
          </a:p>
          <a:p>
            <a:pPr lvl="1"/>
            <a:r>
              <a:rPr lang="pt-BR" sz="2000" b="1" dirty="0">
                <a:latin typeface="+mj-lt"/>
              </a:rPr>
              <a:t>Header: </a:t>
            </a:r>
            <a:r>
              <a:rPr lang="pt-BR" sz="2000" dirty="0">
                <a:latin typeface="+mj-lt"/>
              </a:rPr>
              <a:t>indica o cabeçalho da página ou da seção que está introduzido.</a:t>
            </a:r>
            <a:endParaRPr lang="pt-BR" sz="2000" b="1" dirty="0">
              <a:latin typeface="+mj-lt"/>
            </a:endParaRPr>
          </a:p>
          <a:p>
            <a:pPr lvl="1"/>
            <a:r>
              <a:rPr lang="pt-BR" sz="2000" b="1" dirty="0" err="1">
                <a:latin typeface="+mj-lt"/>
              </a:rPr>
              <a:t>Footer</a:t>
            </a:r>
            <a:r>
              <a:rPr lang="pt-BR" sz="2000" b="1" dirty="0">
                <a:latin typeface="+mj-lt"/>
              </a:rPr>
              <a:t>: </a:t>
            </a:r>
            <a:r>
              <a:rPr lang="pt-BR" sz="2000" dirty="0">
                <a:latin typeface="+mj-lt"/>
              </a:rPr>
              <a:t>indica o rodapé da página ou da seção que está introduzido.</a:t>
            </a:r>
            <a:endParaRPr lang="pt-BR" sz="2000" b="1" dirty="0">
              <a:latin typeface="+mj-lt"/>
            </a:endParaRPr>
          </a:p>
          <a:p>
            <a:pPr lvl="1"/>
            <a:r>
              <a:rPr lang="pt-BR" sz="2000" b="1" dirty="0" err="1">
                <a:latin typeface="+mj-lt"/>
              </a:rPr>
              <a:t>Section</a:t>
            </a:r>
            <a:r>
              <a:rPr lang="pt-BR" sz="2000" b="1" dirty="0">
                <a:latin typeface="+mj-lt"/>
              </a:rPr>
              <a:t>: </a:t>
            </a:r>
            <a:r>
              <a:rPr lang="pt-BR" sz="2000" dirty="0">
                <a:latin typeface="+mj-lt"/>
              </a:rPr>
              <a:t>indica uma região/seção de conteúdo dentro da página. Ela pode conter outro </a:t>
            </a:r>
            <a:r>
              <a:rPr lang="pt-BR" sz="2000" b="1" dirty="0">
                <a:latin typeface="+mj-lt"/>
              </a:rPr>
              <a:t>header</a:t>
            </a:r>
            <a:r>
              <a:rPr lang="pt-BR" sz="2000" dirty="0">
                <a:latin typeface="+mj-lt"/>
              </a:rPr>
              <a:t> e </a:t>
            </a:r>
            <a:r>
              <a:rPr lang="pt-BR" sz="2000" b="1" dirty="0" err="1">
                <a:latin typeface="+mj-lt"/>
              </a:rPr>
              <a:t>footer</a:t>
            </a:r>
            <a:r>
              <a:rPr lang="pt-BR" sz="2000" b="1" dirty="0">
                <a:latin typeface="+mj-lt"/>
              </a:rPr>
              <a:t>.</a:t>
            </a:r>
          </a:p>
          <a:p>
            <a:pPr lvl="1"/>
            <a:r>
              <a:rPr lang="pt-BR" sz="2000" b="1" dirty="0" err="1">
                <a:latin typeface="+mj-lt"/>
              </a:rPr>
              <a:t>Article</a:t>
            </a:r>
            <a:r>
              <a:rPr lang="pt-BR" sz="2000" b="1" dirty="0">
                <a:latin typeface="+mj-lt"/>
              </a:rPr>
              <a:t>: </a:t>
            </a:r>
            <a:r>
              <a:rPr lang="pt-BR" sz="2000" dirty="0">
                <a:latin typeface="+mj-lt"/>
              </a:rPr>
              <a:t>indica uma região de texto ou formulário dentro da página (</a:t>
            </a:r>
            <a:r>
              <a:rPr lang="pt-BR" sz="2000" dirty="0" err="1">
                <a:latin typeface="+mj-lt"/>
              </a:rPr>
              <a:t>ex</a:t>
            </a:r>
            <a:r>
              <a:rPr lang="pt-BR" sz="2000" dirty="0">
                <a:latin typeface="+mj-lt"/>
              </a:rPr>
              <a:t>: post de blog).</a:t>
            </a:r>
            <a:endParaRPr lang="pt-BR" sz="2000" b="1" dirty="0">
              <a:latin typeface="+mj-lt"/>
            </a:endParaRPr>
          </a:p>
          <a:p>
            <a:pPr lvl="1"/>
            <a:r>
              <a:rPr lang="pt-BR" sz="2000" b="1" dirty="0" err="1">
                <a:latin typeface="+mj-lt"/>
              </a:rPr>
              <a:t>Aside</a:t>
            </a:r>
            <a:r>
              <a:rPr lang="pt-BR" sz="2000" b="1" dirty="0">
                <a:latin typeface="+mj-lt"/>
              </a:rPr>
              <a:t>: </a:t>
            </a:r>
            <a:r>
              <a:rPr lang="pt-BR" sz="2000" dirty="0">
                <a:latin typeface="+mj-lt"/>
              </a:rPr>
              <a:t>indica um conteúdo adicional que seja referente ao conteúdo principal da página (propaganda, notas, etc.).</a:t>
            </a:r>
            <a:endParaRPr lang="pt-BR" sz="2000" b="1" dirty="0">
              <a:latin typeface="+mj-lt"/>
            </a:endParaRPr>
          </a:p>
          <a:p>
            <a:pPr lvl="1"/>
            <a:r>
              <a:rPr lang="pt-BR" sz="2000" b="1" dirty="0" err="1">
                <a:latin typeface="+mj-lt"/>
              </a:rPr>
              <a:t>Nav</a:t>
            </a:r>
            <a:r>
              <a:rPr lang="pt-BR" sz="2000" b="1" dirty="0">
                <a:latin typeface="+mj-lt"/>
              </a:rPr>
              <a:t>: </a:t>
            </a:r>
            <a:r>
              <a:rPr lang="pt-BR" sz="2000" dirty="0">
                <a:latin typeface="+mj-lt"/>
              </a:rPr>
              <a:t>indica uma sequência de navegação do elemento (menu)</a:t>
            </a:r>
          </a:p>
          <a:p>
            <a:pPr lvl="1"/>
            <a:r>
              <a:rPr lang="pt-BR" sz="2000" b="1" dirty="0">
                <a:latin typeface="+mj-lt"/>
              </a:rPr>
              <a:t>Descrição completa: </a:t>
            </a:r>
            <a:r>
              <a:rPr lang="pt-BR" sz="2000" b="1" dirty="0">
                <a:latin typeface="+mj-lt"/>
                <a:hlinkClick r:id="rId2"/>
              </a:rPr>
              <a:t>https://html.spec.whatwg.org/multipage/semantics.html#semantics</a:t>
            </a:r>
            <a:r>
              <a:rPr lang="pt-BR" sz="2000" b="1" dirty="0">
                <a:latin typeface="+mj-lt"/>
              </a:rPr>
              <a:t> </a:t>
            </a:r>
          </a:p>
          <a:p>
            <a:pPr lvl="1"/>
            <a:endParaRPr lang="pt-BR" sz="2200" b="1" dirty="0">
              <a:latin typeface="+mj-lt"/>
            </a:endParaRPr>
          </a:p>
        </p:txBody>
      </p:sp>
    </p:spTree>
    <p:extLst>
      <p:ext uri="{BB962C8B-B14F-4D97-AF65-F5344CB8AC3E}">
        <p14:creationId xmlns:p14="http://schemas.microsoft.com/office/powerpoint/2010/main" val="41744000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2800" b="1" dirty="0">
                <a:solidFill>
                  <a:srgbClr val="17375E"/>
                </a:solidFill>
                <a:latin typeface="Arial"/>
                <a:ea typeface="Arial"/>
                <a:cs typeface="Arial"/>
                <a:sym typeface="Arial"/>
              </a:rPr>
              <a:t>Exemplo Prático</a:t>
            </a:r>
            <a:endParaRPr lang="pt-BR" dirty="0"/>
          </a:p>
        </p:txBody>
      </p:sp>
      <p:sp>
        <p:nvSpPr>
          <p:cNvPr id="3" name="Espaço Reservado para Texto 2"/>
          <p:cNvSpPr>
            <a:spLocks noGrp="1"/>
          </p:cNvSpPr>
          <p:nvPr>
            <p:ph type="body" idx="1"/>
          </p:nvPr>
        </p:nvSpPr>
        <p:spPr/>
        <p:txBody>
          <a:bodyPr/>
          <a:lstStyle/>
          <a:p>
            <a:r>
              <a:rPr lang="pt-BR" dirty="0"/>
              <a:t>Usando a noção de semântica, altere um pouco a estrutura do HTML para conter ao menos um de cada um dos elementos apresentados anteriormente.</a:t>
            </a:r>
          </a:p>
        </p:txBody>
      </p:sp>
    </p:spTree>
    <p:extLst>
      <p:ext uri="{BB962C8B-B14F-4D97-AF65-F5344CB8AC3E}">
        <p14:creationId xmlns:p14="http://schemas.microsoft.com/office/powerpoint/2010/main" val="1451364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Shape 126"/>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pt-BR" sz="3600" b="1" i="0" u="none" strike="noStrike" cap="none" dirty="0">
                <a:solidFill>
                  <a:srgbClr val="17375E"/>
                </a:solidFill>
                <a:latin typeface="Arial"/>
                <a:ea typeface="Arial"/>
                <a:cs typeface="Arial"/>
                <a:sym typeface="Arial"/>
              </a:rPr>
              <a:t>O que é HTML?</a:t>
            </a:r>
          </a:p>
        </p:txBody>
      </p:sp>
      <p:sp>
        <p:nvSpPr>
          <p:cNvPr id="127" name="Shape 127"/>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HTML é uma linguagem de </a:t>
            </a:r>
            <a:r>
              <a:rPr lang="pt-BR" sz="2400" b="1" i="0" u="none" strike="noStrike" cap="none" dirty="0">
                <a:solidFill>
                  <a:srgbClr val="00B050"/>
                </a:solidFill>
                <a:latin typeface="Arial"/>
                <a:ea typeface="Arial"/>
                <a:cs typeface="Arial"/>
                <a:sym typeface="Arial"/>
              </a:rPr>
              <a:t>marcação</a:t>
            </a:r>
            <a:r>
              <a:rPr lang="pt-BR" sz="2400" b="0" i="0" u="none" strike="noStrike" cap="none" dirty="0">
                <a:solidFill>
                  <a:schemeClr val="tx1"/>
                </a:solidFill>
                <a:latin typeface="Arial"/>
                <a:ea typeface="Arial"/>
                <a:cs typeface="Arial"/>
                <a:sym typeface="Arial"/>
              </a:rPr>
              <a:t>, e não de </a:t>
            </a:r>
            <a:r>
              <a:rPr lang="pt-BR" sz="2400" b="1" i="0" u="none" strike="noStrike" cap="none" dirty="0">
                <a:solidFill>
                  <a:srgbClr val="FF0000"/>
                </a:solidFill>
                <a:latin typeface="Arial"/>
                <a:ea typeface="Arial"/>
                <a:cs typeface="Arial"/>
                <a:sym typeface="Arial"/>
              </a:rPr>
              <a:t>programação</a:t>
            </a:r>
            <a:r>
              <a:rPr lang="pt-BR" sz="2400" b="1"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HTML </a:t>
            </a:r>
            <a:r>
              <a:rPr lang="pt-BR" sz="2400" b="1" i="0" u="none" strike="noStrike" cap="none" dirty="0">
                <a:solidFill>
                  <a:srgbClr val="FF0000"/>
                </a:solidFill>
                <a:latin typeface="Arial"/>
                <a:ea typeface="Arial"/>
                <a:cs typeface="Arial"/>
                <a:sym typeface="Arial"/>
              </a:rPr>
              <a:t>não</a:t>
            </a:r>
            <a:r>
              <a:rPr lang="pt-BR" sz="2400" b="0" i="0" u="none" strike="noStrike" cap="none" dirty="0">
                <a:solidFill>
                  <a:srgbClr val="FF0000"/>
                </a:solidFill>
                <a:latin typeface="Arial"/>
                <a:ea typeface="Arial"/>
                <a:cs typeface="Arial"/>
                <a:sym typeface="Arial"/>
              </a:rPr>
              <a:t> </a:t>
            </a:r>
            <a:r>
              <a:rPr lang="pt-BR" sz="2400" b="0" i="0" u="none" strike="noStrike" cap="none" dirty="0">
                <a:solidFill>
                  <a:schemeClr val="tx1"/>
                </a:solidFill>
                <a:latin typeface="Arial"/>
                <a:ea typeface="Arial"/>
                <a:cs typeface="Arial"/>
                <a:sym typeface="Arial"/>
              </a:rPr>
              <a:t>possui estruturas comuns em linguagens de programação</a:t>
            </a:r>
          </a:p>
          <a:p>
            <a:pPr marL="800100" lvl="1" indent="-342900">
              <a:spcBef>
                <a:spcPts val="960"/>
              </a:spcBef>
              <a:buClr>
                <a:schemeClr val="lt2"/>
              </a:buClr>
            </a:pPr>
            <a:r>
              <a:rPr lang="pt-BR" sz="2400" b="0" i="0" u="none" strike="noStrike" cap="none" dirty="0">
                <a:solidFill>
                  <a:schemeClr val="tx1"/>
                </a:solidFill>
                <a:latin typeface="Arial"/>
                <a:ea typeface="Arial"/>
                <a:cs typeface="Arial"/>
                <a:sym typeface="Arial"/>
              </a:rPr>
              <a:t>Estruturas de seleção</a:t>
            </a:r>
          </a:p>
          <a:p>
            <a:pPr marL="1257300" lvl="2" indent="-342900">
              <a:spcBef>
                <a:spcPts val="480"/>
              </a:spcBef>
              <a:buClr>
                <a:schemeClr val="lt2"/>
              </a:buClr>
            </a:pPr>
            <a:r>
              <a:rPr lang="pt-BR" sz="2400" b="0" i="0" u="none" strike="noStrike" cap="none" dirty="0" err="1">
                <a:solidFill>
                  <a:schemeClr val="tx1"/>
                </a:solidFill>
                <a:latin typeface="Arial"/>
                <a:ea typeface="Arial"/>
                <a:cs typeface="Arial"/>
                <a:sym typeface="Arial"/>
              </a:rPr>
              <a:t>if</a:t>
            </a:r>
            <a:r>
              <a:rPr lang="pt-BR" sz="2400" b="0" i="0" u="none" strike="noStrike" cap="none" dirty="0">
                <a:solidFill>
                  <a:schemeClr val="tx1"/>
                </a:solidFill>
                <a:latin typeface="Arial"/>
                <a:ea typeface="Arial"/>
                <a:cs typeface="Arial"/>
                <a:sym typeface="Arial"/>
              </a:rPr>
              <a:t>, </a:t>
            </a:r>
            <a:r>
              <a:rPr lang="pt-BR" sz="2400" b="0" i="0" u="none" strike="noStrike" cap="none" dirty="0" err="1">
                <a:solidFill>
                  <a:schemeClr val="tx1"/>
                </a:solidFill>
                <a:latin typeface="Arial"/>
                <a:ea typeface="Arial"/>
                <a:cs typeface="Arial"/>
                <a:sym typeface="Arial"/>
              </a:rPr>
              <a:t>else</a:t>
            </a:r>
            <a:r>
              <a:rPr lang="pt-BR" sz="2400" b="0" i="0" u="none" strike="noStrike" cap="none" dirty="0">
                <a:solidFill>
                  <a:schemeClr val="tx1"/>
                </a:solidFill>
                <a:latin typeface="Arial"/>
                <a:ea typeface="Arial"/>
                <a:cs typeface="Arial"/>
                <a:sym typeface="Arial"/>
              </a:rPr>
              <a:t>, switch case</a:t>
            </a:r>
          </a:p>
          <a:p>
            <a:pPr marL="800100" lvl="1" indent="-342900">
              <a:spcBef>
                <a:spcPts val="480"/>
              </a:spcBef>
              <a:buClr>
                <a:schemeClr val="lt2"/>
              </a:buClr>
            </a:pPr>
            <a:r>
              <a:rPr lang="pt-BR" sz="2400" b="0" i="0" u="none" strike="noStrike" cap="none" dirty="0">
                <a:solidFill>
                  <a:schemeClr val="tx1"/>
                </a:solidFill>
                <a:latin typeface="Arial"/>
                <a:ea typeface="Arial"/>
                <a:cs typeface="Arial"/>
                <a:sym typeface="Arial"/>
              </a:rPr>
              <a:t>Estruturas de repetição</a:t>
            </a:r>
          </a:p>
          <a:p>
            <a:pPr marL="1257300" lvl="2" indent="-342900">
              <a:spcBef>
                <a:spcPts val="480"/>
              </a:spcBef>
              <a:buClr>
                <a:schemeClr val="lt2"/>
              </a:buClr>
            </a:pPr>
            <a:r>
              <a:rPr lang="pt-BR" sz="2400" b="0" i="0" u="none" strike="noStrike" cap="none" dirty="0">
                <a:solidFill>
                  <a:schemeClr val="tx1"/>
                </a:solidFill>
                <a:latin typeface="Arial"/>
                <a:ea typeface="Arial"/>
                <a:cs typeface="Arial"/>
                <a:sym typeface="Arial"/>
              </a:rPr>
              <a:t>for, </a:t>
            </a:r>
            <a:r>
              <a:rPr lang="pt-BR" sz="2400" b="0" i="0" u="none" strike="noStrike" cap="none" dirty="0" err="1">
                <a:solidFill>
                  <a:schemeClr val="tx1"/>
                </a:solidFill>
                <a:latin typeface="Arial"/>
                <a:ea typeface="Arial"/>
                <a:cs typeface="Arial"/>
                <a:sym typeface="Arial"/>
              </a:rPr>
              <a:t>while</a:t>
            </a:r>
            <a:r>
              <a:rPr lang="pt-BR" sz="2400" b="0" i="0" u="none" strike="noStrike" cap="none" dirty="0">
                <a:solidFill>
                  <a:schemeClr val="tx1"/>
                </a:solidFill>
                <a:latin typeface="Arial"/>
                <a:ea typeface="Arial"/>
                <a:cs typeface="Arial"/>
                <a:sym typeface="Arial"/>
              </a:rPr>
              <a:t>, do...</a:t>
            </a:r>
            <a:r>
              <a:rPr lang="pt-BR" sz="2400" b="0" i="0" u="none" strike="noStrike" cap="none" dirty="0" err="1">
                <a:solidFill>
                  <a:schemeClr val="tx1"/>
                </a:solidFill>
                <a:latin typeface="Arial"/>
                <a:ea typeface="Arial"/>
                <a:cs typeface="Arial"/>
                <a:sym typeface="Arial"/>
              </a:rPr>
              <a:t>while</a:t>
            </a:r>
            <a:endParaRPr lang="pt-BR" sz="2400" b="0" i="0" u="none" strike="noStrike" cap="none" dirty="0">
              <a:solidFill>
                <a:schemeClr val="tx1"/>
              </a:solidFill>
              <a:latin typeface="Arial"/>
              <a:ea typeface="Arial"/>
              <a:cs typeface="Arial"/>
              <a:sym typeface="Arial"/>
            </a:endParaRPr>
          </a:p>
          <a:p>
            <a:pPr marL="800100" lvl="1" indent="-342900">
              <a:spcBef>
                <a:spcPts val="480"/>
              </a:spcBef>
              <a:buClr>
                <a:schemeClr val="lt2"/>
              </a:buClr>
            </a:pPr>
            <a:r>
              <a:rPr lang="pt-BR" sz="2400" b="0" i="0" u="none" strike="noStrike" cap="none" dirty="0">
                <a:solidFill>
                  <a:schemeClr val="tx1"/>
                </a:solidFill>
                <a:latin typeface="Arial"/>
                <a:ea typeface="Arial"/>
                <a:cs typeface="Arial"/>
                <a:sym typeface="Arial"/>
              </a:rPr>
              <a:t>Variáveis</a:t>
            </a:r>
          </a:p>
          <a:p>
            <a:pPr marL="800100" lvl="1" indent="-342900">
              <a:spcBef>
                <a:spcPts val="480"/>
              </a:spcBef>
              <a:buClr>
                <a:schemeClr val="lt2"/>
              </a:buClr>
            </a:pPr>
            <a:r>
              <a:rPr lang="pt-BR" sz="2400" b="0" i="0" u="none" strike="noStrike" cap="none" dirty="0">
                <a:solidFill>
                  <a:schemeClr val="tx1"/>
                </a:solidFill>
                <a:latin typeface="Arial"/>
                <a:ea typeface="Arial"/>
                <a:cs typeface="Arial"/>
                <a:sym typeface="Arial"/>
              </a:rPr>
              <a:t>Métodos</a:t>
            </a:r>
          </a:p>
          <a:p>
            <a:pPr marL="800100" lvl="1" indent="-342900">
              <a:spcBef>
                <a:spcPts val="480"/>
              </a:spcBef>
              <a:buClr>
                <a:schemeClr val="lt2"/>
              </a:buClr>
            </a:pPr>
            <a:r>
              <a:rPr lang="pt-BR" sz="2400" b="0" i="0" u="none" strike="noStrike" cap="none" dirty="0">
                <a:solidFill>
                  <a:schemeClr val="tx1"/>
                </a:solidFill>
                <a:latin typeface="Arial"/>
                <a:ea typeface="Arial"/>
                <a:cs typeface="Arial"/>
                <a:sym typeface="Arial"/>
              </a:rPr>
              <a:t>Classes</a:t>
            </a:r>
          </a:p>
        </p:txBody>
      </p:sp>
    </p:spTree>
    <p:extLst>
      <p:ext uri="{BB962C8B-B14F-4D97-AF65-F5344CB8AC3E}">
        <p14:creationId xmlns:p14="http://schemas.microsoft.com/office/powerpoint/2010/main" val="222844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Shape 119"/>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600" b="1" dirty="0">
                <a:solidFill>
                  <a:srgbClr val="17375E"/>
                </a:solidFill>
                <a:latin typeface="Arial"/>
                <a:ea typeface="Arial"/>
                <a:cs typeface="Arial"/>
                <a:sym typeface="Arial"/>
              </a:rPr>
              <a:t>Como funciona o HTML?</a:t>
            </a:r>
            <a:endParaRPr lang="pt-BR" sz="3600" b="1" i="0" u="none" strike="noStrike" cap="none" dirty="0">
              <a:solidFill>
                <a:srgbClr val="17375E"/>
              </a:solidFill>
              <a:latin typeface="Arial"/>
              <a:ea typeface="Arial"/>
              <a:cs typeface="Arial"/>
              <a:sym typeface="Arial"/>
            </a:endParaRPr>
          </a:p>
        </p:txBody>
      </p:sp>
      <p:sp>
        <p:nvSpPr>
          <p:cNvPr id="120" name="Shape 120"/>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12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É escrita em forma de marcadores (conhecidos como </a:t>
            </a:r>
            <a:r>
              <a:rPr lang="pt-BR" sz="2400" b="1" i="0" u="none" strike="noStrike" cap="none" dirty="0" err="1">
                <a:solidFill>
                  <a:schemeClr val="tx1"/>
                </a:solidFill>
                <a:latin typeface="Arial"/>
                <a:ea typeface="Arial"/>
                <a:cs typeface="Arial"/>
                <a:sym typeface="Arial"/>
              </a:rPr>
              <a:t>tags</a:t>
            </a:r>
            <a:r>
              <a:rPr lang="pt-BR" sz="2400" b="0" i="0" u="none" strike="noStrike" cap="none" dirty="0">
                <a:solidFill>
                  <a:schemeClr val="tx1"/>
                </a:solidFill>
                <a:latin typeface="Arial"/>
                <a:ea typeface="Arial"/>
                <a:cs typeface="Arial"/>
                <a:sym typeface="Arial"/>
              </a:rPr>
              <a:t>), criado pelos sinais  </a:t>
            </a:r>
            <a:r>
              <a:rPr lang="pt-BR" sz="2400" b="1" i="1" u="none" strike="noStrike" cap="none" dirty="0">
                <a:solidFill>
                  <a:srgbClr val="0070C0"/>
                </a:solidFill>
                <a:latin typeface="Arial"/>
                <a:ea typeface="Arial"/>
                <a:cs typeface="Arial"/>
                <a:sym typeface="Arial"/>
              </a:rPr>
              <a:t>&lt;</a:t>
            </a:r>
            <a:r>
              <a:rPr lang="pt-BR" sz="2400" b="0" i="0" u="none" strike="noStrike" cap="none" dirty="0">
                <a:solidFill>
                  <a:schemeClr val="tx1"/>
                </a:solidFill>
                <a:latin typeface="Arial"/>
                <a:ea typeface="Arial"/>
                <a:cs typeface="Arial"/>
                <a:sym typeface="Arial"/>
              </a:rPr>
              <a:t> e </a:t>
            </a:r>
            <a:r>
              <a:rPr lang="pt-BR" sz="2400" b="1" i="1" dirty="0">
                <a:solidFill>
                  <a:srgbClr val="0070C0"/>
                </a:solidFill>
                <a:latin typeface="Arial"/>
                <a:ea typeface="Arial"/>
                <a:cs typeface="Arial"/>
                <a:sym typeface="Arial"/>
              </a:rPr>
              <a:t>&gt;</a:t>
            </a:r>
            <a:r>
              <a:rPr lang="pt-BR" sz="2400" b="0" i="0" u="none" strike="noStrike" cap="none" dirty="0">
                <a:solidFill>
                  <a:schemeClr val="tx1"/>
                </a:solidFill>
                <a:latin typeface="Arial"/>
                <a:ea typeface="Arial"/>
                <a:cs typeface="Arial"/>
                <a:sym typeface="Arial"/>
              </a:rPr>
              <a:t>. </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Descreve a estrutura, aparência e semântica de um documento e permite encapsular códigos de linguagens de script.</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Um arquivo HTML é um arquivo de texto com uma extensão específica (.</a:t>
            </a:r>
            <a:r>
              <a:rPr lang="pt-BR" sz="2400" b="0" i="0" u="none" strike="noStrike" cap="none" dirty="0" err="1">
                <a:solidFill>
                  <a:schemeClr val="tx1"/>
                </a:solidFill>
                <a:latin typeface="Arial"/>
                <a:ea typeface="Arial"/>
                <a:cs typeface="Arial"/>
                <a:sym typeface="Arial"/>
              </a:rPr>
              <a:t>html</a:t>
            </a:r>
            <a:r>
              <a:rPr lang="pt-BR" sz="2400" b="0" i="0" u="none" strike="noStrike" cap="none" dirty="0">
                <a:solidFill>
                  <a:schemeClr val="tx1"/>
                </a:solidFill>
                <a:latin typeface="Arial"/>
                <a:ea typeface="Arial"/>
                <a:cs typeface="Arial"/>
                <a:sym typeface="Arial"/>
              </a:rPr>
              <a:t> ou .</a:t>
            </a:r>
            <a:r>
              <a:rPr lang="pt-BR" sz="2400" b="0" i="0" u="none" strike="sngStrike" cap="none" dirty="0" err="1">
                <a:solidFill>
                  <a:schemeClr val="tx1"/>
                </a:solidFill>
                <a:latin typeface="Arial"/>
                <a:ea typeface="Arial"/>
                <a:cs typeface="Arial"/>
                <a:sym typeface="Arial"/>
              </a:rPr>
              <a:t>htm</a:t>
            </a:r>
            <a:r>
              <a:rPr lang="pt-BR" sz="2400" b="0" i="0" u="none" strike="noStrike" cap="none" dirty="0">
                <a:solidFill>
                  <a:schemeClr val="tx1"/>
                </a:solidFill>
                <a:latin typeface="Arial"/>
                <a:ea typeface="Arial"/>
                <a:cs typeface="Arial"/>
                <a:sym typeface="Arial"/>
              </a:rPr>
              <a:t>)</a:t>
            </a:r>
          </a:p>
          <a:p>
            <a:pPr marL="342900" indent="-342900">
              <a:lnSpc>
                <a:spcPct val="120000"/>
              </a:lnSpc>
              <a:spcBef>
                <a:spcPts val="9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 navegador, ao receber um arquivo HTML do servidor, interpreta este arquivo e apresenta a interface gráfica para o usuário</a:t>
            </a:r>
          </a:p>
        </p:txBody>
      </p:sp>
    </p:spTree>
    <p:extLst>
      <p:ext uri="{BB962C8B-B14F-4D97-AF65-F5344CB8AC3E}">
        <p14:creationId xmlns:p14="http://schemas.microsoft.com/office/powerpoint/2010/main" val="37965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2576513" y="188913"/>
            <a:ext cx="6388099" cy="711200"/>
          </a:xfrm>
          <a:prstGeom prst="rect">
            <a:avLst/>
          </a:prstGeom>
          <a:noFill/>
          <a:ln>
            <a:noFill/>
          </a:ln>
        </p:spPr>
        <p:txBody>
          <a:bodyPr lIns="91425" tIns="45700" rIns="91425" bIns="45700" anchor="ctr" anchorCtr="0">
            <a:noAutofit/>
          </a:bodyPr>
          <a:lstStyle/>
          <a:p>
            <a:pPr lvl="0">
              <a:buSzPct val="25000"/>
            </a:pPr>
            <a:r>
              <a:rPr lang="pt-BR" sz="3200" b="1" dirty="0">
                <a:solidFill>
                  <a:srgbClr val="17375E"/>
                </a:solidFill>
                <a:latin typeface="Arial"/>
                <a:ea typeface="Arial"/>
                <a:cs typeface="Arial"/>
                <a:sym typeface="Arial"/>
              </a:rPr>
              <a:t>Como funciona o HTML?</a:t>
            </a:r>
            <a:endParaRPr lang="pt-BR" b="1" i="0" u="none" strike="noStrike" cap="none" dirty="0">
              <a:solidFill>
                <a:srgbClr val="17375E"/>
              </a:solidFill>
              <a:latin typeface="Arial"/>
              <a:ea typeface="Arial"/>
              <a:cs typeface="Arial"/>
              <a:sym typeface="Arial"/>
            </a:endParaRPr>
          </a:p>
        </p:txBody>
      </p:sp>
      <p:sp>
        <p:nvSpPr>
          <p:cNvPr id="134" name="Shape 134"/>
          <p:cNvSpPr txBox="1">
            <a:spLocks noGrp="1"/>
          </p:cNvSpPr>
          <p:nvPr>
            <p:ph type="body" idx="1"/>
          </p:nvPr>
        </p:nvSpPr>
        <p:spPr>
          <a:xfrm>
            <a:off x="179388" y="1268412"/>
            <a:ext cx="8758237" cy="5113337"/>
          </a:xfrm>
          <a:prstGeom prst="rect">
            <a:avLst/>
          </a:prstGeom>
          <a:noFill/>
          <a:ln>
            <a:noFill/>
          </a:ln>
        </p:spPr>
        <p:txBody>
          <a:bodyPr lIns="91425" tIns="45700" rIns="91425" bIns="45700" anchor="t" anchorCtr="0">
            <a:noAutofit/>
          </a:bodyPr>
          <a:lstStyle/>
          <a:p>
            <a:pPr marL="342900" indent="-342900">
              <a:lnSpc>
                <a:spcPct val="80000"/>
              </a:lnSpc>
              <a:spcBef>
                <a:spcPts val="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Um arquivo HTML puro é composto basicamente de uma estrutura de marcadores aninhados e seus atributos</a:t>
            </a:r>
          </a:p>
          <a:p>
            <a:pPr marL="342900" indent="-342900">
              <a:lnSpc>
                <a:spcPct val="80000"/>
              </a:lnSpc>
              <a:spcBef>
                <a:spcPts val="21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Os marcadores dizem ao browser como o texto, a informação e as imagens serão exibidas. </a:t>
            </a:r>
          </a:p>
          <a:p>
            <a:pPr marL="342900" indent="-342900">
              <a:lnSpc>
                <a:spcPct val="80000"/>
              </a:lnSpc>
              <a:spcBef>
                <a:spcPts val="21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Por exemplo, um marcador diz se o texto será exibido em negrito, itálico e com um tipo de fonte qualquer. </a:t>
            </a:r>
          </a:p>
          <a:p>
            <a:pPr marL="342900" indent="-342900">
              <a:lnSpc>
                <a:spcPct val="80000"/>
              </a:lnSpc>
              <a:spcBef>
                <a:spcPts val="21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Além de formatação de texto um marcador também pode dizer que o pedaço do texto é endereço de outra página Web (link).</a:t>
            </a:r>
          </a:p>
          <a:p>
            <a:pPr marL="342900" indent="-342900">
              <a:lnSpc>
                <a:spcPct val="80000"/>
              </a:lnSpc>
              <a:spcBef>
                <a:spcPts val="2160"/>
              </a:spcBef>
              <a:spcAft>
                <a:spcPts val="0"/>
              </a:spcAft>
              <a:buClr>
                <a:schemeClr val="lt2"/>
              </a:buClr>
              <a:buSzPct val="70000"/>
            </a:pPr>
            <a:r>
              <a:rPr lang="pt-BR" sz="2400" b="0" i="0" u="none" strike="noStrike" cap="none" dirty="0">
                <a:solidFill>
                  <a:schemeClr val="tx1"/>
                </a:solidFill>
                <a:latin typeface="Arial"/>
                <a:ea typeface="Arial"/>
                <a:cs typeface="Arial"/>
                <a:sym typeface="Arial"/>
              </a:rPr>
              <a:t>Um marcador começa com </a:t>
            </a:r>
            <a:r>
              <a:rPr lang="pt-BR" sz="2400" b="0" i="0" u="none" strike="noStrike" cap="none" dirty="0">
                <a:solidFill>
                  <a:srgbClr val="333333"/>
                </a:solidFill>
                <a:latin typeface="Arial"/>
                <a:ea typeface="Arial"/>
                <a:cs typeface="Arial"/>
                <a:sym typeface="Arial"/>
              </a:rPr>
              <a:t>“</a:t>
            </a:r>
            <a:r>
              <a:rPr lang="pt-BR" sz="2400" b="1" i="0" u="none" strike="noStrike" cap="none" dirty="0">
                <a:solidFill>
                  <a:srgbClr val="003399"/>
                </a:solidFill>
                <a:latin typeface="Arial"/>
                <a:ea typeface="Arial"/>
                <a:cs typeface="Arial"/>
                <a:sym typeface="Arial"/>
              </a:rPr>
              <a:t>&lt;</a:t>
            </a:r>
            <a:r>
              <a:rPr lang="pt-BR" sz="2400" b="0" i="0" u="none" strike="noStrike" cap="none" dirty="0">
                <a:solidFill>
                  <a:srgbClr val="333333"/>
                </a:solidFill>
                <a:latin typeface="Arial"/>
                <a:ea typeface="Arial"/>
                <a:cs typeface="Arial"/>
                <a:sym typeface="Arial"/>
              </a:rPr>
              <a:t>” </a:t>
            </a:r>
            <a:r>
              <a:rPr lang="pt-BR" sz="2400" b="0" i="0" u="none" strike="noStrike" cap="none" dirty="0">
                <a:solidFill>
                  <a:schemeClr val="tx1"/>
                </a:solidFill>
                <a:latin typeface="Arial"/>
                <a:ea typeface="Arial"/>
                <a:cs typeface="Arial"/>
                <a:sym typeface="Arial"/>
              </a:rPr>
              <a:t>e termina com </a:t>
            </a:r>
            <a:r>
              <a:rPr lang="pt-BR" sz="2400" b="0" i="0" u="none" strike="noStrike" cap="none" dirty="0">
                <a:solidFill>
                  <a:srgbClr val="333333"/>
                </a:solidFill>
                <a:latin typeface="Arial"/>
                <a:ea typeface="Arial"/>
                <a:cs typeface="Arial"/>
                <a:sym typeface="Arial"/>
              </a:rPr>
              <a:t>“</a:t>
            </a:r>
            <a:r>
              <a:rPr lang="pt-BR" sz="2400" b="1" i="0" u="none" strike="noStrike" cap="none" dirty="0">
                <a:solidFill>
                  <a:srgbClr val="003399"/>
                </a:solidFill>
                <a:latin typeface="Arial"/>
                <a:ea typeface="Arial"/>
                <a:cs typeface="Arial"/>
                <a:sym typeface="Arial"/>
              </a:rPr>
              <a:t>&gt;</a:t>
            </a:r>
            <a:r>
              <a:rPr lang="pt-BR" sz="2400" b="0" i="0" u="none" strike="noStrike" cap="none" dirty="0">
                <a:solidFill>
                  <a:srgbClr val="333333"/>
                </a:solidFill>
                <a:latin typeface="Arial"/>
                <a:ea typeface="Arial"/>
                <a:cs typeface="Arial"/>
                <a:sym typeface="Arial"/>
              </a:rPr>
              <a:t>”</a:t>
            </a:r>
          </a:p>
          <a:p>
            <a:pPr marL="0" marR="0" lvl="0" indent="0" algn="ctr" rtl="0">
              <a:lnSpc>
                <a:spcPct val="80000"/>
              </a:lnSpc>
              <a:spcBef>
                <a:spcPts val="2160"/>
              </a:spcBef>
              <a:spcAft>
                <a:spcPts val="0"/>
              </a:spcAft>
              <a:buClr>
                <a:schemeClr val="lt2"/>
              </a:buClr>
              <a:buSzPct val="25000"/>
              <a:buFont typeface="Arial"/>
              <a:buNone/>
            </a:pPr>
            <a:r>
              <a:rPr lang="pt-BR" sz="2400" b="1" i="0" u="none" strike="noStrike" cap="none" dirty="0">
                <a:solidFill>
                  <a:schemeClr val="accent2"/>
                </a:solidFill>
                <a:latin typeface="Arial"/>
                <a:ea typeface="Arial"/>
                <a:cs typeface="Arial"/>
                <a:sym typeface="Arial"/>
              </a:rPr>
              <a:t>&lt;</a:t>
            </a:r>
            <a:r>
              <a:rPr lang="pt-BR" sz="2400" b="1" i="0" u="none" strike="noStrike" cap="none" dirty="0" err="1">
                <a:solidFill>
                  <a:srgbClr val="CC3300"/>
                </a:solidFill>
                <a:latin typeface="Arial"/>
                <a:ea typeface="Arial"/>
                <a:cs typeface="Arial"/>
                <a:sym typeface="Arial"/>
              </a:rPr>
              <a:t>nome_do_marcador</a:t>
            </a:r>
            <a:r>
              <a:rPr lang="pt-BR" sz="2400" b="1" i="0" u="none" strike="noStrike" cap="none" dirty="0">
                <a:solidFill>
                  <a:schemeClr val="accent2"/>
                </a:solidFill>
                <a:latin typeface="Arial"/>
                <a:ea typeface="Arial"/>
                <a:cs typeface="Arial"/>
                <a:sym typeface="Arial"/>
              </a:rPr>
              <a:t>&gt;</a:t>
            </a:r>
          </a:p>
        </p:txBody>
      </p:sp>
    </p:spTree>
    <p:extLst>
      <p:ext uri="{BB962C8B-B14F-4D97-AF65-F5344CB8AC3E}">
        <p14:creationId xmlns:p14="http://schemas.microsoft.com/office/powerpoint/2010/main" val="2918029503"/>
      </p:ext>
    </p:extLst>
  </p:cSld>
  <p:clrMapOvr>
    <a:masterClrMapping/>
  </p:clrMapOvr>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3748</Words>
  <Application>Microsoft Office PowerPoint</Application>
  <PresentationFormat>Apresentação na tela (4:3)</PresentationFormat>
  <Paragraphs>414</Paragraphs>
  <Slides>69</Slides>
  <Notes>58</Notes>
  <HiddenSlides>0</HiddenSlides>
  <MMClips>0</MMClips>
  <ScaleCrop>false</ScaleCrop>
  <HeadingPairs>
    <vt:vector size="4" baseType="variant">
      <vt:variant>
        <vt:lpstr>Tema</vt:lpstr>
      </vt:variant>
      <vt:variant>
        <vt:i4>1</vt:i4>
      </vt:variant>
      <vt:variant>
        <vt:lpstr>Títulos de slides</vt:lpstr>
      </vt:variant>
      <vt:variant>
        <vt:i4>69</vt:i4>
      </vt:variant>
    </vt:vector>
  </HeadingPairs>
  <TitlesOfParts>
    <vt:vector size="70" baseType="lpstr">
      <vt:lpstr>1_Blends</vt:lpstr>
      <vt:lpstr>Construindo Páginas com HTML5</vt:lpstr>
      <vt:lpstr>Última aula</vt:lpstr>
      <vt:lpstr>Objetivos da Aula</vt:lpstr>
      <vt:lpstr>O que é HTML?</vt:lpstr>
      <vt:lpstr>O que é HTML?</vt:lpstr>
      <vt:lpstr>Como funciona o HTML?</vt:lpstr>
      <vt:lpstr>O que é HTML?</vt:lpstr>
      <vt:lpstr>Como funciona o HTML?</vt:lpstr>
      <vt:lpstr>Como funciona o HTML?</vt:lpstr>
      <vt:lpstr>Como funciona o HTML?</vt:lpstr>
      <vt:lpstr>Como funciona o HTML?</vt:lpstr>
      <vt:lpstr>Como funciona o HTML? </vt:lpstr>
      <vt:lpstr>Como funciona o HTML?</vt:lpstr>
      <vt:lpstr>Estrutura básica de uma página</vt:lpstr>
      <vt:lpstr>Estrutura básica de uma página</vt:lpstr>
      <vt:lpstr>Estrutura básica de uma página</vt:lpstr>
      <vt:lpstr>Estrutura básica de uma página</vt:lpstr>
      <vt:lpstr>Estrutura básica de uma página</vt:lpstr>
      <vt:lpstr>Estrutura básica de uma página</vt:lpstr>
      <vt:lpstr>Estrutura básica de uma página</vt:lpstr>
      <vt:lpstr>Tipos de Marcadores - TAGS</vt:lpstr>
      <vt:lpstr>Texto - Parágrafos</vt:lpstr>
      <vt:lpstr>Texto – Parágrafos</vt:lpstr>
      <vt:lpstr>Exemplo Prático</vt:lpstr>
      <vt:lpstr>Texto – Marcadores de Texto</vt:lpstr>
      <vt:lpstr>Texto – Marcadores de Texto</vt:lpstr>
      <vt:lpstr>Texto – Quebra de Linha</vt:lpstr>
      <vt:lpstr>Texto – Quebra de Linha</vt:lpstr>
      <vt:lpstr>Texto – Títulos (Headings)</vt:lpstr>
      <vt:lpstr>Texto – Títulos (Headings)</vt:lpstr>
      <vt:lpstr>Exemplo Prático</vt:lpstr>
      <vt:lpstr>Texto - Links</vt:lpstr>
      <vt:lpstr>Texto - Links</vt:lpstr>
      <vt:lpstr>Texto - Links</vt:lpstr>
      <vt:lpstr>Atributo ‘id’</vt:lpstr>
      <vt:lpstr>Atributo ‘id’</vt:lpstr>
      <vt:lpstr>Texto - Links</vt:lpstr>
      <vt:lpstr>Exemplo Prático</vt:lpstr>
      <vt:lpstr>Media - Imagens</vt:lpstr>
      <vt:lpstr>Media - Imagens</vt:lpstr>
      <vt:lpstr>Media - Imagens</vt:lpstr>
      <vt:lpstr>Media – Musica e Vídeo</vt:lpstr>
      <vt:lpstr>Media – Musica e Vídeo</vt:lpstr>
      <vt:lpstr>Media – Música e Vídeo</vt:lpstr>
      <vt:lpstr>Exemplo Prático</vt:lpstr>
      <vt:lpstr>Estruturas - Listas</vt:lpstr>
      <vt:lpstr>Estruturas - Listas</vt:lpstr>
      <vt:lpstr>Estruturas - Listas</vt:lpstr>
      <vt:lpstr>Estruturas - Listas aninhadas</vt:lpstr>
      <vt:lpstr>Estruturas - Listas aninhadas</vt:lpstr>
      <vt:lpstr>Estruturas - Tabelas</vt:lpstr>
      <vt:lpstr>Estruturas - Tabelas</vt:lpstr>
      <vt:lpstr>Estruturas - Tabelas</vt:lpstr>
      <vt:lpstr>Estruturas - Tabelas - atributos</vt:lpstr>
      <vt:lpstr>Estruturas - Tabelas - atributos</vt:lpstr>
      <vt:lpstr>Estruturas - Tabelas - atributos</vt:lpstr>
      <vt:lpstr>Exemplo Prático</vt:lpstr>
      <vt:lpstr>Atributos Globais</vt:lpstr>
      <vt:lpstr>Estruturas - Divisões de página</vt:lpstr>
      <vt:lpstr>Estruturas - Divisões de página</vt:lpstr>
      <vt:lpstr>Estruturas - Divisões de página</vt:lpstr>
      <vt:lpstr>Estruturas - Divisões de página</vt:lpstr>
      <vt:lpstr>Exemplo Prático</vt:lpstr>
      <vt:lpstr>Semântica</vt:lpstr>
      <vt:lpstr>Semântica</vt:lpstr>
      <vt:lpstr>Semântica</vt:lpstr>
      <vt:lpstr>Semântica</vt:lpstr>
      <vt:lpstr>Exemplo Prático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Assunto geral da Aula</dc:title>
  <dc:creator>Yuri Maximilian Rottner Dirickson</dc:creator>
  <cp:lastModifiedBy>Yuri Maximilian Rottner Dirickson</cp:lastModifiedBy>
  <cp:revision>19</cp:revision>
  <dcterms:modified xsi:type="dcterms:W3CDTF">2017-08-21T20:11:56Z</dcterms:modified>
</cp:coreProperties>
</file>