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3"/>
  </p:notesMasterIdLst>
  <p:sldIdLst>
    <p:sldId id="256" r:id="rId2"/>
    <p:sldId id="262" r:id="rId3"/>
    <p:sldId id="261" r:id="rId4"/>
    <p:sldId id="325" r:id="rId5"/>
    <p:sldId id="324" r:id="rId6"/>
    <p:sldId id="326" r:id="rId7"/>
    <p:sldId id="327" r:id="rId8"/>
    <p:sldId id="328" r:id="rId9"/>
    <p:sldId id="329" r:id="rId10"/>
    <p:sldId id="330" r:id="rId11"/>
    <p:sldId id="331" r:id="rId12"/>
    <p:sldId id="332" r:id="rId13"/>
    <p:sldId id="333" r:id="rId14"/>
    <p:sldId id="334" r:id="rId15"/>
    <p:sldId id="336" r:id="rId16"/>
    <p:sldId id="337" r:id="rId17"/>
    <p:sldId id="335" r:id="rId18"/>
    <p:sldId id="340" r:id="rId19"/>
    <p:sldId id="338" r:id="rId20"/>
    <p:sldId id="339" r:id="rId21"/>
    <p:sldId id="258" r:id="rId22"/>
  </p:sldIdLst>
  <p:sldSz cx="9144000" cy="5143500" type="screen16x9"/>
  <p:notesSz cx="6858000" cy="9144000"/>
  <p:embeddedFontLst>
    <p:embeddedFont>
      <p:font typeface="Bebas Neue" panose="020B0606020202050201" pitchFamily="34" charset="0"/>
      <p:regular r:id="rId24"/>
    </p:embeddedFont>
    <p:embeddedFont>
      <p:font typeface="Cambria Math" panose="02040503050406030204" pitchFamily="18" charset="0"/>
      <p:regular r:id="rId25"/>
    </p:embeddedFont>
    <p:embeddedFont>
      <p:font typeface="Quicksand" panose="020B0604020202020204" charset="0"/>
      <p:regular r:id="rId26"/>
      <p:bold r:id="rId27"/>
    </p:embeddedFont>
    <p:embeddedFont>
      <p:font typeface="Segoe UI" panose="020B050204020402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725C14-38E2-4050-B632-3F511949E938}">
  <a:tblStyle styleId="{C2725C14-38E2-4050-B632-3F511949E9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2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803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170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08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219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235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699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956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147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51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951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dcdb6fa7cc_2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dcdb6fa7cc_2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894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43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78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96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477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54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67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8"/>
        <p:cNvGrpSpPr/>
        <p:nvPr/>
      </p:nvGrpSpPr>
      <p:grpSpPr>
        <a:xfrm>
          <a:off x="0" y="0"/>
          <a:ext cx="0" cy="0"/>
          <a:chOff x="0" y="0"/>
          <a:chExt cx="0" cy="0"/>
        </a:xfrm>
      </p:grpSpPr>
      <p:grpSp>
        <p:nvGrpSpPr>
          <p:cNvPr id="249" name="Google Shape;249;p13"/>
          <p:cNvGrpSpPr/>
          <p:nvPr/>
        </p:nvGrpSpPr>
        <p:grpSpPr>
          <a:xfrm>
            <a:off x="-7" y="0"/>
            <a:ext cx="625763" cy="3288755"/>
            <a:chOff x="-7" y="0"/>
            <a:chExt cx="625763" cy="3288755"/>
          </a:xfrm>
        </p:grpSpPr>
        <p:sp>
          <p:nvSpPr>
            <p:cNvPr id="250" name="Google Shape;250;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3"/>
          <p:cNvGrpSpPr/>
          <p:nvPr/>
        </p:nvGrpSpPr>
        <p:grpSpPr>
          <a:xfrm>
            <a:off x="8431104" y="1818952"/>
            <a:ext cx="712884" cy="3324549"/>
            <a:chOff x="8431104" y="1818952"/>
            <a:chExt cx="712884" cy="3324549"/>
          </a:xfrm>
        </p:grpSpPr>
        <p:sp>
          <p:nvSpPr>
            <p:cNvPr id="260" name="Google Shape;260;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818699" y="4915675"/>
            <a:ext cx="616750" cy="78715"/>
            <a:chOff x="818699" y="4915675"/>
            <a:chExt cx="616750" cy="78715"/>
          </a:xfrm>
        </p:grpSpPr>
        <p:sp>
          <p:nvSpPr>
            <p:cNvPr id="270" name="Google Shape;270;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3"/>
          <p:cNvGrpSpPr/>
          <p:nvPr/>
        </p:nvGrpSpPr>
        <p:grpSpPr>
          <a:xfrm>
            <a:off x="259675" y="4807625"/>
            <a:ext cx="425883" cy="216100"/>
            <a:chOff x="259675" y="4807625"/>
            <a:chExt cx="425883" cy="216100"/>
          </a:xfrm>
        </p:grpSpPr>
        <p:sp>
          <p:nvSpPr>
            <p:cNvPr id="274" name="Google Shape;274;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3"/>
          <p:cNvSpPr txBox="1">
            <a:spLocks noGrp="1"/>
          </p:cNvSpPr>
          <p:nvPr>
            <p:ph type="subTitle" idx="1"/>
          </p:nvPr>
        </p:nvSpPr>
        <p:spPr>
          <a:xfrm>
            <a:off x="1826474" y="3598354"/>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78" name="Google Shape;278;p13"/>
          <p:cNvSpPr txBox="1">
            <a:spLocks noGrp="1"/>
          </p:cNvSpPr>
          <p:nvPr>
            <p:ph type="subTitle" idx="2"/>
          </p:nvPr>
        </p:nvSpPr>
        <p:spPr>
          <a:xfrm>
            <a:off x="1826486" y="4003657"/>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79" name="Google Shape;279;p13"/>
          <p:cNvSpPr txBox="1">
            <a:spLocks noGrp="1"/>
          </p:cNvSpPr>
          <p:nvPr>
            <p:ph type="title" hasCustomPrompt="1"/>
          </p:nvPr>
        </p:nvSpPr>
        <p:spPr>
          <a:xfrm>
            <a:off x="8598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0" name="Google Shape;280;p13"/>
          <p:cNvSpPr txBox="1">
            <a:spLocks noGrp="1"/>
          </p:cNvSpPr>
          <p:nvPr>
            <p:ph type="subTitle" idx="3"/>
          </p:nvPr>
        </p:nvSpPr>
        <p:spPr>
          <a:xfrm>
            <a:off x="6092999" y="3599918"/>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1" name="Google Shape;281;p13"/>
          <p:cNvSpPr txBox="1">
            <a:spLocks noGrp="1"/>
          </p:cNvSpPr>
          <p:nvPr>
            <p:ph type="subTitle" idx="4"/>
          </p:nvPr>
        </p:nvSpPr>
        <p:spPr>
          <a:xfrm>
            <a:off x="6093011" y="3994111"/>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2" name="Google Shape;282;p13"/>
          <p:cNvSpPr txBox="1">
            <a:spLocks noGrp="1"/>
          </p:cNvSpPr>
          <p:nvPr>
            <p:ph type="title" idx="5" hasCustomPrompt="1"/>
          </p:nvPr>
        </p:nvSpPr>
        <p:spPr>
          <a:xfrm>
            <a:off x="51264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3" name="Google Shape;283;p13"/>
          <p:cNvSpPr txBox="1">
            <a:spLocks noGrp="1"/>
          </p:cNvSpPr>
          <p:nvPr>
            <p:ph type="subTitle" idx="6"/>
          </p:nvPr>
        </p:nvSpPr>
        <p:spPr>
          <a:xfrm>
            <a:off x="1826474"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4" name="Google Shape;284;p13"/>
          <p:cNvSpPr txBox="1">
            <a:spLocks noGrp="1"/>
          </p:cNvSpPr>
          <p:nvPr>
            <p:ph type="subTitle" idx="7"/>
          </p:nvPr>
        </p:nvSpPr>
        <p:spPr>
          <a:xfrm>
            <a:off x="1826486"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5" name="Google Shape;285;p13"/>
          <p:cNvSpPr txBox="1">
            <a:spLocks noGrp="1"/>
          </p:cNvSpPr>
          <p:nvPr>
            <p:ph type="title" idx="8" hasCustomPrompt="1"/>
          </p:nvPr>
        </p:nvSpPr>
        <p:spPr>
          <a:xfrm>
            <a:off x="8598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6" name="Google Shape;286;p13"/>
          <p:cNvSpPr txBox="1">
            <a:spLocks noGrp="1"/>
          </p:cNvSpPr>
          <p:nvPr>
            <p:ph type="subTitle" idx="9"/>
          </p:nvPr>
        </p:nvSpPr>
        <p:spPr>
          <a:xfrm>
            <a:off x="6092999"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7" name="Google Shape;287;p13"/>
          <p:cNvSpPr txBox="1">
            <a:spLocks noGrp="1"/>
          </p:cNvSpPr>
          <p:nvPr>
            <p:ph type="subTitle" idx="13"/>
          </p:nvPr>
        </p:nvSpPr>
        <p:spPr>
          <a:xfrm>
            <a:off x="6093011"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8" name="Google Shape;288;p13"/>
          <p:cNvSpPr txBox="1">
            <a:spLocks noGrp="1"/>
          </p:cNvSpPr>
          <p:nvPr>
            <p:ph type="title" idx="14" hasCustomPrompt="1"/>
          </p:nvPr>
        </p:nvSpPr>
        <p:spPr>
          <a:xfrm>
            <a:off x="51264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9" name="Google Shape;289;p13"/>
          <p:cNvSpPr txBox="1">
            <a:spLocks noGrp="1"/>
          </p:cNvSpPr>
          <p:nvPr>
            <p:ph type="title" idx="15"/>
          </p:nvPr>
        </p:nvSpPr>
        <p:spPr>
          <a:xfrm>
            <a:off x="15182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382"/>
        <p:cNvGrpSpPr/>
        <p:nvPr/>
      </p:nvGrpSpPr>
      <p:grpSpPr>
        <a:xfrm>
          <a:off x="0" y="0"/>
          <a:ext cx="0" cy="0"/>
          <a:chOff x="0" y="0"/>
          <a:chExt cx="0" cy="0"/>
        </a:xfrm>
      </p:grpSpPr>
      <p:grpSp>
        <p:nvGrpSpPr>
          <p:cNvPr id="383" name="Google Shape;383;p16"/>
          <p:cNvGrpSpPr/>
          <p:nvPr/>
        </p:nvGrpSpPr>
        <p:grpSpPr>
          <a:xfrm flipH="1">
            <a:off x="6398900" y="4838400"/>
            <a:ext cx="2758303" cy="193976"/>
            <a:chOff x="-344350" y="4817800"/>
            <a:chExt cx="2758303" cy="193976"/>
          </a:xfrm>
        </p:grpSpPr>
        <p:sp>
          <p:nvSpPr>
            <p:cNvPr id="384" name="Google Shape;384;p1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6"/>
          <p:cNvGrpSpPr/>
          <p:nvPr/>
        </p:nvGrpSpPr>
        <p:grpSpPr>
          <a:xfrm rot="5400000">
            <a:off x="6554770" y="-1487956"/>
            <a:ext cx="1101268" cy="4077170"/>
            <a:chOff x="-7" y="0"/>
            <a:chExt cx="1101268" cy="4077170"/>
          </a:xfrm>
        </p:grpSpPr>
        <p:sp>
          <p:nvSpPr>
            <p:cNvPr id="389" name="Google Shape;389;p16"/>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6"/>
          <p:cNvGrpSpPr/>
          <p:nvPr/>
        </p:nvGrpSpPr>
        <p:grpSpPr>
          <a:xfrm rot="10800000">
            <a:off x="714797" y="111636"/>
            <a:ext cx="425883" cy="216100"/>
            <a:chOff x="259675" y="4807625"/>
            <a:chExt cx="425883" cy="216100"/>
          </a:xfrm>
        </p:grpSpPr>
        <p:sp>
          <p:nvSpPr>
            <p:cNvPr id="402" name="Google Shape;402;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6"/>
          <p:cNvGrpSpPr/>
          <p:nvPr/>
        </p:nvGrpSpPr>
        <p:grpSpPr>
          <a:xfrm>
            <a:off x="-8" y="1128260"/>
            <a:ext cx="2468054" cy="4015243"/>
            <a:chOff x="-8" y="1128260"/>
            <a:chExt cx="2468054" cy="4015243"/>
          </a:xfrm>
        </p:grpSpPr>
        <p:sp>
          <p:nvSpPr>
            <p:cNvPr id="406" name="Google Shape;406;p16"/>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16"/>
          <p:cNvSpPr txBox="1">
            <a:spLocks noGrp="1"/>
          </p:cNvSpPr>
          <p:nvPr>
            <p:ph type="title"/>
          </p:nvPr>
        </p:nvSpPr>
        <p:spPr>
          <a:xfrm>
            <a:off x="1638750" y="1817850"/>
            <a:ext cx="5866500" cy="1209600"/>
          </a:xfrm>
          <a:prstGeom prst="rect">
            <a:avLst/>
          </a:prstGeom>
        </p:spPr>
        <p:txBody>
          <a:bodyPr spcFirstLastPara="1" wrap="square" lIns="0" tIns="0" rIns="0" bIns="0" anchor="t"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endParaRPr/>
          </a:p>
        </p:txBody>
      </p:sp>
      <p:sp>
        <p:nvSpPr>
          <p:cNvPr id="423" name="Google Shape;423;p16"/>
          <p:cNvSpPr txBox="1">
            <a:spLocks noGrp="1"/>
          </p:cNvSpPr>
          <p:nvPr>
            <p:ph type="title" idx="2"/>
          </p:nvPr>
        </p:nvSpPr>
        <p:spPr>
          <a:xfrm>
            <a:off x="1638750" y="3133902"/>
            <a:ext cx="5866500" cy="4065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2400"/>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CUSTOM_11">
    <p:spTree>
      <p:nvGrpSpPr>
        <p:cNvPr id="1" name="Shape 424"/>
        <p:cNvGrpSpPr/>
        <p:nvPr/>
      </p:nvGrpSpPr>
      <p:grpSpPr>
        <a:xfrm>
          <a:off x="0" y="0"/>
          <a:ext cx="0" cy="0"/>
          <a:chOff x="0" y="0"/>
          <a:chExt cx="0" cy="0"/>
        </a:xfrm>
      </p:grpSpPr>
      <p:grpSp>
        <p:nvGrpSpPr>
          <p:cNvPr id="425" name="Google Shape;425;p17"/>
          <p:cNvGrpSpPr/>
          <p:nvPr/>
        </p:nvGrpSpPr>
        <p:grpSpPr>
          <a:xfrm rot="10800000">
            <a:off x="6398900" y="111123"/>
            <a:ext cx="2758303" cy="193976"/>
            <a:chOff x="-344350" y="4817800"/>
            <a:chExt cx="2758303" cy="193976"/>
          </a:xfrm>
        </p:grpSpPr>
        <p:sp>
          <p:nvSpPr>
            <p:cNvPr id="426" name="Google Shape;426;p17"/>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7"/>
          <p:cNvGrpSpPr/>
          <p:nvPr/>
        </p:nvGrpSpPr>
        <p:grpSpPr>
          <a:xfrm rot="5400000" flipH="1">
            <a:off x="6554770" y="2554284"/>
            <a:ext cx="1101268" cy="4077170"/>
            <a:chOff x="-7" y="0"/>
            <a:chExt cx="1101268" cy="4077170"/>
          </a:xfrm>
        </p:grpSpPr>
        <p:sp>
          <p:nvSpPr>
            <p:cNvPr id="431" name="Google Shape;431;p17"/>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7"/>
          <p:cNvGrpSpPr/>
          <p:nvPr/>
        </p:nvGrpSpPr>
        <p:grpSpPr>
          <a:xfrm flipH="1">
            <a:off x="714797" y="4815763"/>
            <a:ext cx="425883" cy="216100"/>
            <a:chOff x="259675" y="4807625"/>
            <a:chExt cx="425883" cy="216100"/>
          </a:xfrm>
        </p:grpSpPr>
        <p:sp>
          <p:nvSpPr>
            <p:cNvPr id="444" name="Google Shape;444;p1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7"/>
          <p:cNvGrpSpPr/>
          <p:nvPr/>
        </p:nvGrpSpPr>
        <p:grpSpPr>
          <a:xfrm rot="10800000" flipH="1">
            <a:off x="-8" y="-4"/>
            <a:ext cx="2468054" cy="4015243"/>
            <a:chOff x="-8" y="1128260"/>
            <a:chExt cx="2468054" cy="4015243"/>
          </a:xfrm>
        </p:grpSpPr>
        <p:sp>
          <p:nvSpPr>
            <p:cNvPr id="448" name="Google Shape;448;p17"/>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7"/>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7"/>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17"/>
          <p:cNvSpPr txBox="1">
            <a:spLocks noGrp="1"/>
          </p:cNvSpPr>
          <p:nvPr>
            <p:ph type="title"/>
          </p:nvPr>
        </p:nvSpPr>
        <p:spPr>
          <a:xfrm>
            <a:off x="900500" y="1621775"/>
            <a:ext cx="4285200" cy="13761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solidFill>
                  <a:schemeClr val="dk2"/>
                </a:solidFill>
                <a:latin typeface="Quicksand"/>
                <a:ea typeface="Quicksand"/>
                <a:cs typeface="Quicksand"/>
                <a:sym typeface="Quicksand"/>
              </a:defRPr>
            </a:lvl1pPr>
            <a:lvl2pPr lvl="1" rtl="0">
              <a:spcBef>
                <a:spcPts val="0"/>
              </a:spcBef>
              <a:spcAft>
                <a:spcPts val="0"/>
              </a:spcAft>
              <a:buSzPts val="2400"/>
              <a:buNone/>
              <a:defRPr sz="2400">
                <a:latin typeface="Quicksand"/>
                <a:ea typeface="Quicksand"/>
                <a:cs typeface="Quicksand"/>
                <a:sym typeface="Quicksand"/>
              </a:defRPr>
            </a:lvl2pPr>
            <a:lvl3pPr lvl="2" rtl="0">
              <a:spcBef>
                <a:spcPts val="0"/>
              </a:spcBef>
              <a:spcAft>
                <a:spcPts val="0"/>
              </a:spcAft>
              <a:buSzPts val="2400"/>
              <a:buNone/>
              <a:defRPr sz="2400">
                <a:latin typeface="Quicksand"/>
                <a:ea typeface="Quicksand"/>
                <a:cs typeface="Quicksand"/>
                <a:sym typeface="Quicksand"/>
              </a:defRPr>
            </a:lvl3pPr>
            <a:lvl4pPr lvl="3" rtl="0">
              <a:spcBef>
                <a:spcPts val="0"/>
              </a:spcBef>
              <a:spcAft>
                <a:spcPts val="0"/>
              </a:spcAft>
              <a:buSzPts val="2400"/>
              <a:buNone/>
              <a:defRPr sz="2400">
                <a:latin typeface="Quicksand"/>
                <a:ea typeface="Quicksand"/>
                <a:cs typeface="Quicksand"/>
                <a:sym typeface="Quicksand"/>
              </a:defRPr>
            </a:lvl4pPr>
            <a:lvl5pPr lvl="4" rtl="0">
              <a:spcBef>
                <a:spcPts val="0"/>
              </a:spcBef>
              <a:spcAft>
                <a:spcPts val="0"/>
              </a:spcAft>
              <a:buSzPts val="2400"/>
              <a:buNone/>
              <a:defRPr sz="2400">
                <a:latin typeface="Quicksand"/>
                <a:ea typeface="Quicksand"/>
                <a:cs typeface="Quicksand"/>
                <a:sym typeface="Quicksand"/>
              </a:defRPr>
            </a:lvl5pPr>
            <a:lvl6pPr lvl="5" rtl="0">
              <a:spcBef>
                <a:spcPts val="0"/>
              </a:spcBef>
              <a:spcAft>
                <a:spcPts val="0"/>
              </a:spcAft>
              <a:buSzPts val="2400"/>
              <a:buNone/>
              <a:defRPr sz="2400">
                <a:latin typeface="Quicksand"/>
                <a:ea typeface="Quicksand"/>
                <a:cs typeface="Quicksand"/>
                <a:sym typeface="Quicksand"/>
              </a:defRPr>
            </a:lvl6pPr>
            <a:lvl7pPr lvl="6" rtl="0">
              <a:spcBef>
                <a:spcPts val="0"/>
              </a:spcBef>
              <a:spcAft>
                <a:spcPts val="0"/>
              </a:spcAft>
              <a:buSzPts val="2400"/>
              <a:buNone/>
              <a:defRPr sz="2400">
                <a:latin typeface="Quicksand"/>
                <a:ea typeface="Quicksand"/>
                <a:cs typeface="Quicksand"/>
                <a:sym typeface="Quicksand"/>
              </a:defRPr>
            </a:lvl7pPr>
            <a:lvl8pPr lvl="7" rtl="0">
              <a:spcBef>
                <a:spcPts val="0"/>
              </a:spcBef>
              <a:spcAft>
                <a:spcPts val="0"/>
              </a:spcAft>
              <a:buSzPts val="2400"/>
              <a:buNone/>
              <a:defRPr sz="2400">
                <a:latin typeface="Quicksand"/>
                <a:ea typeface="Quicksand"/>
                <a:cs typeface="Quicksand"/>
                <a:sym typeface="Quicksand"/>
              </a:defRPr>
            </a:lvl8pPr>
            <a:lvl9pPr lvl="8" rtl="0">
              <a:spcBef>
                <a:spcPts val="0"/>
              </a:spcBef>
              <a:spcAft>
                <a:spcPts val="0"/>
              </a:spcAft>
              <a:buSzPts val="2400"/>
              <a:buNone/>
              <a:defRPr sz="2400">
                <a:latin typeface="Quicksand"/>
                <a:ea typeface="Quicksand"/>
                <a:cs typeface="Quicksand"/>
                <a:sym typeface="Quicksand"/>
              </a:defRPr>
            </a:lvl9pPr>
          </a:lstStyle>
          <a:p>
            <a:endParaRPr/>
          </a:p>
        </p:txBody>
      </p:sp>
      <p:sp>
        <p:nvSpPr>
          <p:cNvPr id="465" name="Google Shape;465;p17"/>
          <p:cNvSpPr txBox="1">
            <a:spLocks noGrp="1"/>
          </p:cNvSpPr>
          <p:nvPr>
            <p:ph type="title" idx="2"/>
          </p:nvPr>
        </p:nvSpPr>
        <p:spPr>
          <a:xfrm>
            <a:off x="900500" y="3218025"/>
            <a:ext cx="4285200" cy="3570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2400"/>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29">
    <p:spTree>
      <p:nvGrpSpPr>
        <p:cNvPr id="1" name="Shape 1111"/>
        <p:cNvGrpSpPr/>
        <p:nvPr/>
      </p:nvGrpSpPr>
      <p:grpSpPr>
        <a:xfrm>
          <a:off x="0" y="0"/>
          <a:ext cx="0" cy="0"/>
          <a:chOff x="0" y="0"/>
          <a:chExt cx="0" cy="0"/>
        </a:xfrm>
      </p:grpSpPr>
      <p:grpSp>
        <p:nvGrpSpPr>
          <p:cNvPr id="1112" name="Google Shape;1112;p44"/>
          <p:cNvGrpSpPr/>
          <p:nvPr/>
        </p:nvGrpSpPr>
        <p:grpSpPr>
          <a:xfrm>
            <a:off x="-7" y="0"/>
            <a:ext cx="9143996" cy="5023725"/>
            <a:chOff x="-7" y="0"/>
            <a:chExt cx="9143996" cy="5023725"/>
          </a:xfrm>
        </p:grpSpPr>
        <p:grpSp>
          <p:nvGrpSpPr>
            <p:cNvPr id="1113" name="Google Shape;1113;p44"/>
            <p:cNvGrpSpPr/>
            <p:nvPr/>
          </p:nvGrpSpPr>
          <p:grpSpPr>
            <a:xfrm flipH="1">
              <a:off x="8559523" y="1128258"/>
              <a:ext cx="584466" cy="3281784"/>
              <a:chOff x="8559523" y="1128258"/>
              <a:chExt cx="584466" cy="3281784"/>
            </a:xfrm>
          </p:grpSpPr>
          <p:sp>
            <p:nvSpPr>
              <p:cNvPr id="1114" name="Google Shape;1114;p4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4"/>
            <p:cNvGrpSpPr/>
            <p:nvPr/>
          </p:nvGrpSpPr>
          <p:grpSpPr>
            <a:xfrm>
              <a:off x="-7" y="0"/>
              <a:ext cx="1295404" cy="3623066"/>
              <a:chOff x="-7" y="0"/>
              <a:chExt cx="1295404" cy="3623066"/>
            </a:xfrm>
          </p:grpSpPr>
          <p:grpSp>
            <p:nvGrpSpPr>
              <p:cNvPr id="1124" name="Google Shape;1124;p44"/>
              <p:cNvGrpSpPr/>
              <p:nvPr/>
            </p:nvGrpSpPr>
            <p:grpSpPr>
              <a:xfrm>
                <a:off x="-7" y="0"/>
                <a:ext cx="643914" cy="3623066"/>
                <a:chOff x="-7" y="0"/>
                <a:chExt cx="643914" cy="3623066"/>
              </a:xfrm>
            </p:grpSpPr>
            <p:sp>
              <p:nvSpPr>
                <p:cNvPr id="1125" name="Google Shape;1125;p4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4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4"/>
            <p:cNvGrpSpPr/>
            <p:nvPr/>
          </p:nvGrpSpPr>
          <p:grpSpPr>
            <a:xfrm>
              <a:off x="294125" y="4807625"/>
              <a:ext cx="425883" cy="216100"/>
              <a:chOff x="259675" y="4807625"/>
              <a:chExt cx="425883" cy="216100"/>
            </a:xfrm>
          </p:grpSpPr>
          <p:sp>
            <p:nvSpPr>
              <p:cNvPr id="1140" name="Google Shape;1140;p4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1143"/>
        <p:cNvGrpSpPr/>
        <p:nvPr/>
      </p:nvGrpSpPr>
      <p:grpSpPr>
        <a:xfrm>
          <a:off x="0" y="0"/>
          <a:ext cx="0" cy="0"/>
          <a:chOff x="0" y="0"/>
          <a:chExt cx="0" cy="0"/>
        </a:xfrm>
      </p:grpSpPr>
      <p:grpSp>
        <p:nvGrpSpPr>
          <p:cNvPr id="1144" name="Google Shape;1144;p45"/>
          <p:cNvGrpSpPr/>
          <p:nvPr/>
        </p:nvGrpSpPr>
        <p:grpSpPr>
          <a:xfrm flipH="1">
            <a:off x="-323200" y="4603363"/>
            <a:ext cx="2758303" cy="193976"/>
            <a:chOff x="-344350" y="4817800"/>
            <a:chExt cx="2758303" cy="193976"/>
          </a:xfrm>
        </p:grpSpPr>
        <p:sp>
          <p:nvSpPr>
            <p:cNvPr id="1145" name="Google Shape;1145;p4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5"/>
          <p:cNvGrpSpPr/>
          <p:nvPr/>
        </p:nvGrpSpPr>
        <p:grpSpPr>
          <a:xfrm rot="10800000" flipH="1">
            <a:off x="8589197" y="1197104"/>
            <a:ext cx="584466" cy="3946393"/>
            <a:chOff x="8559523" y="791447"/>
            <a:chExt cx="584466" cy="3946393"/>
          </a:xfrm>
        </p:grpSpPr>
        <p:sp>
          <p:nvSpPr>
            <p:cNvPr id="1150" name="Google Shape;1150;p4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5"/>
          <p:cNvGrpSpPr/>
          <p:nvPr/>
        </p:nvGrpSpPr>
        <p:grpSpPr>
          <a:xfrm rot="10800000">
            <a:off x="-29671" y="11222"/>
            <a:ext cx="1758614" cy="3882110"/>
            <a:chOff x="7444711" y="1171313"/>
            <a:chExt cx="1758614" cy="3882110"/>
          </a:xfrm>
        </p:grpSpPr>
        <p:sp>
          <p:nvSpPr>
            <p:cNvPr id="1162" name="Google Shape;1162;p45"/>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31">
    <p:spTree>
      <p:nvGrpSpPr>
        <p:cNvPr id="1" name="Shape 1178"/>
        <p:cNvGrpSpPr/>
        <p:nvPr/>
      </p:nvGrpSpPr>
      <p:grpSpPr>
        <a:xfrm>
          <a:off x="0" y="0"/>
          <a:ext cx="0" cy="0"/>
          <a:chOff x="0" y="0"/>
          <a:chExt cx="0" cy="0"/>
        </a:xfrm>
      </p:grpSpPr>
      <p:sp>
        <p:nvSpPr>
          <p:cNvPr id="1179" name="Google Shape;1179;p46"/>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6"/>
          <p:cNvGrpSpPr/>
          <p:nvPr/>
        </p:nvGrpSpPr>
        <p:grpSpPr>
          <a:xfrm>
            <a:off x="-7" y="1128258"/>
            <a:ext cx="584466" cy="3281784"/>
            <a:chOff x="8559523" y="1128258"/>
            <a:chExt cx="584466" cy="3281784"/>
          </a:xfrm>
        </p:grpSpPr>
        <p:sp>
          <p:nvSpPr>
            <p:cNvPr id="1183" name="Google Shape;1183;p4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6"/>
          <p:cNvGrpSpPr/>
          <p:nvPr/>
        </p:nvGrpSpPr>
        <p:grpSpPr>
          <a:xfrm flipH="1">
            <a:off x="7848585" y="0"/>
            <a:ext cx="1295404" cy="3623066"/>
            <a:chOff x="-7" y="0"/>
            <a:chExt cx="1295404" cy="3623066"/>
          </a:xfrm>
        </p:grpSpPr>
        <p:grpSp>
          <p:nvGrpSpPr>
            <p:cNvPr id="1193" name="Google Shape;1193;p46"/>
            <p:cNvGrpSpPr/>
            <p:nvPr/>
          </p:nvGrpSpPr>
          <p:grpSpPr>
            <a:xfrm>
              <a:off x="-7" y="0"/>
              <a:ext cx="643914" cy="3623066"/>
              <a:chOff x="-7" y="0"/>
              <a:chExt cx="643914" cy="3623066"/>
            </a:xfrm>
          </p:grpSpPr>
          <p:sp>
            <p:nvSpPr>
              <p:cNvPr id="1194" name="Google Shape;1194;p4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6"/>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6"/>
          <p:cNvGrpSpPr/>
          <p:nvPr/>
        </p:nvGrpSpPr>
        <p:grpSpPr>
          <a:xfrm>
            <a:off x="294125" y="111775"/>
            <a:ext cx="425883" cy="216100"/>
            <a:chOff x="259675" y="4807625"/>
            <a:chExt cx="425883" cy="216100"/>
          </a:xfrm>
        </p:grpSpPr>
        <p:sp>
          <p:nvSpPr>
            <p:cNvPr id="1209" name="Google Shape;1209;p4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2">
    <p:spTree>
      <p:nvGrpSpPr>
        <p:cNvPr id="1" name="Shape 1212"/>
        <p:cNvGrpSpPr/>
        <p:nvPr/>
      </p:nvGrpSpPr>
      <p:grpSpPr>
        <a:xfrm>
          <a:off x="0" y="0"/>
          <a:ext cx="0" cy="0"/>
          <a:chOff x="0" y="0"/>
          <a:chExt cx="0" cy="0"/>
        </a:xfrm>
      </p:grpSpPr>
      <p:sp>
        <p:nvSpPr>
          <p:cNvPr id="1213" name="Google Shape;1213;p47"/>
          <p:cNvSpPr/>
          <p:nvPr/>
        </p:nvSpPr>
        <p:spPr>
          <a:xfrm>
            <a:off x="1226400" y="657150"/>
            <a:ext cx="6691200" cy="3829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47"/>
          <p:cNvGrpSpPr/>
          <p:nvPr/>
        </p:nvGrpSpPr>
        <p:grpSpPr>
          <a:xfrm flipH="1">
            <a:off x="8559523" y="1128258"/>
            <a:ext cx="584466" cy="3281784"/>
            <a:chOff x="8559523" y="1128258"/>
            <a:chExt cx="584466" cy="3281784"/>
          </a:xfrm>
        </p:grpSpPr>
        <p:sp>
          <p:nvSpPr>
            <p:cNvPr id="1215" name="Google Shape;1215;p4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7" y="0"/>
            <a:ext cx="1295404" cy="3623066"/>
            <a:chOff x="-7" y="0"/>
            <a:chExt cx="1295404" cy="3623066"/>
          </a:xfrm>
        </p:grpSpPr>
        <p:grpSp>
          <p:nvGrpSpPr>
            <p:cNvPr id="1225" name="Google Shape;1225;p47"/>
            <p:cNvGrpSpPr/>
            <p:nvPr/>
          </p:nvGrpSpPr>
          <p:grpSpPr>
            <a:xfrm>
              <a:off x="-7" y="0"/>
              <a:ext cx="643914" cy="3623066"/>
              <a:chOff x="-7" y="0"/>
              <a:chExt cx="643914" cy="3623066"/>
            </a:xfrm>
          </p:grpSpPr>
          <p:sp>
            <p:nvSpPr>
              <p:cNvPr id="1226" name="Google Shape;1226;p4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4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7"/>
          <p:cNvGrpSpPr/>
          <p:nvPr/>
        </p:nvGrpSpPr>
        <p:grpSpPr>
          <a:xfrm>
            <a:off x="294125" y="4807625"/>
            <a:ext cx="425883" cy="216100"/>
            <a:chOff x="259675" y="4807625"/>
            <a:chExt cx="425883" cy="216100"/>
          </a:xfrm>
        </p:grpSpPr>
        <p:sp>
          <p:nvSpPr>
            <p:cNvPr id="1241" name="Google Shape;1241;p4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2" r:id="rId4"/>
    <p:sldLayoutId id="2147483663" r:id="rId5"/>
    <p:sldLayoutId id="2147483690" r:id="rId6"/>
    <p:sldLayoutId id="2147483691" r:id="rId7"/>
    <p:sldLayoutId id="2147483692" r:id="rId8"/>
    <p:sldLayoutId id="214748369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52"/>
          <p:cNvSpPr txBox="1">
            <a:spLocks noGrp="1"/>
          </p:cNvSpPr>
          <p:nvPr>
            <p:ph type="ctrTitle"/>
          </p:nvPr>
        </p:nvSpPr>
        <p:spPr>
          <a:xfrm>
            <a:off x="372983" y="956874"/>
            <a:ext cx="4888741" cy="1433993"/>
          </a:xfrm>
          <a:prstGeom prst="rect">
            <a:avLst/>
          </a:prstGeom>
        </p:spPr>
        <p:txBody>
          <a:bodyPr spcFirstLastPara="1" wrap="square" lIns="0" tIns="0" rIns="0" bIns="0" anchor="ctr" anchorCtr="0">
            <a:noAutofit/>
          </a:bodyPr>
          <a:lstStyle/>
          <a:p>
            <a:pPr lvl="0" algn="ctr"/>
            <a:r>
              <a:rPr lang="en-US" sz="3600" b="1">
                <a:solidFill>
                  <a:schemeClr val="accent1">
                    <a:lumMod val="50000"/>
                  </a:schemeClr>
                </a:solidFill>
                <a:latin typeface="Segoe UI" panose="020B0502040204020203" pitchFamily="34" charset="0"/>
                <a:cs typeface="Segoe UI" panose="020B0502040204020203" pitchFamily="34" charset="0"/>
              </a:rPr>
              <a:t>Báo cáo BT nhóm</a:t>
            </a:r>
            <a:br>
              <a:rPr lang="en-US" sz="3600" b="1">
                <a:solidFill>
                  <a:schemeClr val="accent1">
                    <a:lumMod val="50000"/>
                  </a:schemeClr>
                </a:solidFill>
                <a:latin typeface="Segoe UI" panose="020B0502040204020203" pitchFamily="34" charset="0"/>
                <a:cs typeface="Segoe UI" panose="020B0502040204020203" pitchFamily="34" charset="0"/>
              </a:rPr>
            </a:br>
            <a:r>
              <a:rPr lang="en-US" sz="3600" b="1">
                <a:solidFill>
                  <a:schemeClr val="accent1">
                    <a:lumMod val="50000"/>
                  </a:schemeClr>
                </a:solidFill>
                <a:latin typeface="Segoe UI" panose="020B0502040204020203" pitchFamily="34" charset="0"/>
                <a:cs typeface="Segoe UI" panose="020B0502040204020203" pitchFamily="34" charset="0"/>
              </a:rPr>
              <a:t>Tìm hiểu mật mã dòng trong họ eStream</a:t>
            </a:r>
            <a:endParaRPr sz="3600" b="1">
              <a:solidFill>
                <a:schemeClr val="accent1">
                  <a:lumMod val="50000"/>
                </a:schemeClr>
              </a:solidFill>
              <a:latin typeface="Segoe UI" panose="020B0502040204020203" pitchFamily="34" charset="0"/>
              <a:cs typeface="Segoe UI" panose="020B0502040204020203" pitchFamily="34" charset="0"/>
            </a:endParaRPr>
          </a:p>
        </p:txBody>
      </p:sp>
      <p:sp>
        <p:nvSpPr>
          <p:cNvPr id="1257" name="Google Shape;1257;p52"/>
          <p:cNvSpPr/>
          <p:nvPr/>
        </p:nvSpPr>
        <p:spPr>
          <a:xfrm>
            <a:off x="1393605" y="3172057"/>
            <a:ext cx="2847970" cy="1106518"/>
          </a:xfrm>
          <a:prstGeom prst="roundRect">
            <a:avLst>
              <a:gd name="adj" fmla="val 8541"/>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txBox="1">
            <a:spLocks noGrp="1"/>
          </p:cNvSpPr>
          <p:nvPr>
            <p:ph type="subTitle" idx="1"/>
          </p:nvPr>
        </p:nvSpPr>
        <p:spPr>
          <a:xfrm>
            <a:off x="1466648" y="3099487"/>
            <a:ext cx="2715822" cy="1230466"/>
          </a:xfrm>
          <a:prstGeom prst="rect">
            <a:avLst/>
          </a:prstGeom>
        </p:spPr>
        <p:txBody>
          <a:bodyPr spcFirstLastPara="1" wrap="square" lIns="0" tIns="0" rIns="0" bIns="0" anchor="ctr" anchorCtr="0">
            <a:noAutofit/>
          </a:bodyPr>
          <a:lstStyle/>
          <a:p>
            <a:pPr marL="0" lvl="0" indent="0"/>
            <a:r>
              <a:rPr lang="en"/>
              <a:t>Th</a:t>
            </a:r>
            <a:r>
              <a:rPr lang="en-US"/>
              <a:t>ành viên:</a:t>
            </a:r>
          </a:p>
          <a:p>
            <a:pPr marL="0" lvl="0" indent="0"/>
            <a:r>
              <a:rPr lang="en-US"/>
              <a:t>Hoàng Văn H</a:t>
            </a:r>
            <a:r>
              <a:rPr lang="vi-VN"/>
              <a:t>ư</a:t>
            </a:r>
            <a:r>
              <a:rPr lang="en-US"/>
              <a:t>ng 20205333</a:t>
            </a:r>
          </a:p>
          <a:p>
            <a:pPr marL="0" lvl="0" indent="0"/>
            <a:r>
              <a:rPr lang="en-US"/>
              <a:t>Nguyễn Thành Luân 20200375</a:t>
            </a:r>
          </a:p>
          <a:p>
            <a:pPr marL="0" lvl="0" indent="0"/>
            <a:r>
              <a:rPr lang="en-US"/>
              <a:t>Đỗ Tuấn Minh 20200389</a:t>
            </a:r>
            <a:endParaRPr>
              <a:latin typeface="Quicksand"/>
              <a:ea typeface="Quicksand"/>
              <a:cs typeface="Quicksand"/>
              <a:sym typeface="Quicksand"/>
            </a:endParaRPr>
          </a:p>
        </p:txBody>
      </p:sp>
      <p:grpSp>
        <p:nvGrpSpPr>
          <p:cNvPr id="1259" name="Google Shape;1259;p52"/>
          <p:cNvGrpSpPr/>
          <p:nvPr/>
        </p:nvGrpSpPr>
        <p:grpSpPr>
          <a:xfrm>
            <a:off x="5099050" y="1125307"/>
            <a:ext cx="4571063" cy="3068124"/>
            <a:chOff x="4942637" y="602891"/>
            <a:chExt cx="5182833" cy="3706647"/>
          </a:xfrm>
        </p:grpSpPr>
        <p:grpSp>
          <p:nvGrpSpPr>
            <p:cNvPr id="1260" name="Google Shape;1260;p52"/>
            <p:cNvGrpSpPr/>
            <p:nvPr/>
          </p:nvGrpSpPr>
          <p:grpSpPr>
            <a:xfrm>
              <a:off x="4942637" y="602891"/>
              <a:ext cx="4739256" cy="3706647"/>
              <a:chOff x="492625" y="305827"/>
              <a:chExt cx="6376825" cy="4987416"/>
            </a:xfrm>
          </p:grpSpPr>
          <p:sp>
            <p:nvSpPr>
              <p:cNvPr id="1261" name="Google Shape;1261;p52"/>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1" name="Google Shape;1291;p52"/>
            <p:cNvSpPr/>
            <p:nvPr/>
          </p:nvSpPr>
          <p:spPr>
            <a:xfrm>
              <a:off x="5361150" y="82522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5821983" y="1661069"/>
              <a:ext cx="2787680" cy="1910961"/>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2"/>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2"/>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5722981" y="1578709"/>
              <a:ext cx="2787680" cy="1910961"/>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5717579" y="1572852"/>
              <a:ext cx="2798919" cy="1922220"/>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5664460" y="1578709"/>
              <a:ext cx="2787680" cy="1910961"/>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2"/>
            <p:cNvSpPr/>
            <p:nvPr/>
          </p:nvSpPr>
          <p:spPr>
            <a:xfrm>
              <a:off x="5659077" y="1572852"/>
              <a:ext cx="2798465" cy="1922220"/>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2"/>
            <p:cNvSpPr/>
            <p:nvPr/>
          </p:nvSpPr>
          <p:spPr>
            <a:xfrm>
              <a:off x="5664460" y="3307834"/>
              <a:ext cx="2787680" cy="181835"/>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5659077" y="3301978"/>
              <a:ext cx="2798465" cy="193093"/>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7013749" y="3354190"/>
              <a:ext cx="89123" cy="88670"/>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7008347" y="3348787"/>
              <a:ext cx="99928" cy="99928"/>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5664460" y="1578709"/>
              <a:ext cx="2787680" cy="90030"/>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5659077" y="1572852"/>
              <a:ext cx="2798465" cy="101289"/>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5850337" y="1818592"/>
              <a:ext cx="1007702" cy="684552"/>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2"/>
            <p:cNvSpPr/>
            <p:nvPr/>
          </p:nvSpPr>
          <p:spPr>
            <a:xfrm>
              <a:off x="5850337" y="2478812"/>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2"/>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2"/>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6015057" y="2040906"/>
              <a:ext cx="697171" cy="274113"/>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6004705" y="2292502"/>
              <a:ext cx="33323" cy="33323"/>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5999303" y="2287099"/>
              <a:ext cx="44128" cy="44581"/>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6429559" y="2071961"/>
              <a:ext cx="32889" cy="33323"/>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6423722" y="2066559"/>
              <a:ext cx="44562" cy="44128"/>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2"/>
            <p:cNvSpPr/>
            <p:nvPr/>
          </p:nvSpPr>
          <p:spPr>
            <a:xfrm>
              <a:off x="6272942" y="2229938"/>
              <a:ext cx="33323" cy="32869"/>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6267540" y="2224082"/>
              <a:ext cx="44128" cy="44581"/>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6529921" y="2189892"/>
              <a:ext cx="33342" cy="32869"/>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6524085" y="2184036"/>
              <a:ext cx="44562" cy="44581"/>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6140638" y="2030121"/>
              <a:ext cx="32869" cy="32869"/>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6134782" y="2024265"/>
              <a:ext cx="44581" cy="44581"/>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6689258" y="2265942"/>
              <a:ext cx="33323" cy="33323"/>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6683402" y="2260539"/>
              <a:ext cx="44581" cy="44128"/>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6015964" y="2387007"/>
              <a:ext cx="695357" cy="11278"/>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6544788" y="1866288"/>
              <a:ext cx="262854" cy="45922"/>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6673504" y="1934254"/>
              <a:ext cx="134138" cy="46376"/>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5850337" y="2564780"/>
              <a:ext cx="1007702" cy="592747"/>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5850337" y="3133196"/>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5892197" y="2606641"/>
              <a:ext cx="57634" cy="57615"/>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5984455" y="2652996"/>
              <a:ext cx="57634" cy="11259"/>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5943956" y="2720509"/>
              <a:ext cx="863686" cy="33323"/>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5943956" y="2798807"/>
              <a:ext cx="863686" cy="33323"/>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5943956" y="2877579"/>
              <a:ext cx="535133" cy="33323"/>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5943956" y="2955877"/>
              <a:ext cx="387074" cy="33323"/>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6372417" y="2955877"/>
              <a:ext cx="217839" cy="33323"/>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5943956" y="3034648"/>
              <a:ext cx="235407" cy="32869"/>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6964692" y="1818592"/>
              <a:ext cx="1301592" cy="169689"/>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6964692" y="1988261"/>
              <a:ext cx="1301592" cy="24312"/>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7006533" y="1860432"/>
              <a:ext cx="57634" cy="11278"/>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7099264" y="1860432"/>
              <a:ext cx="57161" cy="11278"/>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7006533" y="1842430"/>
              <a:ext cx="57634" cy="29280"/>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7058291" y="1906788"/>
              <a:ext cx="462691" cy="32889"/>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7548863" y="1906788"/>
              <a:ext cx="194454" cy="32889"/>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6964692" y="2047216"/>
              <a:ext cx="1301592" cy="169235"/>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6964692" y="2216431"/>
              <a:ext cx="1301592" cy="24785"/>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7006533" y="2089076"/>
              <a:ext cx="57634" cy="11259"/>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7099264" y="2089076"/>
              <a:ext cx="57161" cy="11259"/>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7006533" y="2071074"/>
              <a:ext cx="57634" cy="29261"/>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7058291" y="2134978"/>
              <a:ext cx="211549" cy="33323"/>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7528160" y="2134978"/>
              <a:ext cx="617493" cy="33323"/>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7304938" y="2134978"/>
              <a:ext cx="193981" cy="33323"/>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6964692" y="2275387"/>
              <a:ext cx="1301592" cy="169689"/>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6964692" y="2445056"/>
              <a:ext cx="1301592" cy="24331"/>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7006533" y="2317247"/>
              <a:ext cx="57634" cy="11278"/>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099264" y="2317247"/>
              <a:ext cx="57161" cy="11278"/>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7006533" y="2299245"/>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7058291" y="2363603"/>
              <a:ext cx="462691" cy="33323"/>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6964692" y="2504031"/>
              <a:ext cx="1301592" cy="169235"/>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6964692" y="2673246"/>
              <a:ext cx="1301592" cy="24765"/>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7006533" y="2545871"/>
              <a:ext cx="57634" cy="11278"/>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7099264" y="2545871"/>
              <a:ext cx="57161" cy="11278"/>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7006533" y="2527869"/>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7058291" y="2591793"/>
              <a:ext cx="324077" cy="33323"/>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7419694" y="2591793"/>
              <a:ext cx="545485" cy="33323"/>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8006113" y="2591793"/>
              <a:ext cx="89596" cy="33323"/>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6964692" y="2770454"/>
              <a:ext cx="1301592" cy="387074"/>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6964692" y="3133196"/>
              <a:ext cx="1301592" cy="24331"/>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7006533" y="2812314"/>
              <a:ext cx="57634" cy="57634"/>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7099264" y="2858670"/>
              <a:ext cx="57161" cy="11278"/>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7211319" y="2870362"/>
              <a:ext cx="187237" cy="187257"/>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7252272"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7252272" y="2912222"/>
              <a:ext cx="105331" cy="103537"/>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7466503"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7507456"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7721687"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7772085" y="2916284"/>
              <a:ext cx="94979" cy="95413"/>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7976872" y="2870362"/>
              <a:ext cx="186784" cy="187257"/>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8022774" y="2916383"/>
              <a:ext cx="11278" cy="11160"/>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8106495" y="2916383"/>
              <a:ext cx="11259" cy="11160"/>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8022774" y="3000202"/>
              <a:ext cx="11278" cy="11495"/>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8106495" y="3000419"/>
              <a:ext cx="11259" cy="11278"/>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8417479" y="1683566"/>
              <a:ext cx="831724" cy="832177"/>
            </a:xfrm>
            <a:custGeom>
              <a:avLst/>
              <a:gdLst/>
              <a:ahLst/>
              <a:cxnLst/>
              <a:rect l="l" t="t" r="r" b="b"/>
              <a:pathLst>
                <a:path w="42182" h="42205" extrusionOk="0">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8364814" y="1630920"/>
              <a:ext cx="831724" cy="832157"/>
            </a:xfrm>
            <a:custGeom>
              <a:avLst/>
              <a:gdLst/>
              <a:ahLst/>
              <a:cxnLst/>
              <a:rect l="l" t="t" r="r" b="b"/>
              <a:pathLst>
                <a:path w="42182" h="42204" extrusionOk="0">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8359411" y="1625518"/>
              <a:ext cx="842982" cy="842963"/>
            </a:xfrm>
            <a:custGeom>
              <a:avLst/>
              <a:gdLst/>
              <a:ahLst/>
              <a:cxnLst/>
              <a:rect l="l" t="t" r="r" b="b"/>
              <a:pathLst>
                <a:path w="42753" h="42752" extrusionOk="0">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8428718" y="1690329"/>
              <a:ext cx="54933" cy="54026"/>
            </a:xfrm>
            <a:custGeom>
              <a:avLst/>
              <a:gdLst/>
              <a:ahLst/>
              <a:cxnLst/>
              <a:rect l="l" t="t" r="r" b="b"/>
              <a:pathLst>
                <a:path w="2786" h="2740" extrusionOk="0">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8428718" y="1690329"/>
              <a:ext cx="54933" cy="54026"/>
            </a:xfrm>
            <a:custGeom>
              <a:avLst/>
              <a:gdLst/>
              <a:ahLst/>
              <a:cxnLst/>
              <a:rect l="l" t="t" r="r" b="b"/>
              <a:pathLst>
                <a:path w="2786" h="2740" extrusionOk="0">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8179844" y="1858638"/>
              <a:ext cx="246646" cy="107579"/>
            </a:xfrm>
            <a:custGeom>
              <a:avLst/>
              <a:gdLst/>
              <a:ahLst/>
              <a:cxnLst/>
              <a:rect l="l" t="t" r="r" b="b"/>
              <a:pathLst>
                <a:path w="12509" h="5456" extrusionOk="0">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8421068" y="1939203"/>
              <a:ext cx="42787" cy="42767"/>
            </a:xfrm>
            <a:custGeom>
              <a:avLst/>
              <a:gdLst/>
              <a:ahLst/>
              <a:cxnLst/>
              <a:rect l="l" t="t" r="r" b="b"/>
              <a:pathLst>
                <a:path w="2170" h="2169" extrusionOk="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8415231" y="1933801"/>
              <a:ext cx="54026" cy="54026"/>
            </a:xfrm>
            <a:custGeom>
              <a:avLst/>
              <a:gdLst/>
              <a:ahLst/>
              <a:cxnLst/>
              <a:rect l="l" t="t" r="r" b="b"/>
              <a:pathLst>
                <a:path w="2740" h="2740" extrusionOk="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8142932" y="1842884"/>
              <a:ext cx="42333" cy="42787"/>
            </a:xfrm>
            <a:custGeom>
              <a:avLst/>
              <a:gdLst/>
              <a:ahLst/>
              <a:cxnLst/>
              <a:rect l="l" t="t" r="r" b="b"/>
              <a:pathLst>
                <a:path w="2147" h="2170" extrusionOk="0">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8137096" y="1837481"/>
              <a:ext cx="54026" cy="54026"/>
            </a:xfrm>
            <a:custGeom>
              <a:avLst/>
              <a:gdLst/>
              <a:ahLst/>
              <a:cxnLst/>
              <a:rect l="l" t="t" r="r" b="b"/>
              <a:pathLst>
                <a:path w="2740" h="2740" extrusionOk="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8421068" y="2071528"/>
              <a:ext cx="42787" cy="42767"/>
            </a:xfrm>
            <a:custGeom>
              <a:avLst/>
              <a:gdLst/>
              <a:ahLst/>
              <a:cxnLst/>
              <a:rect l="l" t="t" r="r" b="b"/>
              <a:pathLst>
                <a:path w="2170" h="2169" extrusionOk="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8415231" y="2065671"/>
              <a:ext cx="54026" cy="54026"/>
            </a:xfrm>
            <a:custGeom>
              <a:avLst/>
              <a:gdLst/>
              <a:ahLst/>
              <a:cxnLst/>
              <a:rect l="l" t="t" r="r" b="b"/>
              <a:pathLst>
                <a:path w="2740" h="2740" extrusionOk="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8142932" y="2071528"/>
              <a:ext cx="42333" cy="42767"/>
            </a:xfrm>
            <a:custGeom>
              <a:avLst/>
              <a:gdLst/>
              <a:ahLst/>
              <a:cxnLst/>
              <a:rect l="l" t="t" r="r" b="b"/>
              <a:pathLst>
                <a:path w="2147" h="2169" extrusionOk="0">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8137096" y="2065671"/>
              <a:ext cx="54026" cy="54026"/>
            </a:xfrm>
            <a:custGeom>
              <a:avLst/>
              <a:gdLst/>
              <a:ahLst/>
              <a:cxnLst/>
              <a:rect l="l" t="t" r="r" b="b"/>
              <a:pathLst>
                <a:path w="2740" h="2740" extrusionOk="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8179844" y="2087262"/>
              <a:ext cx="246646" cy="11278"/>
            </a:xfrm>
            <a:custGeom>
              <a:avLst/>
              <a:gdLst/>
              <a:ahLst/>
              <a:cxnLst/>
              <a:rect l="l" t="t" r="r" b="b"/>
              <a:pathLst>
                <a:path w="12509" h="572" extrusionOk="0">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8179844" y="2219133"/>
              <a:ext cx="246646" cy="107579"/>
            </a:xfrm>
            <a:custGeom>
              <a:avLst/>
              <a:gdLst/>
              <a:ahLst/>
              <a:cxnLst/>
              <a:rect l="l" t="t" r="r" b="b"/>
              <a:pathLst>
                <a:path w="12509" h="5456" extrusionOk="0">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8421068" y="2203378"/>
              <a:ext cx="42787" cy="42787"/>
            </a:xfrm>
            <a:custGeom>
              <a:avLst/>
              <a:gdLst/>
              <a:ahLst/>
              <a:cxnLst/>
              <a:rect l="l" t="t" r="r" b="b"/>
              <a:pathLst>
                <a:path w="2170" h="2170" extrusionOk="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8415231" y="2197976"/>
              <a:ext cx="54026" cy="54026"/>
            </a:xfrm>
            <a:custGeom>
              <a:avLst/>
              <a:gdLst/>
              <a:ahLst/>
              <a:cxnLst/>
              <a:rect l="l" t="t" r="r" b="b"/>
              <a:pathLst>
                <a:path w="2740" h="2740" extrusionOk="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8142932" y="2299698"/>
              <a:ext cx="42333" cy="42767"/>
            </a:xfrm>
            <a:custGeom>
              <a:avLst/>
              <a:gdLst/>
              <a:ahLst/>
              <a:cxnLst/>
              <a:rect l="l" t="t" r="r" b="b"/>
              <a:pathLst>
                <a:path w="2147" h="2169" extrusionOk="0">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8137096" y="2294296"/>
              <a:ext cx="54026" cy="54026"/>
            </a:xfrm>
            <a:custGeom>
              <a:avLst/>
              <a:gdLst/>
              <a:ahLst/>
              <a:cxnLst/>
              <a:rect l="l" t="t" r="r" b="b"/>
              <a:pathLst>
                <a:path w="2740" h="2740" extrusionOk="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6075826" y="3424838"/>
              <a:ext cx="945139" cy="512182"/>
            </a:xfrm>
            <a:custGeom>
              <a:avLst/>
              <a:gdLst/>
              <a:ahLst/>
              <a:cxnLst/>
              <a:rect l="l" t="t" r="r" b="b"/>
              <a:pathLst>
                <a:path w="47934" h="25976" extrusionOk="0">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6023614" y="3372192"/>
              <a:ext cx="945139" cy="512182"/>
            </a:xfrm>
            <a:custGeom>
              <a:avLst/>
              <a:gdLst/>
              <a:ahLst/>
              <a:cxnLst/>
              <a:rect l="l" t="t" r="r" b="b"/>
              <a:pathLst>
                <a:path w="47934" h="25976" extrusionOk="0">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6017758" y="3366789"/>
              <a:ext cx="956397" cy="523421"/>
            </a:xfrm>
            <a:custGeom>
              <a:avLst/>
              <a:gdLst/>
              <a:ahLst/>
              <a:cxnLst/>
              <a:rect l="l" t="t" r="r" b="b"/>
              <a:pathLst>
                <a:path w="48505" h="26546" extrusionOk="0">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6087519" y="3431246"/>
              <a:ext cx="54933" cy="53927"/>
            </a:xfrm>
            <a:custGeom>
              <a:avLst/>
              <a:gdLst/>
              <a:ahLst/>
              <a:cxnLst/>
              <a:rect l="l" t="t" r="r" b="b"/>
              <a:pathLst>
                <a:path w="2786" h="2735" extrusionOk="0">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6087519" y="3431246"/>
              <a:ext cx="54933" cy="53927"/>
            </a:xfrm>
            <a:custGeom>
              <a:avLst/>
              <a:gdLst/>
              <a:ahLst/>
              <a:cxnLst/>
              <a:rect l="l" t="t" r="r" b="b"/>
              <a:pathLst>
                <a:path w="2786" h="2735" extrusionOk="0">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6309854" y="3097192"/>
              <a:ext cx="194434" cy="308756"/>
            </a:xfrm>
            <a:custGeom>
              <a:avLst/>
              <a:gdLst/>
              <a:ahLst/>
              <a:cxnLst/>
              <a:rect l="l" t="t" r="r" b="b"/>
              <a:pathLst>
                <a:path w="9861" h="15659" extrusionOk="0">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6477275" y="3400092"/>
              <a:ext cx="42767" cy="42767"/>
            </a:xfrm>
            <a:custGeom>
              <a:avLst/>
              <a:gdLst/>
              <a:ahLst/>
              <a:cxnLst/>
              <a:rect l="l" t="t" r="r" b="b"/>
              <a:pathLst>
                <a:path w="2169" h="2169" extrusionOk="0">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6471419" y="3394690"/>
              <a:ext cx="54026" cy="54026"/>
            </a:xfrm>
            <a:custGeom>
              <a:avLst/>
              <a:gdLst/>
              <a:ahLst/>
              <a:cxnLst/>
              <a:rect l="l" t="t" r="r" b="b"/>
              <a:pathLst>
                <a:path w="2740" h="2740" extrusionOk="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6272942" y="3081438"/>
              <a:ext cx="42787" cy="42787"/>
            </a:xfrm>
            <a:custGeom>
              <a:avLst/>
              <a:gdLst/>
              <a:ahLst/>
              <a:cxnLst/>
              <a:rect l="l" t="t" r="r" b="b"/>
              <a:pathLst>
                <a:path w="2170" h="2170" extrusionOk="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6267540" y="3075601"/>
              <a:ext cx="53592" cy="54026"/>
            </a:xfrm>
            <a:custGeom>
              <a:avLst/>
              <a:gdLst/>
              <a:ahLst/>
              <a:cxnLst/>
              <a:rect l="l" t="t" r="r" b="b"/>
              <a:pathLst>
                <a:path w="2718" h="2740" extrusionOk="0">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5294520" y="1830284"/>
              <a:ext cx="522080" cy="712019"/>
            </a:xfrm>
            <a:custGeom>
              <a:avLst/>
              <a:gdLst/>
              <a:ahLst/>
              <a:cxnLst/>
              <a:rect l="l" t="t" r="r" b="b"/>
              <a:pathLst>
                <a:path w="26478" h="36111" extrusionOk="0">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5242308" y="1777638"/>
              <a:ext cx="522100" cy="712452"/>
            </a:xfrm>
            <a:custGeom>
              <a:avLst/>
              <a:gdLst/>
              <a:ahLst/>
              <a:cxnLst/>
              <a:rect l="l" t="t" r="r" b="b"/>
              <a:pathLst>
                <a:path w="26479" h="36133" extrusionOk="0">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5236471" y="1771782"/>
              <a:ext cx="533339" cy="723711"/>
            </a:xfrm>
            <a:custGeom>
              <a:avLst/>
              <a:gdLst/>
              <a:ahLst/>
              <a:cxnLst/>
              <a:rect l="l" t="t" r="r" b="b"/>
              <a:pathLst>
                <a:path w="27049" h="36704" extrusionOk="0">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5305778" y="1836692"/>
              <a:ext cx="55367" cy="53927"/>
            </a:xfrm>
            <a:custGeom>
              <a:avLst/>
              <a:gdLst/>
              <a:ahLst/>
              <a:cxnLst/>
              <a:rect l="l" t="t" r="r" b="b"/>
              <a:pathLst>
                <a:path w="2808" h="2735" extrusionOk="0">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5305778" y="1836692"/>
              <a:ext cx="55367" cy="53927"/>
            </a:xfrm>
            <a:custGeom>
              <a:avLst/>
              <a:gdLst/>
              <a:ahLst/>
              <a:cxnLst/>
              <a:rect l="l" t="t" r="r" b="b"/>
              <a:pathLst>
                <a:path w="2808" h="2735" extrusionOk="0">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5701371" y="1946400"/>
              <a:ext cx="247100" cy="108032"/>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5664460" y="1931100"/>
              <a:ext cx="42787" cy="42333"/>
            </a:xfrm>
            <a:custGeom>
              <a:avLst/>
              <a:gdLst/>
              <a:ahLst/>
              <a:cxnLst/>
              <a:rect l="l" t="t" r="r" b="b"/>
              <a:pathLst>
                <a:path w="2170" h="2147" extrusionOk="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659077" y="1925243"/>
              <a:ext cx="53572" cy="54026"/>
            </a:xfrm>
            <a:custGeom>
              <a:avLst/>
              <a:gdLst/>
              <a:ahLst/>
              <a:cxnLst/>
              <a:rect l="l" t="t" r="r" b="b"/>
              <a:pathLst>
                <a:path w="2717" h="2740" extrusionOk="0">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5942595" y="2027420"/>
              <a:ext cx="42787" cy="42314"/>
            </a:xfrm>
            <a:custGeom>
              <a:avLst/>
              <a:gdLst/>
              <a:ahLst/>
              <a:cxnLst/>
              <a:rect l="l" t="t" r="r" b="b"/>
              <a:pathLst>
                <a:path w="2170" h="2146" extrusionOk="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5937212" y="2021563"/>
              <a:ext cx="54026" cy="54026"/>
            </a:xfrm>
            <a:custGeom>
              <a:avLst/>
              <a:gdLst/>
              <a:ahLst/>
              <a:cxnLst/>
              <a:rect l="l" t="t" r="r" b="b"/>
              <a:pathLst>
                <a:path w="2740" h="2740" extrusionOk="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6114532" y="1595350"/>
              <a:ext cx="550887" cy="348369"/>
            </a:xfrm>
            <a:custGeom>
              <a:avLst/>
              <a:gdLst/>
              <a:ahLst/>
              <a:cxnLst/>
              <a:rect l="l" t="t" r="r" b="b"/>
              <a:pathLst>
                <a:path w="27939" h="17668" extrusionOk="0">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6062320" y="1543158"/>
              <a:ext cx="550887" cy="348349"/>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6056464" y="1537302"/>
              <a:ext cx="562146" cy="359608"/>
            </a:xfrm>
            <a:custGeom>
              <a:avLst/>
              <a:gdLst/>
              <a:ahLst/>
              <a:cxnLst/>
              <a:rect l="l" t="t" r="r" b="b"/>
              <a:pathLst>
                <a:path w="28510" h="18238" extrusionOk="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6125771" y="1602212"/>
              <a:ext cx="55386" cy="53927"/>
            </a:xfrm>
            <a:custGeom>
              <a:avLst/>
              <a:gdLst/>
              <a:ahLst/>
              <a:cxnLst/>
              <a:rect l="l" t="t" r="r" b="b"/>
              <a:pathLst>
                <a:path w="2809" h="2735" extrusionOk="0">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6125771" y="1602212"/>
              <a:ext cx="55386" cy="53927"/>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txBox="1"/>
            <p:nvPr/>
          </p:nvSpPr>
          <p:spPr>
            <a:xfrm>
              <a:off x="8521453" y="1752205"/>
              <a:ext cx="522000" cy="5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6"/>
                  </a:solidFill>
                  <a:latin typeface="Bebas Neue"/>
                  <a:ea typeface="Bebas Neue"/>
                  <a:cs typeface="Bebas Neue"/>
                  <a:sym typeface="Bebas Neue"/>
                </a:rPr>
                <a:t>UI</a:t>
              </a:r>
              <a:endParaRPr sz="2600">
                <a:solidFill>
                  <a:schemeClr val="accent6"/>
                </a:solidFill>
                <a:latin typeface="Bebas Neue"/>
                <a:ea typeface="Bebas Neue"/>
                <a:cs typeface="Bebas Neue"/>
                <a:sym typeface="Bebas Neue"/>
              </a:endParaRPr>
            </a:p>
          </p:txBody>
        </p:sp>
        <p:sp>
          <p:nvSpPr>
            <p:cNvPr id="1432" name="Google Shape;1432;p52"/>
            <p:cNvSpPr txBox="1"/>
            <p:nvPr/>
          </p:nvSpPr>
          <p:spPr>
            <a:xfrm>
              <a:off x="6109875" y="1620513"/>
              <a:ext cx="462600" cy="1932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accent6"/>
                  </a:solidFill>
                  <a:latin typeface="Bebas Neue"/>
                  <a:ea typeface="Bebas Neue"/>
                  <a:cs typeface="Bebas Neue"/>
                  <a:sym typeface="Bebas Neue"/>
                </a:rPr>
                <a:t>C</a:t>
              </a:r>
              <a:endParaRPr>
                <a:solidFill>
                  <a:schemeClr val="accent6"/>
                </a:solidFill>
                <a:latin typeface="Bebas Neue"/>
                <a:ea typeface="Bebas Neue"/>
                <a:cs typeface="Bebas Neue"/>
                <a:sym typeface="Bebas Neue"/>
              </a:endParaRPr>
            </a:p>
          </p:txBody>
        </p:sp>
        <p:sp>
          <p:nvSpPr>
            <p:cNvPr id="1433" name="Google Shape;1433;p52"/>
            <p:cNvSpPr txBox="1"/>
            <p:nvPr/>
          </p:nvSpPr>
          <p:spPr>
            <a:xfrm>
              <a:off x="6237650" y="3434775"/>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6"/>
                  </a:solidFill>
                  <a:latin typeface="Bebas Neue"/>
                  <a:ea typeface="Bebas Neue"/>
                  <a:cs typeface="Bebas Neue"/>
                  <a:sym typeface="Bebas Neue"/>
                </a:rPr>
                <a:t>UX</a:t>
              </a:r>
              <a:endParaRPr sz="2600">
                <a:solidFill>
                  <a:schemeClr val="accent6"/>
                </a:solidFill>
                <a:latin typeface="Bebas Neue"/>
                <a:ea typeface="Bebas Neue"/>
                <a:cs typeface="Bebas Neue"/>
                <a:sym typeface="Bebas Neue"/>
              </a:endParaRPr>
            </a:p>
          </p:txBody>
        </p:sp>
        <p:sp>
          <p:nvSpPr>
            <p:cNvPr id="1434" name="Google Shape;1434;p52"/>
            <p:cNvSpPr txBox="1"/>
            <p:nvPr/>
          </p:nvSpPr>
          <p:spPr>
            <a:xfrm>
              <a:off x="5239775" y="1958162"/>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Bebas Neue"/>
                  <a:ea typeface="Bebas Neue"/>
                  <a:cs typeface="Bebas Neue"/>
                  <a:sym typeface="Bebas Neue"/>
                </a:rPr>
                <a:t>&lt;/&gt;</a:t>
              </a:r>
              <a:endParaRPr sz="2200">
                <a:solidFill>
                  <a:schemeClr val="accent6"/>
                </a:solidFill>
                <a:latin typeface="Bebas Neue"/>
                <a:ea typeface="Bebas Neue"/>
                <a:cs typeface="Bebas Neue"/>
                <a:sym typeface="Bebas Neue"/>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56"/>
                                        </p:tgtEl>
                                        <p:attrNameLst>
                                          <p:attrName>style.visibility</p:attrName>
                                        </p:attrNameLst>
                                      </p:cBhvr>
                                      <p:to>
                                        <p:strVal val="visible"/>
                                      </p:to>
                                    </p:set>
                                    <p:anim calcmode="lin" valueType="num">
                                      <p:cBhvr additive="base">
                                        <p:cTn id="7" dur="1000"/>
                                        <p:tgtEl>
                                          <p:spTgt spid="125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7"/>
                                        </p:tgtEl>
                                        <p:attrNameLst>
                                          <p:attrName>style.visibility</p:attrName>
                                        </p:attrNameLst>
                                      </p:cBhvr>
                                      <p:to>
                                        <p:strVal val="visible"/>
                                      </p:to>
                                    </p:set>
                                    <p:animEffect transition="in" filter="fade">
                                      <p:cBhvr>
                                        <p:cTn id="12" dur="1000"/>
                                        <p:tgtEl>
                                          <p:spTgt spid="1257"/>
                                        </p:tgtEl>
                                      </p:cBhvr>
                                    </p:animEffect>
                                  </p:childTnLst>
                                </p:cTn>
                              </p:par>
                              <p:par>
                                <p:cTn id="13" presetID="10" presetClass="entr" presetSubtype="0" fill="hold" nodeType="withEffect">
                                  <p:stCondLst>
                                    <p:cond delay="0"/>
                                  </p:stCondLst>
                                  <p:childTnLst>
                                    <p:set>
                                      <p:cBhvr>
                                        <p:cTn id="14" dur="1" fill="hold">
                                          <p:stCondLst>
                                            <p:cond delay="0"/>
                                          </p:stCondLst>
                                        </p:cTn>
                                        <p:tgtEl>
                                          <p:spTgt spid="1258"/>
                                        </p:tgtEl>
                                        <p:attrNameLst>
                                          <p:attrName>style.visibility</p:attrName>
                                        </p:attrNameLst>
                                      </p:cBhvr>
                                      <p:to>
                                        <p:strVal val="visible"/>
                                      </p:to>
                                    </p:set>
                                    <p:animEffect transition="in" filter="fade">
                                      <p:cBhvr>
                                        <p:cTn id="15" dur="1000"/>
                                        <p:tgtEl>
                                          <p:spTgt spid="125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259"/>
                                        </p:tgtEl>
                                        <p:attrNameLst>
                                          <p:attrName>style.visibility</p:attrName>
                                        </p:attrNameLst>
                                      </p:cBhvr>
                                      <p:to>
                                        <p:strVal val="visible"/>
                                      </p:to>
                                    </p:set>
                                    <p:anim calcmode="lin" valueType="num">
                                      <p:cBhvr additive="base">
                                        <p:cTn id="20" dur="1000"/>
                                        <p:tgtEl>
                                          <p:spTgt spid="1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row_round</a:t>
            </a:r>
            <a:endParaRPr sz="2400" b="1">
              <a:latin typeface="Quicksand" panose="020B0604020202020204" charset="0"/>
            </a:endParaRPr>
          </a:p>
        </p:txBody>
      </p:sp>
      <p:sp>
        <p:nvSpPr>
          <p:cNvPr id="1532" name="Google Shape;1532;p57"/>
          <p:cNvSpPr/>
          <p:nvPr/>
        </p:nvSpPr>
        <p:spPr>
          <a:xfrm>
            <a:off x="720000" y="1076131"/>
            <a:ext cx="7704000" cy="3234612"/>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4B103A-CE6E-891B-9A2E-DDC7D1EE1C3D}"/>
                  </a:ext>
                </a:extLst>
              </p:cNvPr>
              <p:cNvSpPr txBox="1"/>
              <p:nvPr/>
            </p:nvSpPr>
            <p:spPr>
              <a:xfrm>
                <a:off x="1049560" y="1285875"/>
                <a:ext cx="7374440" cy="25368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latin typeface="Quicksand" panose="020B0604020202020204" charset="0"/>
                  </a:rPr>
                  <a:t>Input: </a:t>
                </a:r>
                <a14:m>
                  <m:oMath xmlns:m="http://schemas.openxmlformats.org/officeDocument/2006/math">
                    <m:d>
                      <m:dPr>
                        <m:begChr m:val="{"/>
                        <m:endChr m:val="}"/>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
                          <a:rPr lang="en-US" sz="1800" i="1" smtClean="0">
                            <a:latin typeface="Cambria Math" panose="02040503050406030204" pitchFamily="18" charset="0"/>
                          </a:rPr>
                          <m:t> </m:t>
                        </m:r>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smtClean="0">
                                <a:latin typeface="Cambria Math" panose="02040503050406030204" pitchFamily="18" charset="0"/>
                              </a:rPr>
                              <m:t>15</m:t>
                            </m:r>
                          </m:sub>
                        </m:sSub>
                      </m:e>
                    </m:d>
                  </m:oMath>
                </a14:m>
                <a:endParaRPr lang="en-US" sz="1800">
                  <a:latin typeface="Quicksand" panose="020B0604020202020204" charset="0"/>
                </a:endParaRPr>
              </a:p>
              <a:p>
                <a:pPr marL="285750" indent="-285750">
                  <a:lnSpc>
                    <a:spcPct val="150000"/>
                  </a:lnSpc>
                  <a:buFont typeface="Arial" panose="020B0604020202020204" pitchFamily="34" charset="0"/>
                  <a:buChar char="•"/>
                </a:pPr>
                <a:r>
                  <a:rPr lang="en-US" sz="1800">
                    <a:latin typeface="Quicksand" panose="020B0604020202020204" charset="0"/>
                  </a:rPr>
                  <a:t>Output: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panose="02040503050406030204" pitchFamily="18" charset="0"/>
                              </a:rPr>
                              <m:t>𝑧</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𝑧</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𝑧</m:t>
                            </m:r>
                          </m:e>
                          <m:sub>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𝑧</m:t>
                            </m:r>
                          </m:e>
                          <m:sub>
                            <m:r>
                              <a:rPr lang="en-US" sz="1800" i="1">
                                <a:latin typeface="Cambria Math" panose="02040503050406030204" pitchFamily="18" charset="0"/>
                              </a:rPr>
                              <m:t>15</m:t>
                            </m:r>
                          </m:sub>
                        </m:sSub>
                      </m:e>
                    </m:d>
                  </m:oMath>
                </a14:m>
                <a:endParaRPr lang="en-US" sz="1800" b="0">
                  <a:latin typeface="Quicksand" panose="020B0604020202020204" charset="0"/>
                </a:endParaRPr>
              </a:p>
              <a:p>
                <a:pPr marL="285750" indent="-285750">
                  <a:lnSpc>
                    <a:spcPct val="150000"/>
                  </a:lnSpc>
                  <a:buFont typeface="Arial" panose="020B0604020202020204" pitchFamily="34" charset="0"/>
                  <a:buChar char="•"/>
                </a:pPr>
                <a14:m>
                  <m:oMath xmlns:m="http://schemas.openxmlformats.org/officeDocument/2006/math">
                    <m:d>
                      <m:dPr>
                        <m:ctrlPr>
                          <a:rPr lang="pl-PL" sz="1800" i="1">
                            <a:latin typeface="Cambria Math" panose="02040503050406030204" pitchFamily="18" charset="0"/>
                          </a:rPr>
                        </m:ctrlPr>
                      </m:dPr>
                      <m:e>
                        <m:r>
                          <a:rPr lang="pl-PL" sz="1800" i="1">
                            <a:latin typeface="Cambria Math" panose="02040503050406030204" pitchFamily="18" charset="0"/>
                          </a:rPr>
                          <m:t>𝑧</m:t>
                        </m:r>
                        <m:r>
                          <a:rPr lang="pl-PL" sz="1800" i="1">
                            <a:latin typeface="Cambria Math" panose="02040503050406030204" pitchFamily="18" charset="0"/>
                          </a:rPr>
                          <m:t>0,</m:t>
                        </m:r>
                        <m:r>
                          <a:rPr lang="pl-PL" sz="1800" i="1">
                            <a:latin typeface="Cambria Math" panose="02040503050406030204" pitchFamily="18" charset="0"/>
                          </a:rPr>
                          <m:t>𝑧</m:t>
                        </m:r>
                        <m:r>
                          <a:rPr lang="pl-PL" sz="1800" i="1">
                            <a:latin typeface="Cambria Math" panose="02040503050406030204" pitchFamily="18" charset="0"/>
                          </a:rPr>
                          <m:t>1,</m:t>
                        </m:r>
                        <m:r>
                          <a:rPr lang="pl-PL" sz="1800" i="1">
                            <a:latin typeface="Cambria Math" panose="02040503050406030204" pitchFamily="18" charset="0"/>
                          </a:rPr>
                          <m:t>𝑧</m:t>
                        </m:r>
                        <m:r>
                          <a:rPr lang="pl-PL" sz="1800" i="1">
                            <a:latin typeface="Cambria Math" panose="02040503050406030204" pitchFamily="18" charset="0"/>
                          </a:rPr>
                          <m:t>2,</m:t>
                        </m:r>
                        <m:r>
                          <a:rPr lang="pl-PL" sz="1800" i="1">
                            <a:latin typeface="Cambria Math" panose="02040503050406030204" pitchFamily="18" charset="0"/>
                          </a:rPr>
                          <m:t>𝑧</m:t>
                        </m:r>
                        <m:r>
                          <a:rPr lang="pl-PL" sz="1800" i="1">
                            <a:latin typeface="Cambria Math" panose="02040503050406030204" pitchFamily="18" charset="0"/>
                          </a:rPr>
                          <m:t>3</m:t>
                        </m:r>
                      </m:e>
                    </m:d>
                    <m:r>
                      <a:rPr lang="pl-PL" sz="1800" i="1">
                        <a:latin typeface="Cambria Math" panose="02040503050406030204" pitchFamily="18" charset="0"/>
                      </a:rPr>
                      <m:t>=</m:t>
                    </m:r>
                    <m:r>
                      <a:rPr lang="pl-PL" sz="1800" i="1">
                        <a:latin typeface="Cambria Math" panose="02040503050406030204" pitchFamily="18" charset="0"/>
                      </a:rPr>
                      <m:t>𝑞𝑢𝑎𝑟𝑡𝑒𝑟</m:t>
                    </m:r>
                    <m:r>
                      <a:rPr lang="en-US" sz="1800" b="0" i="1" smtClean="0">
                        <a:latin typeface="Cambria Math" panose="02040503050406030204" pitchFamily="18" charset="0"/>
                      </a:rPr>
                      <m:t>_</m:t>
                    </m:r>
                    <m:r>
                      <a:rPr lang="pl-PL" sz="1800" i="1">
                        <a:latin typeface="Cambria Math" panose="02040503050406030204" pitchFamily="18" charset="0"/>
                      </a:rPr>
                      <m:t>𝑟𝑜𝑢𝑛𝑑</m:t>
                    </m:r>
                    <m:d>
                      <m:dPr>
                        <m:ctrlPr>
                          <a:rPr lang="pl-PL" sz="1800" i="1">
                            <a:latin typeface="Cambria Math" panose="02040503050406030204" pitchFamily="18" charset="0"/>
                          </a:rPr>
                        </m:ctrlPr>
                      </m:dPr>
                      <m:e>
                        <m:r>
                          <a:rPr lang="pl-PL" sz="1800" i="1">
                            <a:latin typeface="Cambria Math" panose="02040503050406030204" pitchFamily="18" charset="0"/>
                          </a:rPr>
                          <m:t>𝑦</m:t>
                        </m:r>
                        <m:r>
                          <a:rPr lang="pl-PL" sz="1800" i="1">
                            <a:latin typeface="Cambria Math" panose="02040503050406030204" pitchFamily="18" charset="0"/>
                          </a:rPr>
                          <m:t>0,</m:t>
                        </m:r>
                        <m:r>
                          <a:rPr lang="pl-PL" sz="1800" i="1">
                            <a:latin typeface="Cambria Math" panose="02040503050406030204" pitchFamily="18" charset="0"/>
                          </a:rPr>
                          <m:t>𝑦</m:t>
                        </m:r>
                        <m:r>
                          <a:rPr lang="pl-PL" sz="1800" i="1">
                            <a:latin typeface="Cambria Math" panose="02040503050406030204" pitchFamily="18" charset="0"/>
                          </a:rPr>
                          <m:t>1,</m:t>
                        </m:r>
                        <m:r>
                          <a:rPr lang="pl-PL" sz="1800" i="1">
                            <a:latin typeface="Cambria Math" panose="02040503050406030204" pitchFamily="18" charset="0"/>
                          </a:rPr>
                          <m:t>𝑦</m:t>
                        </m:r>
                        <m:r>
                          <a:rPr lang="pl-PL" sz="1800" i="1">
                            <a:latin typeface="Cambria Math" panose="02040503050406030204" pitchFamily="18" charset="0"/>
                          </a:rPr>
                          <m:t>2,</m:t>
                        </m:r>
                        <m:r>
                          <a:rPr lang="pl-PL" sz="1800" i="1">
                            <a:latin typeface="Cambria Math" panose="02040503050406030204" pitchFamily="18" charset="0"/>
                          </a:rPr>
                          <m:t>𝑦</m:t>
                        </m:r>
                        <m:r>
                          <a:rPr lang="pl-PL" sz="1800" i="1">
                            <a:latin typeface="Cambria Math" panose="02040503050406030204" pitchFamily="18" charset="0"/>
                          </a:rPr>
                          <m:t>3</m:t>
                        </m:r>
                      </m:e>
                    </m:d>
                    <m:r>
                      <a:rPr lang="pl-PL" sz="1800" i="1">
                        <a:latin typeface="Cambria Math" panose="02040503050406030204" pitchFamily="18" charset="0"/>
                      </a:rPr>
                      <m:t>, </m:t>
                    </m:r>
                  </m:oMath>
                </a14:m>
                <a:endParaRPr lang="en-US" sz="1800" i="1">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d>
                      <m:dPr>
                        <m:ctrlPr>
                          <a:rPr lang="pl-PL" sz="1800" i="1">
                            <a:latin typeface="Cambria Math" panose="02040503050406030204" pitchFamily="18" charset="0"/>
                          </a:rPr>
                        </m:ctrlPr>
                      </m:dPr>
                      <m:e>
                        <m:r>
                          <a:rPr lang="pl-PL" sz="1800" i="1">
                            <a:latin typeface="Cambria Math" panose="02040503050406030204" pitchFamily="18" charset="0"/>
                          </a:rPr>
                          <m:t>𝑧</m:t>
                        </m:r>
                        <m:r>
                          <a:rPr lang="pl-PL" sz="1800" i="1">
                            <a:latin typeface="Cambria Math" panose="02040503050406030204" pitchFamily="18" charset="0"/>
                          </a:rPr>
                          <m:t>5,</m:t>
                        </m:r>
                        <m:r>
                          <a:rPr lang="pl-PL" sz="1800" i="1">
                            <a:latin typeface="Cambria Math" panose="02040503050406030204" pitchFamily="18" charset="0"/>
                          </a:rPr>
                          <m:t>𝑧</m:t>
                        </m:r>
                        <m:r>
                          <a:rPr lang="pl-PL" sz="1800" i="1">
                            <a:latin typeface="Cambria Math" panose="02040503050406030204" pitchFamily="18" charset="0"/>
                          </a:rPr>
                          <m:t>6,</m:t>
                        </m:r>
                        <m:r>
                          <a:rPr lang="pl-PL" sz="1800" i="1">
                            <a:latin typeface="Cambria Math" panose="02040503050406030204" pitchFamily="18" charset="0"/>
                          </a:rPr>
                          <m:t>𝑧</m:t>
                        </m:r>
                        <m:r>
                          <a:rPr lang="pl-PL" sz="1800" i="1">
                            <a:latin typeface="Cambria Math" panose="02040503050406030204" pitchFamily="18" charset="0"/>
                          </a:rPr>
                          <m:t>7,</m:t>
                        </m:r>
                        <m:r>
                          <a:rPr lang="pl-PL" sz="1800" i="1">
                            <a:latin typeface="Cambria Math" panose="02040503050406030204" pitchFamily="18" charset="0"/>
                          </a:rPr>
                          <m:t>𝑧</m:t>
                        </m:r>
                        <m:r>
                          <a:rPr lang="pl-PL" sz="1800" i="1">
                            <a:latin typeface="Cambria Math" panose="02040503050406030204" pitchFamily="18" charset="0"/>
                          </a:rPr>
                          <m:t>4</m:t>
                        </m:r>
                      </m:e>
                    </m:d>
                    <m:r>
                      <a:rPr lang="pl-PL" sz="1800" i="1">
                        <a:latin typeface="Cambria Math" panose="02040503050406030204" pitchFamily="18" charset="0"/>
                      </a:rPr>
                      <m:t>=</m:t>
                    </m:r>
                    <m:r>
                      <a:rPr lang="pl-PL" sz="1800" i="1">
                        <a:latin typeface="Cambria Math" panose="02040503050406030204" pitchFamily="18" charset="0"/>
                      </a:rPr>
                      <m:t>𝑞𝑢𝑎𝑟𝑡𝑒𝑟</m:t>
                    </m:r>
                    <m:r>
                      <a:rPr lang="en-US" sz="1800" b="0" i="1" smtClean="0">
                        <a:latin typeface="Cambria Math" panose="02040503050406030204" pitchFamily="18" charset="0"/>
                      </a:rPr>
                      <m:t>_</m:t>
                    </m:r>
                    <m:r>
                      <a:rPr lang="pl-PL" sz="1800" i="1">
                        <a:latin typeface="Cambria Math" panose="02040503050406030204" pitchFamily="18" charset="0"/>
                      </a:rPr>
                      <m:t>𝑟𝑜𝑢𝑛𝑑</m:t>
                    </m:r>
                    <m:d>
                      <m:dPr>
                        <m:ctrlPr>
                          <a:rPr lang="pl-PL" sz="1800" i="1">
                            <a:latin typeface="Cambria Math" panose="02040503050406030204" pitchFamily="18" charset="0"/>
                          </a:rPr>
                        </m:ctrlPr>
                      </m:dPr>
                      <m:e>
                        <m:r>
                          <a:rPr lang="pl-PL" sz="1800" i="1">
                            <a:latin typeface="Cambria Math" panose="02040503050406030204" pitchFamily="18" charset="0"/>
                          </a:rPr>
                          <m:t>𝑦</m:t>
                        </m:r>
                        <m:r>
                          <a:rPr lang="pl-PL" sz="1800" i="1">
                            <a:latin typeface="Cambria Math" panose="02040503050406030204" pitchFamily="18" charset="0"/>
                          </a:rPr>
                          <m:t>5,</m:t>
                        </m:r>
                        <m:r>
                          <a:rPr lang="pl-PL" sz="1800" i="1">
                            <a:latin typeface="Cambria Math" panose="02040503050406030204" pitchFamily="18" charset="0"/>
                          </a:rPr>
                          <m:t>𝑦</m:t>
                        </m:r>
                        <m:r>
                          <a:rPr lang="pl-PL" sz="1800" i="1">
                            <a:latin typeface="Cambria Math" panose="02040503050406030204" pitchFamily="18" charset="0"/>
                          </a:rPr>
                          <m:t>6,</m:t>
                        </m:r>
                        <m:r>
                          <a:rPr lang="pl-PL" sz="1800" i="1">
                            <a:latin typeface="Cambria Math" panose="02040503050406030204" pitchFamily="18" charset="0"/>
                          </a:rPr>
                          <m:t>𝑦</m:t>
                        </m:r>
                        <m:r>
                          <a:rPr lang="pl-PL" sz="1800" i="1">
                            <a:latin typeface="Cambria Math" panose="02040503050406030204" pitchFamily="18" charset="0"/>
                          </a:rPr>
                          <m:t>7,</m:t>
                        </m:r>
                        <m:r>
                          <a:rPr lang="pl-PL" sz="1800" i="1">
                            <a:latin typeface="Cambria Math" panose="02040503050406030204" pitchFamily="18" charset="0"/>
                          </a:rPr>
                          <m:t>𝑦</m:t>
                        </m:r>
                        <m:r>
                          <a:rPr lang="pl-PL" sz="1800" i="1">
                            <a:latin typeface="Cambria Math" panose="02040503050406030204" pitchFamily="18" charset="0"/>
                          </a:rPr>
                          <m:t>4</m:t>
                        </m:r>
                      </m:e>
                    </m:d>
                    <m:r>
                      <a:rPr lang="pl-PL" sz="1800" i="1">
                        <a:latin typeface="Cambria Math" panose="02040503050406030204" pitchFamily="18" charset="0"/>
                      </a:rPr>
                      <m:t>, </m:t>
                    </m:r>
                  </m:oMath>
                </a14:m>
                <a:endParaRPr lang="en-US" sz="1800" i="1">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d>
                      <m:dPr>
                        <m:ctrlPr>
                          <a:rPr lang="pl-PL" sz="1800" i="1">
                            <a:latin typeface="Cambria Math" panose="02040503050406030204" pitchFamily="18" charset="0"/>
                          </a:rPr>
                        </m:ctrlPr>
                      </m:dPr>
                      <m:e>
                        <m:r>
                          <a:rPr lang="pl-PL" sz="1800" i="1">
                            <a:latin typeface="Cambria Math" panose="02040503050406030204" pitchFamily="18" charset="0"/>
                          </a:rPr>
                          <m:t>𝑧</m:t>
                        </m:r>
                        <m:r>
                          <a:rPr lang="pl-PL" sz="1800" i="1">
                            <a:latin typeface="Cambria Math" panose="02040503050406030204" pitchFamily="18" charset="0"/>
                          </a:rPr>
                          <m:t>10,</m:t>
                        </m:r>
                        <m:r>
                          <a:rPr lang="pl-PL" sz="1800" i="1">
                            <a:latin typeface="Cambria Math" panose="02040503050406030204" pitchFamily="18" charset="0"/>
                          </a:rPr>
                          <m:t>𝑧</m:t>
                        </m:r>
                        <m:r>
                          <a:rPr lang="pl-PL" sz="1800" i="1">
                            <a:latin typeface="Cambria Math" panose="02040503050406030204" pitchFamily="18" charset="0"/>
                          </a:rPr>
                          <m:t>11,</m:t>
                        </m:r>
                        <m:r>
                          <a:rPr lang="pl-PL" sz="1800" i="1">
                            <a:latin typeface="Cambria Math" panose="02040503050406030204" pitchFamily="18" charset="0"/>
                          </a:rPr>
                          <m:t>𝑧</m:t>
                        </m:r>
                        <m:r>
                          <a:rPr lang="pl-PL" sz="1800" i="1">
                            <a:latin typeface="Cambria Math" panose="02040503050406030204" pitchFamily="18" charset="0"/>
                          </a:rPr>
                          <m:t>8,</m:t>
                        </m:r>
                        <m:r>
                          <a:rPr lang="pl-PL" sz="1800" i="1">
                            <a:latin typeface="Cambria Math" panose="02040503050406030204" pitchFamily="18" charset="0"/>
                          </a:rPr>
                          <m:t>𝑧</m:t>
                        </m:r>
                        <m:r>
                          <a:rPr lang="pl-PL" sz="1800" i="1">
                            <a:latin typeface="Cambria Math" panose="02040503050406030204" pitchFamily="18" charset="0"/>
                          </a:rPr>
                          <m:t>9</m:t>
                        </m:r>
                      </m:e>
                    </m:d>
                    <m:r>
                      <a:rPr lang="pl-PL" sz="1800" i="1">
                        <a:latin typeface="Cambria Math" panose="02040503050406030204" pitchFamily="18" charset="0"/>
                      </a:rPr>
                      <m:t>=</m:t>
                    </m:r>
                    <m:r>
                      <a:rPr lang="pl-PL" sz="1800" i="1">
                        <a:latin typeface="Cambria Math" panose="02040503050406030204" pitchFamily="18" charset="0"/>
                      </a:rPr>
                      <m:t>𝑞𝑢𝑎𝑟𝑡𝑒𝑟</m:t>
                    </m:r>
                    <m:r>
                      <a:rPr lang="en-US" sz="1800" b="0" i="1" smtClean="0">
                        <a:latin typeface="Cambria Math" panose="02040503050406030204" pitchFamily="18" charset="0"/>
                      </a:rPr>
                      <m:t>_</m:t>
                    </m:r>
                    <m:r>
                      <a:rPr lang="pl-PL" sz="1800" i="1">
                        <a:latin typeface="Cambria Math" panose="02040503050406030204" pitchFamily="18" charset="0"/>
                      </a:rPr>
                      <m:t>𝑟𝑜𝑢𝑛𝑑</m:t>
                    </m:r>
                    <m:d>
                      <m:dPr>
                        <m:ctrlPr>
                          <a:rPr lang="pl-PL" sz="1800" i="1">
                            <a:latin typeface="Cambria Math" panose="02040503050406030204" pitchFamily="18" charset="0"/>
                          </a:rPr>
                        </m:ctrlPr>
                      </m:dPr>
                      <m:e>
                        <m:r>
                          <a:rPr lang="pl-PL" sz="1800" i="1">
                            <a:latin typeface="Cambria Math" panose="02040503050406030204" pitchFamily="18" charset="0"/>
                          </a:rPr>
                          <m:t>𝑦</m:t>
                        </m:r>
                        <m:r>
                          <a:rPr lang="pl-PL" sz="1800" i="1">
                            <a:latin typeface="Cambria Math" panose="02040503050406030204" pitchFamily="18" charset="0"/>
                          </a:rPr>
                          <m:t>10,</m:t>
                        </m:r>
                        <m:r>
                          <a:rPr lang="pl-PL" sz="1800" i="1">
                            <a:latin typeface="Cambria Math" panose="02040503050406030204" pitchFamily="18" charset="0"/>
                          </a:rPr>
                          <m:t>𝑦</m:t>
                        </m:r>
                        <m:r>
                          <a:rPr lang="pl-PL" sz="1800" i="1">
                            <a:latin typeface="Cambria Math" panose="02040503050406030204" pitchFamily="18" charset="0"/>
                          </a:rPr>
                          <m:t>11,</m:t>
                        </m:r>
                        <m:r>
                          <a:rPr lang="pl-PL" sz="1800" i="1">
                            <a:latin typeface="Cambria Math" panose="02040503050406030204" pitchFamily="18" charset="0"/>
                          </a:rPr>
                          <m:t>𝑦</m:t>
                        </m:r>
                        <m:r>
                          <a:rPr lang="pl-PL" sz="1800" i="1">
                            <a:latin typeface="Cambria Math" panose="02040503050406030204" pitchFamily="18" charset="0"/>
                          </a:rPr>
                          <m:t>8,</m:t>
                        </m:r>
                        <m:r>
                          <a:rPr lang="pl-PL" sz="1800" i="1">
                            <a:latin typeface="Cambria Math" panose="02040503050406030204" pitchFamily="18" charset="0"/>
                          </a:rPr>
                          <m:t>𝑦</m:t>
                        </m:r>
                        <m:r>
                          <a:rPr lang="pl-PL" sz="1800" i="1">
                            <a:latin typeface="Cambria Math" panose="02040503050406030204" pitchFamily="18" charset="0"/>
                          </a:rPr>
                          <m:t>9</m:t>
                        </m:r>
                      </m:e>
                    </m:d>
                    <m:r>
                      <a:rPr lang="pl-PL" sz="1800" i="1">
                        <a:latin typeface="Cambria Math" panose="02040503050406030204" pitchFamily="18" charset="0"/>
                      </a:rPr>
                      <m:t>, </m:t>
                    </m:r>
                  </m:oMath>
                </a14:m>
                <a:endParaRPr lang="en-US" sz="1800" i="1">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r>
                      <a:rPr lang="pl-PL" sz="1800" i="1">
                        <a:latin typeface="Cambria Math" panose="02040503050406030204" pitchFamily="18" charset="0"/>
                      </a:rPr>
                      <m:t>(</m:t>
                    </m:r>
                    <m:r>
                      <a:rPr lang="pl-PL" sz="1800" i="1">
                        <a:latin typeface="Cambria Math" panose="02040503050406030204" pitchFamily="18" charset="0"/>
                      </a:rPr>
                      <m:t>𝑧</m:t>
                    </m:r>
                    <m:r>
                      <a:rPr lang="pl-PL" sz="1800" i="1">
                        <a:latin typeface="Cambria Math" panose="02040503050406030204" pitchFamily="18" charset="0"/>
                      </a:rPr>
                      <m:t>15,</m:t>
                    </m:r>
                    <m:r>
                      <a:rPr lang="pl-PL" sz="1800" i="1">
                        <a:latin typeface="Cambria Math" panose="02040503050406030204" pitchFamily="18" charset="0"/>
                      </a:rPr>
                      <m:t>𝑧</m:t>
                    </m:r>
                    <m:r>
                      <a:rPr lang="pl-PL" sz="1800" i="1">
                        <a:latin typeface="Cambria Math" panose="02040503050406030204" pitchFamily="18" charset="0"/>
                      </a:rPr>
                      <m:t>12,</m:t>
                    </m:r>
                    <m:r>
                      <a:rPr lang="pl-PL" sz="1800" i="1">
                        <a:latin typeface="Cambria Math" panose="02040503050406030204" pitchFamily="18" charset="0"/>
                      </a:rPr>
                      <m:t>𝑧</m:t>
                    </m:r>
                    <m:r>
                      <a:rPr lang="pl-PL" sz="1800" i="1">
                        <a:latin typeface="Cambria Math" panose="02040503050406030204" pitchFamily="18" charset="0"/>
                      </a:rPr>
                      <m:t>13,</m:t>
                    </m:r>
                    <m:r>
                      <a:rPr lang="pl-PL" sz="1800" i="1">
                        <a:latin typeface="Cambria Math" panose="02040503050406030204" pitchFamily="18" charset="0"/>
                      </a:rPr>
                      <m:t>𝑧</m:t>
                    </m:r>
                    <m:r>
                      <a:rPr lang="pl-PL" sz="1800" i="1">
                        <a:latin typeface="Cambria Math" panose="02040503050406030204" pitchFamily="18" charset="0"/>
                      </a:rPr>
                      <m:t>14)=</m:t>
                    </m:r>
                    <m:r>
                      <a:rPr lang="pl-PL" sz="1800" i="1">
                        <a:latin typeface="Cambria Math" panose="02040503050406030204" pitchFamily="18" charset="0"/>
                      </a:rPr>
                      <m:t>𝑞𝑢𝑎𝑟𝑡𝑒𝑟</m:t>
                    </m:r>
                    <m:r>
                      <a:rPr lang="en-US" sz="1800" b="0" i="1" smtClean="0">
                        <a:latin typeface="Cambria Math" panose="02040503050406030204" pitchFamily="18" charset="0"/>
                      </a:rPr>
                      <m:t>_</m:t>
                    </m:r>
                    <m:r>
                      <a:rPr lang="pl-PL" sz="1800" i="1">
                        <a:latin typeface="Cambria Math" panose="02040503050406030204" pitchFamily="18" charset="0"/>
                      </a:rPr>
                      <m:t>𝑟𝑜𝑢𝑛𝑑</m:t>
                    </m:r>
                    <m:r>
                      <a:rPr lang="pl-PL" sz="1800" i="1">
                        <a:latin typeface="Cambria Math" panose="02040503050406030204" pitchFamily="18" charset="0"/>
                      </a:rPr>
                      <m:t>(</m:t>
                    </m:r>
                    <m:r>
                      <a:rPr lang="pl-PL" sz="1800" i="1">
                        <a:latin typeface="Cambria Math" panose="02040503050406030204" pitchFamily="18" charset="0"/>
                      </a:rPr>
                      <m:t>𝑦</m:t>
                    </m:r>
                    <m:r>
                      <a:rPr lang="pl-PL" sz="1800" i="1">
                        <a:latin typeface="Cambria Math" panose="02040503050406030204" pitchFamily="18" charset="0"/>
                      </a:rPr>
                      <m:t>15,</m:t>
                    </m:r>
                    <m:r>
                      <a:rPr lang="pl-PL" sz="1800" i="1">
                        <a:latin typeface="Cambria Math" panose="02040503050406030204" pitchFamily="18" charset="0"/>
                      </a:rPr>
                      <m:t>𝑦</m:t>
                    </m:r>
                    <m:r>
                      <a:rPr lang="pl-PL" sz="1800" i="1">
                        <a:latin typeface="Cambria Math" panose="02040503050406030204" pitchFamily="18" charset="0"/>
                      </a:rPr>
                      <m:t>12,</m:t>
                    </m:r>
                    <m:r>
                      <a:rPr lang="pl-PL" sz="1800" i="1">
                        <a:latin typeface="Cambria Math" panose="02040503050406030204" pitchFamily="18" charset="0"/>
                      </a:rPr>
                      <m:t>𝑦</m:t>
                    </m:r>
                    <m:r>
                      <a:rPr lang="pl-PL" sz="1800" i="1">
                        <a:latin typeface="Cambria Math" panose="02040503050406030204" pitchFamily="18" charset="0"/>
                      </a:rPr>
                      <m:t>13,</m:t>
                    </m:r>
                    <m:r>
                      <a:rPr lang="pl-PL" sz="1800" i="1">
                        <a:latin typeface="Cambria Math" panose="02040503050406030204" pitchFamily="18" charset="0"/>
                      </a:rPr>
                      <m:t>𝑦</m:t>
                    </m:r>
                    <m:r>
                      <a:rPr lang="pl-PL" sz="1800" i="1">
                        <a:latin typeface="Cambria Math" panose="02040503050406030204" pitchFamily="18" charset="0"/>
                      </a:rPr>
                      <m:t>14).</m:t>
                    </m:r>
                  </m:oMath>
                </a14:m>
                <a:endParaRPr lang="vi-VN" sz="1800" i="0">
                  <a:solidFill>
                    <a:schemeClr val="bg2"/>
                  </a:solidFill>
                  <a:effectLst/>
                  <a:latin typeface="Quicksand" panose="020B0604020202020204" charset="0"/>
                </a:endParaRPr>
              </a:p>
            </p:txBody>
          </p:sp>
        </mc:Choice>
        <mc:Fallback xmlns="">
          <p:sp>
            <p:nvSpPr>
              <p:cNvPr id="4" name="TextBox 3">
                <a:extLst>
                  <a:ext uri="{FF2B5EF4-FFF2-40B4-BE49-F238E27FC236}">
                    <a16:creationId xmlns:a16="http://schemas.microsoft.com/office/drawing/2014/main" id="{2D4B103A-CE6E-891B-9A2E-DDC7D1EE1C3D}"/>
                  </a:ext>
                </a:extLst>
              </p:cNvPr>
              <p:cNvSpPr txBox="1">
                <a:spLocks noRot="1" noChangeAspect="1" noMove="1" noResize="1" noEditPoints="1" noAdjustHandles="1" noChangeArrowheads="1" noChangeShapeType="1" noTextEdit="1"/>
              </p:cNvSpPr>
              <p:nvPr/>
            </p:nvSpPr>
            <p:spPr>
              <a:xfrm>
                <a:off x="1049560" y="1285875"/>
                <a:ext cx="7374440" cy="2536848"/>
              </a:xfrm>
              <a:prstGeom prst="rect">
                <a:avLst/>
              </a:prstGeom>
              <a:blipFill>
                <a:blip r:embed="rId3"/>
                <a:stretch>
                  <a:fillRect l="-496" b="-2163"/>
                </a:stretch>
              </a:blipFill>
            </p:spPr>
            <p:txBody>
              <a:bodyPr/>
              <a:lstStyle/>
              <a:p>
                <a:r>
                  <a:rPr lang="en-US">
                    <a:noFill/>
                  </a:rPr>
                  <a:t> </a:t>
                </a:r>
              </a:p>
            </p:txBody>
          </p:sp>
        </mc:Fallback>
      </mc:AlternateContent>
    </p:spTree>
    <p:extLst>
      <p:ext uri="{BB962C8B-B14F-4D97-AF65-F5344CB8AC3E}">
        <p14:creationId xmlns:p14="http://schemas.microsoft.com/office/powerpoint/2010/main" val="119018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column_round</a:t>
            </a:r>
            <a:endParaRPr sz="2400" b="1">
              <a:latin typeface="Quicksand" panose="020B0604020202020204" charset="0"/>
            </a:endParaRPr>
          </a:p>
        </p:txBody>
      </p:sp>
      <p:sp>
        <p:nvSpPr>
          <p:cNvPr id="1532" name="Google Shape;1532;p57"/>
          <p:cNvSpPr/>
          <p:nvPr/>
        </p:nvSpPr>
        <p:spPr>
          <a:xfrm>
            <a:off x="720000" y="1076131"/>
            <a:ext cx="7704000" cy="3234612"/>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4B103A-CE6E-891B-9A2E-DDC7D1EE1C3D}"/>
                  </a:ext>
                </a:extLst>
              </p:cNvPr>
              <p:cNvSpPr txBox="1"/>
              <p:nvPr/>
            </p:nvSpPr>
            <p:spPr>
              <a:xfrm>
                <a:off x="1049560" y="1285875"/>
                <a:ext cx="7374440" cy="25368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latin typeface="Quicksand" panose="020B0604020202020204" charset="0"/>
                  </a:rPr>
                  <a:t>Input: </a:t>
                </a:r>
                <a14:m>
                  <m:oMath xmlns:m="http://schemas.openxmlformats.org/officeDocument/2006/math">
                    <m:d>
                      <m:dPr>
                        <m:begChr m:val="{"/>
                        <m:endChr m:val="}"/>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
                          <a:rPr lang="en-US" sz="1800" i="1" smtClean="0">
                            <a:latin typeface="Cambria Math" panose="02040503050406030204" pitchFamily="18" charset="0"/>
                          </a:rPr>
                          <m:t> </m:t>
                        </m:r>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15</m:t>
                            </m:r>
                          </m:sub>
                        </m:sSub>
                      </m:e>
                    </m:d>
                  </m:oMath>
                </a14:m>
                <a:endParaRPr lang="en-US" sz="1800">
                  <a:latin typeface="Quicksand" panose="020B0604020202020204" charset="0"/>
                </a:endParaRPr>
              </a:p>
              <a:p>
                <a:pPr marL="285750" indent="-285750">
                  <a:lnSpc>
                    <a:spcPct val="150000"/>
                  </a:lnSpc>
                  <a:buFont typeface="Arial" panose="020B0604020202020204" pitchFamily="34" charset="0"/>
                  <a:buChar char="•"/>
                </a:pPr>
                <a:r>
                  <a:rPr lang="en-US" sz="1800">
                    <a:latin typeface="Quicksand" panose="020B0604020202020204" charset="0"/>
                  </a:rPr>
                  <a:t>Output: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panose="02040503050406030204" pitchFamily="18" charset="0"/>
                              </a:rPr>
                              <m:t>𝑦</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𝑦</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𝑦</m:t>
                            </m:r>
                          </m:e>
                          <m:sub>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𝑦</m:t>
                            </m:r>
                          </m:e>
                          <m:sub>
                            <m:r>
                              <a:rPr lang="en-US" sz="1800" i="1">
                                <a:latin typeface="Cambria Math" panose="02040503050406030204" pitchFamily="18" charset="0"/>
                              </a:rPr>
                              <m:t>15</m:t>
                            </m:r>
                          </m:sub>
                        </m:sSub>
                      </m:e>
                    </m:d>
                  </m:oMath>
                </a14:m>
                <a:endParaRPr lang="en-US" sz="1800" b="0">
                  <a:latin typeface="Quicksand" panose="020B0604020202020204" charset="0"/>
                </a:endParaRPr>
              </a:p>
              <a:p>
                <a:pPr marL="285750" indent="-285750">
                  <a:lnSpc>
                    <a:spcPct val="150000"/>
                  </a:lnSpc>
                  <a:buFont typeface="Arial" panose="020B0604020202020204" pitchFamily="34" charset="0"/>
                  <a:buChar char="•"/>
                </a:pPr>
                <a14:m>
                  <m:oMath xmlns:m="http://schemas.openxmlformats.org/officeDocument/2006/math">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0,</m:t>
                        </m:r>
                        <m:r>
                          <a:rPr lang="es-ES" sz="1800" i="1">
                            <a:latin typeface="Cambria Math" panose="02040503050406030204" pitchFamily="18" charset="0"/>
                          </a:rPr>
                          <m:t>𝑦</m:t>
                        </m:r>
                        <m:r>
                          <a:rPr lang="es-ES" sz="1800" i="1">
                            <a:latin typeface="Cambria Math" panose="02040503050406030204" pitchFamily="18" charset="0"/>
                          </a:rPr>
                          <m:t>4,</m:t>
                        </m:r>
                        <m:r>
                          <a:rPr lang="es-ES" sz="1800" i="1">
                            <a:latin typeface="Cambria Math" panose="02040503050406030204" pitchFamily="18" charset="0"/>
                          </a:rPr>
                          <m:t>𝑦</m:t>
                        </m:r>
                        <m:r>
                          <a:rPr lang="es-ES" sz="1800" i="1">
                            <a:latin typeface="Cambria Math" panose="02040503050406030204" pitchFamily="18" charset="0"/>
                          </a:rPr>
                          <m:t>8,</m:t>
                        </m:r>
                        <m:r>
                          <a:rPr lang="es-ES" sz="1800" i="1">
                            <a:latin typeface="Cambria Math" panose="02040503050406030204" pitchFamily="18" charset="0"/>
                          </a:rPr>
                          <m:t>𝑦</m:t>
                        </m:r>
                        <m:r>
                          <a:rPr lang="es-ES" sz="1800" i="1">
                            <a:latin typeface="Cambria Math" panose="02040503050406030204" pitchFamily="18" charset="0"/>
                          </a:rPr>
                          <m:t>12</m:t>
                        </m:r>
                      </m:e>
                    </m:d>
                    <m:r>
                      <a:rPr lang="es-ES" sz="1800" i="1">
                        <a:latin typeface="Cambria Math" panose="02040503050406030204" pitchFamily="18" charset="0"/>
                      </a:rPr>
                      <m:t>=</m:t>
                    </m:r>
                    <m:r>
                      <a:rPr lang="es-ES" sz="1800" i="1">
                        <a:latin typeface="Cambria Math" panose="02040503050406030204" pitchFamily="18" charset="0"/>
                      </a:rPr>
                      <m:t>𝑞𝑢𝑎𝑟𝑡𝑒𝑟</m:t>
                    </m:r>
                    <m:r>
                      <a:rPr lang="en-US" sz="1800" b="0" i="1" smtClean="0">
                        <a:latin typeface="Cambria Math" panose="02040503050406030204" pitchFamily="18" charset="0"/>
                      </a:rPr>
                      <m:t>_</m:t>
                    </m:r>
                    <m:r>
                      <a:rPr lang="es-ES" sz="1800" i="1">
                        <a:latin typeface="Cambria Math" panose="02040503050406030204" pitchFamily="18" charset="0"/>
                      </a:rPr>
                      <m:t>𝑟𝑜𝑢𝑛𝑑</m:t>
                    </m:r>
                    <m:d>
                      <m:dPr>
                        <m:ctrlPr>
                          <a:rPr lang="es-ES" sz="1800" i="1">
                            <a:latin typeface="Cambria Math" panose="02040503050406030204" pitchFamily="18" charset="0"/>
                          </a:rPr>
                        </m:ctrlPr>
                      </m:dPr>
                      <m:e>
                        <m:r>
                          <a:rPr lang="es-ES" sz="1800" i="1">
                            <a:latin typeface="Cambria Math" panose="02040503050406030204" pitchFamily="18" charset="0"/>
                          </a:rPr>
                          <m:t>𝑥</m:t>
                        </m:r>
                        <m:r>
                          <a:rPr lang="es-ES" sz="1800" i="1">
                            <a:latin typeface="Cambria Math" panose="02040503050406030204" pitchFamily="18" charset="0"/>
                          </a:rPr>
                          <m:t>0,</m:t>
                        </m:r>
                        <m:r>
                          <a:rPr lang="es-ES" sz="1800" i="1">
                            <a:latin typeface="Cambria Math" panose="02040503050406030204" pitchFamily="18" charset="0"/>
                          </a:rPr>
                          <m:t>𝑥</m:t>
                        </m:r>
                        <m:r>
                          <a:rPr lang="es-ES" sz="1800" i="1">
                            <a:latin typeface="Cambria Math" panose="02040503050406030204" pitchFamily="18" charset="0"/>
                          </a:rPr>
                          <m:t>4,</m:t>
                        </m:r>
                        <m:r>
                          <a:rPr lang="es-ES" sz="1800" i="1">
                            <a:latin typeface="Cambria Math" panose="02040503050406030204" pitchFamily="18" charset="0"/>
                          </a:rPr>
                          <m:t>𝑥</m:t>
                        </m:r>
                        <m:r>
                          <a:rPr lang="es-ES" sz="1800" i="1">
                            <a:latin typeface="Cambria Math" panose="02040503050406030204" pitchFamily="18" charset="0"/>
                          </a:rPr>
                          <m:t>8,</m:t>
                        </m:r>
                        <m:r>
                          <a:rPr lang="es-ES" sz="1800" i="1">
                            <a:latin typeface="Cambria Math" panose="02040503050406030204" pitchFamily="18" charset="0"/>
                          </a:rPr>
                          <m:t>𝑥</m:t>
                        </m:r>
                        <m:r>
                          <a:rPr lang="es-ES" sz="1800" i="1">
                            <a:latin typeface="Cambria Math" panose="02040503050406030204" pitchFamily="18" charset="0"/>
                          </a:rPr>
                          <m:t>12</m:t>
                        </m:r>
                      </m:e>
                    </m:d>
                    <m:r>
                      <a:rPr lang="es-ES" sz="1800" i="1">
                        <a:latin typeface="Cambria Math" panose="02040503050406030204" pitchFamily="18" charset="0"/>
                      </a:rPr>
                      <m:t>, </m:t>
                    </m:r>
                  </m:oMath>
                </a14:m>
                <a:endParaRPr lang="en-US" sz="1800" i="1">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5,</m:t>
                        </m:r>
                        <m:r>
                          <a:rPr lang="es-ES" sz="1800" i="1">
                            <a:latin typeface="Cambria Math" panose="02040503050406030204" pitchFamily="18" charset="0"/>
                          </a:rPr>
                          <m:t>𝑦</m:t>
                        </m:r>
                        <m:r>
                          <a:rPr lang="es-ES" sz="1800" i="1">
                            <a:latin typeface="Cambria Math" panose="02040503050406030204" pitchFamily="18" charset="0"/>
                          </a:rPr>
                          <m:t>9,</m:t>
                        </m:r>
                        <m:r>
                          <a:rPr lang="es-ES" sz="1800" i="1">
                            <a:latin typeface="Cambria Math" panose="02040503050406030204" pitchFamily="18" charset="0"/>
                          </a:rPr>
                          <m:t>𝑦</m:t>
                        </m:r>
                        <m:r>
                          <a:rPr lang="es-ES" sz="1800" i="1">
                            <a:latin typeface="Cambria Math" panose="02040503050406030204" pitchFamily="18" charset="0"/>
                          </a:rPr>
                          <m:t>13,</m:t>
                        </m:r>
                        <m:r>
                          <a:rPr lang="es-ES" sz="1800" i="1">
                            <a:latin typeface="Cambria Math" panose="02040503050406030204" pitchFamily="18" charset="0"/>
                          </a:rPr>
                          <m:t>𝑦</m:t>
                        </m:r>
                        <m:r>
                          <a:rPr lang="es-ES" sz="1800" i="1">
                            <a:latin typeface="Cambria Math" panose="02040503050406030204" pitchFamily="18" charset="0"/>
                          </a:rPr>
                          <m:t>1</m:t>
                        </m:r>
                      </m:e>
                    </m:d>
                    <m:r>
                      <a:rPr lang="es-ES" sz="1800" i="1">
                        <a:latin typeface="Cambria Math" panose="02040503050406030204" pitchFamily="18" charset="0"/>
                      </a:rPr>
                      <m:t>=</m:t>
                    </m:r>
                    <m:r>
                      <a:rPr lang="es-ES" sz="1800" i="1">
                        <a:latin typeface="Cambria Math" panose="02040503050406030204" pitchFamily="18" charset="0"/>
                      </a:rPr>
                      <m:t>𝑞𝑢𝑎𝑟𝑡𝑒𝑟</m:t>
                    </m:r>
                    <m:r>
                      <a:rPr lang="en-US" sz="1800" b="0" i="1" smtClean="0">
                        <a:latin typeface="Cambria Math" panose="02040503050406030204" pitchFamily="18" charset="0"/>
                      </a:rPr>
                      <m:t>_</m:t>
                    </m:r>
                    <m:r>
                      <a:rPr lang="es-ES" sz="1800" i="1">
                        <a:latin typeface="Cambria Math" panose="02040503050406030204" pitchFamily="18" charset="0"/>
                      </a:rPr>
                      <m:t>𝑟𝑜𝑢𝑛𝑑</m:t>
                    </m:r>
                    <m:d>
                      <m:dPr>
                        <m:ctrlPr>
                          <a:rPr lang="es-ES" sz="1800" i="1">
                            <a:latin typeface="Cambria Math" panose="02040503050406030204" pitchFamily="18" charset="0"/>
                          </a:rPr>
                        </m:ctrlPr>
                      </m:dPr>
                      <m:e>
                        <m:r>
                          <a:rPr lang="es-ES" sz="1800" i="1">
                            <a:latin typeface="Cambria Math" panose="02040503050406030204" pitchFamily="18" charset="0"/>
                          </a:rPr>
                          <m:t>𝑥</m:t>
                        </m:r>
                        <m:r>
                          <a:rPr lang="es-ES" sz="1800" i="1">
                            <a:latin typeface="Cambria Math" panose="02040503050406030204" pitchFamily="18" charset="0"/>
                          </a:rPr>
                          <m:t>5,</m:t>
                        </m:r>
                        <m:r>
                          <a:rPr lang="es-ES" sz="1800" i="1">
                            <a:latin typeface="Cambria Math" panose="02040503050406030204" pitchFamily="18" charset="0"/>
                          </a:rPr>
                          <m:t>𝑥</m:t>
                        </m:r>
                        <m:r>
                          <a:rPr lang="es-ES" sz="1800" i="1">
                            <a:latin typeface="Cambria Math" panose="02040503050406030204" pitchFamily="18" charset="0"/>
                          </a:rPr>
                          <m:t>9,</m:t>
                        </m:r>
                        <m:r>
                          <a:rPr lang="es-ES" sz="1800" i="1">
                            <a:latin typeface="Cambria Math" panose="02040503050406030204" pitchFamily="18" charset="0"/>
                          </a:rPr>
                          <m:t>𝑥</m:t>
                        </m:r>
                        <m:r>
                          <a:rPr lang="es-ES" sz="1800" i="1">
                            <a:latin typeface="Cambria Math" panose="02040503050406030204" pitchFamily="18" charset="0"/>
                          </a:rPr>
                          <m:t>13,</m:t>
                        </m:r>
                        <m:r>
                          <a:rPr lang="es-ES" sz="1800" i="1">
                            <a:latin typeface="Cambria Math" panose="02040503050406030204" pitchFamily="18" charset="0"/>
                          </a:rPr>
                          <m:t>𝑥</m:t>
                        </m:r>
                        <m:r>
                          <a:rPr lang="es-ES" sz="1800" i="1">
                            <a:latin typeface="Cambria Math" panose="02040503050406030204" pitchFamily="18" charset="0"/>
                          </a:rPr>
                          <m:t>1</m:t>
                        </m:r>
                      </m:e>
                    </m:d>
                    <m:r>
                      <a:rPr lang="es-ES" sz="1800" i="1">
                        <a:latin typeface="Cambria Math" panose="02040503050406030204" pitchFamily="18" charset="0"/>
                      </a:rPr>
                      <m:t>, </m:t>
                    </m:r>
                  </m:oMath>
                </a14:m>
                <a:endParaRPr lang="en-US" sz="1800" i="1">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10,</m:t>
                        </m:r>
                        <m:r>
                          <a:rPr lang="es-ES" sz="1800" i="1">
                            <a:latin typeface="Cambria Math" panose="02040503050406030204" pitchFamily="18" charset="0"/>
                          </a:rPr>
                          <m:t>𝑦</m:t>
                        </m:r>
                        <m:r>
                          <a:rPr lang="es-ES" sz="1800" i="1">
                            <a:latin typeface="Cambria Math" panose="02040503050406030204" pitchFamily="18" charset="0"/>
                          </a:rPr>
                          <m:t>14,</m:t>
                        </m:r>
                        <m:r>
                          <a:rPr lang="es-ES" sz="1800" i="1">
                            <a:latin typeface="Cambria Math" panose="02040503050406030204" pitchFamily="18" charset="0"/>
                          </a:rPr>
                          <m:t>𝑦</m:t>
                        </m:r>
                        <m:r>
                          <a:rPr lang="es-ES" sz="1800" i="1">
                            <a:latin typeface="Cambria Math" panose="02040503050406030204" pitchFamily="18" charset="0"/>
                          </a:rPr>
                          <m:t>2,</m:t>
                        </m:r>
                        <m:r>
                          <a:rPr lang="es-ES" sz="1800" i="1">
                            <a:latin typeface="Cambria Math" panose="02040503050406030204" pitchFamily="18" charset="0"/>
                          </a:rPr>
                          <m:t>𝑦</m:t>
                        </m:r>
                        <m:r>
                          <a:rPr lang="es-ES" sz="1800" i="1">
                            <a:latin typeface="Cambria Math" panose="02040503050406030204" pitchFamily="18" charset="0"/>
                          </a:rPr>
                          <m:t>6</m:t>
                        </m:r>
                      </m:e>
                    </m:d>
                    <m:r>
                      <a:rPr lang="es-ES" sz="1800" i="1">
                        <a:latin typeface="Cambria Math" panose="02040503050406030204" pitchFamily="18" charset="0"/>
                      </a:rPr>
                      <m:t>=</m:t>
                    </m:r>
                    <m:r>
                      <a:rPr lang="es-ES" sz="1800" i="1">
                        <a:latin typeface="Cambria Math" panose="02040503050406030204" pitchFamily="18" charset="0"/>
                      </a:rPr>
                      <m:t>𝑞𝑢𝑎𝑟𝑡𝑒𝑟</m:t>
                    </m:r>
                    <m:r>
                      <a:rPr lang="en-US" sz="1800" b="0" i="1" smtClean="0">
                        <a:latin typeface="Cambria Math" panose="02040503050406030204" pitchFamily="18" charset="0"/>
                      </a:rPr>
                      <m:t>_</m:t>
                    </m:r>
                    <m:r>
                      <a:rPr lang="es-ES" sz="1800" i="1">
                        <a:latin typeface="Cambria Math" panose="02040503050406030204" pitchFamily="18" charset="0"/>
                      </a:rPr>
                      <m:t>𝑟𝑜𝑢𝑛𝑑</m:t>
                    </m:r>
                    <m:d>
                      <m:dPr>
                        <m:ctrlPr>
                          <a:rPr lang="es-ES" sz="1800" i="1">
                            <a:latin typeface="Cambria Math" panose="02040503050406030204" pitchFamily="18" charset="0"/>
                          </a:rPr>
                        </m:ctrlPr>
                      </m:dPr>
                      <m:e>
                        <m:r>
                          <a:rPr lang="es-ES" sz="1800" i="1">
                            <a:latin typeface="Cambria Math" panose="02040503050406030204" pitchFamily="18" charset="0"/>
                          </a:rPr>
                          <m:t>𝑥</m:t>
                        </m:r>
                        <m:r>
                          <a:rPr lang="es-ES" sz="1800" i="1">
                            <a:latin typeface="Cambria Math" panose="02040503050406030204" pitchFamily="18" charset="0"/>
                          </a:rPr>
                          <m:t>10,</m:t>
                        </m:r>
                        <m:r>
                          <a:rPr lang="es-ES" sz="1800" i="1">
                            <a:latin typeface="Cambria Math" panose="02040503050406030204" pitchFamily="18" charset="0"/>
                          </a:rPr>
                          <m:t>𝑥</m:t>
                        </m:r>
                        <m:r>
                          <a:rPr lang="es-ES" sz="1800" i="1">
                            <a:latin typeface="Cambria Math" panose="02040503050406030204" pitchFamily="18" charset="0"/>
                          </a:rPr>
                          <m:t>14,</m:t>
                        </m:r>
                        <m:r>
                          <a:rPr lang="es-ES" sz="1800" i="1">
                            <a:latin typeface="Cambria Math" panose="02040503050406030204" pitchFamily="18" charset="0"/>
                          </a:rPr>
                          <m:t>𝑥</m:t>
                        </m:r>
                        <m:r>
                          <a:rPr lang="es-ES" sz="1800" i="1">
                            <a:latin typeface="Cambria Math" panose="02040503050406030204" pitchFamily="18" charset="0"/>
                          </a:rPr>
                          <m:t>2,</m:t>
                        </m:r>
                        <m:r>
                          <a:rPr lang="es-ES" sz="1800" i="1">
                            <a:latin typeface="Cambria Math" panose="02040503050406030204" pitchFamily="18" charset="0"/>
                          </a:rPr>
                          <m:t>𝑥</m:t>
                        </m:r>
                        <m:r>
                          <a:rPr lang="es-ES" sz="1800" i="1">
                            <a:latin typeface="Cambria Math" panose="02040503050406030204" pitchFamily="18" charset="0"/>
                          </a:rPr>
                          <m:t>6</m:t>
                        </m:r>
                      </m:e>
                    </m:d>
                    <m:r>
                      <a:rPr lang="es-ES" sz="1800" i="1">
                        <a:latin typeface="Cambria Math" panose="02040503050406030204" pitchFamily="18" charset="0"/>
                      </a:rPr>
                      <m:t>, </m:t>
                    </m:r>
                  </m:oMath>
                </a14:m>
                <a:endParaRPr lang="en-US" sz="1800" i="1">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r>
                      <a:rPr lang="es-ES" sz="1800" i="1">
                        <a:latin typeface="Cambria Math" panose="02040503050406030204" pitchFamily="18" charset="0"/>
                      </a:rPr>
                      <m:t>(</m:t>
                    </m:r>
                    <m:r>
                      <a:rPr lang="es-ES" sz="1800" i="1">
                        <a:latin typeface="Cambria Math" panose="02040503050406030204" pitchFamily="18" charset="0"/>
                      </a:rPr>
                      <m:t>𝑦</m:t>
                    </m:r>
                    <m:r>
                      <a:rPr lang="es-ES" sz="1800" i="1">
                        <a:latin typeface="Cambria Math" panose="02040503050406030204" pitchFamily="18" charset="0"/>
                      </a:rPr>
                      <m:t>15,</m:t>
                    </m:r>
                    <m:r>
                      <a:rPr lang="es-ES" sz="1800" i="1">
                        <a:latin typeface="Cambria Math" panose="02040503050406030204" pitchFamily="18" charset="0"/>
                      </a:rPr>
                      <m:t>𝑦</m:t>
                    </m:r>
                    <m:r>
                      <a:rPr lang="es-ES" sz="1800" i="1">
                        <a:latin typeface="Cambria Math" panose="02040503050406030204" pitchFamily="18" charset="0"/>
                      </a:rPr>
                      <m:t>3,</m:t>
                    </m:r>
                    <m:r>
                      <a:rPr lang="es-ES" sz="1800" i="1">
                        <a:latin typeface="Cambria Math" panose="02040503050406030204" pitchFamily="18" charset="0"/>
                      </a:rPr>
                      <m:t>𝑦</m:t>
                    </m:r>
                    <m:r>
                      <a:rPr lang="es-ES" sz="1800" i="1">
                        <a:latin typeface="Cambria Math" panose="02040503050406030204" pitchFamily="18" charset="0"/>
                      </a:rPr>
                      <m:t>7,</m:t>
                    </m:r>
                    <m:r>
                      <a:rPr lang="es-ES" sz="1800" i="1">
                        <a:latin typeface="Cambria Math" panose="02040503050406030204" pitchFamily="18" charset="0"/>
                      </a:rPr>
                      <m:t>𝑦</m:t>
                    </m:r>
                    <m:r>
                      <a:rPr lang="es-ES" sz="1800" i="1">
                        <a:latin typeface="Cambria Math" panose="02040503050406030204" pitchFamily="18" charset="0"/>
                      </a:rPr>
                      <m:t>11)=</m:t>
                    </m:r>
                    <m:r>
                      <a:rPr lang="es-ES" sz="1800" i="1">
                        <a:latin typeface="Cambria Math" panose="02040503050406030204" pitchFamily="18" charset="0"/>
                      </a:rPr>
                      <m:t>𝑞𝑢𝑎𝑟𝑡𝑒𝑟</m:t>
                    </m:r>
                    <m:r>
                      <a:rPr lang="en-US" sz="1800" b="0" i="1" smtClean="0">
                        <a:latin typeface="Cambria Math" panose="02040503050406030204" pitchFamily="18" charset="0"/>
                      </a:rPr>
                      <m:t>_</m:t>
                    </m:r>
                    <m:r>
                      <a:rPr lang="es-ES" sz="1800" i="1">
                        <a:latin typeface="Cambria Math" panose="02040503050406030204" pitchFamily="18" charset="0"/>
                      </a:rPr>
                      <m:t>𝑟𝑜𝑢𝑛𝑑</m:t>
                    </m:r>
                    <m:r>
                      <a:rPr lang="es-ES" sz="1800" i="1">
                        <a:latin typeface="Cambria Math" panose="02040503050406030204" pitchFamily="18" charset="0"/>
                      </a:rPr>
                      <m:t>(</m:t>
                    </m:r>
                    <m:r>
                      <a:rPr lang="es-ES" sz="1800" i="1">
                        <a:latin typeface="Cambria Math" panose="02040503050406030204" pitchFamily="18" charset="0"/>
                      </a:rPr>
                      <m:t>𝑥</m:t>
                    </m:r>
                    <m:r>
                      <a:rPr lang="es-ES" sz="1800" i="1">
                        <a:latin typeface="Cambria Math" panose="02040503050406030204" pitchFamily="18" charset="0"/>
                      </a:rPr>
                      <m:t>15,</m:t>
                    </m:r>
                    <m:r>
                      <a:rPr lang="es-ES" sz="1800" i="1">
                        <a:latin typeface="Cambria Math" panose="02040503050406030204" pitchFamily="18" charset="0"/>
                      </a:rPr>
                      <m:t>𝑥</m:t>
                    </m:r>
                    <m:r>
                      <a:rPr lang="es-ES" sz="1800" i="1">
                        <a:latin typeface="Cambria Math" panose="02040503050406030204" pitchFamily="18" charset="0"/>
                      </a:rPr>
                      <m:t>3,</m:t>
                    </m:r>
                    <m:r>
                      <a:rPr lang="es-ES" sz="1800" i="1">
                        <a:latin typeface="Cambria Math" panose="02040503050406030204" pitchFamily="18" charset="0"/>
                      </a:rPr>
                      <m:t>𝑥</m:t>
                    </m:r>
                    <m:r>
                      <a:rPr lang="es-ES" sz="1800" i="1">
                        <a:latin typeface="Cambria Math" panose="02040503050406030204" pitchFamily="18" charset="0"/>
                      </a:rPr>
                      <m:t>7,</m:t>
                    </m:r>
                    <m:r>
                      <a:rPr lang="es-ES" sz="1800" i="1">
                        <a:latin typeface="Cambria Math" panose="02040503050406030204" pitchFamily="18" charset="0"/>
                      </a:rPr>
                      <m:t>𝑥</m:t>
                    </m:r>
                    <m:r>
                      <a:rPr lang="es-ES" sz="1800" i="1">
                        <a:latin typeface="Cambria Math" panose="02040503050406030204" pitchFamily="18" charset="0"/>
                      </a:rPr>
                      <m:t>11).</m:t>
                    </m:r>
                  </m:oMath>
                </a14:m>
                <a:endParaRPr lang="vi-VN" sz="1800" i="0">
                  <a:solidFill>
                    <a:schemeClr val="bg2"/>
                  </a:solidFill>
                  <a:effectLst/>
                  <a:latin typeface="Quicksand" panose="020B0604020202020204" charset="0"/>
                </a:endParaRPr>
              </a:p>
            </p:txBody>
          </p:sp>
        </mc:Choice>
        <mc:Fallback xmlns="">
          <p:sp>
            <p:nvSpPr>
              <p:cNvPr id="4" name="TextBox 3">
                <a:extLst>
                  <a:ext uri="{FF2B5EF4-FFF2-40B4-BE49-F238E27FC236}">
                    <a16:creationId xmlns:a16="http://schemas.microsoft.com/office/drawing/2014/main" id="{2D4B103A-CE6E-891B-9A2E-DDC7D1EE1C3D}"/>
                  </a:ext>
                </a:extLst>
              </p:cNvPr>
              <p:cNvSpPr txBox="1">
                <a:spLocks noRot="1" noChangeAspect="1" noMove="1" noResize="1" noEditPoints="1" noAdjustHandles="1" noChangeArrowheads="1" noChangeShapeType="1" noTextEdit="1"/>
              </p:cNvSpPr>
              <p:nvPr/>
            </p:nvSpPr>
            <p:spPr>
              <a:xfrm>
                <a:off x="1049560" y="1285875"/>
                <a:ext cx="7374440" cy="2536848"/>
              </a:xfrm>
              <a:prstGeom prst="rect">
                <a:avLst/>
              </a:prstGeom>
              <a:blipFill>
                <a:blip r:embed="rId3"/>
                <a:stretch>
                  <a:fillRect l="-496" b="-2163"/>
                </a:stretch>
              </a:blipFill>
            </p:spPr>
            <p:txBody>
              <a:bodyPr/>
              <a:lstStyle/>
              <a:p>
                <a:r>
                  <a:rPr lang="en-US">
                    <a:noFill/>
                  </a:rPr>
                  <a:t> </a:t>
                </a:r>
              </a:p>
            </p:txBody>
          </p:sp>
        </mc:Fallback>
      </mc:AlternateContent>
    </p:spTree>
    <p:extLst>
      <p:ext uri="{BB962C8B-B14F-4D97-AF65-F5344CB8AC3E}">
        <p14:creationId xmlns:p14="http://schemas.microsoft.com/office/powerpoint/2010/main" val="406221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double_round</a:t>
            </a:r>
            <a:endParaRPr sz="2400" b="1">
              <a:latin typeface="Quicksand" panose="020B0604020202020204" charset="0"/>
            </a:endParaRPr>
          </a:p>
        </p:txBody>
      </p:sp>
      <p:sp>
        <p:nvSpPr>
          <p:cNvPr id="1532" name="Google Shape;1532;p57"/>
          <p:cNvSpPr/>
          <p:nvPr/>
        </p:nvSpPr>
        <p:spPr>
          <a:xfrm>
            <a:off x="720000" y="1076132"/>
            <a:ext cx="7704000" cy="1897224"/>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4B103A-CE6E-891B-9A2E-DDC7D1EE1C3D}"/>
                  </a:ext>
                </a:extLst>
              </p:cNvPr>
              <p:cNvSpPr txBox="1"/>
              <p:nvPr/>
            </p:nvSpPr>
            <p:spPr>
              <a:xfrm>
                <a:off x="1049560" y="1285875"/>
                <a:ext cx="7374440" cy="1290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latin typeface="Quicksand" panose="020B0604020202020204" charset="0"/>
                  </a:rPr>
                  <a:t>Input: chuỗi 16 word</a:t>
                </a:r>
              </a:p>
              <a:p>
                <a:pPr marL="285750" indent="-285750">
                  <a:lnSpc>
                    <a:spcPct val="150000"/>
                  </a:lnSpc>
                  <a:buFont typeface="Arial" panose="020B0604020202020204" pitchFamily="34" charset="0"/>
                  <a:buChar char="•"/>
                </a:pPr>
                <a:r>
                  <a:rPr lang="en-US" sz="1800">
                    <a:latin typeface="Quicksand" panose="020B0604020202020204" charset="0"/>
                  </a:rPr>
                  <a:t>Output: chuỗi 16 word</a:t>
                </a:r>
                <a:endParaRPr lang="en-US" sz="1800" b="0" i="0">
                  <a:solidFill>
                    <a:schemeClr val="bg2"/>
                  </a:solidFill>
                  <a:effectLst/>
                  <a:latin typeface="Quicksand" panose="020B0604020202020204" charset="0"/>
                </a:endParaRPr>
              </a:p>
              <a:p>
                <a:pPr marL="285750" indent="-285750">
                  <a:lnSpc>
                    <a:spcPct val="150000"/>
                  </a:lnSpc>
                  <a:buFont typeface="Arial" panose="020B0604020202020204" pitchFamily="34" charset="0"/>
                  <a:buChar char="•"/>
                </a:pPr>
                <a14:m>
                  <m:oMath xmlns:m="http://schemas.openxmlformats.org/officeDocument/2006/math">
                    <m:r>
                      <a:rPr lang="en-US" sz="1800" b="0" i="1" smtClean="0">
                        <a:solidFill>
                          <a:schemeClr val="bg2"/>
                        </a:solidFill>
                        <a:effectLst/>
                        <a:latin typeface="Cambria Math" panose="02040503050406030204" pitchFamily="18" charset="0"/>
                      </a:rPr>
                      <m:t>𝑑𝑜𝑢𝑏𝑙𝑒𝑟𝑜𝑢𝑛𝑑</m:t>
                    </m:r>
                    <m:r>
                      <a:rPr lang="en-US" sz="1800" b="0" i="1" smtClean="0">
                        <a:solidFill>
                          <a:schemeClr val="bg2"/>
                        </a:solidFill>
                        <a:effectLst/>
                        <a:latin typeface="Cambria Math" panose="02040503050406030204" pitchFamily="18" charset="0"/>
                      </a:rPr>
                      <m:t>(</m:t>
                    </m:r>
                    <m:r>
                      <a:rPr lang="en-US" sz="1800" b="0" i="1" smtClean="0">
                        <a:solidFill>
                          <a:schemeClr val="bg2"/>
                        </a:solidFill>
                        <a:effectLst/>
                        <a:latin typeface="Cambria Math" panose="02040503050406030204" pitchFamily="18" charset="0"/>
                      </a:rPr>
                      <m:t>𝑥</m:t>
                    </m:r>
                    <m:r>
                      <a:rPr lang="en-US" sz="1800" b="0" i="1" smtClean="0">
                        <a:solidFill>
                          <a:schemeClr val="bg2"/>
                        </a:solidFill>
                        <a:effectLst/>
                        <a:latin typeface="Cambria Math" panose="02040503050406030204" pitchFamily="18" charset="0"/>
                      </a:rPr>
                      <m:t>) = </m:t>
                    </m:r>
                    <m:r>
                      <a:rPr lang="en-US" sz="1800" b="0" i="1" smtClean="0">
                        <a:solidFill>
                          <a:schemeClr val="bg2"/>
                        </a:solidFill>
                        <a:effectLst/>
                        <a:latin typeface="Cambria Math" panose="02040503050406030204" pitchFamily="18" charset="0"/>
                      </a:rPr>
                      <m:t>𝑟𝑜𝑤</m:t>
                    </m:r>
                    <m:r>
                      <a:rPr lang="en-US" sz="1800" b="0" i="1" smtClean="0">
                        <a:solidFill>
                          <a:schemeClr val="bg2"/>
                        </a:solidFill>
                        <a:effectLst/>
                        <a:latin typeface="Cambria Math" panose="02040503050406030204" pitchFamily="18" charset="0"/>
                      </a:rPr>
                      <m:t>_</m:t>
                    </m:r>
                    <m:r>
                      <a:rPr lang="en-US" sz="1800" b="0" i="1" smtClean="0">
                        <a:solidFill>
                          <a:schemeClr val="bg2"/>
                        </a:solidFill>
                        <a:effectLst/>
                        <a:latin typeface="Cambria Math" panose="02040503050406030204" pitchFamily="18" charset="0"/>
                      </a:rPr>
                      <m:t>𝑟𝑜𝑢𝑛𝑑</m:t>
                    </m:r>
                    <m:r>
                      <a:rPr lang="en-US" sz="1800" b="0" i="1" smtClean="0">
                        <a:solidFill>
                          <a:schemeClr val="bg2"/>
                        </a:solidFill>
                        <a:effectLst/>
                        <a:latin typeface="Cambria Math" panose="02040503050406030204" pitchFamily="18" charset="0"/>
                      </a:rPr>
                      <m:t>(</m:t>
                    </m:r>
                    <m:r>
                      <a:rPr lang="en-US" sz="1800" b="0" i="1" smtClean="0">
                        <a:solidFill>
                          <a:schemeClr val="bg2"/>
                        </a:solidFill>
                        <a:effectLst/>
                        <a:latin typeface="Cambria Math" panose="02040503050406030204" pitchFamily="18" charset="0"/>
                      </a:rPr>
                      <m:t>𝑐𝑜𝑙𝑢𝑚𝑛</m:t>
                    </m:r>
                    <m:r>
                      <a:rPr lang="en-US" sz="1800" b="0" i="1" smtClean="0">
                        <a:solidFill>
                          <a:schemeClr val="bg2"/>
                        </a:solidFill>
                        <a:effectLst/>
                        <a:latin typeface="Cambria Math" panose="02040503050406030204" pitchFamily="18" charset="0"/>
                      </a:rPr>
                      <m:t>_</m:t>
                    </m:r>
                    <m:r>
                      <a:rPr lang="en-US" sz="1800" b="0" i="1" smtClean="0">
                        <a:solidFill>
                          <a:schemeClr val="bg2"/>
                        </a:solidFill>
                        <a:effectLst/>
                        <a:latin typeface="Cambria Math" panose="02040503050406030204" pitchFamily="18" charset="0"/>
                      </a:rPr>
                      <m:t>𝑟𝑜𝑢𝑛𝑑</m:t>
                    </m:r>
                    <m:r>
                      <a:rPr lang="en-US" sz="1800" b="0" i="1" smtClean="0">
                        <a:solidFill>
                          <a:schemeClr val="bg2"/>
                        </a:solidFill>
                        <a:effectLst/>
                        <a:latin typeface="Cambria Math" panose="02040503050406030204" pitchFamily="18" charset="0"/>
                      </a:rPr>
                      <m:t>(</m:t>
                    </m:r>
                    <m:r>
                      <a:rPr lang="en-US" sz="1800" b="0" i="1" smtClean="0">
                        <a:solidFill>
                          <a:schemeClr val="bg2"/>
                        </a:solidFill>
                        <a:effectLst/>
                        <a:latin typeface="Cambria Math" panose="02040503050406030204" pitchFamily="18" charset="0"/>
                      </a:rPr>
                      <m:t>𝑥</m:t>
                    </m:r>
                    <m:r>
                      <a:rPr lang="en-US" sz="1800" b="0" i="1" smtClean="0">
                        <a:solidFill>
                          <a:schemeClr val="bg2"/>
                        </a:solidFill>
                        <a:effectLst/>
                        <a:latin typeface="Cambria Math" panose="02040503050406030204" pitchFamily="18" charset="0"/>
                      </a:rPr>
                      <m:t>))</m:t>
                    </m:r>
                  </m:oMath>
                </a14:m>
                <a:endParaRPr lang="vi-VN" sz="1800" i="0">
                  <a:solidFill>
                    <a:schemeClr val="bg2"/>
                  </a:solidFill>
                  <a:effectLst/>
                  <a:latin typeface="Quicksand" panose="020B0604020202020204" charset="0"/>
                </a:endParaRPr>
              </a:p>
            </p:txBody>
          </p:sp>
        </mc:Choice>
        <mc:Fallback xmlns="">
          <p:sp>
            <p:nvSpPr>
              <p:cNvPr id="4" name="TextBox 3">
                <a:extLst>
                  <a:ext uri="{FF2B5EF4-FFF2-40B4-BE49-F238E27FC236}">
                    <a16:creationId xmlns:a16="http://schemas.microsoft.com/office/drawing/2014/main" id="{2D4B103A-CE6E-891B-9A2E-DDC7D1EE1C3D}"/>
                  </a:ext>
                </a:extLst>
              </p:cNvPr>
              <p:cNvSpPr txBox="1">
                <a:spLocks noRot="1" noChangeAspect="1" noMove="1" noResize="1" noEditPoints="1" noAdjustHandles="1" noChangeArrowheads="1" noChangeShapeType="1" noTextEdit="1"/>
              </p:cNvSpPr>
              <p:nvPr/>
            </p:nvSpPr>
            <p:spPr>
              <a:xfrm>
                <a:off x="1049560" y="1285875"/>
                <a:ext cx="7374440" cy="1290353"/>
              </a:xfrm>
              <a:prstGeom prst="rect">
                <a:avLst/>
              </a:prstGeom>
              <a:blipFill>
                <a:blip r:embed="rId3"/>
                <a:stretch>
                  <a:fillRect l="-496" b="-5189"/>
                </a:stretch>
              </a:blipFill>
            </p:spPr>
            <p:txBody>
              <a:bodyPr/>
              <a:lstStyle/>
              <a:p>
                <a:r>
                  <a:rPr lang="en-US">
                    <a:noFill/>
                  </a:rPr>
                  <a:t> </a:t>
                </a:r>
              </a:p>
            </p:txBody>
          </p:sp>
        </mc:Fallback>
      </mc:AlternateContent>
    </p:spTree>
    <p:extLst>
      <p:ext uri="{BB962C8B-B14F-4D97-AF65-F5344CB8AC3E}">
        <p14:creationId xmlns:p14="http://schemas.microsoft.com/office/powerpoint/2010/main" val="201660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little_endian</a:t>
            </a:r>
            <a:endParaRPr sz="2400" b="1">
              <a:latin typeface="Quicksand" panose="020B0604020202020204" charset="0"/>
            </a:endParaRPr>
          </a:p>
        </p:txBody>
      </p:sp>
      <p:sp>
        <p:nvSpPr>
          <p:cNvPr id="1532" name="Google Shape;1532;p57"/>
          <p:cNvSpPr/>
          <p:nvPr/>
        </p:nvSpPr>
        <p:spPr>
          <a:xfrm>
            <a:off x="720000" y="1076132"/>
            <a:ext cx="7704000" cy="1897224"/>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4B103A-CE6E-891B-9A2E-DDC7D1EE1C3D}"/>
                  </a:ext>
                </a:extLst>
              </p:cNvPr>
              <p:cNvSpPr txBox="1"/>
              <p:nvPr/>
            </p:nvSpPr>
            <p:spPr>
              <a:xfrm>
                <a:off x="1049560" y="1285875"/>
                <a:ext cx="7374440" cy="13387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latin typeface="Quicksand" panose="020B0604020202020204" charset="0"/>
                  </a:rPr>
                  <a:t>Input: chuỗi 4 byte b = (b0, b1, b2, b3)</a:t>
                </a:r>
              </a:p>
              <a:p>
                <a:pPr marL="285750" indent="-285750">
                  <a:lnSpc>
                    <a:spcPct val="150000"/>
                  </a:lnSpc>
                  <a:buFont typeface="Arial" panose="020B0604020202020204" pitchFamily="34" charset="0"/>
                  <a:buChar char="•"/>
                </a:pPr>
                <a:r>
                  <a:rPr lang="en-US" sz="1800">
                    <a:latin typeface="Quicksand" panose="020B0604020202020204" charset="0"/>
                  </a:rPr>
                  <a:t>Output: một word</a:t>
                </a:r>
                <a:endParaRPr lang="en-US" sz="1800" b="0" i="0">
                  <a:solidFill>
                    <a:schemeClr val="bg2"/>
                  </a:solidFill>
                  <a:effectLst/>
                  <a:latin typeface="Quicksand" panose="020B0604020202020204" charset="0"/>
                </a:endParaRPr>
              </a:p>
              <a:p>
                <a:pPr marL="285750" indent="-285750">
                  <a:lnSpc>
                    <a:spcPct val="150000"/>
                  </a:lnSpc>
                  <a:buFont typeface="Arial" panose="020B0604020202020204" pitchFamily="34" charset="0"/>
                  <a:buChar char="•"/>
                </a:pPr>
                <a14:m>
                  <m:oMath xmlns:m="http://schemas.openxmlformats.org/officeDocument/2006/math">
                    <m:r>
                      <a:rPr lang="en-US" sz="1800" i="1" smtClean="0">
                        <a:solidFill>
                          <a:schemeClr val="bg2"/>
                        </a:solidFill>
                        <a:latin typeface="Cambria Math" panose="02040503050406030204" pitchFamily="18" charset="0"/>
                      </a:rPr>
                      <m:t>𝑙</m:t>
                    </m:r>
                    <m:r>
                      <a:rPr lang="en-US" sz="1800" b="0" i="1" smtClean="0">
                        <a:solidFill>
                          <a:schemeClr val="bg2"/>
                        </a:solidFill>
                        <a:effectLst/>
                        <a:latin typeface="Cambria Math" panose="02040503050406030204" pitchFamily="18" charset="0"/>
                      </a:rPr>
                      <m:t>𝑖𝑡𝑡𝑙𝑒</m:t>
                    </m:r>
                    <m:r>
                      <a:rPr lang="en-US" sz="1800" b="0" i="1" smtClean="0">
                        <a:solidFill>
                          <a:schemeClr val="bg2"/>
                        </a:solidFill>
                        <a:effectLst/>
                        <a:latin typeface="Cambria Math" panose="02040503050406030204" pitchFamily="18" charset="0"/>
                      </a:rPr>
                      <m:t>_</m:t>
                    </m:r>
                    <m:r>
                      <a:rPr lang="en-US" sz="1800" b="0" i="1" smtClean="0">
                        <a:solidFill>
                          <a:schemeClr val="bg2"/>
                        </a:solidFill>
                        <a:effectLst/>
                        <a:latin typeface="Cambria Math" panose="02040503050406030204" pitchFamily="18" charset="0"/>
                      </a:rPr>
                      <m:t>𝑒𝑛𝑑𝑖𝑎𝑛</m:t>
                    </m:r>
                    <m:r>
                      <a:rPr lang="en-US" sz="1800" b="0" i="1" smtClean="0">
                        <a:solidFill>
                          <a:schemeClr val="bg2"/>
                        </a:solidFill>
                        <a:effectLst/>
                        <a:latin typeface="Cambria Math" panose="02040503050406030204" pitchFamily="18" charset="0"/>
                      </a:rPr>
                      <m:t>(</m:t>
                    </m:r>
                    <m:r>
                      <a:rPr lang="en-US" sz="1800" b="0" i="1" smtClean="0">
                        <a:solidFill>
                          <a:schemeClr val="bg2"/>
                        </a:solidFill>
                        <a:effectLst/>
                        <a:latin typeface="Cambria Math" panose="02040503050406030204" pitchFamily="18" charset="0"/>
                      </a:rPr>
                      <m:t>𝑏</m:t>
                    </m:r>
                    <m:r>
                      <a:rPr lang="en-US" sz="1800" b="0" i="1" smtClean="0">
                        <a:solidFill>
                          <a:schemeClr val="bg2"/>
                        </a:solidFill>
                        <a:effectLst/>
                        <a:latin typeface="Cambria Math" panose="02040503050406030204" pitchFamily="18" charset="0"/>
                      </a:rPr>
                      <m:t>)=</m:t>
                    </m:r>
                    <m:r>
                      <a:rPr lang="en-US" sz="1800" b="0" i="1" smtClean="0">
                        <a:solidFill>
                          <a:schemeClr val="bg2"/>
                        </a:solidFill>
                        <a:effectLst/>
                        <a:latin typeface="Cambria Math" panose="02040503050406030204" pitchFamily="18" charset="0"/>
                      </a:rPr>
                      <m:t>𝑏</m:t>
                    </m:r>
                    <m:r>
                      <a:rPr lang="en-US" sz="1800" b="0" i="1" smtClean="0">
                        <a:solidFill>
                          <a:schemeClr val="bg2"/>
                        </a:solidFill>
                        <a:effectLst/>
                        <a:latin typeface="Cambria Math" panose="02040503050406030204" pitchFamily="18" charset="0"/>
                      </a:rPr>
                      <m:t>0+</m:t>
                    </m:r>
                    <m:sSup>
                      <m:sSupPr>
                        <m:ctrlPr>
                          <a:rPr lang="en-US" sz="1800" b="0" i="1" smtClean="0">
                            <a:solidFill>
                              <a:schemeClr val="bg2"/>
                            </a:solidFill>
                            <a:effectLst/>
                            <a:latin typeface="Cambria Math" panose="02040503050406030204" pitchFamily="18" charset="0"/>
                          </a:rPr>
                        </m:ctrlPr>
                      </m:sSupPr>
                      <m:e>
                        <m:r>
                          <a:rPr lang="en-US" sz="1800" b="0" i="1" smtClean="0">
                            <a:solidFill>
                              <a:schemeClr val="bg2"/>
                            </a:solidFill>
                            <a:effectLst/>
                            <a:latin typeface="Cambria Math" panose="02040503050406030204" pitchFamily="18" charset="0"/>
                          </a:rPr>
                          <m:t>2</m:t>
                        </m:r>
                      </m:e>
                      <m:sup>
                        <m:r>
                          <a:rPr lang="en-US" sz="1800" b="0" i="1" smtClean="0">
                            <a:solidFill>
                              <a:schemeClr val="bg2"/>
                            </a:solidFill>
                            <a:effectLst/>
                            <a:latin typeface="Cambria Math" panose="02040503050406030204" pitchFamily="18" charset="0"/>
                          </a:rPr>
                          <m:t>8</m:t>
                        </m:r>
                      </m:sup>
                    </m:sSup>
                    <m:r>
                      <a:rPr lang="en-US" sz="1800" b="0" i="1" smtClean="0">
                        <a:solidFill>
                          <a:schemeClr val="bg2"/>
                        </a:solidFill>
                        <a:effectLst/>
                        <a:latin typeface="Cambria Math" panose="02040503050406030204" pitchFamily="18" charset="0"/>
                      </a:rPr>
                      <m:t>.</m:t>
                    </m:r>
                    <m:r>
                      <a:rPr lang="en-US" sz="1800" b="0" i="1" smtClean="0">
                        <a:solidFill>
                          <a:schemeClr val="bg2"/>
                        </a:solidFill>
                        <a:effectLst/>
                        <a:latin typeface="Cambria Math" panose="02040503050406030204" pitchFamily="18" charset="0"/>
                      </a:rPr>
                      <m:t>𝑏</m:t>
                    </m:r>
                    <m:r>
                      <a:rPr lang="en-US" sz="1800" b="0" i="1" smtClean="0">
                        <a:solidFill>
                          <a:schemeClr val="bg2"/>
                        </a:solidFill>
                        <a:effectLst/>
                        <a:latin typeface="Cambria Math" panose="02040503050406030204" pitchFamily="18" charset="0"/>
                      </a:rPr>
                      <m:t>1+</m:t>
                    </m:r>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panose="02040503050406030204" pitchFamily="18" charset="0"/>
                          </a:rPr>
                          <m:t>2</m:t>
                        </m:r>
                      </m:e>
                      <m:sup>
                        <m:r>
                          <a:rPr lang="en-US" sz="1800" b="0" i="1" smtClean="0">
                            <a:solidFill>
                              <a:schemeClr val="bg2"/>
                            </a:solidFill>
                            <a:latin typeface="Cambria Math" panose="02040503050406030204" pitchFamily="18" charset="0"/>
                          </a:rPr>
                          <m:t>16</m:t>
                        </m:r>
                      </m:sup>
                    </m:sSup>
                    <m:r>
                      <a:rPr lang="en-US" sz="1800" b="0" i="1" smtClean="0">
                        <a:solidFill>
                          <a:schemeClr val="bg2"/>
                        </a:solidFill>
                        <a:latin typeface="Cambria Math" panose="02040503050406030204" pitchFamily="18" charset="0"/>
                      </a:rPr>
                      <m:t>.</m:t>
                    </m:r>
                    <m:r>
                      <a:rPr lang="en-US" sz="1800" b="0" i="1" smtClean="0">
                        <a:solidFill>
                          <a:schemeClr val="bg2"/>
                        </a:solidFill>
                        <a:effectLst/>
                        <a:latin typeface="Cambria Math" panose="02040503050406030204" pitchFamily="18" charset="0"/>
                      </a:rPr>
                      <m:t>𝑏</m:t>
                    </m:r>
                    <m:r>
                      <a:rPr lang="en-US" sz="1800" b="0" i="1" smtClean="0">
                        <a:solidFill>
                          <a:schemeClr val="bg2"/>
                        </a:solidFill>
                        <a:effectLst/>
                        <a:latin typeface="Cambria Math" panose="02040503050406030204" pitchFamily="18" charset="0"/>
                      </a:rPr>
                      <m:t>2+</m:t>
                    </m:r>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panose="02040503050406030204" pitchFamily="18" charset="0"/>
                          </a:rPr>
                          <m:t>2</m:t>
                        </m:r>
                      </m:e>
                      <m:sup>
                        <m:r>
                          <a:rPr lang="en-US" sz="1800" b="0" i="1" smtClean="0">
                            <a:solidFill>
                              <a:schemeClr val="bg2"/>
                            </a:solidFill>
                            <a:latin typeface="Cambria Math" panose="02040503050406030204" pitchFamily="18" charset="0"/>
                          </a:rPr>
                          <m:t>24</m:t>
                        </m:r>
                      </m:sup>
                    </m:sSup>
                    <m:r>
                      <a:rPr lang="en-US" sz="1800" b="0" i="1" smtClean="0">
                        <a:solidFill>
                          <a:schemeClr val="bg2"/>
                        </a:solidFill>
                        <a:latin typeface="Cambria Math" panose="02040503050406030204" pitchFamily="18" charset="0"/>
                      </a:rPr>
                      <m:t>.</m:t>
                    </m:r>
                    <m:r>
                      <a:rPr lang="en-US" sz="1800" b="0" i="1" smtClean="0">
                        <a:solidFill>
                          <a:schemeClr val="bg2"/>
                        </a:solidFill>
                        <a:effectLst/>
                        <a:latin typeface="Cambria Math" panose="02040503050406030204" pitchFamily="18" charset="0"/>
                      </a:rPr>
                      <m:t>𝑏</m:t>
                    </m:r>
                    <m:r>
                      <a:rPr lang="en-US" sz="1800" b="0" i="1" smtClean="0">
                        <a:solidFill>
                          <a:schemeClr val="bg2"/>
                        </a:solidFill>
                        <a:effectLst/>
                        <a:latin typeface="Cambria Math" panose="02040503050406030204" pitchFamily="18" charset="0"/>
                      </a:rPr>
                      <m:t>3</m:t>
                    </m:r>
                  </m:oMath>
                </a14:m>
                <a:endParaRPr lang="vi-VN" sz="1800" i="0">
                  <a:solidFill>
                    <a:schemeClr val="bg2"/>
                  </a:solidFill>
                  <a:effectLst/>
                  <a:latin typeface="Quicksand" panose="020B0604020202020204" charset="0"/>
                </a:endParaRPr>
              </a:p>
            </p:txBody>
          </p:sp>
        </mc:Choice>
        <mc:Fallback xmlns="">
          <p:sp>
            <p:nvSpPr>
              <p:cNvPr id="4" name="TextBox 3">
                <a:extLst>
                  <a:ext uri="{FF2B5EF4-FFF2-40B4-BE49-F238E27FC236}">
                    <a16:creationId xmlns:a16="http://schemas.microsoft.com/office/drawing/2014/main" id="{2D4B103A-CE6E-891B-9A2E-DDC7D1EE1C3D}"/>
                  </a:ext>
                </a:extLst>
              </p:cNvPr>
              <p:cNvSpPr txBox="1">
                <a:spLocks noRot="1" noChangeAspect="1" noMove="1" noResize="1" noEditPoints="1" noAdjustHandles="1" noChangeArrowheads="1" noChangeShapeType="1" noTextEdit="1"/>
              </p:cNvSpPr>
              <p:nvPr/>
            </p:nvSpPr>
            <p:spPr>
              <a:xfrm>
                <a:off x="1049560" y="1285875"/>
                <a:ext cx="7374440" cy="1338700"/>
              </a:xfrm>
              <a:prstGeom prst="rect">
                <a:avLst/>
              </a:prstGeom>
              <a:blipFill>
                <a:blip r:embed="rId3"/>
                <a:stretch>
                  <a:fillRect l="-496" b="-1364"/>
                </a:stretch>
              </a:blipFill>
            </p:spPr>
            <p:txBody>
              <a:bodyPr/>
              <a:lstStyle/>
              <a:p>
                <a:r>
                  <a:rPr lang="en-US">
                    <a:noFill/>
                  </a:rPr>
                  <a:t> </a:t>
                </a:r>
              </a:p>
            </p:txBody>
          </p:sp>
        </mc:Fallback>
      </mc:AlternateContent>
    </p:spTree>
    <p:extLst>
      <p:ext uri="{BB962C8B-B14F-4D97-AF65-F5344CB8AC3E}">
        <p14:creationId xmlns:p14="http://schemas.microsoft.com/office/powerpoint/2010/main" val="14529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Salsa20 hash</a:t>
            </a:r>
            <a:endParaRPr sz="2400" b="1">
              <a:latin typeface="Quicksand" panose="020B0604020202020204" charset="0"/>
            </a:endParaRPr>
          </a:p>
        </p:txBody>
      </p:sp>
      <p:sp>
        <p:nvSpPr>
          <p:cNvPr id="1532" name="Google Shape;1532;p57"/>
          <p:cNvSpPr/>
          <p:nvPr/>
        </p:nvSpPr>
        <p:spPr>
          <a:xfrm>
            <a:off x="720000" y="1076131"/>
            <a:ext cx="7704000" cy="3054219"/>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4B103A-CE6E-891B-9A2E-DDC7D1EE1C3D}"/>
                  </a:ext>
                </a:extLst>
              </p:cNvPr>
              <p:cNvSpPr txBox="1"/>
              <p:nvPr/>
            </p:nvSpPr>
            <p:spPr>
              <a:xfrm>
                <a:off x="1105544" y="1282038"/>
                <a:ext cx="7374440" cy="25368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latin typeface="Quicksand" panose="020B0604020202020204" charset="0"/>
                  </a:rPr>
                  <a:t>Input: chuỗi 64 byte </a:t>
                </a:r>
                <a14:m>
                  <m:oMath xmlns:m="http://schemas.openxmlformats.org/officeDocument/2006/math">
                    <m:r>
                      <a:rPr lang="en-US" sz="1800" i="1" smtClean="0">
                        <a:latin typeface="Cambria Math" panose="02040503050406030204" pitchFamily="18" charset="0"/>
                      </a:rPr>
                      <m:t>𝑥</m:t>
                    </m:r>
                    <m:r>
                      <a:rPr lang="en-US" sz="1800" i="1" smtClean="0">
                        <a:latin typeface="Cambria Math" panose="02040503050406030204" pitchFamily="18" charset="0"/>
                      </a:rPr>
                      <m:t>=(</m:t>
                    </m:r>
                    <m:r>
                      <a:rPr lang="en-US" sz="1800" i="1" smtClean="0">
                        <a:latin typeface="Cambria Math" panose="02040503050406030204" pitchFamily="18" charset="0"/>
                      </a:rPr>
                      <m:t>𝑥</m:t>
                    </m:r>
                    <m:d>
                      <m:dPr>
                        <m:begChr m:val="["/>
                        <m:endChr m:val="]"/>
                        <m:ctrlPr>
                          <a:rPr lang="en-US" sz="1800" i="1" smtClean="0">
                            <a:latin typeface="Cambria Math" panose="02040503050406030204" pitchFamily="18" charset="0"/>
                          </a:rPr>
                        </m:ctrlPr>
                      </m:dPr>
                      <m:e>
                        <m:r>
                          <a:rPr lang="en-US" sz="1800" i="1" smtClean="0">
                            <a:latin typeface="Cambria Math" panose="02040503050406030204" pitchFamily="18" charset="0"/>
                          </a:rPr>
                          <m:t>0</m:t>
                        </m:r>
                      </m:e>
                    </m:d>
                    <m:r>
                      <a:rPr lang="en-US" sz="1800" i="1" smtClean="0">
                        <a:latin typeface="Cambria Math" panose="02040503050406030204" pitchFamily="18" charset="0"/>
                      </a:rPr>
                      <m:t>,</m:t>
                    </m:r>
                    <m:r>
                      <a:rPr lang="en-US" sz="1800" i="1" smtClean="0">
                        <a:latin typeface="Cambria Math" panose="02040503050406030204" pitchFamily="18" charset="0"/>
                      </a:rPr>
                      <m:t>𝑥</m:t>
                    </m:r>
                    <m:d>
                      <m:dPr>
                        <m:begChr m:val="["/>
                        <m:endChr m:val="]"/>
                        <m:ctrlPr>
                          <a:rPr lang="en-US" sz="1800" i="1" smtClean="0">
                            <a:latin typeface="Cambria Math" panose="02040503050406030204" pitchFamily="18" charset="0"/>
                          </a:rPr>
                        </m:ctrlPr>
                      </m:dPr>
                      <m:e>
                        <m:r>
                          <a:rPr lang="en-US" sz="1800" i="1" smtClean="0">
                            <a:latin typeface="Cambria Math" panose="02040503050406030204" pitchFamily="18" charset="0"/>
                          </a:rPr>
                          <m:t>1</m:t>
                        </m:r>
                      </m:e>
                    </m:d>
                    <m:r>
                      <a:rPr lang="en-US" sz="1800" i="1" smtClean="0">
                        <a:latin typeface="Cambria Math" panose="02040503050406030204" pitchFamily="18" charset="0"/>
                      </a:rPr>
                      <m:t>,…,</m:t>
                    </m:r>
                    <m:r>
                      <a:rPr lang="en-US" sz="1800" i="1" smtClean="0">
                        <a:latin typeface="Cambria Math" panose="02040503050406030204" pitchFamily="18" charset="0"/>
                      </a:rPr>
                      <m:t>𝑥</m:t>
                    </m:r>
                    <m:d>
                      <m:dPr>
                        <m:begChr m:val="["/>
                        <m:endChr m:val="]"/>
                        <m:ctrlPr>
                          <a:rPr lang="en-US" sz="1800" i="1" smtClean="0">
                            <a:latin typeface="Cambria Math" panose="02040503050406030204" pitchFamily="18" charset="0"/>
                          </a:rPr>
                        </m:ctrlPr>
                      </m:dPr>
                      <m:e>
                        <m:r>
                          <a:rPr lang="en-US" sz="1800" i="1" smtClean="0">
                            <a:latin typeface="Cambria Math" panose="02040503050406030204" pitchFamily="18" charset="0"/>
                          </a:rPr>
                          <m:t>63</m:t>
                        </m:r>
                      </m:e>
                    </m:d>
                    <m:r>
                      <a:rPr lang="en-US" sz="1800" b="0" i="1" smtClean="0">
                        <a:latin typeface="Cambria Math" panose="02040503050406030204" pitchFamily="18" charset="0"/>
                      </a:rPr>
                      <m:t>)</m:t>
                    </m:r>
                    <m:r>
                      <a:rPr lang="en-US" sz="1800" i="1" smtClean="0">
                        <a:latin typeface="Cambria Math" panose="02040503050406030204" pitchFamily="18" charset="0"/>
                      </a:rPr>
                      <m:t> </m:t>
                    </m:r>
                  </m:oMath>
                </a14:m>
                <a:endParaRPr lang="en-US" sz="1800">
                  <a:latin typeface="Quicksand" panose="020B0604020202020204" charset="0"/>
                </a:endParaRPr>
              </a:p>
              <a:p>
                <a:pPr marL="285750" indent="-285750">
                  <a:lnSpc>
                    <a:spcPct val="150000"/>
                  </a:lnSpc>
                  <a:buFont typeface="Arial" panose="020B0604020202020204" pitchFamily="34" charset="0"/>
                  <a:buChar char="•"/>
                </a:pPr>
                <a:r>
                  <a:rPr lang="en-US" sz="1800">
                    <a:latin typeface="Quicksand" panose="020B0604020202020204" charset="0"/>
                  </a:rPr>
                  <a:t>Output: chuỗi 64 byte </a:t>
                </a:r>
                <a:endParaRPr lang="en-US" sz="1800" b="0" i="0">
                  <a:solidFill>
                    <a:schemeClr val="bg2"/>
                  </a:solidFill>
                  <a:effectLst/>
                  <a:latin typeface="Quicksand" panose="020B0604020202020204" charset="0"/>
                </a:endParaRPr>
              </a:p>
              <a:p>
                <a:pPr marL="285750" indent="-285750">
                  <a:lnSpc>
                    <a:spcPct val="150000"/>
                  </a:lnSpc>
                  <a:buFont typeface="Arial" panose="020B0604020202020204" pitchFamily="34" charset="0"/>
                  <a:buChar char="•"/>
                </a:pPr>
                <a14:m>
                  <m:oMath xmlns:m="http://schemas.openxmlformats.org/officeDocument/2006/math">
                    <m:r>
                      <a:rPr lang="en-US" sz="1800" i="1">
                        <a:solidFill>
                          <a:schemeClr val="bg2"/>
                        </a:solidFill>
                        <a:latin typeface="Cambria Math" panose="02040503050406030204" pitchFamily="18" charset="0"/>
                      </a:rPr>
                      <m:t>𝑥</m:t>
                    </m:r>
                    <m:r>
                      <a:rPr lang="en-US" sz="1800" i="1">
                        <a:solidFill>
                          <a:schemeClr val="bg2"/>
                        </a:solidFill>
                        <a:latin typeface="Cambria Math" panose="02040503050406030204" pitchFamily="18" charset="0"/>
                      </a:rPr>
                      <m:t>0=</m:t>
                    </m:r>
                    <m:r>
                      <a:rPr lang="en-US" sz="1800" i="1">
                        <a:solidFill>
                          <a:schemeClr val="bg2"/>
                        </a:solidFill>
                        <a:latin typeface="Cambria Math" panose="02040503050406030204" pitchFamily="18" charset="0"/>
                      </a:rPr>
                      <m:t>𝑙𝑖𝑡𝑡𝑙𝑒</m:t>
                    </m:r>
                    <m:r>
                      <a:rPr lang="en-US" sz="1800" b="0" i="1" smtClean="0">
                        <a:solidFill>
                          <a:schemeClr val="bg2"/>
                        </a:solidFill>
                        <a:latin typeface="Cambria Math" panose="02040503050406030204" pitchFamily="18" charset="0"/>
                      </a:rPr>
                      <m:t>_</m:t>
                    </m:r>
                    <m:r>
                      <a:rPr lang="en-US" sz="1800" i="1">
                        <a:solidFill>
                          <a:schemeClr val="bg2"/>
                        </a:solidFill>
                        <a:latin typeface="Cambria Math" panose="02040503050406030204" pitchFamily="18" charset="0"/>
                      </a:rPr>
                      <m:t>𝑒𝑛𝑑𝑖𝑎𝑛</m:t>
                    </m:r>
                    <m:d>
                      <m:dPr>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0</m:t>
                            </m:r>
                          </m:e>
                        </m:d>
                        <m:r>
                          <a:rPr lang="en-US" sz="1800" i="1">
                            <a:solidFill>
                              <a:schemeClr val="bg2"/>
                            </a:solidFill>
                            <a:latin typeface="Cambria Math" panose="02040503050406030204" pitchFamily="18" charset="0"/>
                          </a:rPr>
                          <m:t>,</m:t>
                        </m:r>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1</m:t>
                            </m:r>
                          </m:e>
                        </m:d>
                        <m:r>
                          <a:rPr lang="en-US" sz="1800" i="1">
                            <a:solidFill>
                              <a:schemeClr val="bg2"/>
                            </a:solidFill>
                            <a:latin typeface="Cambria Math" panose="02040503050406030204" pitchFamily="18" charset="0"/>
                          </a:rPr>
                          <m:t>,</m:t>
                        </m:r>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2</m:t>
                            </m:r>
                          </m:e>
                        </m:d>
                        <m:r>
                          <a:rPr lang="en-US" sz="1800" i="1">
                            <a:solidFill>
                              <a:schemeClr val="bg2"/>
                            </a:solidFill>
                            <a:latin typeface="Cambria Math" panose="02040503050406030204" pitchFamily="18" charset="0"/>
                          </a:rPr>
                          <m:t>,</m:t>
                        </m:r>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3</m:t>
                            </m:r>
                          </m:e>
                        </m:d>
                      </m:e>
                    </m:d>
                    <m:r>
                      <a:rPr lang="en-US" sz="1800" i="1">
                        <a:solidFill>
                          <a:schemeClr val="bg2"/>
                        </a:solidFill>
                        <a:latin typeface="Cambria Math" panose="02040503050406030204" pitchFamily="18" charset="0"/>
                      </a:rPr>
                      <m:t>, </m:t>
                    </m:r>
                  </m:oMath>
                </a14:m>
                <a:endParaRPr lang="en-US" sz="1800" i="1">
                  <a:solidFill>
                    <a:schemeClr val="bg2"/>
                  </a:solidFill>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r>
                      <a:rPr lang="en-US" sz="1800" i="1">
                        <a:solidFill>
                          <a:schemeClr val="bg2"/>
                        </a:solidFill>
                        <a:latin typeface="Cambria Math" panose="02040503050406030204" pitchFamily="18" charset="0"/>
                      </a:rPr>
                      <m:t>𝑥</m:t>
                    </m:r>
                    <m:r>
                      <a:rPr lang="en-US" sz="1800" i="1">
                        <a:solidFill>
                          <a:schemeClr val="bg2"/>
                        </a:solidFill>
                        <a:latin typeface="Cambria Math" panose="02040503050406030204" pitchFamily="18" charset="0"/>
                      </a:rPr>
                      <m:t>1=</m:t>
                    </m:r>
                    <m:r>
                      <a:rPr lang="en-US" sz="1800" i="1">
                        <a:solidFill>
                          <a:schemeClr val="bg2"/>
                        </a:solidFill>
                        <a:latin typeface="Cambria Math" panose="02040503050406030204" pitchFamily="18" charset="0"/>
                      </a:rPr>
                      <m:t>𝑙𝑖𝑡𝑡𝑙𝑒</m:t>
                    </m:r>
                    <m:r>
                      <a:rPr lang="en-US" sz="1800" b="0" i="1" smtClean="0">
                        <a:solidFill>
                          <a:schemeClr val="bg2"/>
                        </a:solidFill>
                        <a:latin typeface="Cambria Math" panose="02040503050406030204" pitchFamily="18" charset="0"/>
                      </a:rPr>
                      <m:t>_</m:t>
                    </m:r>
                    <m:r>
                      <a:rPr lang="en-US" sz="1800" i="1">
                        <a:solidFill>
                          <a:schemeClr val="bg2"/>
                        </a:solidFill>
                        <a:latin typeface="Cambria Math" panose="02040503050406030204" pitchFamily="18" charset="0"/>
                      </a:rPr>
                      <m:t>𝑒𝑛𝑑𝑖𝑎𝑛</m:t>
                    </m:r>
                    <m:d>
                      <m:dPr>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4</m:t>
                            </m:r>
                          </m:e>
                        </m:d>
                        <m:r>
                          <a:rPr lang="en-US" sz="1800" i="1">
                            <a:solidFill>
                              <a:schemeClr val="bg2"/>
                            </a:solidFill>
                            <a:latin typeface="Cambria Math" panose="02040503050406030204" pitchFamily="18" charset="0"/>
                          </a:rPr>
                          <m:t>,</m:t>
                        </m:r>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5</m:t>
                            </m:r>
                          </m:e>
                        </m:d>
                        <m:r>
                          <a:rPr lang="en-US" sz="1800" i="1">
                            <a:solidFill>
                              <a:schemeClr val="bg2"/>
                            </a:solidFill>
                            <a:latin typeface="Cambria Math" panose="02040503050406030204" pitchFamily="18" charset="0"/>
                          </a:rPr>
                          <m:t>,</m:t>
                        </m:r>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6</m:t>
                            </m:r>
                          </m:e>
                        </m:d>
                        <m:r>
                          <a:rPr lang="en-US" sz="1800" i="1">
                            <a:solidFill>
                              <a:schemeClr val="bg2"/>
                            </a:solidFill>
                            <a:latin typeface="Cambria Math" panose="02040503050406030204" pitchFamily="18" charset="0"/>
                          </a:rPr>
                          <m:t>,</m:t>
                        </m:r>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7</m:t>
                            </m:r>
                          </m:e>
                        </m:d>
                      </m:e>
                    </m:d>
                    <m:r>
                      <a:rPr lang="en-US" sz="1800" i="1">
                        <a:solidFill>
                          <a:schemeClr val="bg2"/>
                        </a:solidFill>
                        <a:latin typeface="Cambria Math" panose="02040503050406030204" pitchFamily="18" charset="0"/>
                      </a:rPr>
                      <m:t>, </m:t>
                    </m:r>
                  </m:oMath>
                </a14:m>
                <a:endParaRPr lang="en-US" sz="1800" i="1">
                  <a:solidFill>
                    <a:schemeClr val="bg2"/>
                  </a:solidFill>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r>
                      <a:rPr lang="en-US" sz="1800" i="1">
                        <a:solidFill>
                          <a:schemeClr val="bg2"/>
                        </a:solidFill>
                        <a:latin typeface="Cambria Math" panose="02040503050406030204" pitchFamily="18" charset="0"/>
                      </a:rPr>
                      <m:t>𝑥</m:t>
                    </m:r>
                    <m:r>
                      <a:rPr lang="en-US" sz="1800" i="1">
                        <a:solidFill>
                          <a:schemeClr val="bg2"/>
                        </a:solidFill>
                        <a:latin typeface="Cambria Math" panose="02040503050406030204" pitchFamily="18" charset="0"/>
                      </a:rPr>
                      <m:t>2=</m:t>
                    </m:r>
                    <m:r>
                      <a:rPr lang="en-US" sz="1800" i="1">
                        <a:solidFill>
                          <a:schemeClr val="bg2"/>
                        </a:solidFill>
                        <a:latin typeface="Cambria Math" panose="02040503050406030204" pitchFamily="18" charset="0"/>
                      </a:rPr>
                      <m:t>𝑙𝑖𝑡𝑡𝑙𝑒</m:t>
                    </m:r>
                    <m:r>
                      <a:rPr lang="en-US" sz="1800" b="0" i="1" smtClean="0">
                        <a:solidFill>
                          <a:schemeClr val="bg2"/>
                        </a:solidFill>
                        <a:latin typeface="Cambria Math" panose="02040503050406030204" pitchFamily="18" charset="0"/>
                      </a:rPr>
                      <m:t>_</m:t>
                    </m:r>
                    <m:r>
                      <a:rPr lang="en-US" sz="1800" i="1">
                        <a:solidFill>
                          <a:schemeClr val="bg2"/>
                        </a:solidFill>
                        <a:latin typeface="Cambria Math" panose="02040503050406030204" pitchFamily="18" charset="0"/>
                      </a:rPr>
                      <m:t>𝑒𝑛𝑑𝑖𝑎𝑛</m:t>
                    </m:r>
                    <m:d>
                      <m:dPr>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8</m:t>
                            </m:r>
                          </m:e>
                        </m:d>
                        <m:r>
                          <a:rPr lang="en-US" sz="1800" i="1">
                            <a:solidFill>
                              <a:schemeClr val="bg2"/>
                            </a:solidFill>
                            <a:latin typeface="Cambria Math" panose="02040503050406030204" pitchFamily="18" charset="0"/>
                          </a:rPr>
                          <m:t>,</m:t>
                        </m:r>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9</m:t>
                            </m:r>
                          </m:e>
                        </m:d>
                        <m:r>
                          <a:rPr lang="en-US" sz="1800" i="1">
                            <a:solidFill>
                              <a:schemeClr val="bg2"/>
                            </a:solidFill>
                            <a:latin typeface="Cambria Math" panose="02040503050406030204" pitchFamily="18" charset="0"/>
                          </a:rPr>
                          <m:t>,</m:t>
                        </m:r>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10</m:t>
                            </m:r>
                          </m:e>
                        </m:d>
                        <m:r>
                          <a:rPr lang="en-US" sz="1800" i="1">
                            <a:solidFill>
                              <a:schemeClr val="bg2"/>
                            </a:solidFill>
                            <a:latin typeface="Cambria Math" panose="02040503050406030204" pitchFamily="18" charset="0"/>
                          </a:rPr>
                          <m:t>,</m:t>
                        </m:r>
                        <m:r>
                          <a:rPr lang="en-US" sz="1800" i="1">
                            <a:solidFill>
                              <a:schemeClr val="bg2"/>
                            </a:solidFill>
                            <a:latin typeface="Cambria Math" panose="02040503050406030204" pitchFamily="18" charset="0"/>
                          </a:rPr>
                          <m:t>𝑥</m:t>
                        </m:r>
                        <m:d>
                          <m:dPr>
                            <m:begChr m:val="["/>
                            <m:endChr m:val="]"/>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11</m:t>
                            </m:r>
                          </m:e>
                        </m:d>
                      </m:e>
                    </m:d>
                    <m:r>
                      <a:rPr lang="en-US" sz="1800" i="1">
                        <a:solidFill>
                          <a:schemeClr val="bg2"/>
                        </a:solidFill>
                        <a:latin typeface="Cambria Math" panose="02040503050406030204" pitchFamily="18" charset="0"/>
                      </a:rPr>
                      <m:t>, . . . </m:t>
                    </m:r>
                  </m:oMath>
                </a14:m>
                <a:endParaRPr lang="en-US" sz="1800" i="1">
                  <a:solidFill>
                    <a:schemeClr val="bg2"/>
                  </a:solidFill>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r>
                      <a:rPr lang="en-US" sz="1800" i="1">
                        <a:solidFill>
                          <a:schemeClr val="bg2"/>
                        </a:solidFill>
                        <a:latin typeface="Cambria Math" panose="02040503050406030204" pitchFamily="18" charset="0"/>
                      </a:rPr>
                      <m:t>𝑥</m:t>
                    </m:r>
                    <m:r>
                      <a:rPr lang="en-US" sz="1800" i="1">
                        <a:solidFill>
                          <a:schemeClr val="bg2"/>
                        </a:solidFill>
                        <a:latin typeface="Cambria Math" panose="02040503050406030204" pitchFamily="18" charset="0"/>
                      </a:rPr>
                      <m:t>15=</m:t>
                    </m:r>
                    <m:r>
                      <a:rPr lang="en-US" sz="1800" i="1">
                        <a:solidFill>
                          <a:schemeClr val="bg2"/>
                        </a:solidFill>
                        <a:latin typeface="Cambria Math" panose="02040503050406030204" pitchFamily="18" charset="0"/>
                      </a:rPr>
                      <m:t>𝑙𝑖𝑡𝑡𝑙𝑒</m:t>
                    </m:r>
                    <m:r>
                      <a:rPr lang="en-US" sz="1800" b="0" i="1" smtClean="0">
                        <a:solidFill>
                          <a:schemeClr val="bg2"/>
                        </a:solidFill>
                        <a:latin typeface="Cambria Math" panose="02040503050406030204" pitchFamily="18" charset="0"/>
                      </a:rPr>
                      <m:t>_</m:t>
                    </m:r>
                    <m:r>
                      <a:rPr lang="en-US" sz="1800" i="1">
                        <a:solidFill>
                          <a:schemeClr val="bg2"/>
                        </a:solidFill>
                        <a:latin typeface="Cambria Math" panose="02040503050406030204" pitchFamily="18" charset="0"/>
                      </a:rPr>
                      <m:t>𝑒𝑛𝑑𝑖𝑎𝑛</m:t>
                    </m:r>
                    <m:r>
                      <a:rPr lang="en-US" sz="1800" i="1">
                        <a:solidFill>
                          <a:schemeClr val="bg2"/>
                        </a:solidFill>
                        <a:latin typeface="Cambria Math" panose="02040503050406030204" pitchFamily="18" charset="0"/>
                      </a:rPr>
                      <m:t>(</m:t>
                    </m:r>
                    <m:r>
                      <a:rPr lang="en-US" sz="1800" i="1">
                        <a:solidFill>
                          <a:schemeClr val="bg2"/>
                        </a:solidFill>
                        <a:latin typeface="Cambria Math" panose="02040503050406030204" pitchFamily="18" charset="0"/>
                      </a:rPr>
                      <m:t>𝑥</m:t>
                    </m:r>
                    <m:r>
                      <a:rPr lang="en-US" sz="1800" i="1">
                        <a:solidFill>
                          <a:schemeClr val="bg2"/>
                        </a:solidFill>
                        <a:latin typeface="Cambria Math" panose="02040503050406030204" pitchFamily="18" charset="0"/>
                      </a:rPr>
                      <m:t>[60],</m:t>
                    </m:r>
                    <m:r>
                      <a:rPr lang="en-US" sz="1800" i="1">
                        <a:solidFill>
                          <a:schemeClr val="bg2"/>
                        </a:solidFill>
                        <a:latin typeface="Cambria Math" panose="02040503050406030204" pitchFamily="18" charset="0"/>
                      </a:rPr>
                      <m:t>𝑥</m:t>
                    </m:r>
                    <m:r>
                      <a:rPr lang="en-US" sz="1800" i="1">
                        <a:solidFill>
                          <a:schemeClr val="bg2"/>
                        </a:solidFill>
                        <a:latin typeface="Cambria Math" panose="02040503050406030204" pitchFamily="18" charset="0"/>
                      </a:rPr>
                      <m:t>[61],</m:t>
                    </m:r>
                    <m:r>
                      <a:rPr lang="en-US" sz="1800" i="1">
                        <a:solidFill>
                          <a:schemeClr val="bg2"/>
                        </a:solidFill>
                        <a:latin typeface="Cambria Math" panose="02040503050406030204" pitchFamily="18" charset="0"/>
                      </a:rPr>
                      <m:t>𝑥</m:t>
                    </m:r>
                    <m:r>
                      <a:rPr lang="en-US" sz="1800" i="1">
                        <a:solidFill>
                          <a:schemeClr val="bg2"/>
                        </a:solidFill>
                        <a:latin typeface="Cambria Math" panose="02040503050406030204" pitchFamily="18" charset="0"/>
                      </a:rPr>
                      <m:t>[62],</m:t>
                    </m:r>
                    <m:r>
                      <a:rPr lang="en-US" sz="1800" i="1">
                        <a:solidFill>
                          <a:schemeClr val="bg2"/>
                        </a:solidFill>
                        <a:latin typeface="Cambria Math" panose="02040503050406030204" pitchFamily="18" charset="0"/>
                      </a:rPr>
                      <m:t>𝑥</m:t>
                    </m:r>
                    <m:r>
                      <a:rPr lang="en-US" sz="1800" i="1">
                        <a:solidFill>
                          <a:schemeClr val="bg2"/>
                        </a:solidFill>
                        <a:latin typeface="Cambria Math" panose="02040503050406030204" pitchFamily="18" charset="0"/>
                      </a:rPr>
                      <m:t>[63]).</m:t>
                    </m:r>
                  </m:oMath>
                </a14:m>
                <a:endParaRPr lang="vi-VN" sz="1800" i="0">
                  <a:solidFill>
                    <a:schemeClr val="bg2"/>
                  </a:solidFill>
                  <a:effectLst/>
                  <a:latin typeface="Quicksand" panose="020B0604020202020204" charset="0"/>
                </a:endParaRPr>
              </a:p>
            </p:txBody>
          </p:sp>
        </mc:Choice>
        <mc:Fallback xmlns="">
          <p:sp>
            <p:nvSpPr>
              <p:cNvPr id="4" name="TextBox 3">
                <a:extLst>
                  <a:ext uri="{FF2B5EF4-FFF2-40B4-BE49-F238E27FC236}">
                    <a16:creationId xmlns:a16="http://schemas.microsoft.com/office/drawing/2014/main" id="{2D4B103A-CE6E-891B-9A2E-DDC7D1EE1C3D}"/>
                  </a:ext>
                </a:extLst>
              </p:cNvPr>
              <p:cNvSpPr txBox="1">
                <a:spLocks noRot="1" noChangeAspect="1" noMove="1" noResize="1" noEditPoints="1" noAdjustHandles="1" noChangeArrowheads="1" noChangeShapeType="1" noTextEdit="1"/>
              </p:cNvSpPr>
              <p:nvPr/>
            </p:nvSpPr>
            <p:spPr>
              <a:xfrm>
                <a:off x="1105544" y="1282038"/>
                <a:ext cx="7374440" cy="2536848"/>
              </a:xfrm>
              <a:prstGeom prst="rect">
                <a:avLst/>
              </a:prstGeom>
              <a:blipFill>
                <a:blip r:embed="rId3"/>
                <a:stretch>
                  <a:fillRect l="-496" b="-2163"/>
                </a:stretch>
              </a:blipFill>
            </p:spPr>
            <p:txBody>
              <a:bodyPr/>
              <a:lstStyle/>
              <a:p>
                <a:r>
                  <a:rPr lang="en-US">
                    <a:noFill/>
                  </a:rPr>
                  <a:t> </a:t>
                </a:r>
              </a:p>
            </p:txBody>
          </p:sp>
        </mc:Fallback>
      </mc:AlternateContent>
    </p:spTree>
    <p:extLst>
      <p:ext uri="{BB962C8B-B14F-4D97-AF65-F5344CB8AC3E}">
        <p14:creationId xmlns:p14="http://schemas.microsoft.com/office/powerpoint/2010/main" val="234344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Salsa20 hash</a:t>
            </a:r>
            <a:endParaRPr sz="2400" b="1">
              <a:latin typeface="Quicksand" panose="020B0604020202020204" charset="0"/>
            </a:endParaRPr>
          </a:p>
        </p:txBody>
      </p:sp>
      <p:sp>
        <p:nvSpPr>
          <p:cNvPr id="1532" name="Google Shape;1532;p57"/>
          <p:cNvSpPr/>
          <p:nvPr/>
        </p:nvSpPr>
        <p:spPr>
          <a:xfrm>
            <a:off x="720000" y="1076131"/>
            <a:ext cx="7704000" cy="3054219"/>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4B103A-CE6E-891B-9A2E-DDC7D1EE1C3D}"/>
                  </a:ext>
                </a:extLst>
              </p:cNvPr>
              <p:cNvSpPr txBox="1"/>
              <p:nvPr/>
            </p:nvSpPr>
            <p:spPr>
              <a:xfrm>
                <a:off x="1105544" y="1282038"/>
                <a:ext cx="7374440" cy="2637069"/>
              </a:xfrm>
              <a:prstGeom prst="rect">
                <a:avLst/>
              </a:prstGeom>
              <a:noFill/>
            </p:spPr>
            <p:txBody>
              <a:bodyPr wrap="square" rtlCol="0">
                <a:spAutoFit/>
              </a:bodyPr>
              <a:lstStyle/>
              <a:p>
                <a:pPr marL="285750" indent="-285750">
                  <a:lnSpc>
                    <a:spcPct val="150000"/>
                  </a:lnSpc>
                  <a:buFont typeface="Arial" panose="020B0604020202020204" pitchFamily="34" charset="0"/>
                  <a:buChar char="•"/>
                </a:pPr>
                <a14:m>
                  <m:oMath xmlns:m="http://schemas.openxmlformats.org/officeDocument/2006/math">
                    <m:r>
                      <a:rPr lang="pl-PL" sz="1800" i="1" smtClean="0">
                        <a:latin typeface="Cambria Math" panose="02040503050406030204" pitchFamily="18" charset="0"/>
                      </a:rPr>
                      <m:t>(</m:t>
                    </m:r>
                    <m:r>
                      <a:rPr lang="pl-PL" sz="1800" i="1" smtClean="0">
                        <a:latin typeface="Cambria Math" panose="02040503050406030204" pitchFamily="18" charset="0"/>
                      </a:rPr>
                      <m:t>𝑧</m:t>
                    </m:r>
                    <m:r>
                      <a:rPr lang="pl-PL" sz="1800" i="1" smtClean="0">
                        <a:latin typeface="Cambria Math" panose="02040503050406030204" pitchFamily="18" charset="0"/>
                      </a:rPr>
                      <m:t>0,</m:t>
                    </m:r>
                    <m:r>
                      <a:rPr lang="pl-PL" sz="1800" i="1" smtClean="0">
                        <a:latin typeface="Cambria Math" panose="02040503050406030204" pitchFamily="18" charset="0"/>
                      </a:rPr>
                      <m:t>𝑧</m:t>
                    </m:r>
                    <m:r>
                      <a:rPr lang="pl-PL" sz="1800" i="1" smtClean="0">
                        <a:latin typeface="Cambria Math" panose="02040503050406030204" pitchFamily="18" charset="0"/>
                      </a:rPr>
                      <m:t>1,…,</m:t>
                    </m:r>
                    <m:r>
                      <a:rPr lang="pl-PL" sz="1800" i="1" smtClean="0">
                        <a:latin typeface="Cambria Math" panose="02040503050406030204" pitchFamily="18" charset="0"/>
                      </a:rPr>
                      <m:t>𝑧</m:t>
                    </m:r>
                    <m:r>
                      <a:rPr lang="pl-PL" sz="1800" i="1" smtClean="0">
                        <a:latin typeface="Cambria Math" panose="02040503050406030204" pitchFamily="18" charset="0"/>
                      </a:rPr>
                      <m:t>15)=</m:t>
                    </m:r>
                    <m:sSup>
                      <m:sSupPr>
                        <m:ctrlPr>
                          <a:rPr lang="pl-PL" sz="1800" i="1" smtClean="0">
                            <a:latin typeface="Cambria Math" panose="02040503050406030204" pitchFamily="18" charset="0"/>
                          </a:rPr>
                        </m:ctrlPr>
                      </m:sSupPr>
                      <m:e>
                        <m:r>
                          <a:rPr lang="pl-PL" sz="1800" i="1">
                            <a:latin typeface="Cambria Math" panose="02040503050406030204" pitchFamily="18" charset="0"/>
                          </a:rPr>
                          <m:t>𝑑𝑜𝑢𝑏𝑙𝑒</m:t>
                        </m:r>
                        <m:r>
                          <a:rPr lang="en-US" sz="1800" i="1">
                            <a:latin typeface="Cambria Math" panose="02040503050406030204" pitchFamily="18" charset="0"/>
                          </a:rPr>
                          <m:t>_</m:t>
                        </m:r>
                        <m:r>
                          <a:rPr lang="pl-PL" sz="1800" i="1">
                            <a:latin typeface="Cambria Math" panose="02040503050406030204" pitchFamily="18" charset="0"/>
                          </a:rPr>
                          <m:t>𝑟𝑜𝑢𝑛𝑑</m:t>
                        </m:r>
                      </m:e>
                      <m:sup>
                        <m:r>
                          <a:rPr lang="en-US" sz="1800" b="0" i="1" smtClean="0">
                            <a:latin typeface="Cambria Math" panose="02040503050406030204" pitchFamily="18" charset="0"/>
                          </a:rPr>
                          <m:t>10</m:t>
                        </m:r>
                      </m:sup>
                    </m:sSup>
                    <m:r>
                      <a:rPr lang="pl-PL" sz="1800" i="1" smtClean="0">
                        <a:latin typeface="Cambria Math" panose="02040503050406030204" pitchFamily="18" charset="0"/>
                      </a:rPr>
                      <m:t> (</m:t>
                    </m:r>
                    <m:r>
                      <a:rPr lang="pl-PL" sz="1800" i="1" smtClean="0">
                        <a:latin typeface="Cambria Math" panose="02040503050406030204" pitchFamily="18" charset="0"/>
                      </a:rPr>
                      <m:t>𝑥</m:t>
                    </m:r>
                    <m:r>
                      <a:rPr lang="pl-PL" sz="1800" i="1" smtClean="0">
                        <a:latin typeface="Cambria Math" panose="02040503050406030204" pitchFamily="18" charset="0"/>
                      </a:rPr>
                      <m:t>0,</m:t>
                    </m:r>
                    <m:r>
                      <a:rPr lang="pl-PL" sz="1800" i="1" smtClean="0">
                        <a:latin typeface="Cambria Math" panose="02040503050406030204" pitchFamily="18" charset="0"/>
                      </a:rPr>
                      <m:t>𝑥</m:t>
                    </m:r>
                    <m:r>
                      <a:rPr lang="pl-PL" sz="1800" i="1" smtClean="0">
                        <a:latin typeface="Cambria Math" panose="02040503050406030204" pitchFamily="18" charset="0"/>
                      </a:rPr>
                      <m:t>1,…,</m:t>
                    </m:r>
                    <m:r>
                      <a:rPr lang="pl-PL" sz="1800" i="1" smtClean="0">
                        <a:latin typeface="Cambria Math" panose="02040503050406030204" pitchFamily="18" charset="0"/>
                      </a:rPr>
                      <m:t>𝑥</m:t>
                    </m:r>
                    <m:r>
                      <a:rPr lang="pl-PL" sz="1800" i="1" smtClean="0">
                        <a:latin typeface="Cambria Math" panose="02040503050406030204" pitchFamily="18" charset="0"/>
                      </a:rPr>
                      <m:t>15)</m:t>
                    </m:r>
                  </m:oMath>
                </a14:m>
                <a:endParaRPr lang="en-US" sz="1800" i="0">
                  <a:solidFill>
                    <a:schemeClr val="bg2"/>
                  </a:solidFill>
                  <a:effectLst/>
                  <a:latin typeface="Quicksand" panose="020B0604020202020204" charset="0"/>
                </a:endParaRPr>
              </a:p>
              <a:p>
                <a:pPr marL="285750" indent="-285750">
                  <a:lnSpc>
                    <a:spcPct val="150000"/>
                  </a:lnSpc>
                  <a:buFont typeface="Arial" panose="020B0604020202020204" pitchFamily="34" charset="0"/>
                  <a:buChar char="•"/>
                </a:pPr>
                <a:r>
                  <a:rPr lang="en-US" sz="1800" i="0">
                    <a:solidFill>
                      <a:schemeClr val="bg2"/>
                    </a:solidFill>
                    <a:effectLst/>
                    <a:latin typeface="Quicksand" panose="020B0604020202020204" charset="0"/>
                  </a:rPr>
                  <a:t>Khi đó , </a:t>
                </a:r>
                <a14:m>
                  <m:oMath xmlns:m="http://schemas.openxmlformats.org/officeDocument/2006/math">
                    <m:r>
                      <a:rPr lang="vi-VN" sz="1800" b="1" i="1" smtClean="0">
                        <a:solidFill>
                          <a:schemeClr val="bg2"/>
                        </a:solidFill>
                        <a:effectLst/>
                        <a:latin typeface="Cambria Math" panose="02040503050406030204" pitchFamily="18" charset="0"/>
                      </a:rPr>
                      <m:t>𝑺𝒂𝒍𝒔𝒂</m:t>
                    </m:r>
                    <m:r>
                      <a:rPr lang="vi-VN" sz="1800" b="1" i="1" smtClean="0">
                        <a:solidFill>
                          <a:schemeClr val="bg2"/>
                        </a:solidFill>
                        <a:effectLst/>
                        <a:latin typeface="Cambria Math" panose="02040503050406030204" pitchFamily="18" charset="0"/>
                      </a:rPr>
                      <m:t>𝟐𝟎</m:t>
                    </m:r>
                    <m:r>
                      <a:rPr lang="vi-VN" sz="1800" b="1" i="1" smtClean="0">
                        <a:solidFill>
                          <a:schemeClr val="bg2"/>
                        </a:solidFill>
                        <a:effectLst/>
                        <a:latin typeface="Cambria Math" panose="02040503050406030204" pitchFamily="18" charset="0"/>
                      </a:rPr>
                      <m:t>(</m:t>
                    </m:r>
                    <m:r>
                      <a:rPr lang="vi-VN" sz="1800" b="1" i="1" smtClean="0">
                        <a:solidFill>
                          <a:schemeClr val="bg2"/>
                        </a:solidFill>
                        <a:effectLst/>
                        <a:latin typeface="Cambria Math" panose="02040503050406030204" pitchFamily="18" charset="0"/>
                      </a:rPr>
                      <m:t>𝒙</m:t>
                    </m:r>
                    <m:r>
                      <a:rPr lang="vi-VN" sz="1800" b="1" i="1" smtClean="0">
                        <a:solidFill>
                          <a:schemeClr val="bg2"/>
                        </a:solidFill>
                        <a:effectLst/>
                        <a:latin typeface="Cambria Math" panose="02040503050406030204" pitchFamily="18" charset="0"/>
                      </a:rPr>
                      <m:t>)</m:t>
                    </m:r>
                  </m:oMath>
                </a14:m>
                <a:r>
                  <a:rPr lang="vi-VN" sz="1800" i="0">
                    <a:solidFill>
                      <a:schemeClr val="bg2"/>
                    </a:solidFill>
                    <a:effectLst/>
                    <a:latin typeface="Quicksand" panose="020B0604020202020204" charset="0"/>
                  </a:rPr>
                  <a:t> </a:t>
                </a:r>
                <a:r>
                  <a:rPr lang="en-US" sz="1800" i="0">
                    <a:solidFill>
                      <a:schemeClr val="bg2"/>
                    </a:solidFill>
                    <a:effectLst/>
                    <a:latin typeface="Quicksand" panose="020B0604020202020204" charset="0"/>
                  </a:rPr>
                  <a:t> là nối của: </a:t>
                </a:r>
              </a:p>
              <a:p>
                <a:pPr marL="285750" indent="-285750">
                  <a:lnSpc>
                    <a:spcPct val="150000"/>
                  </a:lnSpc>
                  <a:buFont typeface="Arial" panose="020B0604020202020204" pitchFamily="34" charset="0"/>
                  <a:buChar char="•"/>
                </a:pPr>
                <a14:m>
                  <m:oMath xmlns:m="http://schemas.openxmlformats.org/officeDocument/2006/math">
                    <m:sSup>
                      <m:sSupPr>
                        <m:ctrlPr>
                          <a:rPr lang="pl-PL" sz="1800" i="1">
                            <a:latin typeface="Cambria Math" panose="02040503050406030204" pitchFamily="18" charset="0"/>
                          </a:rPr>
                        </m:ctrlPr>
                      </m:sSupPr>
                      <m:e>
                        <m:r>
                          <a:rPr lang="vi-VN" sz="1800" i="1">
                            <a:solidFill>
                              <a:schemeClr val="bg2"/>
                            </a:solidFill>
                            <a:latin typeface="Cambria Math" panose="02040503050406030204" pitchFamily="18" charset="0"/>
                          </a:rPr>
                          <m:t>𝑙𝑖𝑡𝑡𝑙𝑒𝑒𝑛𝑑𝑖𝑎𝑛</m:t>
                        </m:r>
                      </m:e>
                      <m:sup>
                        <m:r>
                          <a:rPr lang="en-US" sz="1800" b="0" i="1" smtClean="0">
                            <a:latin typeface="Cambria Math" panose="02040503050406030204" pitchFamily="18" charset="0"/>
                          </a:rPr>
                          <m:t>−1</m:t>
                        </m:r>
                      </m:sup>
                    </m:sSup>
                    <m:r>
                      <a:rPr lang="vi-VN" sz="1800" i="1" smtClean="0">
                        <a:solidFill>
                          <a:schemeClr val="bg2"/>
                        </a:solidFill>
                        <a:effectLst/>
                        <a:latin typeface="Cambria Math" panose="02040503050406030204" pitchFamily="18" charset="0"/>
                      </a:rPr>
                      <m:t>(</m:t>
                    </m:r>
                    <m:r>
                      <a:rPr lang="vi-VN" sz="1800" i="1" smtClean="0">
                        <a:solidFill>
                          <a:schemeClr val="bg2"/>
                        </a:solidFill>
                        <a:effectLst/>
                        <a:latin typeface="Cambria Math" panose="02040503050406030204" pitchFamily="18" charset="0"/>
                      </a:rPr>
                      <m:t>𝑧</m:t>
                    </m:r>
                    <m:r>
                      <a:rPr lang="vi-VN" sz="1800" i="1" smtClean="0">
                        <a:solidFill>
                          <a:schemeClr val="bg2"/>
                        </a:solidFill>
                        <a:effectLst/>
                        <a:latin typeface="Cambria Math" panose="02040503050406030204" pitchFamily="18" charset="0"/>
                      </a:rPr>
                      <m:t>0+</m:t>
                    </m:r>
                    <m:r>
                      <a:rPr lang="vi-VN" sz="1800" i="1" smtClean="0">
                        <a:solidFill>
                          <a:schemeClr val="bg2"/>
                        </a:solidFill>
                        <a:effectLst/>
                        <a:latin typeface="Cambria Math" panose="02040503050406030204" pitchFamily="18" charset="0"/>
                      </a:rPr>
                      <m:t>𝑥</m:t>
                    </m:r>
                    <m:r>
                      <a:rPr lang="vi-VN" sz="1800" i="1" smtClean="0">
                        <a:solidFill>
                          <a:schemeClr val="bg2"/>
                        </a:solidFill>
                        <a:effectLst/>
                        <a:latin typeface="Cambria Math" panose="02040503050406030204" pitchFamily="18" charset="0"/>
                      </a:rPr>
                      <m:t>0), </m:t>
                    </m:r>
                  </m:oMath>
                </a14:m>
                <a:endParaRPr lang="en-US" sz="1800" i="0">
                  <a:solidFill>
                    <a:schemeClr val="bg2"/>
                  </a:solidFill>
                  <a:effectLst/>
                  <a:latin typeface="Quicksand" panose="020B0604020202020204" charset="0"/>
                </a:endParaRPr>
              </a:p>
              <a:p>
                <a:pPr marL="285750" indent="-285750">
                  <a:lnSpc>
                    <a:spcPct val="150000"/>
                  </a:lnSpc>
                  <a:buFont typeface="Arial" panose="020B0604020202020204" pitchFamily="34" charset="0"/>
                  <a:buChar char="•"/>
                </a:pPr>
                <a14:m>
                  <m:oMath xmlns:m="http://schemas.openxmlformats.org/officeDocument/2006/math">
                    <m:sSup>
                      <m:sSupPr>
                        <m:ctrlPr>
                          <a:rPr lang="pl-PL" sz="1800" i="1">
                            <a:latin typeface="Cambria Math" panose="02040503050406030204" pitchFamily="18" charset="0"/>
                          </a:rPr>
                        </m:ctrlPr>
                      </m:sSupPr>
                      <m:e>
                        <m:r>
                          <a:rPr lang="vi-VN" sz="1800" i="1">
                            <a:solidFill>
                              <a:schemeClr val="bg2"/>
                            </a:solidFill>
                            <a:latin typeface="Cambria Math" panose="02040503050406030204" pitchFamily="18" charset="0"/>
                          </a:rPr>
                          <m:t>𝑙𝑖𝑡𝑡𝑙𝑒𝑒𝑛𝑑𝑖𝑎𝑛</m:t>
                        </m:r>
                      </m:e>
                      <m:sup>
                        <m:r>
                          <a:rPr lang="en-US" sz="1800" i="1">
                            <a:latin typeface="Cambria Math" panose="02040503050406030204" pitchFamily="18" charset="0"/>
                          </a:rPr>
                          <m:t>−1</m:t>
                        </m:r>
                      </m:sup>
                    </m:sSup>
                    <m:r>
                      <a:rPr lang="vi-VN" sz="1800" i="1" smtClean="0">
                        <a:solidFill>
                          <a:schemeClr val="bg2"/>
                        </a:solidFill>
                        <a:effectLst/>
                        <a:latin typeface="Cambria Math" panose="02040503050406030204" pitchFamily="18" charset="0"/>
                      </a:rPr>
                      <m:t>(</m:t>
                    </m:r>
                    <m:r>
                      <a:rPr lang="vi-VN" sz="1800" i="1" smtClean="0">
                        <a:solidFill>
                          <a:schemeClr val="bg2"/>
                        </a:solidFill>
                        <a:effectLst/>
                        <a:latin typeface="Cambria Math" panose="02040503050406030204" pitchFamily="18" charset="0"/>
                      </a:rPr>
                      <m:t>𝑧</m:t>
                    </m:r>
                    <m:r>
                      <a:rPr lang="vi-VN" sz="1800" i="1" smtClean="0">
                        <a:solidFill>
                          <a:schemeClr val="bg2"/>
                        </a:solidFill>
                        <a:effectLst/>
                        <a:latin typeface="Cambria Math" panose="02040503050406030204" pitchFamily="18" charset="0"/>
                      </a:rPr>
                      <m:t>1+</m:t>
                    </m:r>
                    <m:r>
                      <a:rPr lang="vi-VN" sz="1800" i="1" smtClean="0">
                        <a:solidFill>
                          <a:schemeClr val="bg2"/>
                        </a:solidFill>
                        <a:effectLst/>
                        <a:latin typeface="Cambria Math" panose="02040503050406030204" pitchFamily="18" charset="0"/>
                      </a:rPr>
                      <m:t>𝑥</m:t>
                    </m:r>
                    <m:r>
                      <a:rPr lang="vi-VN" sz="1800" i="1" smtClean="0">
                        <a:solidFill>
                          <a:schemeClr val="bg2"/>
                        </a:solidFill>
                        <a:effectLst/>
                        <a:latin typeface="Cambria Math" panose="02040503050406030204" pitchFamily="18" charset="0"/>
                      </a:rPr>
                      <m:t>1), </m:t>
                    </m:r>
                  </m:oMath>
                </a14:m>
                <a:endParaRPr lang="en-US" sz="1800" i="0">
                  <a:solidFill>
                    <a:schemeClr val="bg2"/>
                  </a:solidFill>
                  <a:effectLst/>
                  <a:latin typeface="Quicksand" panose="020B0604020202020204" charset="0"/>
                </a:endParaRPr>
              </a:p>
              <a:p>
                <a:pPr marL="285750" indent="-285750">
                  <a:lnSpc>
                    <a:spcPct val="150000"/>
                  </a:lnSpc>
                  <a:buFont typeface="Arial" panose="020B0604020202020204" pitchFamily="34" charset="0"/>
                  <a:buChar char="•"/>
                </a:pPr>
                <a14:m>
                  <m:oMath xmlns:m="http://schemas.openxmlformats.org/officeDocument/2006/math">
                    <m:sSup>
                      <m:sSupPr>
                        <m:ctrlPr>
                          <a:rPr lang="pl-PL" sz="1800" i="1">
                            <a:latin typeface="Cambria Math" panose="02040503050406030204" pitchFamily="18" charset="0"/>
                          </a:rPr>
                        </m:ctrlPr>
                      </m:sSupPr>
                      <m:e>
                        <m:r>
                          <a:rPr lang="vi-VN" sz="1800" i="1">
                            <a:solidFill>
                              <a:schemeClr val="bg2"/>
                            </a:solidFill>
                            <a:latin typeface="Cambria Math" panose="02040503050406030204" pitchFamily="18" charset="0"/>
                          </a:rPr>
                          <m:t>𝑙𝑖𝑡𝑡𝑙𝑒𝑒𝑛𝑑𝑖𝑎𝑛</m:t>
                        </m:r>
                      </m:e>
                      <m:sup>
                        <m:r>
                          <a:rPr lang="en-US" sz="1800" i="1">
                            <a:latin typeface="Cambria Math" panose="02040503050406030204" pitchFamily="18" charset="0"/>
                          </a:rPr>
                          <m:t>−1</m:t>
                        </m:r>
                      </m:sup>
                    </m:sSup>
                    <m:r>
                      <a:rPr lang="vi-VN" sz="1800" i="1" smtClean="0">
                        <a:solidFill>
                          <a:schemeClr val="bg2"/>
                        </a:solidFill>
                        <a:effectLst/>
                        <a:latin typeface="Cambria Math" panose="02040503050406030204" pitchFamily="18" charset="0"/>
                      </a:rPr>
                      <m:t>(</m:t>
                    </m:r>
                    <m:r>
                      <a:rPr lang="vi-VN" sz="1800" i="1" smtClean="0">
                        <a:solidFill>
                          <a:schemeClr val="bg2"/>
                        </a:solidFill>
                        <a:effectLst/>
                        <a:latin typeface="Cambria Math" panose="02040503050406030204" pitchFamily="18" charset="0"/>
                      </a:rPr>
                      <m:t>𝑧</m:t>
                    </m:r>
                    <m:r>
                      <a:rPr lang="vi-VN" sz="1800" i="1" smtClean="0">
                        <a:solidFill>
                          <a:schemeClr val="bg2"/>
                        </a:solidFill>
                        <a:effectLst/>
                        <a:latin typeface="Cambria Math" panose="02040503050406030204" pitchFamily="18" charset="0"/>
                      </a:rPr>
                      <m:t>2+</m:t>
                    </m:r>
                    <m:r>
                      <a:rPr lang="vi-VN" sz="1800" i="1" smtClean="0">
                        <a:solidFill>
                          <a:schemeClr val="bg2"/>
                        </a:solidFill>
                        <a:effectLst/>
                        <a:latin typeface="Cambria Math" panose="02040503050406030204" pitchFamily="18" charset="0"/>
                      </a:rPr>
                      <m:t>𝑥</m:t>
                    </m:r>
                    <m:r>
                      <a:rPr lang="vi-VN" sz="1800" i="1" smtClean="0">
                        <a:solidFill>
                          <a:schemeClr val="bg2"/>
                        </a:solidFill>
                        <a:effectLst/>
                        <a:latin typeface="Cambria Math" panose="02040503050406030204" pitchFamily="18" charset="0"/>
                      </a:rPr>
                      <m:t>2), . . . </m:t>
                    </m:r>
                  </m:oMath>
                </a14:m>
                <a:endParaRPr lang="en-US" sz="1800" i="0">
                  <a:solidFill>
                    <a:schemeClr val="bg2"/>
                  </a:solidFill>
                  <a:effectLst/>
                  <a:latin typeface="Quicksand" panose="020B0604020202020204" charset="0"/>
                </a:endParaRPr>
              </a:p>
              <a:p>
                <a:pPr marL="285750" indent="-285750">
                  <a:lnSpc>
                    <a:spcPct val="150000"/>
                  </a:lnSpc>
                  <a:buFont typeface="Arial" panose="020B0604020202020204" pitchFamily="34" charset="0"/>
                  <a:buChar char="•"/>
                </a:pPr>
                <a14:m>
                  <m:oMath xmlns:m="http://schemas.openxmlformats.org/officeDocument/2006/math">
                    <m:sSup>
                      <m:sSupPr>
                        <m:ctrlPr>
                          <a:rPr lang="pl-PL" sz="1800" i="1">
                            <a:latin typeface="Cambria Math" panose="02040503050406030204" pitchFamily="18" charset="0"/>
                          </a:rPr>
                        </m:ctrlPr>
                      </m:sSupPr>
                      <m:e>
                        <m:r>
                          <a:rPr lang="vi-VN" sz="1800" i="1">
                            <a:solidFill>
                              <a:schemeClr val="bg2"/>
                            </a:solidFill>
                            <a:latin typeface="Cambria Math" panose="02040503050406030204" pitchFamily="18" charset="0"/>
                          </a:rPr>
                          <m:t>𝑙𝑖𝑡𝑡𝑙𝑒𝑒𝑛𝑑𝑖𝑎𝑛</m:t>
                        </m:r>
                      </m:e>
                      <m:sup>
                        <m:r>
                          <a:rPr lang="en-US" sz="1800" i="1">
                            <a:latin typeface="Cambria Math" panose="02040503050406030204" pitchFamily="18" charset="0"/>
                          </a:rPr>
                          <m:t>−1</m:t>
                        </m:r>
                      </m:sup>
                    </m:sSup>
                    <m:r>
                      <a:rPr lang="vi-VN" sz="1800" i="1" smtClean="0">
                        <a:solidFill>
                          <a:schemeClr val="bg2"/>
                        </a:solidFill>
                        <a:effectLst/>
                        <a:latin typeface="Cambria Math" panose="02040503050406030204" pitchFamily="18" charset="0"/>
                      </a:rPr>
                      <m:t>(</m:t>
                    </m:r>
                    <m:r>
                      <a:rPr lang="vi-VN" sz="1800" i="1" smtClean="0">
                        <a:solidFill>
                          <a:schemeClr val="bg2"/>
                        </a:solidFill>
                        <a:effectLst/>
                        <a:latin typeface="Cambria Math" panose="02040503050406030204" pitchFamily="18" charset="0"/>
                      </a:rPr>
                      <m:t>𝑧</m:t>
                    </m:r>
                    <m:r>
                      <a:rPr lang="vi-VN" sz="1800" i="1" smtClean="0">
                        <a:solidFill>
                          <a:schemeClr val="bg2"/>
                        </a:solidFill>
                        <a:effectLst/>
                        <a:latin typeface="Cambria Math" panose="02040503050406030204" pitchFamily="18" charset="0"/>
                      </a:rPr>
                      <m:t>15+</m:t>
                    </m:r>
                    <m:r>
                      <a:rPr lang="vi-VN" sz="1800" i="1" smtClean="0">
                        <a:solidFill>
                          <a:schemeClr val="bg2"/>
                        </a:solidFill>
                        <a:effectLst/>
                        <a:latin typeface="Cambria Math" panose="02040503050406030204" pitchFamily="18" charset="0"/>
                      </a:rPr>
                      <m:t>𝑥</m:t>
                    </m:r>
                    <m:r>
                      <a:rPr lang="vi-VN" sz="1800" i="1" smtClean="0">
                        <a:solidFill>
                          <a:schemeClr val="bg2"/>
                        </a:solidFill>
                        <a:effectLst/>
                        <a:latin typeface="Cambria Math" panose="02040503050406030204" pitchFamily="18" charset="0"/>
                      </a:rPr>
                      <m:t>15).</m:t>
                    </m:r>
                  </m:oMath>
                </a14:m>
                <a:endParaRPr lang="vi-VN" sz="1800" i="0">
                  <a:solidFill>
                    <a:schemeClr val="bg2"/>
                  </a:solidFill>
                  <a:effectLst/>
                  <a:latin typeface="Quicksand" panose="020B0604020202020204" charset="0"/>
                </a:endParaRPr>
              </a:p>
            </p:txBody>
          </p:sp>
        </mc:Choice>
        <mc:Fallback xmlns="">
          <p:sp>
            <p:nvSpPr>
              <p:cNvPr id="4" name="TextBox 3">
                <a:extLst>
                  <a:ext uri="{FF2B5EF4-FFF2-40B4-BE49-F238E27FC236}">
                    <a16:creationId xmlns:a16="http://schemas.microsoft.com/office/drawing/2014/main" id="{2D4B103A-CE6E-891B-9A2E-DDC7D1EE1C3D}"/>
                  </a:ext>
                </a:extLst>
              </p:cNvPr>
              <p:cNvSpPr txBox="1">
                <a:spLocks noRot="1" noChangeAspect="1" noMove="1" noResize="1" noEditPoints="1" noAdjustHandles="1" noChangeArrowheads="1" noChangeShapeType="1" noTextEdit="1"/>
              </p:cNvSpPr>
              <p:nvPr/>
            </p:nvSpPr>
            <p:spPr>
              <a:xfrm>
                <a:off x="1105544" y="1282038"/>
                <a:ext cx="7374440" cy="2637069"/>
              </a:xfrm>
              <a:prstGeom prst="rect">
                <a:avLst/>
              </a:prstGeom>
              <a:blipFill>
                <a:blip r:embed="rId3"/>
                <a:stretch>
                  <a:fillRect l="-496"/>
                </a:stretch>
              </a:blipFill>
            </p:spPr>
            <p:txBody>
              <a:bodyPr/>
              <a:lstStyle/>
              <a:p>
                <a:r>
                  <a:rPr lang="en-US">
                    <a:noFill/>
                  </a:rPr>
                  <a:t> </a:t>
                </a:r>
              </a:p>
            </p:txBody>
          </p:sp>
        </mc:Fallback>
      </mc:AlternateContent>
    </p:spTree>
    <p:extLst>
      <p:ext uri="{BB962C8B-B14F-4D97-AF65-F5344CB8AC3E}">
        <p14:creationId xmlns:p14="http://schemas.microsoft.com/office/powerpoint/2010/main" val="93482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Salsa20 expansion</a:t>
            </a:r>
            <a:endParaRPr sz="2400" b="1">
              <a:latin typeface="Quicksand" panose="020B0604020202020204" charset="0"/>
            </a:endParaRPr>
          </a:p>
        </p:txBody>
      </p:sp>
      <p:sp>
        <p:nvSpPr>
          <p:cNvPr id="1532" name="Google Shape;1532;p57"/>
          <p:cNvSpPr/>
          <p:nvPr/>
        </p:nvSpPr>
        <p:spPr>
          <a:xfrm>
            <a:off x="720000" y="1076131"/>
            <a:ext cx="7704000" cy="3788228"/>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0905E6-B216-CEA7-2CED-004C2B2A235F}"/>
                  </a:ext>
                </a:extLst>
              </p:cNvPr>
              <p:cNvSpPr txBox="1"/>
              <p:nvPr/>
            </p:nvSpPr>
            <p:spPr>
              <a:xfrm>
                <a:off x="974915" y="1191796"/>
                <a:ext cx="7374440"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𝑘</m:t>
                    </m:r>
                  </m:oMath>
                </a14:m>
                <a:r>
                  <a:rPr lang="en-US" sz="1800">
                    <a:solidFill>
                      <a:schemeClr val="bg2"/>
                    </a:solidFill>
                    <a:latin typeface="Quicksand" panose="020B0604020202020204" charset="0"/>
                  </a:rPr>
                  <a:t> là một chuỗi 16 byte hoặc 32 byte </a:t>
                </a:r>
                <a14:m>
                  <m:oMath xmlns:m="http://schemas.openxmlformats.org/officeDocument/2006/math">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𝑘</m:t>
                    </m:r>
                    <m:r>
                      <a:rPr lang="en-US" sz="1800" i="1" smtClean="0">
                        <a:solidFill>
                          <a:schemeClr val="bg2"/>
                        </a:solidFill>
                        <a:latin typeface="Cambria Math" panose="02040503050406030204" pitchFamily="18" charset="0"/>
                      </a:rPr>
                      <m:t>0, </m:t>
                    </m:r>
                    <m:r>
                      <a:rPr lang="en-US" sz="1800" i="1" smtClean="0">
                        <a:solidFill>
                          <a:schemeClr val="bg2"/>
                        </a:solidFill>
                        <a:latin typeface="Cambria Math" panose="02040503050406030204" pitchFamily="18" charset="0"/>
                      </a:rPr>
                      <m:t>𝑘</m:t>
                    </m:r>
                    <m:r>
                      <a:rPr lang="en-US" sz="1800" i="1" smtClean="0">
                        <a:solidFill>
                          <a:schemeClr val="bg2"/>
                        </a:solidFill>
                        <a:latin typeface="Cambria Math" panose="02040503050406030204" pitchFamily="18" charset="0"/>
                      </a:rPr>
                      <m:t>1)</m:t>
                    </m:r>
                  </m:oMath>
                </a14:m>
                <a:endParaRPr lang="en-US" sz="1800">
                  <a:solidFill>
                    <a:schemeClr val="bg2"/>
                  </a:solidFill>
                  <a:latin typeface="Quicksand" panose="020B0604020202020204" charset="0"/>
                </a:endParaRPr>
              </a:p>
              <a:p>
                <a:pPr marL="285750" indent="-285750">
                  <a:lnSpc>
                    <a:spcPct val="150000"/>
                  </a:lnSpc>
                  <a:buFont typeface="Arial" panose="020B0604020202020204" pitchFamily="34" charset="0"/>
                  <a:buChar char="•"/>
                </a:pPr>
                <a14:m>
                  <m:oMath xmlns:m="http://schemas.openxmlformats.org/officeDocument/2006/math">
                    <m:r>
                      <a:rPr lang="en-US" sz="1800" i="1" smtClean="0">
                        <a:solidFill>
                          <a:schemeClr val="bg2"/>
                        </a:solidFill>
                        <a:latin typeface="Cambria Math" panose="02040503050406030204" pitchFamily="18" charset="0"/>
                      </a:rPr>
                      <m:t>𝑛</m:t>
                    </m:r>
                  </m:oMath>
                </a14:m>
                <a:r>
                  <a:rPr lang="en-US" sz="1800">
                    <a:solidFill>
                      <a:schemeClr val="bg2"/>
                    </a:solidFill>
                    <a:latin typeface="Quicksand" panose="020B0604020202020204" charset="0"/>
                  </a:rPr>
                  <a:t> là một chuỗi 16 byte</a:t>
                </a:r>
              </a:p>
              <a:p>
                <a:pPr marL="285750" indent="-285750">
                  <a:lnSpc>
                    <a:spcPct val="150000"/>
                  </a:lnSpc>
                  <a:buFont typeface="Arial" panose="020B0604020202020204" pitchFamily="34" charset="0"/>
                  <a:buChar char="•"/>
                </a:pPr>
                <a:r>
                  <a:rPr lang="en-US" sz="1800">
                    <a:solidFill>
                      <a:schemeClr val="bg2"/>
                    </a:solidFill>
                    <a:latin typeface="Quicksand" panose="020B0604020202020204" charset="0"/>
                  </a:rPr>
                  <a:t>Khi đó , </a:t>
                </a:r>
                <a14:m>
                  <m:oMath xmlns:m="http://schemas.openxmlformats.org/officeDocument/2006/math">
                    <m:sSub>
                      <m:sSubPr>
                        <m:ctrlPr>
                          <a:rPr lang="vi-VN" sz="1800" b="1" i="1" smtClean="0">
                            <a:solidFill>
                              <a:schemeClr val="bg2"/>
                            </a:solidFill>
                            <a:effectLst/>
                            <a:latin typeface="Cambria Math" panose="02040503050406030204" pitchFamily="18" charset="0"/>
                          </a:rPr>
                        </m:ctrlPr>
                      </m:sSubPr>
                      <m:e>
                        <m:r>
                          <a:rPr lang="vi-VN" sz="1800" b="1" i="1">
                            <a:solidFill>
                              <a:schemeClr val="bg2"/>
                            </a:solidFill>
                            <a:latin typeface="Cambria Math" panose="02040503050406030204" pitchFamily="18" charset="0"/>
                          </a:rPr>
                          <m:t>𝑺𝒂𝒍𝒔𝒂</m:t>
                        </m:r>
                        <m:r>
                          <a:rPr lang="vi-VN" sz="1800" b="1" i="1">
                            <a:solidFill>
                              <a:schemeClr val="bg2"/>
                            </a:solidFill>
                            <a:latin typeface="Cambria Math" panose="02040503050406030204" pitchFamily="18" charset="0"/>
                          </a:rPr>
                          <m:t>𝟐𝟎</m:t>
                        </m:r>
                      </m:e>
                      <m:sub>
                        <m:r>
                          <a:rPr lang="en-US" sz="1800" b="1" i="1" smtClean="0">
                            <a:solidFill>
                              <a:schemeClr val="bg2"/>
                            </a:solidFill>
                            <a:effectLst/>
                            <a:latin typeface="Cambria Math" panose="02040503050406030204" pitchFamily="18" charset="0"/>
                          </a:rPr>
                          <m:t>𝒌</m:t>
                        </m:r>
                      </m:sub>
                    </m:sSub>
                    <m:r>
                      <a:rPr lang="vi-VN" sz="1800" b="1" i="1" smtClean="0">
                        <a:solidFill>
                          <a:schemeClr val="bg2"/>
                        </a:solidFill>
                        <a:effectLst/>
                        <a:latin typeface="Cambria Math" panose="02040503050406030204" pitchFamily="18" charset="0"/>
                      </a:rPr>
                      <m:t>(</m:t>
                    </m:r>
                    <m:r>
                      <a:rPr lang="en-US" sz="1800" b="1" i="1" smtClean="0">
                        <a:solidFill>
                          <a:schemeClr val="bg2"/>
                        </a:solidFill>
                        <a:effectLst/>
                        <a:latin typeface="Cambria Math" panose="02040503050406030204" pitchFamily="18" charset="0"/>
                      </a:rPr>
                      <m:t>𝒏</m:t>
                    </m:r>
                    <m:r>
                      <a:rPr lang="vi-VN" sz="1800" b="1" i="1" smtClean="0">
                        <a:solidFill>
                          <a:schemeClr val="bg2"/>
                        </a:solidFill>
                        <a:effectLst/>
                        <a:latin typeface="Cambria Math" panose="02040503050406030204" pitchFamily="18" charset="0"/>
                      </a:rPr>
                      <m:t>)</m:t>
                    </m:r>
                  </m:oMath>
                </a14:m>
                <a:r>
                  <a:rPr lang="vi-VN" sz="1800" i="0">
                    <a:solidFill>
                      <a:schemeClr val="bg2"/>
                    </a:solidFill>
                    <a:effectLst/>
                    <a:latin typeface="Quicksand" panose="020B0604020202020204" charset="0"/>
                  </a:rPr>
                  <a:t> </a:t>
                </a:r>
                <a:r>
                  <a:rPr lang="en-US" sz="1800">
                    <a:solidFill>
                      <a:schemeClr val="bg2"/>
                    </a:solidFill>
                    <a:latin typeface="Quicksand" panose="020B0604020202020204" charset="0"/>
                  </a:rPr>
                  <a:t> là một chuỗi 64 byte.</a:t>
                </a:r>
              </a:p>
              <a:p>
                <a:pPr marL="285750" indent="-285750">
                  <a:lnSpc>
                    <a:spcPct val="150000"/>
                  </a:lnSpc>
                  <a:buFont typeface="Arial" panose="020B0604020202020204" pitchFamily="34" charset="0"/>
                  <a:buChar char="•"/>
                </a:pPr>
                <a:r>
                  <a:rPr lang="en-US" sz="1800">
                    <a:solidFill>
                      <a:schemeClr val="bg2"/>
                    </a:solidFill>
                    <a:latin typeface="Quicksand" panose="020B0604020202020204" charset="0"/>
                  </a:rPr>
                  <a:t>Định nghĩa </a:t>
                </a:r>
              </a:p>
              <a:p>
                <a:pPr>
                  <a:lnSpc>
                    <a:spcPct val="150000"/>
                  </a:lnSpc>
                </a:pPr>
                <a14:m>
                  <m:oMathPara xmlns:m="http://schemas.openxmlformats.org/officeDocument/2006/math">
                    <m:oMathParaPr>
                      <m:jc m:val="centerGroup"/>
                    </m:oMathParaPr>
                    <m:oMath xmlns:m="http://schemas.openxmlformats.org/officeDocument/2006/math">
                      <m:r>
                        <a:rPr lang="el-GR" sz="1800" i="1" smtClean="0">
                          <a:solidFill>
                            <a:schemeClr val="bg2"/>
                          </a:solidFill>
                          <a:latin typeface="Cambria Math" panose="02040503050406030204" pitchFamily="18" charset="0"/>
                        </a:rPr>
                        <m:t>𝜎</m:t>
                      </m:r>
                      <m:r>
                        <a:rPr lang="el-GR" sz="1800" i="1" smtClean="0">
                          <a:solidFill>
                            <a:schemeClr val="bg2"/>
                          </a:solidFill>
                          <a:latin typeface="Cambria Math" panose="02040503050406030204" pitchFamily="18" charset="0"/>
                        </a:rPr>
                        <m:t>0=(101,120,112,97),  </m:t>
                      </m:r>
                      <m:r>
                        <a:rPr lang="el-GR" sz="1800" i="1" smtClean="0">
                          <a:solidFill>
                            <a:schemeClr val="bg2"/>
                          </a:solidFill>
                          <a:latin typeface="Cambria Math" panose="02040503050406030204" pitchFamily="18" charset="0"/>
                        </a:rPr>
                        <m:t>𝜎</m:t>
                      </m:r>
                      <m:r>
                        <a:rPr lang="el-GR" sz="1800" i="1" smtClean="0">
                          <a:solidFill>
                            <a:schemeClr val="bg2"/>
                          </a:solidFill>
                          <a:latin typeface="Cambria Math" panose="02040503050406030204" pitchFamily="18" charset="0"/>
                        </a:rPr>
                        <m:t>1=(110,100,32,51), </m:t>
                      </m:r>
                    </m:oMath>
                  </m:oMathPara>
                </a14:m>
                <a:endParaRPr lang="en-US" sz="1800">
                  <a:solidFill>
                    <a:schemeClr val="bg2"/>
                  </a:solidFill>
                  <a:latin typeface="Quicksand" panose="020B0604020202020204" charset="0"/>
                </a:endParaRPr>
              </a:p>
              <a:p>
                <a:pPr>
                  <a:lnSpc>
                    <a:spcPct val="150000"/>
                  </a:lnSpc>
                </a:pPr>
                <a14:m>
                  <m:oMathPara xmlns:m="http://schemas.openxmlformats.org/officeDocument/2006/math">
                    <m:oMathParaPr>
                      <m:jc m:val="centerGroup"/>
                    </m:oMathParaPr>
                    <m:oMath xmlns:m="http://schemas.openxmlformats.org/officeDocument/2006/math">
                      <m:r>
                        <a:rPr lang="el-GR" sz="1800" i="1" smtClean="0">
                          <a:solidFill>
                            <a:schemeClr val="bg2"/>
                          </a:solidFill>
                          <a:latin typeface="Cambria Math" panose="02040503050406030204" pitchFamily="18" charset="0"/>
                        </a:rPr>
                        <m:t>𝜎</m:t>
                      </m:r>
                      <m:r>
                        <a:rPr lang="el-GR" sz="1800" i="1" smtClean="0">
                          <a:solidFill>
                            <a:schemeClr val="bg2"/>
                          </a:solidFill>
                          <a:latin typeface="Cambria Math" panose="02040503050406030204" pitchFamily="18" charset="0"/>
                        </a:rPr>
                        <m:t>2=</m:t>
                      </m:r>
                      <m:d>
                        <m:dPr>
                          <m:ctrlPr>
                            <a:rPr lang="el-GR" sz="1800" i="1" smtClean="0">
                              <a:solidFill>
                                <a:schemeClr val="bg2"/>
                              </a:solidFill>
                              <a:latin typeface="Cambria Math" panose="02040503050406030204" pitchFamily="18" charset="0"/>
                            </a:rPr>
                          </m:ctrlPr>
                        </m:dPr>
                        <m:e>
                          <m:r>
                            <a:rPr lang="el-GR" sz="1800" i="1" smtClean="0">
                              <a:solidFill>
                                <a:schemeClr val="bg2"/>
                              </a:solidFill>
                              <a:latin typeface="Cambria Math" panose="02040503050406030204" pitchFamily="18" charset="0"/>
                            </a:rPr>
                            <m:t>50,45,98,121</m:t>
                          </m:r>
                        </m:e>
                      </m:d>
                      <m:r>
                        <a:rPr lang="el-GR"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 </m:t>
                      </m:r>
                      <m:r>
                        <a:rPr lang="en-US" sz="1800" b="0" i="1" smtClean="0">
                          <a:solidFill>
                            <a:schemeClr val="bg2"/>
                          </a:solidFill>
                          <a:latin typeface="Cambria Math" panose="02040503050406030204" pitchFamily="18" charset="0"/>
                        </a:rPr>
                        <m:t> </m:t>
                      </m:r>
                      <m:r>
                        <a:rPr lang="el-GR" sz="1800" i="1" smtClean="0">
                          <a:solidFill>
                            <a:schemeClr val="bg2"/>
                          </a:solidFill>
                          <a:latin typeface="Cambria Math" panose="02040503050406030204" pitchFamily="18" charset="0"/>
                        </a:rPr>
                        <m:t>𝜎</m:t>
                      </m:r>
                      <m:r>
                        <a:rPr lang="el-GR" sz="1800" i="1" smtClean="0">
                          <a:solidFill>
                            <a:schemeClr val="bg2"/>
                          </a:solidFill>
                          <a:latin typeface="Cambria Math" panose="02040503050406030204" pitchFamily="18" charset="0"/>
                        </a:rPr>
                        <m:t>3=</m:t>
                      </m:r>
                      <m:d>
                        <m:dPr>
                          <m:ctrlPr>
                            <a:rPr lang="el-GR" sz="1800" i="1" smtClean="0">
                              <a:solidFill>
                                <a:schemeClr val="bg2"/>
                              </a:solidFill>
                              <a:latin typeface="Cambria Math" panose="02040503050406030204" pitchFamily="18" charset="0"/>
                            </a:rPr>
                          </m:ctrlPr>
                        </m:dPr>
                        <m:e>
                          <m:r>
                            <a:rPr lang="el-GR" sz="1800" i="1" smtClean="0">
                              <a:solidFill>
                                <a:schemeClr val="bg2"/>
                              </a:solidFill>
                              <a:latin typeface="Cambria Math" panose="02040503050406030204" pitchFamily="18" charset="0"/>
                            </a:rPr>
                            <m:t>116,101,32,107</m:t>
                          </m:r>
                        </m:e>
                      </m:d>
                      <m:r>
                        <a:rPr lang="el-GR" sz="1800" i="1" smtClean="0">
                          <a:solidFill>
                            <a:schemeClr val="bg2"/>
                          </a:solidFill>
                          <a:latin typeface="Cambria Math" panose="02040503050406030204" pitchFamily="18" charset="0"/>
                        </a:rPr>
                        <m:t>.</m:t>
                      </m:r>
                    </m:oMath>
                  </m:oMathPara>
                </a14:m>
                <a:endParaRPr lang="en-US" sz="1800">
                  <a:solidFill>
                    <a:schemeClr val="bg2"/>
                  </a:solidFill>
                  <a:latin typeface="Quicksand" panose="020B0604020202020204" charset="0"/>
                </a:endParaRPr>
              </a:p>
              <a:p>
                <a:pPr marL="285750" indent="-285750">
                  <a:lnSpc>
                    <a:spcPct val="150000"/>
                  </a:lnSpc>
                  <a:buFont typeface="Arial" panose="020B0604020202020204" pitchFamily="34" charset="0"/>
                  <a:buChar char="•"/>
                </a:pPr>
                <a:r>
                  <a:rPr lang="en-US" sz="1800">
                    <a:solidFill>
                      <a:schemeClr val="bg2"/>
                    </a:solidFill>
                    <a:latin typeface="Quicksand" panose="020B0604020202020204" charset="0"/>
                  </a:rPr>
                  <a:t>Nếu  </a:t>
                </a:r>
                <a14:m>
                  <m:oMath xmlns:m="http://schemas.openxmlformats.org/officeDocument/2006/math">
                    <m:r>
                      <a:rPr lang="en-US" sz="1800" i="1" smtClean="0">
                        <a:solidFill>
                          <a:schemeClr val="bg2"/>
                        </a:solidFill>
                        <a:latin typeface="Cambria Math" panose="02040503050406030204" pitchFamily="18" charset="0"/>
                      </a:rPr>
                      <m:t>𝑘</m:t>
                    </m:r>
                    <m:r>
                      <a:rPr lang="en-US" sz="1800" i="1" smtClean="0">
                        <a:solidFill>
                          <a:schemeClr val="bg2"/>
                        </a:solidFill>
                        <a:latin typeface="Cambria Math" panose="02040503050406030204" pitchFamily="18" charset="0"/>
                      </a:rPr>
                      <m:t>0, </m:t>
                    </m:r>
                    <m:r>
                      <a:rPr lang="en-US" sz="1800" i="1" smtClean="0">
                        <a:solidFill>
                          <a:schemeClr val="bg2"/>
                        </a:solidFill>
                        <a:latin typeface="Cambria Math" panose="02040503050406030204" pitchFamily="18" charset="0"/>
                      </a:rPr>
                      <m:t>𝑘</m:t>
                    </m:r>
                    <m:r>
                      <a:rPr lang="en-US" sz="1800" i="1" smtClean="0">
                        <a:solidFill>
                          <a:schemeClr val="bg2"/>
                        </a:solidFill>
                        <a:latin typeface="Cambria Math" panose="02040503050406030204" pitchFamily="18" charset="0"/>
                      </a:rPr>
                      <m:t>1</m:t>
                    </m:r>
                    <m:r>
                      <a:rPr lang="en-US" sz="1800" b="0" i="0" smtClean="0">
                        <a:solidFill>
                          <a:schemeClr val="bg2"/>
                        </a:solidFill>
                        <a:latin typeface="Cambria Math" panose="02040503050406030204" pitchFamily="18" charset="0"/>
                      </a:rPr>
                      <m:t> </m:t>
                    </m:r>
                  </m:oMath>
                </a14:m>
                <a:r>
                  <a:rPr lang="en-US" sz="1800">
                    <a:solidFill>
                      <a:schemeClr val="bg2"/>
                    </a:solidFill>
                    <a:latin typeface="Quicksand" panose="020B0604020202020204" charset="0"/>
                  </a:rPr>
                  <a:t>là chuỗi 16 byte: </a:t>
                </a:r>
                <a:endParaRPr lang="en-US" sz="1800" i="1">
                  <a:solidFill>
                    <a:schemeClr val="bg2"/>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vi-VN" sz="1800" i="1">
                              <a:solidFill>
                                <a:schemeClr val="bg2"/>
                              </a:solidFill>
                              <a:latin typeface="Cambria Math" panose="02040503050406030204" pitchFamily="18" charset="0"/>
                            </a:rPr>
                          </m:ctrlPr>
                        </m:sSubPr>
                        <m:e>
                          <m:r>
                            <a:rPr lang="vi-VN" sz="1800" b="0" i="1">
                              <a:solidFill>
                                <a:schemeClr val="bg2"/>
                              </a:solidFill>
                              <a:latin typeface="Cambria Math" panose="02040503050406030204" pitchFamily="18" charset="0"/>
                            </a:rPr>
                            <m:t>𝑆𝑎𝑙𝑠𝑎</m:t>
                          </m:r>
                          <m:r>
                            <a:rPr lang="vi-VN" sz="1800" b="0" i="1">
                              <a:solidFill>
                                <a:schemeClr val="bg2"/>
                              </a:solidFill>
                              <a:latin typeface="Cambria Math" panose="02040503050406030204" pitchFamily="18" charset="0"/>
                            </a:rPr>
                            <m:t>20</m:t>
                          </m:r>
                        </m:e>
                        <m:sub>
                          <m:r>
                            <a:rPr lang="en-US" sz="1800" b="0" i="1">
                              <a:solidFill>
                                <a:schemeClr val="bg2"/>
                              </a:solidFill>
                              <a:latin typeface="Cambria Math" panose="02040503050406030204" pitchFamily="18" charset="0"/>
                            </a:rPr>
                            <m:t>𝑘</m:t>
                          </m:r>
                          <m:r>
                            <a:rPr lang="en-US" sz="1800" b="0" i="1" smtClean="0">
                              <a:solidFill>
                                <a:schemeClr val="bg2"/>
                              </a:solidFill>
                              <a:latin typeface="Cambria Math" panose="02040503050406030204" pitchFamily="18" charset="0"/>
                            </a:rPr>
                            <m:t>0, </m:t>
                          </m:r>
                          <m:r>
                            <a:rPr lang="en-US" sz="1800" b="0" i="1" smtClean="0">
                              <a:solidFill>
                                <a:schemeClr val="bg2"/>
                              </a:solidFill>
                              <a:latin typeface="Cambria Math" panose="02040503050406030204" pitchFamily="18" charset="0"/>
                            </a:rPr>
                            <m:t>𝑘</m:t>
                          </m:r>
                          <m:r>
                            <a:rPr lang="en-US" sz="1800" b="0" i="1" smtClean="0">
                              <a:solidFill>
                                <a:schemeClr val="bg2"/>
                              </a:solidFill>
                              <a:latin typeface="Cambria Math" panose="02040503050406030204" pitchFamily="18" charset="0"/>
                            </a:rPr>
                            <m:t>1</m:t>
                          </m:r>
                        </m:sub>
                      </m:sSub>
                      <m:d>
                        <m:dPr>
                          <m:ctrlPr>
                            <a:rPr lang="vi-VN" sz="1800" i="1">
                              <a:solidFill>
                                <a:schemeClr val="bg2"/>
                              </a:solidFill>
                              <a:latin typeface="Cambria Math" panose="02040503050406030204" pitchFamily="18" charset="0"/>
                            </a:rPr>
                          </m:ctrlPr>
                        </m:dPr>
                        <m:e>
                          <m:r>
                            <a:rPr lang="en-US" sz="1800" b="0" i="1">
                              <a:solidFill>
                                <a:schemeClr val="bg2"/>
                              </a:solidFill>
                              <a:latin typeface="Cambria Math" panose="02040503050406030204" pitchFamily="18" charset="0"/>
                            </a:rPr>
                            <m:t>𝑛</m:t>
                          </m:r>
                        </m:e>
                      </m:d>
                      <m:r>
                        <a:rPr lang="en-US" sz="1800" b="0" i="1" smtClean="0">
                          <a:solidFill>
                            <a:schemeClr val="bg2"/>
                          </a:solidFill>
                          <a:latin typeface="Cambria Math" panose="02040503050406030204" pitchFamily="18" charset="0"/>
                        </a:rPr>
                        <m:t>= </m:t>
                      </m:r>
                      <m:r>
                        <a:rPr lang="en-US" sz="1800" i="1" smtClean="0">
                          <a:solidFill>
                            <a:schemeClr val="bg2"/>
                          </a:solidFill>
                          <a:latin typeface="Cambria Math" panose="02040503050406030204" pitchFamily="18" charset="0"/>
                        </a:rPr>
                        <m:t>𝑆𝑎𝑙𝑠𝑎</m:t>
                      </m:r>
                      <m:r>
                        <a:rPr lang="en-US" sz="1800" i="1" smtClean="0">
                          <a:solidFill>
                            <a:schemeClr val="bg2"/>
                          </a:solidFill>
                          <a:latin typeface="Cambria Math" panose="02040503050406030204" pitchFamily="18" charset="0"/>
                        </a:rPr>
                        <m:t>20(</m:t>
                      </m:r>
                      <m:r>
                        <a:rPr lang="el-GR" sz="1800" i="1" smtClean="0">
                          <a:solidFill>
                            <a:schemeClr val="bg2"/>
                          </a:solidFill>
                          <a:latin typeface="Cambria Math" panose="02040503050406030204" pitchFamily="18" charset="0"/>
                        </a:rPr>
                        <m:t>𝜎</m:t>
                      </m:r>
                      <m:r>
                        <a:rPr lang="el-GR" sz="1800" i="1" smtClean="0">
                          <a:solidFill>
                            <a:schemeClr val="bg2"/>
                          </a:solidFill>
                          <a:latin typeface="Cambria Math" panose="02040503050406030204" pitchFamily="18" charset="0"/>
                        </a:rPr>
                        <m:t>0,</m:t>
                      </m:r>
                      <m:r>
                        <a:rPr lang="en-US" sz="1800" i="1" smtClean="0">
                          <a:solidFill>
                            <a:schemeClr val="bg2"/>
                          </a:solidFill>
                          <a:latin typeface="Cambria Math" panose="02040503050406030204" pitchFamily="18" charset="0"/>
                        </a:rPr>
                        <m:t>𝑘</m:t>
                      </m:r>
                      <m:r>
                        <a:rPr lang="en-US" sz="1800" i="1" smtClean="0">
                          <a:solidFill>
                            <a:schemeClr val="bg2"/>
                          </a:solidFill>
                          <a:latin typeface="Cambria Math" panose="02040503050406030204" pitchFamily="18" charset="0"/>
                        </a:rPr>
                        <m:t>0,</m:t>
                      </m:r>
                      <m:r>
                        <a:rPr lang="el-GR" sz="1800" i="1" smtClean="0">
                          <a:solidFill>
                            <a:schemeClr val="bg2"/>
                          </a:solidFill>
                          <a:latin typeface="Cambria Math" panose="02040503050406030204" pitchFamily="18" charset="0"/>
                        </a:rPr>
                        <m:t>𝜎</m:t>
                      </m:r>
                      <m:r>
                        <a:rPr lang="el-GR" sz="1800" i="1" smtClean="0">
                          <a:solidFill>
                            <a:schemeClr val="bg2"/>
                          </a:solidFill>
                          <a:latin typeface="Cambria Math" panose="02040503050406030204" pitchFamily="18" charset="0"/>
                        </a:rPr>
                        <m:t>1,</m:t>
                      </m:r>
                      <m:r>
                        <a:rPr lang="en-US" sz="1800" i="1" smtClean="0">
                          <a:solidFill>
                            <a:schemeClr val="bg2"/>
                          </a:solidFill>
                          <a:latin typeface="Cambria Math" panose="02040503050406030204" pitchFamily="18" charset="0"/>
                        </a:rPr>
                        <m:t>𝑛</m:t>
                      </m:r>
                      <m:r>
                        <a:rPr lang="en-US" sz="1800" i="1" smtClean="0">
                          <a:solidFill>
                            <a:schemeClr val="bg2"/>
                          </a:solidFill>
                          <a:latin typeface="Cambria Math" panose="02040503050406030204" pitchFamily="18" charset="0"/>
                        </a:rPr>
                        <m:t>,</m:t>
                      </m:r>
                      <m:r>
                        <a:rPr lang="el-GR" sz="1800" i="1" smtClean="0">
                          <a:solidFill>
                            <a:schemeClr val="bg2"/>
                          </a:solidFill>
                          <a:latin typeface="Cambria Math" panose="02040503050406030204" pitchFamily="18" charset="0"/>
                        </a:rPr>
                        <m:t>𝜎</m:t>
                      </m:r>
                      <m:r>
                        <a:rPr lang="el-GR" sz="1800" i="1" smtClean="0">
                          <a:solidFill>
                            <a:schemeClr val="bg2"/>
                          </a:solidFill>
                          <a:latin typeface="Cambria Math" panose="02040503050406030204" pitchFamily="18" charset="0"/>
                        </a:rPr>
                        <m:t>2,</m:t>
                      </m:r>
                      <m:r>
                        <a:rPr lang="en-US" sz="1800" i="1" smtClean="0">
                          <a:solidFill>
                            <a:schemeClr val="bg2"/>
                          </a:solidFill>
                          <a:latin typeface="Cambria Math" panose="02040503050406030204" pitchFamily="18" charset="0"/>
                        </a:rPr>
                        <m:t>𝑘</m:t>
                      </m:r>
                      <m:r>
                        <a:rPr lang="en-US" sz="1800" i="1" smtClean="0">
                          <a:solidFill>
                            <a:schemeClr val="bg2"/>
                          </a:solidFill>
                          <a:latin typeface="Cambria Math" panose="02040503050406030204" pitchFamily="18" charset="0"/>
                        </a:rPr>
                        <m:t>1,</m:t>
                      </m:r>
                      <m:r>
                        <a:rPr lang="el-GR" sz="1800" i="1" smtClean="0">
                          <a:solidFill>
                            <a:schemeClr val="bg2"/>
                          </a:solidFill>
                          <a:latin typeface="Cambria Math" panose="02040503050406030204" pitchFamily="18" charset="0"/>
                        </a:rPr>
                        <m:t>𝜎</m:t>
                      </m:r>
                      <m:r>
                        <a:rPr lang="el-GR" sz="1800" i="1" smtClean="0">
                          <a:solidFill>
                            <a:schemeClr val="bg2"/>
                          </a:solidFill>
                          <a:latin typeface="Cambria Math" panose="02040503050406030204" pitchFamily="18" charset="0"/>
                        </a:rPr>
                        <m:t>3).</m:t>
                      </m:r>
                    </m:oMath>
                  </m:oMathPara>
                </a14:m>
                <a:endParaRPr lang="en-US" sz="1800">
                  <a:solidFill>
                    <a:schemeClr val="bg2"/>
                  </a:solidFill>
                  <a:latin typeface="Quicksand" panose="020B0604020202020204" charset="0"/>
                </a:endParaRPr>
              </a:p>
            </p:txBody>
          </p:sp>
        </mc:Choice>
        <mc:Fallback xmlns="">
          <p:sp>
            <p:nvSpPr>
              <p:cNvPr id="2" name="TextBox 1">
                <a:extLst>
                  <a:ext uri="{FF2B5EF4-FFF2-40B4-BE49-F238E27FC236}">
                    <a16:creationId xmlns:a16="http://schemas.microsoft.com/office/drawing/2014/main" id="{1D0905E6-B216-CEA7-2CED-004C2B2A235F}"/>
                  </a:ext>
                </a:extLst>
              </p:cNvPr>
              <p:cNvSpPr txBox="1">
                <a:spLocks noRot="1" noChangeAspect="1" noMove="1" noResize="1" noEditPoints="1" noAdjustHandles="1" noChangeArrowheads="1" noChangeShapeType="1" noTextEdit="1"/>
              </p:cNvSpPr>
              <p:nvPr/>
            </p:nvSpPr>
            <p:spPr>
              <a:xfrm>
                <a:off x="974915" y="1191796"/>
                <a:ext cx="7374440" cy="3416320"/>
              </a:xfrm>
              <a:prstGeom prst="rect">
                <a:avLst/>
              </a:prstGeom>
              <a:blipFill>
                <a:blip r:embed="rId3"/>
                <a:stretch>
                  <a:fillRect l="-579"/>
                </a:stretch>
              </a:blipFill>
            </p:spPr>
            <p:txBody>
              <a:bodyPr/>
              <a:lstStyle/>
              <a:p>
                <a:r>
                  <a:rPr lang="en-US">
                    <a:noFill/>
                  </a:rPr>
                  <a:t> </a:t>
                </a:r>
              </a:p>
            </p:txBody>
          </p:sp>
        </mc:Fallback>
      </mc:AlternateContent>
    </p:spTree>
    <p:extLst>
      <p:ext uri="{BB962C8B-B14F-4D97-AF65-F5344CB8AC3E}">
        <p14:creationId xmlns:p14="http://schemas.microsoft.com/office/powerpoint/2010/main" val="367745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Salsa20 expansion</a:t>
            </a:r>
            <a:endParaRPr sz="2400" b="1">
              <a:latin typeface="Quicksand" panose="020B0604020202020204" charset="0"/>
            </a:endParaRPr>
          </a:p>
        </p:txBody>
      </p:sp>
      <p:sp>
        <p:nvSpPr>
          <p:cNvPr id="1532" name="Google Shape;1532;p57"/>
          <p:cNvSpPr/>
          <p:nvPr/>
        </p:nvSpPr>
        <p:spPr>
          <a:xfrm>
            <a:off x="720000" y="1076131"/>
            <a:ext cx="7704000" cy="2768081"/>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0905E6-B216-CEA7-2CED-004C2B2A235F}"/>
                  </a:ext>
                </a:extLst>
              </p:cNvPr>
              <p:cNvSpPr txBox="1"/>
              <p:nvPr/>
            </p:nvSpPr>
            <p:spPr>
              <a:xfrm>
                <a:off x="974915" y="1191796"/>
                <a:ext cx="7374440"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solidFill>
                      <a:schemeClr val="bg2"/>
                    </a:solidFill>
                    <a:latin typeface="Quicksand" panose="020B0604020202020204" charset="0"/>
                  </a:rPr>
                  <a:t>Định nghĩa </a:t>
                </a:r>
              </a:p>
              <a:p>
                <a:pPr>
                  <a:lnSpc>
                    <a:spcPct val="150000"/>
                  </a:lnSpc>
                </a:pPr>
                <a14:m>
                  <m:oMathPara xmlns:m="http://schemas.openxmlformats.org/officeDocument/2006/math">
                    <m:oMathParaPr>
                      <m:jc m:val="centerGroup"/>
                    </m:oMathParaPr>
                    <m:oMath xmlns:m="http://schemas.openxmlformats.org/officeDocument/2006/math">
                      <m:r>
                        <a:rPr lang="el-GR" sz="1800" i="1" smtClean="0">
                          <a:solidFill>
                            <a:schemeClr val="bg2"/>
                          </a:solidFill>
                          <a:latin typeface="Cambria Math" panose="02040503050406030204" pitchFamily="18" charset="0"/>
                        </a:rPr>
                        <m:t>𝜏</m:t>
                      </m:r>
                      <m:r>
                        <a:rPr lang="el-GR" sz="1800" i="1" smtClean="0">
                          <a:solidFill>
                            <a:schemeClr val="bg2"/>
                          </a:solidFill>
                          <a:latin typeface="Cambria Math" panose="02040503050406030204" pitchFamily="18" charset="0"/>
                        </a:rPr>
                        <m:t>0=</m:t>
                      </m:r>
                      <m:d>
                        <m:dPr>
                          <m:ctrlPr>
                            <a:rPr lang="el-GR" sz="1800" i="1" smtClean="0">
                              <a:solidFill>
                                <a:schemeClr val="bg2"/>
                              </a:solidFill>
                              <a:latin typeface="Cambria Math" panose="02040503050406030204" pitchFamily="18" charset="0"/>
                            </a:rPr>
                          </m:ctrlPr>
                        </m:dPr>
                        <m:e>
                          <m:r>
                            <a:rPr lang="el-GR" sz="1800" i="1" smtClean="0">
                              <a:solidFill>
                                <a:schemeClr val="bg2"/>
                              </a:solidFill>
                              <a:latin typeface="Cambria Math" panose="02040503050406030204" pitchFamily="18" charset="0"/>
                            </a:rPr>
                            <m:t>101,120,112,97</m:t>
                          </m:r>
                        </m:e>
                      </m:d>
                      <m:r>
                        <a:rPr lang="el-GR" sz="1800" i="1" smtClean="0">
                          <a:solidFill>
                            <a:schemeClr val="bg2"/>
                          </a:solidFill>
                          <a:latin typeface="Cambria Math" panose="02040503050406030204" pitchFamily="18" charset="0"/>
                        </a:rPr>
                        <m:t>,</m:t>
                      </m:r>
                      <m:r>
                        <a:rPr lang="en-US" sz="1800" b="0" i="1" smtClean="0">
                          <a:solidFill>
                            <a:schemeClr val="bg2"/>
                          </a:solidFill>
                          <a:latin typeface="Cambria Math" panose="02040503050406030204" pitchFamily="18" charset="0"/>
                        </a:rPr>
                        <m:t>  </m:t>
                      </m:r>
                      <m:r>
                        <a:rPr lang="el-GR" sz="1800" i="1" smtClean="0">
                          <a:solidFill>
                            <a:schemeClr val="bg2"/>
                          </a:solidFill>
                          <a:latin typeface="Cambria Math" panose="02040503050406030204" pitchFamily="18" charset="0"/>
                        </a:rPr>
                        <m:t>𝜏</m:t>
                      </m:r>
                      <m:r>
                        <a:rPr lang="el-GR" sz="1800" i="1" smtClean="0">
                          <a:solidFill>
                            <a:schemeClr val="bg2"/>
                          </a:solidFill>
                          <a:latin typeface="Cambria Math" panose="02040503050406030204" pitchFamily="18" charset="0"/>
                        </a:rPr>
                        <m:t>1=</m:t>
                      </m:r>
                      <m:d>
                        <m:dPr>
                          <m:ctrlPr>
                            <a:rPr lang="el-GR" sz="1800" i="1" smtClean="0">
                              <a:solidFill>
                                <a:schemeClr val="bg2"/>
                              </a:solidFill>
                              <a:latin typeface="Cambria Math" panose="02040503050406030204" pitchFamily="18" charset="0"/>
                            </a:rPr>
                          </m:ctrlPr>
                        </m:dPr>
                        <m:e>
                          <m:r>
                            <a:rPr lang="el-GR" sz="1800" i="1" smtClean="0">
                              <a:solidFill>
                                <a:schemeClr val="bg2"/>
                              </a:solidFill>
                              <a:latin typeface="Cambria Math" panose="02040503050406030204" pitchFamily="18" charset="0"/>
                            </a:rPr>
                            <m:t>110,100,32,49</m:t>
                          </m:r>
                        </m:e>
                      </m:d>
                      <m:r>
                        <a:rPr lang="el-GR" sz="1800" i="1" smtClean="0">
                          <a:solidFill>
                            <a:schemeClr val="bg2"/>
                          </a:solidFill>
                          <a:latin typeface="Cambria Math" panose="02040503050406030204" pitchFamily="18" charset="0"/>
                        </a:rPr>
                        <m:t>,</m:t>
                      </m:r>
                    </m:oMath>
                  </m:oMathPara>
                </a14:m>
                <a:endParaRPr lang="en-US" sz="1800" i="1">
                  <a:solidFill>
                    <a:schemeClr val="bg2"/>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l-GR" sz="1800" i="1" smtClean="0">
                          <a:solidFill>
                            <a:schemeClr val="bg2"/>
                          </a:solidFill>
                          <a:latin typeface="Cambria Math" panose="02040503050406030204" pitchFamily="18" charset="0"/>
                        </a:rPr>
                        <m:t>𝜏</m:t>
                      </m:r>
                      <m:r>
                        <a:rPr lang="el-GR" sz="1800" i="1" smtClean="0">
                          <a:solidFill>
                            <a:schemeClr val="bg2"/>
                          </a:solidFill>
                          <a:latin typeface="Cambria Math" panose="02040503050406030204" pitchFamily="18" charset="0"/>
                        </a:rPr>
                        <m:t>2=(54,45,98,121),  </m:t>
                      </m:r>
                      <m:r>
                        <a:rPr lang="el-GR" sz="1800" i="1" smtClean="0">
                          <a:solidFill>
                            <a:schemeClr val="bg2"/>
                          </a:solidFill>
                          <a:latin typeface="Cambria Math" panose="02040503050406030204" pitchFamily="18" charset="0"/>
                        </a:rPr>
                        <m:t>𝜏</m:t>
                      </m:r>
                      <m:r>
                        <a:rPr lang="el-GR" sz="1800" i="1" smtClean="0">
                          <a:solidFill>
                            <a:schemeClr val="bg2"/>
                          </a:solidFill>
                          <a:latin typeface="Cambria Math" panose="02040503050406030204" pitchFamily="18" charset="0"/>
                        </a:rPr>
                        <m:t>3=(116,101,32,107).</m:t>
                      </m:r>
                    </m:oMath>
                  </m:oMathPara>
                </a14:m>
                <a:endParaRPr lang="en-US" sz="1800">
                  <a:solidFill>
                    <a:schemeClr val="bg2"/>
                  </a:solidFill>
                  <a:latin typeface="Quicksand" panose="020B0604020202020204" charset="0"/>
                </a:endParaRPr>
              </a:p>
              <a:p>
                <a:pPr marL="285750" indent="-285750">
                  <a:lnSpc>
                    <a:spcPct val="150000"/>
                  </a:lnSpc>
                  <a:buFont typeface="Arial" panose="020B0604020202020204" pitchFamily="34" charset="0"/>
                  <a:buChar char="•"/>
                </a:pPr>
                <a:r>
                  <a:rPr lang="en-US" sz="1800">
                    <a:solidFill>
                      <a:schemeClr val="bg2"/>
                    </a:solidFill>
                    <a:latin typeface="Quicksand" panose="020B0604020202020204" charset="0"/>
                  </a:rPr>
                  <a:t>Nếu  k là  16-byte thì  </a:t>
                </a:r>
              </a:p>
              <a:p>
                <a:pPr algn="ctr">
                  <a:lnSpc>
                    <a:spcPct val="150000"/>
                  </a:lnSpc>
                </a:pPr>
                <a14:m>
                  <m:oMathPara xmlns:m="http://schemas.openxmlformats.org/officeDocument/2006/math">
                    <m:oMathParaPr>
                      <m:jc m:val="centerGroup"/>
                    </m:oMathParaPr>
                    <m:oMath xmlns:m="http://schemas.openxmlformats.org/officeDocument/2006/math">
                      <m:sSub>
                        <m:sSubPr>
                          <m:ctrlPr>
                            <a:rPr lang="vi-VN" sz="1800" i="1">
                              <a:solidFill>
                                <a:schemeClr val="bg2"/>
                              </a:solidFill>
                              <a:latin typeface="Cambria Math" panose="02040503050406030204" pitchFamily="18" charset="0"/>
                            </a:rPr>
                          </m:ctrlPr>
                        </m:sSubPr>
                        <m:e>
                          <m:r>
                            <a:rPr lang="vi-VN" sz="1800" b="0" i="1">
                              <a:solidFill>
                                <a:schemeClr val="bg2"/>
                              </a:solidFill>
                              <a:latin typeface="Cambria Math" panose="02040503050406030204" pitchFamily="18" charset="0"/>
                            </a:rPr>
                            <m:t>𝑆𝑎𝑙𝑠𝑎</m:t>
                          </m:r>
                          <m:r>
                            <a:rPr lang="vi-VN" sz="1800" b="0" i="1">
                              <a:solidFill>
                                <a:schemeClr val="bg2"/>
                              </a:solidFill>
                              <a:latin typeface="Cambria Math" panose="02040503050406030204" pitchFamily="18" charset="0"/>
                            </a:rPr>
                            <m:t>20</m:t>
                          </m:r>
                        </m:e>
                        <m:sub>
                          <m:r>
                            <a:rPr lang="en-US" sz="1800" b="0" i="1">
                              <a:solidFill>
                                <a:schemeClr val="bg2"/>
                              </a:solidFill>
                              <a:latin typeface="Cambria Math" panose="02040503050406030204" pitchFamily="18" charset="0"/>
                            </a:rPr>
                            <m:t>𝑘</m:t>
                          </m:r>
                        </m:sub>
                      </m:sSub>
                      <m:r>
                        <a:rPr lang="vi-VN" sz="1800" b="0" i="1">
                          <a:solidFill>
                            <a:schemeClr val="bg2"/>
                          </a:solidFill>
                          <a:latin typeface="Cambria Math" panose="02040503050406030204" pitchFamily="18" charset="0"/>
                        </a:rPr>
                        <m:t>(</m:t>
                      </m:r>
                      <m:r>
                        <a:rPr lang="en-US" sz="1800" b="0" i="1">
                          <a:solidFill>
                            <a:schemeClr val="bg2"/>
                          </a:solidFill>
                          <a:latin typeface="Cambria Math" panose="02040503050406030204" pitchFamily="18" charset="0"/>
                        </a:rPr>
                        <m:t>𝑛</m:t>
                      </m:r>
                      <m:r>
                        <a:rPr lang="vi-VN" sz="1800" b="0" i="1">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 </m:t>
                      </m:r>
                      <m:r>
                        <a:rPr lang="en-US" sz="1800" i="1" smtClean="0">
                          <a:solidFill>
                            <a:schemeClr val="bg2"/>
                          </a:solidFill>
                          <a:latin typeface="Cambria Math" panose="02040503050406030204" pitchFamily="18" charset="0"/>
                        </a:rPr>
                        <m:t>𝑆𝑎𝑙𝑠𝑎</m:t>
                      </m:r>
                      <m:r>
                        <a:rPr lang="en-US" sz="1800" i="1" smtClean="0">
                          <a:solidFill>
                            <a:schemeClr val="bg2"/>
                          </a:solidFill>
                          <a:latin typeface="Cambria Math" panose="02040503050406030204" pitchFamily="18" charset="0"/>
                        </a:rPr>
                        <m:t>20(</m:t>
                      </m:r>
                      <m:r>
                        <a:rPr lang="el-GR" sz="1800" i="1" smtClean="0">
                          <a:solidFill>
                            <a:schemeClr val="bg2"/>
                          </a:solidFill>
                          <a:latin typeface="Cambria Math" panose="02040503050406030204" pitchFamily="18" charset="0"/>
                        </a:rPr>
                        <m:t>𝜏</m:t>
                      </m:r>
                      <m:r>
                        <a:rPr lang="el-GR" sz="1800" i="1" smtClean="0">
                          <a:solidFill>
                            <a:schemeClr val="bg2"/>
                          </a:solidFill>
                          <a:latin typeface="Cambria Math" panose="02040503050406030204" pitchFamily="18" charset="0"/>
                        </a:rPr>
                        <m:t>0,</m:t>
                      </m:r>
                      <m:r>
                        <a:rPr lang="en-US" sz="1800" i="1" smtClean="0">
                          <a:solidFill>
                            <a:schemeClr val="bg2"/>
                          </a:solidFill>
                          <a:latin typeface="Cambria Math" panose="02040503050406030204" pitchFamily="18" charset="0"/>
                        </a:rPr>
                        <m:t>𝑘</m:t>
                      </m:r>
                      <m:r>
                        <a:rPr lang="en-US" sz="1800" i="1" smtClean="0">
                          <a:solidFill>
                            <a:schemeClr val="bg2"/>
                          </a:solidFill>
                          <a:latin typeface="Cambria Math" panose="02040503050406030204" pitchFamily="18" charset="0"/>
                        </a:rPr>
                        <m:t>,</m:t>
                      </m:r>
                      <m:r>
                        <a:rPr lang="el-GR" sz="1800" i="1" smtClean="0">
                          <a:solidFill>
                            <a:schemeClr val="bg2"/>
                          </a:solidFill>
                          <a:latin typeface="Cambria Math" panose="02040503050406030204" pitchFamily="18" charset="0"/>
                        </a:rPr>
                        <m:t>𝜏</m:t>
                      </m:r>
                      <m:r>
                        <a:rPr lang="el-GR" sz="1800" i="1" smtClean="0">
                          <a:solidFill>
                            <a:schemeClr val="bg2"/>
                          </a:solidFill>
                          <a:latin typeface="Cambria Math" panose="02040503050406030204" pitchFamily="18" charset="0"/>
                        </a:rPr>
                        <m:t>1,</m:t>
                      </m:r>
                      <m:r>
                        <a:rPr lang="en-US" sz="1800" i="1" smtClean="0">
                          <a:solidFill>
                            <a:schemeClr val="bg2"/>
                          </a:solidFill>
                          <a:latin typeface="Cambria Math" panose="02040503050406030204" pitchFamily="18" charset="0"/>
                        </a:rPr>
                        <m:t>𝑛</m:t>
                      </m:r>
                      <m:r>
                        <a:rPr lang="en-US" sz="1800" i="1" smtClean="0">
                          <a:solidFill>
                            <a:schemeClr val="bg2"/>
                          </a:solidFill>
                          <a:latin typeface="Cambria Math" panose="02040503050406030204" pitchFamily="18" charset="0"/>
                        </a:rPr>
                        <m:t>,</m:t>
                      </m:r>
                      <m:r>
                        <a:rPr lang="el-GR" sz="1800" i="1" smtClean="0">
                          <a:solidFill>
                            <a:schemeClr val="bg2"/>
                          </a:solidFill>
                          <a:latin typeface="Cambria Math" panose="02040503050406030204" pitchFamily="18" charset="0"/>
                        </a:rPr>
                        <m:t>𝜏</m:t>
                      </m:r>
                      <m:r>
                        <a:rPr lang="el-GR" sz="1800" i="1" smtClean="0">
                          <a:solidFill>
                            <a:schemeClr val="bg2"/>
                          </a:solidFill>
                          <a:latin typeface="Cambria Math" panose="02040503050406030204" pitchFamily="18" charset="0"/>
                        </a:rPr>
                        <m:t>2,</m:t>
                      </m:r>
                      <m:r>
                        <a:rPr lang="en-US" sz="1800" i="1" smtClean="0">
                          <a:solidFill>
                            <a:schemeClr val="bg2"/>
                          </a:solidFill>
                          <a:latin typeface="Cambria Math" panose="02040503050406030204" pitchFamily="18" charset="0"/>
                        </a:rPr>
                        <m:t>𝑘</m:t>
                      </m:r>
                      <m:r>
                        <a:rPr lang="en-US" sz="1800" i="1" smtClean="0">
                          <a:solidFill>
                            <a:schemeClr val="bg2"/>
                          </a:solidFill>
                          <a:latin typeface="Cambria Math" panose="02040503050406030204" pitchFamily="18" charset="0"/>
                        </a:rPr>
                        <m:t>,</m:t>
                      </m:r>
                      <m:r>
                        <a:rPr lang="el-GR" sz="1800" i="1" smtClean="0">
                          <a:solidFill>
                            <a:schemeClr val="bg2"/>
                          </a:solidFill>
                          <a:latin typeface="Cambria Math" panose="02040503050406030204" pitchFamily="18" charset="0"/>
                        </a:rPr>
                        <m:t>𝜏</m:t>
                      </m:r>
                      <m:r>
                        <a:rPr lang="el-GR" sz="1800" i="1" smtClean="0">
                          <a:solidFill>
                            <a:schemeClr val="bg2"/>
                          </a:solidFill>
                          <a:latin typeface="Cambria Math" panose="02040503050406030204" pitchFamily="18" charset="0"/>
                        </a:rPr>
                        <m:t>3).</m:t>
                      </m:r>
                    </m:oMath>
                  </m:oMathPara>
                </a14:m>
                <a:endParaRPr lang="en-US" sz="1800">
                  <a:solidFill>
                    <a:schemeClr val="bg2"/>
                  </a:solidFill>
                  <a:latin typeface="Quicksand" panose="020B0604020202020204" charset="0"/>
                </a:endParaRPr>
              </a:p>
            </p:txBody>
          </p:sp>
        </mc:Choice>
        <mc:Fallback xmlns="">
          <p:sp>
            <p:nvSpPr>
              <p:cNvPr id="2" name="TextBox 1">
                <a:extLst>
                  <a:ext uri="{FF2B5EF4-FFF2-40B4-BE49-F238E27FC236}">
                    <a16:creationId xmlns:a16="http://schemas.microsoft.com/office/drawing/2014/main" id="{1D0905E6-B216-CEA7-2CED-004C2B2A235F}"/>
                  </a:ext>
                </a:extLst>
              </p:cNvPr>
              <p:cNvSpPr txBox="1">
                <a:spLocks noRot="1" noChangeAspect="1" noMove="1" noResize="1" noEditPoints="1" noAdjustHandles="1" noChangeArrowheads="1" noChangeShapeType="1" noTextEdit="1"/>
              </p:cNvSpPr>
              <p:nvPr/>
            </p:nvSpPr>
            <p:spPr>
              <a:xfrm>
                <a:off x="974915" y="1191796"/>
                <a:ext cx="7374440" cy="2169825"/>
              </a:xfrm>
              <a:prstGeom prst="rect">
                <a:avLst/>
              </a:prstGeom>
              <a:blipFill>
                <a:blip r:embed="rId3"/>
                <a:stretch>
                  <a:fillRect l="-579"/>
                </a:stretch>
              </a:blipFill>
            </p:spPr>
            <p:txBody>
              <a:bodyPr/>
              <a:lstStyle/>
              <a:p>
                <a:r>
                  <a:rPr lang="en-US">
                    <a:noFill/>
                  </a:rPr>
                  <a:t> </a:t>
                </a:r>
              </a:p>
            </p:txBody>
          </p:sp>
        </mc:Fallback>
      </mc:AlternateContent>
    </p:spTree>
    <p:extLst>
      <p:ext uri="{BB962C8B-B14F-4D97-AF65-F5344CB8AC3E}">
        <p14:creationId xmlns:p14="http://schemas.microsoft.com/office/powerpoint/2010/main" val="383684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Salsa20 expansion</a:t>
            </a:r>
            <a:endParaRPr sz="2400" b="1">
              <a:latin typeface="Quicksand" panose="020B0604020202020204" charset="0"/>
            </a:endParaRPr>
          </a:p>
        </p:txBody>
      </p:sp>
      <p:sp>
        <p:nvSpPr>
          <p:cNvPr id="1532" name="Google Shape;1532;p57"/>
          <p:cNvSpPr/>
          <p:nvPr/>
        </p:nvSpPr>
        <p:spPr>
          <a:xfrm>
            <a:off x="720000" y="1076131"/>
            <a:ext cx="7704000" cy="3396006"/>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image">
            <a:extLst>
              <a:ext uri="{FF2B5EF4-FFF2-40B4-BE49-F238E27FC236}">
                <a16:creationId xmlns:a16="http://schemas.microsoft.com/office/drawing/2014/main" id="{9BC6D7D3-E48E-520B-F972-9CAB1B99E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300" y="1362101"/>
            <a:ext cx="6780581" cy="282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46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Salsa20 encryption</a:t>
            </a:r>
            <a:endParaRPr sz="2400" b="1">
              <a:latin typeface="Quicksand" panose="020B0604020202020204" charset="0"/>
            </a:endParaRPr>
          </a:p>
        </p:txBody>
      </p:sp>
      <p:sp>
        <p:nvSpPr>
          <p:cNvPr id="1532" name="Google Shape;1532;p57"/>
          <p:cNvSpPr/>
          <p:nvPr/>
        </p:nvSpPr>
        <p:spPr>
          <a:xfrm>
            <a:off x="720000" y="1076131"/>
            <a:ext cx="7704000" cy="2799183"/>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0905E6-B216-CEA7-2CED-004C2B2A235F}"/>
                  </a:ext>
                </a:extLst>
              </p:cNvPr>
              <p:cNvSpPr txBox="1"/>
              <p:nvPr/>
            </p:nvSpPr>
            <p:spPr>
              <a:xfrm>
                <a:off x="968695" y="1191796"/>
                <a:ext cx="7374440" cy="2121350"/>
              </a:xfrm>
              <a:prstGeom prst="rect">
                <a:avLst/>
              </a:prstGeom>
              <a:noFill/>
            </p:spPr>
            <p:txBody>
              <a:bodyPr wrap="square" rtlCol="0">
                <a:spAutoFit/>
              </a:bodyPr>
              <a:lstStyle/>
              <a:p>
                <a:pPr marL="285750" indent="-285750">
                  <a:lnSpc>
                    <a:spcPct val="150000"/>
                  </a:lnSpc>
                  <a:buFont typeface="Arial" panose="020B0604020202020204" pitchFamily="34" charset="0"/>
                  <a:buChar char="•"/>
                </a:pPr>
                <a14:m>
                  <m:oMath xmlns:m="http://schemas.openxmlformats.org/officeDocument/2006/math">
                    <m:r>
                      <a:rPr lang="en-US" sz="1800" i="1" smtClean="0">
                        <a:solidFill>
                          <a:schemeClr val="bg2"/>
                        </a:solidFill>
                        <a:latin typeface="Cambria Math" panose="02040503050406030204" pitchFamily="18" charset="0"/>
                      </a:rPr>
                      <m:t>𝑘</m:t>
                    </m:r>
                  </m:oMath>
                </a14:m>
                <a:r>
                  <a:rPr lang="en-US" sz="1800">
                    <a:solidFill>
                      <a:schemeClr val="bg2"/>
                    </a:solidFill>
                    <a:latin typeface="Quicksand" panose="020B0604020202020204" charset="0"/>
                  </a:rPr>
                  <a:t> là chuỗi 32-byte hoặc 16-byte.</a:t>
                </a:r>
              </a:p>
              <a:p>
                <a:pPr marL="285750" indent="-285750">
                  <a:lnSpc>
                    <a:spcPct val="150000"/>
                  </a:lnSpc>
                  <a:buFont typeface="Arial" panose="020B0604020202020204" pitchFamily="34" charset="0"/>
                  <a:buChar char="•"/>
                </a:pPr>
                <a14:m>
                  <m:oMath xmlns:m="http://schemas.openxmlformats.org/officeDocument/2006/math">
                    <m:r>
                      <a:rPr lang="en-US" sz="1800" i="1" smtClean="0">
                        <a:solidFill>
                          <a:schemeClr val="bg2"/>
                        </a:solidFill>
                        <a:latin typeface="Cambria Math" panose="02040503050406030204" pitchFamily="18" charset="0"/>
                      </a:rPr>
                      <m:t>𝑣</m:t>
                    </m:r>
                  </m:oMath>
                </a14:m>
                <a:r>
                  <a:rPr lang="en-US" sz="1800">
                    <a:solidFill>
                      <a:schemeClr val="bg2"/>
                    </a:solidFill>
                    <a:latin typeface="Quicksand" panose="020B0604020202020204" charset="0"/>
                  </a:rPr>
                  <a:t> là chuỗi 8-byte.</a:t>
                </a:r>
              </a:p>
              <a:p>
                <a:pPr marL="285750" indent="-285750">
                  <a:lnSpc>
                    <a:spcPct val="150000"/>
                  </a:lnSpc>
                  <a:buFont typeface="Arial" panose="020B0604020202020204" pitchFamily="34" charset="0"/>
                  <a:buChar char="•"/>
                </a:pPr>
                <a14:m>
                  <m:oMath xmlns:m="http://schemas.openxmlformats.org/officeDocument/2006/math">
                    <m:r>
                      <a:rPr lang="en-US" sz="1800" i="1" smtClean="0">
                        <a:solidFill>
                          <a:schemeClr val="bg2"/>
                        </a:solidFill>
                        <a:latin typeface="Cambria Math" panose="02040503050406030204" pitchFamily="18" charset="0"/>
                      </a:rPr>
                      <m:t>𝑚</m:t>
                    </m:r>
                  </m:oMath>
                </a14:m>
                <a:r>
                  <a:rPr lang="en-US" sz="1800">
                    <a:solidFill>
                      <a:schemeClr val="bg2"/>
                    </a:solidFill>
                    <a:latin typeface="Quicksand" panose="020B0604020202020204" charset="0"/>
                  </a:rPr>
                  <a:t> là chuỗi </a:t>
                </a:r>
                <a14:m>
                  <m:oMath xmlns:m="http://schemas.openxmlformats.org/officeDocument/2006/math">
                    <m:r>
                      <a:rPr lang="en-US" sz="1800" i="1" smtClean="0">
                        <a:solidFill>
                          <a:schemeClr val="bg2"/>
                        </a:solidFill>
                        <a:latin typeface="Cambria Math" panose="02040503050406030204" pitchFamily="18" charset="0"/>
                      </a:rPr>
                      <m:t>𝑙</m:t>
                    </m:r>
                  </m:oMath>
                </a14:m>
                <a:r>
                  <a:rPr lang="en-US" sz="1800">
                    <a:solidFill>
                      <a:schemeClr val="bg2"/>
                    </a:solidFill>
                    <a:latin typeface="Quicksand" panose="020B0604020202020204" charset="0"/>
                  </a:rPr>
                  <a:t> byte ∈ </a:t>
                </a:r>
                <a14:m>
                  <m:oMath xmlns:m="http://schemas.openxmlformats.org/officeDocument/2006/math">
                    <m:r>
                      <a:rPr lang="en-US" sz="1800" b="0" i="0"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0,1,…,</m:t>
                    </m:r>
                    <m:sSup>
                      <m:sSupPr>
                        <m:ctrlPr>
                          <a:rPr lang="en-US" sz="1800" b="0" i="1" smtClean="0">
                            <a:solidFill>
                              <a:schemeClr val="bg2"/>
                            </a:solidFill>
                            <a:latin typeface="Cambria Math" panose="02040503050406030204" pitchFamily="18" charset="0"/>
                          </a:rPr>
                        </m:ctrlPr>
                      </m:sSupPr>
                      <m:e>
                        <m:r>
                          <a:rPr lang="en-US" sz="1800" b="0" i="1" smtClean="0">
                            <a:solidFill>
                              <a:schemeClr val="bg2"/>
                            </a:solidFill>
                            <a:latin typeface="Cambria Math" panose="02040503050406030204" pitchFamily="18" charset="0"/>
                          </a:rPr>
                          <m:t>2</m:t>
                        </m:r>
                      </m:e>
                      <m:sup>
                        <m:r>
                          <a:rPr lang="en-US" sz="1800" b="0" i="1" smtClean="0">
                            <a:solidFill>
                              <a:schemeClr val="bg2"/>
                            </a:solidFill>
                            <a:latin typeface="Cambria Math" panose="02040503050406030204" pitchFamily="18" charset="0"/>
                          </a:rPr>
                          <m:t>70</m:t>
                        </m:r>
                      </m:sup>
                    </m:sSup>
                    <m:r>
                      <a:rPr lang="en-US" sz="1800" b="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 </m:t>
                    </m:r>
                  </m:oMath>
                </a14:m>
                <a:r>
                  <a:rPr lang="en-US" sz="1800">
                    <a:solidFill>
                      <a:schemeClr val="bg2"/>
                    </a:solidFill>
                    <a:latin typeface="Quicksand" panose="020B0604020202020204" charset="0"/>
                  </a:rPr>
                  <a:t>. </a:t>
                </a:r>
              </a:p>
              <a:p>
                <a:pPr marL="285750" indent="-285750">
                  <a:lnSpc>
                    <a:spcPct val="150000"/>
                  </a:lnSpc>
                  <a:buFont typeface="Arial" panose="020B0604020202020204" pitchFamily="34" charset="0"/>
                  <a:buChar char="•"/>
                </a:pPr>
                <a14:m>
                  <m:oMath xmlns:m="http://schemas.openxmlformats.org/officeDocument/2006/math">
                    <m:r>
                      <a:rPr lang="en-US" sz="1800" b="0" i="1" smtClean="0">
                        <a:solidFill>
                          <a:schemeClr val="bg2"/>
                        </a:solidFill>
                        <a:latin typeface="Cambria Math" panose="02040503050406030204" pitchFamily="18" charset="0"/>
                      </a:rPr>
                      <m:t>𝑆𝑎𝑙𝑠𝑎</m:t>
                    </m:r>
                    <m:r>
                      <a:rPr lang="en-US" sz="1800" b="0" i="1" smtClean="0">
                        <a:solidFill>
                          <a:schemeClr val="bg2"/>
                        </a:solidFill>
                        <a:latin typeface="Cambria Math" panose="02040503050406030204" pitchFamily="18" charset="0"/>
                      </a:rPr>
                      <m:t>20 </m:t>
                    </m:r>
                    <m:r>
                      <a:rPr lang="en-US" sz="1800" b="0" i="1">
                        <a:solidFill>
                          <a:schemeClr val="bg2"/>
                        </a:solidFill>
                        <a:latin typeface="Cambria Math" panose="02040503050406030204" pitchFamily="18" charset="0"/>
                      </a:rPr>
                      <m:t>𝑒𝑛𝑐𝑟𝑦𝑝𝑡𝑖𝑜𝑛</m:t>
                    </m:r>
                    <m:r>
                      <a:rPr lang="en-US" sz="1800" b="0" i="1">
                        <a:solidFill>
                          <a:schemeClr val="bg2"/>
                        </a:solidFill>
                        <a:latin typeface="Cambria Math" panose="02040503050406030204" pitchFamily="18" charset="0"/>
                      </a:rPr>
                      <m:t> </m:t>
                    </m:r>
                  </m:oMath>
                </a14:m>
                <a:r>
                  <a:rPr lang="en-US" sz="1800">
                    <a:solidFill>
                      <a:schemeClr val="bg2"/>
                    </a:solidFill>
                    <a:latin typeface="Quicksand" panose="020B0604020202020204" charset="0"/>
                  </a:rPr>
                  <a:t>của </a:t>
                </a:r>
                <a14:m>
                  <m:oMath xmlns:m="http://schemas.openxmlformats.org/officeDocument/2006/math">
                    <m:r>
                      <a:rPr lang="en-US" sz="1800" b="1" i="1" smtClean="0">
                        <a:solidFill>
                          <a:schemeClr val="bg2"/>
                        </a:solidFill>
                        <a:latin typeface="Cambria Math" panose="02040503050406030204" pitchFamily="18" charset="0"/>
                      </a:rPr>
                      <m:t>𝒎</m:t>
                    </m:r>
                  </m:oMath>
                </a14:m>
                <a:r>
                  <a:rPr lang="en-US" sz="1800">
                    <a:solidFill>
                      <a:schemeClr val="bg2"/>
                    </a:solidFill>
                    <a:latin typeface="Quicksand" panose="020B0604020202020204" charset="0"/>
                  </a:rPr>
                  <a:t> với  nonce </a:t>
                </a:r>
                <a14:m>
                  <m:oMath xmlns:m="http://schemas.openxmlformats.org/officeDocument/2006/math">
                    <m:r>
                      <a:rPr lang="en-US" sz="1800" b="1" i="1" smtClean="0">
                        <a:solidFill>
                          <a:schemeClr val="bg2"/>
                        </a:solidFill>
                        <a:latin typeface="Cambria Math" panose="02040503050406030204" pitchFamily="18" charset="0"/>
                      </a:rPr>
                      <m:t>𝒗</m:t>
                    </m:r>
                  </m:oMath>
                </a14:m>
                <a:r>
                  <a:rPr lang="en-US" sz="1800">
                    <a:solidFill>
                      <a:schemeClr val="bg2"/>
                    </a:solidFill>
                    <a:latin typeface="Quicksand" panose="020B0604020202020204" charset="0"/>
                  </a:rPr>
                  <a:t> và khóa </a:t>
                </a:r>
                <a14:m>
                  <m:oMath xmlns:m="http://schemas.openxmlformats.org/officeDocument/2006/math">
                    <m:r>
                      <a:rPr lang="en-US" sz="1800" b="1" i="1" smtClean="0">
                        <a:solidFill>
                          <a:schemeClr val="bg2"/>
                        </a:solidFill>
                        <a:latin typeface="Cambria Math" panose="02040503050406030204" pitchFamily="18" charset="0"/>
                      </a:rPr>
                      <m:t>𝒌</m:t>
                    </m:r>
                  </m:oMath>
                </a14:m>
                <a:r>
                  <a:rPr lang="en-US" sz="1800">
                    <a:solidFill>
                      <a:schemeClr val="bg2"/>
                    </a:solidFill>
                    <a:latin typeface="Quicksand" panose="020B0604020202020204" charset="0"/>
                  </a:rPr>
                  <a:t>, đ</a:t>
                </a:r>
                <a:r>
                  <a:rPr lang="vi-VN" sz="1800">
                    <a:solidFill>
                      <a:schemeClr val="bg2"/>
                    </a:solidFill>
                    <a:latin typeface="Quicksand" panose="020B0604020202020204" charset="0"/>
                  </a:rPr>
                  <a:t>ược</a:t>
                </a:r>
                <a:r>
                  <a:rPr lang="en-US" sz="1800">
                    <a:solidFill>
                      <a:schemeClr val="bg2"/>
                    </a:solidFill>
                    <a:latin typeface="Quicksand" panose="020B0604020202020204" charset="0"/>
                  </a:rPr>
                  <a:t> kí hiệu là </a:t>
                </a:r>
                <a14:m>
                  <m:oMath xmlns:m="http://schemas.openxmlformats.org/officeDocument/2006/math">
                    <m:sSub>
                      <m:sSubPr>
                        <m:ctrlPr>
                          <a:rPr lang="en-US" sz="1800" i="1" smtClean="0">
                            <a:solidFill>
                              <a:schemeClr val="bg2"/>
                            </a:solidFill>
                            <a:latin typeface="Cambria Math" panose="02040503050406030204" pitchFamily="18" charset="0"/>
                          </a:rPr>
                        </m:ctrlPr>
                      </m:sSubPr>
                      <m:e>
                        <m:r>
                          <a:rPr lang="en-US" sz="1800" b="0" i="1">
                            <a:solidFill>
                              <a:schemeClr val="bg2"/>
                            </a:solidFill>
                            <a:latin typeface="Cambria Math" panose="02040503050406030204" pitchFamily="18" charset="0"/>
                          </a:rPr>
                          <m:t>𝑆𝑎𝑙𝑠𝑎</m:t>
                        </m:r>
                        <m:r>
                          <a:rPr lang="en-US" sz="1800" b="0" i="1">
                            <a:solidFill>
                              <a:schemeClr val="bg2"/>
                            </a:solidFill>
                            <a:latin typeface="Cambria Math" panose="02040503050406030204" pitchFamily="18" charset="0"/>
                          </a:rPr>
                          <m:t>20</m:t>
                        </m:r>
                      </m:e>
                      <m:sub>
                        <m:r>
                          <a:rPr lang="en-US" sz="1800" b="0" i="1" smtClean="0">
                            <a:solidFill>
                              <a:schemeClr val="bg2"/>
                            </a:solidFill>
                            <a:latin typeface="Cambria Math" panose="02040503050406030204" pitchFamily="18" charset="0"/>
                          </a:rPr>
                          <m:t>𝑘</m:t>
                        </m:r>
                      </m:sub>
                    </m:sSub>
                    <m:r>
                      <a:rPr lang="en-US" sz="1800" b="0" i="1">
                        <a:solidFill>
                          <a:schemeClr val="bg2"/>
                        </a:solidFill>
                        <a:latin typeface="Cambria Math" panose="02040503050406030204" pitchFamily="18" charset="0"/>
                      </a:rPr>
                      <m:t>(</m:t>
                    </m:r>
                    <m:r>
                      <a:rPr lang="en-US" sz="1800" b="0" i="1">
                        <a:solidFill>
                          <a:schemeClr val="bg2"/>
                        </a:solidFill>
                        <a:latin typeface="Cambria Math" panose="02040503050406030204" pitchFamily="18" charset="0"/>
                      </a:rPr>
                      <m:t>𝑣</m:t>
                    </m:r>
                    <m:r>
                      <a:rPr lang="en-US" sz="1800" b="0" i="1">
                        <a:solidFill>
                          <a:schemeClr val="bg2"/>
                        </a:solidFill>
                        <a:latin typeface="Cambria Math" panose="02040503050406030204" pitchFamily="18" charset="0"/>
                      </a:rPr>
                      <m:t>)⊕</m:t>
                    </m:r>
                    <m:r>
                      <a:rPr lang="en-US" sz="1800" b="0" i="1">
                        <a:solidFill>
                          <a:schemeClr val="bg2"/>
                        </a:solidFill>
                        <a:latin typeface="Cambria Math" panose="02040503050406030204" pitchFamily="18" charset="0"/>
                      </a:rPr>
                      <m:t>𝑚</m:t>
                    </m:r>
                  </m:oMath>
                </a14:m>
                <a:r>
                  <a:rPr lang="en-US" sz="1800">
                    <a:solidFill>
                      <a:schemeClr val="bg2"/>
                    </a:solidFill>
                    <a:latin typeface="Quicksand" panose="020B0604020202020204" charset="0"/>
                  </a:rPr>
                  <a:t>, là một chuỗi </a:t>
                </a:r>
                <a14:m>
                  <m:oMath xmlns:m="http://schemas.openxmlformats.org/officeDocument/2006/math">
                    <m:r>
                      <a:rPr lang="en-US" sz="1800" i="1" smtClean="0">
                        <a:solidFill>
                          <a:schemeClr val="bg2"/>
                        </a:solidFill>
                        <a:latin typeface="Cambria Math" panose="02040503050406030204" pitchFamily="18" charset="0"/>
                      </a:rPr>
                      <m:t>𝑙</m:t>
                    </m:r>
                  </m:oMath>
                </a14:m>
                <a:r>
                  <a:rPr lang="en-US" sz="1800">
                    <a:solidFill>
                      <a:schemeClr val="bg2"/>
                    </a:solidFill>
                    <a:latin typeface="Quicksand" panose="020B0604020202020204" charset="0"/>
                  </a:rPr>
                  <a:t> byte.</a:t>
                </a:r>
              </a:p>
            </p:txBody>
          </p:sp>
        </mc:Choice>
        <mc:Fallback xmlns="">
          <p:sp>
            <p:nvSpPr>
              <p:cNvPr id="2" name="TextBox 1">
                <a:extLst>
                  <a:ext uri="{FF2B5EF4-FFF2-40B4-BE49-F238E27FC236}">
                    <a16:creationId xmlns:a16="http://schemas.microsoft.com/office/drawing/2014/main" id="{1D0905E6-B216-CEA7-2CED-004C2B2A235F}"/>
                  </a:ext>
                </a:extLst>
              </p:cNvPr>
              <p:cNvSpPr txBox="1">
                <a:spLocks noRot="1" noChangeAspect="1" noMove="1" noResize="1" noEditPoints="1" noAdjustHandles="1" noChangeArrowheads="1" noChangeShapeType="1" noTextEdit="1"/>
              </p:cNvSpPr>
              <p:nvPr/>
            </p:nvSpPr>
            <p:spPr>
              <a:xfrm>
                <a:off x="968695" y="1191796"/>
                <a:ext cx="7374440" cy="2121350"/>
              </a:xfrm>
              <a:prstGeom prst="rect">
                <a:avLst/>
              </a:prstGeom>
              <a:blipFill>
                <a:blip r:embed="rId3"/>
                <a:stretch>
                  <a:fillRect l="-579" b="-4035"/>
                </a:stretch>
              </a:blipFill>
            </p:spPr>
            <p:txBody>
              <a:bodyPr/>
              <a:lstStyle/>
              <a:p>
                <a:r>
                  <a:rPr lang="en-US">
                    <a:noFill/>
                  </a:rPr>
                  <a:t> </a:t>
                </a:r>
              </a:p>
            </p:txBody>
          </p:sp>
        </mc:Fallback>
      </mc:AlternateContent>
    </p:spTree>
    <p:extLst>
      <p:ext uri="{BB962C8B-B14F-4D97-AF65-F5344CB8AC3E}">
        <p14:creationId xmlns:p14="http://schemas.microsoft.com/office/powerpoint/2010/main" val="15965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58"/>
          <p:cNvSpPr/>
          <p:nvPr/>
        </p:nvSpPr>
        <p:spPr>
          <a:xfrm>
            <a:off x="714800" y="1216400"/>
            <a:ext cx="4656600" cy="27618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8"/>
          <p:cNvSpPr txBox="1">
            <a:spLocks noGrp="1"/>
          </p:cNvSpPr>
          <p:nvPr>
            <p:ph type="title"/>
          </p:nvPr>
        </p:nvSpPr>
        <p:spPr>
          <a:xfrm>
            <a:off x="900500" y="1621774"/>
            <a:ext cx="4285200" cy="2045889"/>
          </a:xfrm>
          <a:prstGeom prst="rect">
            <a:avLst/>
          </a:prstGeom>
        </p:spPr>
        <p:txBody>
          <a:bodyPr spcFirstLastPara="1" wrap="square" lIns="0" tIns="0" rIns="0" bIns="0" anchor="t" anchorCtr="0">
            <a:noAutofit/>
          </a:bodyPr>
          <a:lstStyle/>
          <a:p>
            <a:pPr lvl="0"/>
            <a:r>
              <a:rPr lang="en-US"/>
              <a:t>Giới thiệu Mật mã dòng eStream</a:t>
            </a:r>
            <a:br>
              <a:rPr lang="en-US"/>
            </a:br>
            <a:br>
              <a:rPr lang="en-US"/>
            </a:br>
            <a:r>
              <a:rPr lang="en-US" sz="4800" b="1"/>
              <a:t>SALSA20</a:t>
            </a:r>
            <a:endParaRPr sz="4800" b="1"/>
          </a:p>
        </p:txBody>
      </p:sp>
      <p:grpSp>
        <p:nvGrpSpPr>
          <p:cNvPr id="1546" name="Google Shape;1546;p58"/>
          <p:cNvGrpSpPr/>
          <p:nvPr/>
        </p:nvGrpSpPr>
        <p:grpSpPr>
          <a:xfrm>
            <a:off x="5371408" y="1225967"/>
            <a:ext cx="3012040" cy="2742669"/>
            <a:chOff x="5199785" y="1140865"/>
            <a:chExt cx="3513813" cy="3199568"/>
          </a:xfrm>
        </p:grpSpPr>
        <p:sp>
          <p:nvSpPr>
            <p:cNvPr id="1547" name="Google Shape;1547;p58"/>
            <p:cNvSpPr/>
            <p:nvPr/>
          </p:nvSpPr>
          <p:spPr>
            <a:xfrm>
              <a:off x="6585475" y="1140865"/>
              <a:ext cx="14804" cy="33142"/>
            </a:xfrm>
            <a:custGeom>
              <a:avLst/>
              <a:gdLst/>
              <a:ahLst/>
              <a:cxnLst/>
              <a:rect l="l" t="t" r="r" b="b"/>
              <a:pathLst>
                <a:path w="88" h="197" extrusionOk="0">
                  <a:moveTo>
                    <a:pt x="48" y="0"/>
                  </a:moveTo>
                  <a:cubicBezTo>
                    <a:pt x="24" y="0"/>
                    <a:pt x="1" y="24"/>
                    <a:pt x="1" y="47"/>
                  </a:cubicBezTo>
                  <a:lnTo>
                    <a:pt x="1" y="149"/>
                  </a:lnTo>
                  <a:cubicBezTo>
                    <a:pt x="1" y="173"/>
                    <a:pt x="24" y="197"/>
                    <a:pt x="48" y="197"/>
                  </a:cubicBezTo>
                  <a:cubicBezTo>
                    <a:pt x="72" y="197"/>
                    <a:pt x="87" y="173"/>
                    <a:pt x="87" y="149"/>
                  </a:cubicBezTo>
                  <a:lnTo>
                    <a:pt x="87" y="47"/>
                  </a:lnTo>
                  <a:cubicBezTo>
                    <a:pt x="87" y="24"/>
                    <a:pt x="72" y="0"/>
                    <a:pt x="48" y="0"/>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8"/>
            <p:cNvSpPr/>
            <p:nvPr/>
          </p:nvSpPr>
          <p:spPr>
            <a:xfrm>
              <a:off x="6730996" y="1181746"/>
              <a:ext cx="26749" cy="31964"/>
            </a:xfrm>
            <a:custGeom>
              <a:avLst/>
              <a:gdLst/>
              <a:ahLst/>
              <a:cxnLst/>
              <a:rect l="l" t="t" r="r" b="b"/>
              <a:pathLst>
                <a:path w="159" h="190" extrusionOk="0">
                  <a:moveTo>
                    <a:pt x="127" y="9"/>
                  </a:moveTo>
                  <a:lnTo>
                    <a:pt x="127" y="9"/>
                  </a:lnTo>
                  <a:cubicBezTo>
                    <a:pt x="150" y="24"/>
                    <a:pt x="158" y="48"/>
                    <a:pt x="143" y="72"/>
                  </a:cubicBezTo>
                  <a:lnTo>
                    <a:pt x="95" y="166"/>
                  </a:lnTo>
                  <a:cubicBezTo>
                    <a:pt x="80" y="182"/>
                    <a:pt x="56" y="190"/>
                    <a:pt x="32" y="182"/>
                  </a:cubicBezTo>
                  <a:lnTo>
                    <a:pt x="32" y="182"/>
                  </a:lnTo>
                  <a:cubicBezTo>
                    <a:pt x="9" y="166"/>
                    <a:pt x="1" y="142"/>
                    <a:pt x="17" y="119"/>
                  </a:cubicBezTo>
                  <a:lnTo>
                    <a:pt x="72" y="24"/>
                  </a:lnTo>
                  <a:cubicBezTo>
                    <a:pt x="80" y="9"/>
                    <a:pt x="111" y="1"/>
                    <a:pt x="127" y="9"/>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8"/>
            <p:cNvSpPr/>
            <p:nvPr/>
          </p:nvSpPr>
          <p:spPr>
            <a:xfrm>
              <a:off x="6429354" y="1181746"/>
              <a:ext cx="25403" cy="31964"/>
            </a:xfrm>
            <a:custGeom>
              <a:avLst/>
              <a:gdLst/>
              <a:ahLst/>
              <a:cxnLst/>
              <a:rect l="l" t="t" r="r" b="b"/>
              <a:pathLst>
                <a:path w="151" h="190" extrusionOk="0">
                  <a:moveTo>
                    <a:pt x="127" y="182"/>
                  </a:moveTo>
                  <a:lnTo>
                    <a:pt x="127" y="182"/>
                  </a:lnTo>
                  <a:cubicBezTo>
                    <a:pt x="103" y="190"/>
                    <a:pt x="79" y="182"/>
                    <a:pt x="64" y="166"/>
                  </a:cubicBezTo>
                  <a:lnTo>
                    <a:pt x="9" y="72"/>
                  </a:lnTo>
                  <a:cubicBezTo>
                    <a:pt x="1" y="48"/>
                    <a:pt x="9" y="24"/>
                    <a:pt x="24" y="9"/>
                  </a:cubicBezTo>
                  <a:lnTo>
                    <a:pt x="24" y="9"/>
                  </a:lnTo>
                  <a:cubicBezTo>
                    <a:pt x="48" y="1"/>
                    <a:pt x="72" y="9"/>
                    <a:pt x="87" y="24"/>
                  </a:cubicBezTo>
                  <a:lnTo>
                    <a:pt x="142" y="119"/>
                  </a:lnTo>
                  <a:cubicBezTo>
                    <a:pt x="150" y="142"/>
                    <a:pt x="142" y="166"/>
                    <a:pt x="127" y="182"/>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58"/>
            <p:cNvGrpSpPr/>
            <p:nvPr/>
          </p:nvGrpSpPr>
          <p:grpSpPr>
            <a:xfrm>
              <a:off x="5199785" y="1253401"/>
              <a:ext cx="3513813" cy="3087032"/>
              <a:chOff x="5199785" y="1253401"/>
              <a:chExt cx="3513813" cy="3087032"/>
            </a:xfrm>
          </p:grpSpPr>
          <p:sp>
            <p:nvSpPr>
              <p:cNvPr id="1551" name="Google Shape;1551;p58"/>
              <p:cNvSpPr/>
              <p:nvPr/>
            </p:nvSpPr>
            <p:spPr>
              <a:xfrm>
                <a:off x="5504351" y="2075034"/>
                <a:ext cx="155903" cy="252400"/>
              </a:xfrm>
              <a:custGeom>
                <a:avLst/>
                <a:gdLst/>
                <a:ahLst/>
                <a:cxnLst/>
                <a:rect l="l" t="t" r="r" b="b"/>
                <a:pathLst>
                  <a:path w="1055" h="1708" extrusionOk="0">
                    <a:moveTo>
                      <a:pt x="173" y="1566"/>
                    </a:moveTo>
                    <a:cubicBezTo>
                      <a:pt x="0" y="874"/>
                      <a:pt x="126" y="504"/>
                      <a:pt x="181" y="284"/>
                    </a:cubicBezTo>
                    <a:cubicBezTo>
                      <a:pt x="236" y="64"/>
                      <a:pt x="582" y="16"/>
                      <a:pt x="685" y="9"/>
                    </a:cubicBezTo>
                    <a:cubicBezTo>
                      <a:pt x="787" y="1"/>
                      <a:pt x="976" y="410"/>
                      <a:pt x="1015" y="559"/>
                    </a:cubicBezTo>
                    <a:cubicBezTo>
                      <a:pt x="1054" y="709"/>
                      <a:pt x="1031" y="952"/>
                      <a:pt x="921" y="992"/>
                    </a:cubicBezTo>
                    <a:cubicBezTo>
                      <a:pt x="803" y="1023"/>
                      <a:pt x="826" y="921"/>
                      <a:pt x="826" y="921"/>
                    </a:cubicBezTo>
                    <a:cubicBezTo>
                      <a:pt x="803" y="992"/>
                      <a:pt x="779" y="1062"/>
                      <a:pt x="771" y="1141"/>
                    </a:cubicBezTo>
                    <a:cubicBezTo>
                      <a:pt x="755" y="1228"/>
                      <a:pt x="630" y="1267"/>
                      <a:pt x="630" y="1267"/>
                    </a:cubicBezTo>
                    <a:cubicBezTo>
                      <a:pt x="630" y="1267"/>
                      <a:pt x="598" y="1637"/>
                      <a:pt x="590" y="1668"/>
                    </a:cubicBezTo>
                    <a:cubicBezTo>
                      <a:pt x="590" y="1707"/>
                      <a:pt x="173" y="1566"/>
                      <a:pt x="173" y="1566"/>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8"/>
              <p:cNvSpPr/>
              <p:nvPr/>
            </p:nvSpPr>
            <p:spPr>
              <a:xfrm>
                <a:off x="5555482" y="2150547"/>
                <a:ext cx="104773" cy="159450"/>
              </a:xfrm>
              <a:custGeom>
                <a:avLst/>
                <a:gdLst/>
                <a:ahLst/>
                <a:cxnLst/>
                <a:rect l="l" t="t" r="r" b="b"/>
                <a:pathLst>
                  <a:path w="709" h="1079" extrusionOk="0">
                    <a:moveTo>
                      <a:pt x="653" y="1"/>
                    </a:moveTo>
                    <a:cubicBezTo>
                      <a:pt x="661" y="17"/>
                      <a:pt x="669" y="40"/>
                      <a:pt x="669" y="56"/>
                    </a:cubicBezTo>
                    <a:cubicBezTo>
                      <a:pt x="708" y="198"/>
                      <a:pt x="685" y="449"/>
                      <a:pt x="575" y="481"/>
                    </a:cubicBezTo>
                    <a:cubicBezTo>
                      <a:pt x="457" y="520"/>
                      <a:pt x="480" y="418"/>
                      <a:pt x="480" y="418"/>
                    </a:cubicBezTo>
                    <a:cubicBezTo>
                      <a:pt x="457" y="489"/>
                      <a:pt x="433" y="559"/>
                      <a:pt x="425" y="630"/>
                    </a:cubicBezTo>
                    <a:cubicBezTo>
                      <a:pt x="409" y="717"/>
                      <a:pt x="284" y="764"/>
                      <a:pt x="284" y="764"/>
                    </a:cubicBezTo>
                    <a:cubicBezTo>
                      <a:pt x="284" y="764"/>
                      <a:pt x="268" y="945"/>
                      <a:pt x="260" y="1063"/>
                    </a:cubicBezTo>
                    <a:cubicBezTo>
                      <a:pt x="0" y="1078"/>
                      <a:pt x="142" y="882"/>
                      <a:pt x="142" y="866"/>
                    </a:cubicBezTo>
                    <a:cubicBezTo>
                      <a:pt x="142" y="850"/>
                      <a:pt x="166" y="669"/>
                      <a:pt x="236" y="654"/>
                    </a:cubicBezTo>
                    <a:cubicBezTo>
                      <a:pt x="315" y="638"/>
                      <a:pt x="362" y="544"/>
                      <a:pt x="402" y="378"/>
                    </a:cubicBezTo>
                    <a:cubicBezTo>
                      <a:pt x="441" y="213"/>
                      <a:pt x="496" y="213"/>
                      <a:pt x="512" y="300"/>
                    </a:cubicBezTo>
                    <a:cubicBezTo>
                      <a:pt x="527" y="386"/>
                      <a:pt x="559" y="402"/>
                      <a:pt x="606" y="339"/>
                    </a:cubicBezTo>
                    <a:cubicBezTo>
                      <a:pt x="653" y="229"/>
                      <a:pt x="669" y="111"/>
                      <a:pt x="653" y="1"/>
                    </a:cubicBezTo>
                    <a:close/>
                  </a:path>
                </a:pathLst>
              </a:custGeom>
              <a:solidFill>
                <a:srgbClr val="D59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8"/>
              <p:cNvSpPr/>
              <p:nvPr/>
            </p:nvSpPr>
            <p:spPr>
              <a:xfrm>
                <a:off x="6376082" y="2032031"/>
                <a:ext cx="86153" cy="74627"/>
              </a:xfrm>
              <a:custGeom>
                <a:avLst/>
                <a:gdLst/>
                <a:ahLst/>
                <a:cxnLst/>
                <a:rect l="l" t="t" r="r" b="b"/>
                <a:pathLst>
                  <a:path w="583" h="505" extrusionOk="0">
                    <a:moveTo>
                      <a:pt x="527" y="488"/>
                    </a:moveTo>
                    <a:lnTo>
                      <a:pt x="582" y="504"/>
                    </a:lnTo>
                    <a:lnTo>
                      <a:pt x="559" y="182"/>
                    </a:lnTo>
                    <a:cubicBezTo>
                      <a:pt x="559" y="142"/>
                      <a:pt x="543" y="103"/>
                      <a:pt x="512" y="87"/>
                    </a:cubicBezTo>
                    <a:cubicBezTo>
                      <a:pt x="449" y="56"/>
                      <a:pt x="394" y="24"/>
                      <a:pt x="331" y="9"/>
                    </a:cubicBezTo>
                    <a:cubicBezTo>
                      <a:pt x="299" y="1"/>
                      <a:pt x="268" y="1"/>
                      <a:pt x="236" y="9"/>
                    </a:cubicBezTo>
                    <a:cubicBezTo>
                      <a:pt x="181" y="24"/>
                      <a:pt x="32" y="71"/>
                      <a:pt x="32" y="71"/>
                    </a:cubicBezTo>
                    <a:cubicBezTo>
                      <a:pt x="8" y="79"/>
                      <a:pt x="0" y="103"/>
                      <a:pt x="8" y="127"/>
                    </a:cubicBezTo>
                    <a:cubicBezTo>
                      <a:pt x="16" y="166"/>
                      <a:pt x="71" y="205"/>
                      <a:pt x="244" y="158"/>
                    </a:cubicBezTo>
                    <a:lnTo>
                      <a:pt x="354" y="189"/>
                    </a:lnTo>
                    <a:lnTo>
                      <a:pt x="354" y="260"/>
                    </a:ln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8"/>
              <p:cNvSpPr/>
              <p:nvPr/>
            </p:nvSpPr>
            <p:spPr>
              <a:xfrm>
                <a:off x="6343572" y="1930953"/>
                <a:ext cx="203487" cy="195359"/>
              </a:xfrm>
              <a:custGeom>
                <a:avLst/>
                <a:gdLst/>
                <a:ahLst/>
                <a:cxnLst/>
                <a:rect l="l" t="t" r="r" b="b"/>
                <a:pathLst>
                  <a:path w="1377" h="1322" extrusionOk="0">
                    <a:moveTo>
                      <a:pt x="1172" y="103"/>
                    </a:moveTo>
                    <a:lnTo>
                      <a:pt x="1172" y="103"/>
                    </a:lnTo>
                    <a:lnTo>
                      <a:pt x="24" y="1204"/>
                    </a:lnTo>
                    <a:cubicBezTo>
                      <a:pt x="0" y="1220"/>
                      <a:pt x="0" y="1251"/>
                      <a:pt x="24" y="1267"/>
                    </a:cubicBezTo>
                    <a:lnTo>
                      <a:pt x="63" y="1306"/>
                    </a:lnTo>
                    <a:cubicBezTo>
                      <a:pt x="79" y="1322"/>
                      <a:pt x="102" y="1322"/>
                      <a:pt x="118" y="1306"/>
                    </a:cubicBezTo>
                    <a:lnTo>
                      <a:pt x="1266" y="205"/>
                    </a:lnTo>
                    <a:lnTo>
                      <a:pt x="1266" y="205"/>
                    </a:lnTo>
                    <a:lnTo>
                      <a:pt x="1298" y="173"/>
                    </a:lnTo>
                    <a:cubicBezTo>
                      <a:pt x="1329" y="126"/>
                      <a:pt x="1353" y="71"/>
                      <a:pt x="1376" y="16"/>
                    </a:cubicBezTo>
                    <a:lnTo>
                      <a:pt x="1376" y="0"/>
                    </a:lnTo>
                    <a:cubicBezTo>
                      <a:pt x="1376" y="0"/>
                      <a:pt x="1361" y="0"/>
                      <a:pt x="1361" y="0"/>
                    </a:cubicBezTo>
                    <a:cubicBezTo>
                      <a:pt x="1306" y="24"/>
                      <a:pt x="1251" y="48"/>
                      <a:pt x="1196" y="71"/>
                    </a:cubicBezTo>
                    <a:close/>
                  </a:path>
                </a:pathLst>
              </a:custGeom>
              <a:solidFill>
                <a:srgbClr val="EAC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8"/>
              <p:cNvSpPr/>
              <p:nvPr/>
            </p:nvSpPr>
            <p:spPr>
              <a:xfrm>
                <a:off x="6518982" y="1930953"/>
                <a:ext cx="28077" cy="28077"/>
              </a:xfrm>
              <a:custGeom>
                <a:avLst/>
                <a:gdLst/>
                <a:ahLst/>
                <a:cxnLst/>
                <a:rect l="l" t="t" r="r" b="b"/>
                <a:pathLst>
                  <a:path w="190" h="190" extrusionOk="0">
                    <a:moveTo>
                      <a:pt x="103" y="189"/>
                    </a:moveTo>
                    <a:lnTo>
                      <a:pt x="111" y="181"/>
                    </a:lnTo>
                    <a:cubicBezTo>
                      <a:pt x="142" y="126"/>
                      <a:pt x="166" y="79"/>
                      <a:pt x="189" y="24"/>
                    </a:cubicBezTo>
                    <a:lnTo>
                      <a:pt x="189" y="8"/>
                    </a:lnTo>
                    <a:cubicBezTo>
                      <a:pt x="189" y="0"/>
                      <a:pt x="174" y="8"/>
                      <a:pt x="174" y="8"/>
                    </a:cubicBezTo>
                    <a:cubicBezTo>
                      <a:pt x="119" y="24"/>
                      <a:pt x="64" y="48"/>
                      <a:pt x="9" y="79"/>
                    </a:cubicBezTo>
                    <a:lnTo>
                      <a:pt x="1" y="87"/>
                    </a:lnTo>
                    <a:cubicBezTo>
                      <a:pt x="24" y="126"/>
                      <a:pt x="56" y="166"/>
                      <a:pt x="103" y="181"/>
                    </a:cubicBezTo>
                    <a:close/>
                  </a:path>
                </a:pathLst>
              </a:custGeom>
              <a:solidFill>
                <a:srgbClr val="EEC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8"/>
              <p:cNvSpPr/>
              <p:nvPr/>
            </p:nvSpPr>
            <p:spPr>
              <a:xfrm>
                <a:off x="6538784" y="1930953"/>
                <a:ext cx="8275" cy="8275"/>
              </a:xfrm>
              <a:custGeom>
                <a:avLst/>
                <a:gdLst/>
                <a:ahLst/>
                <a:cxnLst/>
                <a:rect l="l" t="t" r="r" b="b"/>
                <a:pathLst>
                  <a:path w="56" h="56" extrusionOk="0">
                    <a:moveTo>
                      <a:pt x="40" y="55"/>
                    </a:moveTo>
                    <a:lnTo>
                      <a:pt x="55" y="16"/>
                    </a:lnTo>
                    <a:lnTo>
                      <a:pt x="55" y="0"/>
                    </a:lnTo>
                    <a:cubicBezTo>
                      <a:pt x="55" y="0"/>
                      <a:pt x="40" y="0"/>
                      <a:pt x="40" y="0"/>
                    </a:cubicBezTo>
                    <a:lnTo>
                      <a:pt x="0" y="16"/>
                    </a:lnTo>
                    <a:cubicBezTo>
                      <a:pt x="0" y="24"/>
                      <a:pt x="8" y="32"/>
                      <a:pt x="16" y="40"/>
                    </a:cubicBezTo>
                    <a:close/>
                  </a:path>
                </a:pathLst>
              </a:custGeom>
              <a:solidFill>
                <a:srgbClr val="54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8"/>
              <p:cNvSpPr/>
              <p:nvPr/>
            </p:nvSpPr>
            <p:spPr>
              <a:xfrm>
                <a:off x="6337661" y="2059961"/>
                <a:ext cx="133885" cy="294221"/>
              </a:xfrm>
              <a:custGeom>
                <a:avLst/>
                <a:gdLst/>
                <a:ahLst/>
                <a:cxnLst/>
                <a:rect l="l" t="t" r="r" b="b"/>
                <a:pathLst>
                  <a:path w="906" h="1991" extrusionOk="0">
                    <a:moveTo>
                      <a:pt x="245" y="252"/>
                    </a:moveTo>
                    <a:cubicBezTo>
                      <a:pt x="245" y="252"/>
                      <a:pt x="237" y="150"/>
                      <a:pt x="284" y="118"/>
                    </a:cubicBezTo>
                    <a:cubicBezTo>
                      <a:pt x="331" y="95"/>
                      <a:pt x="528" y="16"/>
                      <a:pt x="528" y="16"/>
                    </a:cubicBezTo>
                    <a:cubicBezTo>
                      <a:pt x="575" y="0"/>
                      <a:pt x="630" y="24"/>
                      <a:pt x="654" y="63"/>
                    </a:cubicBezTo>
                    <a:cubicBezTo>
                      <a:pt x="709" y="126"/>
                      <a:pt x="882" y="370"/>
                      <a:pt x="882" y="370"/>
                    </a:cubicBezTo>
                    <a:cubicBezTo>
                      <a:pt x="905" y="409"/>
                      <a:pt x="905" y="457"/>
                      <a:pt x="882" y="504"/>
                    </a:cubicBezTo>
                    <a:cubicBezTo>
                      <a:pt x="897" y="543"/>
                      <a:pt x="905" y="598"/>
                      <a:pt x="897" y="645"/>
                    </a:cubicBezTo>
                    <a:cubicBezTo>
                      <a:pt x="827" y="913"/>
                      <a:pt x="889" y="1990"/>
                      <a:pt x="567" y="1817"/>
                    </a:cubicBezTo>
                    <a:lnTo>
                      <a:pt x="237" y="1644"/>
                    </a:lnTo>
                    <a:cubicBezTo>
                      <a:pt x="237" y="1644"/>
                      <a:pt x="386" y="1196"/>
                      <a:pt x="370" y="1125"/>
                    </a:cubicBezTo>
                    <a:cubicBezTo>
                      <a:pt x="355" y="1047"/>
                      <a:pt x="174" y="866"/>
                      <a:pt x="182" y="771"/>
                    </a:cubicBezTo>
                    <a:cubicBezTo>
                      <a:pt x="182" y="669"/>
                      <a:pt x="221" y="425"/>
                      <a:pt x="221" y="425"/>
                    </a:cubicBezTo>
                    <a:cubicBezTo>
                      <a:pt x="197" y="425"/>
                      <a:pt x="182" y="441"/>
                      <a:pt x="158" y="449"/>
                    </a:cubicBezTo>
                    <a:cubicBezTo>
                      <a:pt x="134" y="465"/>
                      <a:pt x="103" y="480"/>
                      <a:pt x="79" y="496"/>
                    </a:cubicBezTo>
                    <a:cubicBezTo>
                      <a:pt x="56" y="496"/>
                      <a:pt x="1" y="472"/>
                      <a:pt x="1" y="449"/>
                    </a:cubicBezTo>
                    <a:cubicBezTo>
                      <a:pt x="1" y="425"/>
                      <a:pt x="32" y="402"/>
                      <a:pt x="95" y="347"/>
                    </a:cubicBezTo>
                    <a:cubicBezTo>
                      <a:pt x="166" y="291"/>
                      <a:pt x="189" y="252"/>
                      <a:pt x="245" y="252"/>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8"/>
              <p:cNvSpPr/>
              <p:nvPr/>
            </p:nvSpPr>
            <p:spPr>
              <a:xfrm>
                <a:off x="6370171" y="2089073"/>
                <a:ext cx="97827" cy="86153"/>
              </a:xfrm>
              <a:custGeom>
                <a:avLst/>
                <a:gdLst/>
                <a:ahLst/>
                <a:cxnLst/>
                <a:rect l="l" t="t" r="r" b="b"/>
                <a:pathLst>
                  <a:path w="662" h="583" fill="none" extrusionOk="0">
                    <a:moveTo>
                      <a:pt x="25" y="55"/>
                    </a:moveTo>
                    <a:lnTo>
                      <a:pt x="308" y="0"/>
                    </a:lnTo>
                    <a:cubicBezTo>
                      <a:pt x="331" y="0"/>
                      <a:pt x="355" y="8"/>
                      <a:pt x="371" y="24"/>
                    </a:cubicBezTo>
                    <a:cubicBezTo>
                      <a:pt x="402" y="55"/>
                      <a:pt x="662" y="299"/>
                      <a:pt x="662" y="299"/>
                    </a:cubicBezTo>
                    <a:moveTo>
                      <a:pt x="418" y="582"/>
                    </a:moveTo>
                    <a:cubicBezTo>
                      <a:pt x="331" y="535"/>
                      <a:pt x="292" y="425"/>
                      <a:pt x="331" y="338"/>
                    </a:cubicBezTo>
                    <a:lnTo>
                      <a:pt x="253" y="338"/>
                    </a:lnTo>
                    <a:cubicBezTo>
                      <a:pt x="237" y="338"/>
                      <a:pt x="40" y="425"/>
                      <a:pt x="64" y="268"/>
                    </a:cubicBezTo>
                    <a:cubicBezTo>
                      <a:pt x="64" y="244"/>
                      <a:pt x="111" y="220"/>
                      <a:pt x="174" y="197"/>
                    </a:cubicBezTo>
                    <a:moveTo>
                      <a:pt x="1" y="228"/>
                    </a:moveTo>
                    <a:lnTo>
                      <a:pt x="143" y="197"/>
                    </a:lnTo>
                    <a:cubicBezTo>
                      <a:pt x="198" y="189"/>
                      <a:pt x="260" y="181"/>
                      <a:pt x="316" y="189"/>
                    </a:cubicBezTo>
                    <a:cubicBezTo>
                      <a:pt x="347" y="205"/>
                      <a:pt x="552" y="346"/>
                      <a:pt x="552" y="346"/>
                    </a:cubicBezTo>
                  </a:path>
                </a:pathLst>
              </a:custGeom>
              <a:noFill/>
              <a:ln w="975" cap="rnd" cmpd="sng">
                <a:solidFill>
                  <a:srgbClr val="CF857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8"/>
              <p:cNvSpPr/>
              <p:nvPr/>
            </p:nvSpPr>
            <p:spPr>
              <a:xfrm>
                <a:off x="6191214" y="2197097"/>
                <a:ext cx="154721" cy="452341"/>
              </a:xfrm>
              <a:custGeom>
                <a:avLst/>
                <a:gdLst/>
                <a:ahLst/>
                <a:cxnLst/>
                <a:rect l="l" t="t" r="r" b="b"/>
                <a:pathLst>
                  <a:path w="1047" h="3061" extrusionOk="0">
                    <a:moveTo>
                      <a:pt x="1" y="1"/>
                    </a:moveTo>
                    <a:cubicBezTo>
                      <a:pt x="182" y="142"/>
                      <a:pt x="323" y="347"/>
                      <a:pt x="394" y="567"/>
                    </a:cubicBezTo>
                    <a:cubicBezTo>
                      <a:pt x="536" y="984"/>
                      <a:pt x="1047" y="2517"/>
                      <a:pt x="1047" y="2517"/>
                    </a:cubicBezTo>
                    <a:lnTo>
                      <a:pt x="724" y="3060"/>
                    </a:lnTo>
                    <a:lnTo>
                      <a:pt x="40" y="306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8"/>
              <p:cNvSpPr/>
              <p:nvPr/>
            </p:nvSpPr>
            <p:spPr>
              <a:xfrm>
                <a:off x="5973836" y="3338517"/>
                <a:ext cx="724247" cy="1000735"/>
              </a:xfrm>
              <a:custGeom>
                <a:avLst/>
                <a:gdLst/>
                <a:ahLst/>
                <a:cxnLst/>
                <a:rect l="l" t="t" r="r" b="b"/>
                <a:pathLst>
                  <a:path w="4901" h="6772" extrusionOk="0">
                    <a:moveTo>
                      <a:pt x="3957" y="0"/>
                    </a:moveTo>
                    <a:lnTo>
                      <a:pt x="4641" y="5372"/>
                    </a:lnTo>
                    <a:cubicBezTo>
                      <a:pt x="4657" y="5451"/>
                      <a:pt x="4901" y="6772"/>
                      <a:pt x="3462" y="6772"/>
                    </a:cubicBezTo>
                    <a:lnTo>
                      <a:pt x="1440" y="6772"/>
                    </a:lnTo>
                    <a:cubicBezTo>
                      <a:pt x="1" y="6772"/>
                      <a:pt x="237" y="5451"/>
                      <a:pt x="260" y="5372"/>
                    </a:cubicBezTo>
                    <a:lnTo>
                      <a:pt x="945" y="0"/>
                    </a:lnTo>
                    <a:lnTo>
                      <a:pt x="1220" y="0"/>
                    </a:lnTo>
                    <a:lnTo>
                      <a:pt x="536" y="5411"/>
                    </a:lnTo>
                    <a:lnTo>
                      <a:pt x="536" y="5419"/>
                    </a:lnTo>
                    <a:cubicBezTo>
                      <a:pt x="536" y="5419"/>
                      <a:pt x="300" y="6497"/>
                      <a:pt x="1448" y="6497"/>
                    </a:cubicBezTo>
                    <a:lnTo>
                      <a:pt x="3454" y="6497"/>
                    </a:lnTo>
                    <a:cubicBezTo>
                      <a:pt x="4602" y="6497"/>
                      <a:pt x="4366" y="5427"/>
                      <a:pt x="4366" y="5419"/>
                    </a:cubicBezTo>
                    <a:lnTo>
                      <a:pt x="4366" y="5411"/>
                    </a:lnTo>
                    <a:lnTo>
                      <a:pt x="36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8"/>
              <p:cNvSpPr/>
              <p:nvPr/>
            </p:nvSpPr>
            <p:spPr>
              <a:xfrm>
                <a:off x="5461348" y="3338517"/>
                <a:ext cx="724247" cy="1000735"/>
              </a:xfrm>
              <a:custGeom>
                <a:avLst/>
                <a:gdLst/>
                <a:ahLst/>
                <a:cxnLst/>
                <a:rect l="l" t="t" r="r" b="b"/>
                <a:pathLst>
                  <a:path w="4901" h="6772" extrusionOk="0">
                    <a:moveTo>
                      <a:pt x="3957" y="0"/>
                    </a:moveTo>
                    <a:lnTo>
                      <a:pt x="4641" y="5372"/>
                    </a:lnTo>
                    <a:cubicBezTo>
                      <a:pt x="4657" y="5451"/>
                      <a:pt x="4900" y="6772"/>
                      <a:pt x="3461" y="6772"/>
                    </a:cubicBezTo>
                    <a:lnTo>
                      <a:pt x="1440" y="6772"/>
                    </a:lnTo>
                    <a:cubicBezTo>
                      <a:pt x="0" y="6772"/>
                      <a:pt x="236" y="5451"/>
                      <a:pt x="260" y="5372"/>
                    </a:cubicBezTo>
                    <a:lnTo>
                      <a:pt x="944" y="0"/>
                    </a:lnTo>
                    <a:lnTo>
                      <a:pt x="1219" y="0"/>
                    </a:lnTo>
                    <a:lnTo>
                      <a:pt x="535" y="5411"/>
                    </a:lnTo>
                    <a:lnTo>
                      <a:pt x="535" y="5419"/>
                    </a:lnTo>
                    <a:cubicBezTo>
                      <a:pt x="535" y="5419"/>
                      <a:pt x="299" y="6497"/>
                      <a:pt x="1448" y="6497"/>
                    </a:cubicBezTo>
                    <a:lnTo>
                      <a:pt x="3469" y="6497"/>
                    </a:lnTo>
                    <a:cubicBezTo>
                      <a:pt x="4609" y="6497"/>
                      <a:pt x="4381" y="5427"/>
                      <a:pt x="4381" y="5419"/>
                    </a:cubicBezTo>
                    <a:lnTo>
                      <a:pt x="4381" y="5411"/>
                    </a:lnTo>
                    <a:lnTo>
                      <a:pt x="3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8"/>
              <p:cNvSpPr/>
              <p:nvPr/>
            </p:nvSpPr>
            <p:spPr>
              <a:xfrm>
                <a:off x="5576466" y="2441222"/>
                <a:ext cx="1065904" cy="958915"/>
              </a:xfrm>
              <a:custGeom>
                <a:avLst/>
                <a:gdLst/>
                <a:ahLst/>
                <a:cxnLst/>
                <a:rect l="l" t="t" r="r" b="b"/>
                <a:pathLst>
                  <a:path w="7213" h="6489" extrusionOk="0">
                    <a:moveTo>
                      <a:pt x="6819" y="6489"/>
                    </a:moveTo>
                    <a:cubicBezTo>
                      <a:pt x="7212" y="6465"/>
                      <a:pt x="7212" y="5891"/>
                      <a:pt x="6819" y="5868"/>
                    </a:cubicBezTo>
                    <a:cubicBezTo>
                      <a:pt x="6206" y="5868"/>
                      <a:pt x="4908" y="5907"/>
                      <a:pt x="4640" y="5726"/>
                    </a:cubicBezTo>
                    <a:cubicBezTo>
                      <a:pt x="4444" y="5592"/>
                      <a:pt x="4294" y="5301"/>
                      <a:pt x="4294" y="4696"/>
                    </a:cubicBezTo>
                    <a:lnTo>
                      <a:pt x="4294" y="315"/>
                    </a:lnTo>
                    <a:cubicBezTo>
                      <a:pt x="4294" y="142"/>
                      <a:pt x="4153" y="0"/>
                      <a:pt x="3980" y="8"/>
                    </a:cubicBezTo>
                    <a:lnTo>
                      <a:pt x="0" y="8"/>
                    </a:lnTo>
                    <a:lnTo>
                      <a:pt x="0" y="5191"/>
                    </a:lnTo>
                    <a:lnTo>
                      <a:pt x="763" y="6080"/>
                    </a:lnTo>
                    <a:lnTo>
                      <a:pt x="1675" y="6080"/>
                    </a:lnTo>
                    <a:lnTo>
                      <a:pt x="1675" y="5946"/>
                    </a:lnTo>
                    <a:cubicBezTo>
                      <a:pt x="1754" y="6064"/>
                      <a:pt x="1864" y="6166"/>
                      <a:pt x="1982" y="6245"/>
                    </a:cubicBezTo>
                    <a:cubicBezTo>
                      <a:pt x="2344" y="6489"/>
                      <a:pt x="2761" y="6489"/>
                      <a:pt x="3123" y="64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8"/>
              <p:cNvSpPr/>
              <p:nvPr/>
            </p:nvSpPr>
            <p:spPr>
              <a:xfrm>
                <a:off x="5526370" y="2422603"/>
                <a:ext cx="688338" cy="981081"/>
              </a:xfrm>
              <a:custGeom>
                <a:avLst/>
                <a:gdLst/>
                <a:ahLst/>
                <a:cxnLst/>
                <a:rect l="l" t="t" r="r" b="b"/>
                <a:pathLst>
                  <a:path w="4658" h="6639" extrusionOk="0">
                    <a:moveTo>
                      <a:pt x="4224" y="6615"/>
                    </a:moveTo>
                    <a:cubicBezTo>
                      <a:pt x="4657" y="6639"/>
                      <a:pt x="4657" y="5970"/>
                      <a:pt x="4224" y="5994"/>
                    </a:cubicBezTo>
                    <a:lnTo>
                      <a:pt x="1786" y="5994"/>
                    </a:lnTo>
                    <a:cubicBezTo>
                      <a:pt x="1511" y="5994"/>
                      <a:pt x="1196" y="5994"/>
                      <a:pt x="992" y="5852"/>
                    </a:cubicBezTo>
                    <a:cubicBezTo>
                      <a:pt x="787" y="5718"/>
                      <a:pt x="654" y="5427"/>
                      <a:pt x="654" y="4822"/>
                    </a:cubicBezTo>
                    <a:lnTo>
                      <a:pt x="654" y="441"/>
                    </a:lnTo>
                    <a:cubicBezTo>
                      <a:pt x="677" y="0"/>
                      <a:pt x="1" y="0"/>
                      <a:pt x="24" y="441"/>
                    </a:cubicBezTo>
                    <a:lnTo>
                      <a:pt x="24" y="4822"/>
                    </a:lnTo>
                    <a:cubicBezTo>
                      <a:pt x="24" y="5679"/>
                      <a:pt x="284" y="6127"/>
                      <a:pt x="654" y="6371"/>
                    </a:cubicBezTo>
                    <a:cubicBezTo>
                      <a:pt x="1015" y="6615"/>
                      <a:pt x="1424" y="6615"/>
                      <a:pt x="1786" y="66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8"/>
              <p:cNvSpPr/>
              <p:nvPr/>
            </p:nvSpPr>
            <p:spPr>
              <a:xfrm>
                <a:off x="5893741" y="2910706"/>
                <a:ext cx="1011227" cy="1316975"/>
              </a:xfrm>
              <a:custGeom>
                <a:avLst/>
                <a:gdLst/>
                <a:ahLst/>
                <a:cxnLst/>
                <a:rect l="l" t="t" r="r" b="b"/>
                <a:pathLst>
                  <a:path w="6843" h="8912" extrusionOk="0">
                    <a:moveTo>
                      <a:pt x="2902" y="740"/>
                    </a:moveTo>
                    <a:cubicBezTo>
                      <a:pt x="4861" y="1180"/>
                      <a:pt x="6151" y="803"/>
                      <a:pt x="6418" y="2989"/>
                    </a:cubicBezTo>
                    <a:cubicBezTo>
                      <a:pt x="6623" y="4649"/>
                      <a:pt x="6843" y="8566"/>
                      <a:pt x="6843" y="8566"/>
                    </a:cubicBezTo>
                    <a:cubicBezTo>
                      <a:pt x="6843" y="8566"/>
                      <a:pt x="6780" y="8896"/>
                      <a:pt x="6749" y="8904"/>
                    </a:cubicBezTo>
                    <a:cubicBezTo>
                      <a:pt x="6717" y="8912"/>
                      <a:pt x="6017" y="8841"/>
                      <a:pt x="6017" y="8841"/>
                    </a:cubicBezTo>
                    <a:cubicBezTo>
                      <a:pt x="6017" y="8841"/>
                      <a:pt x="5176" y="4216"/>
                      <a:pt x="4979" y="3658"/>
                    </a:cubicBezTo>
                    <a:cubicBezTo>
                      <a:pt x="4782" y="3100"/>
                      <a:pt x="4829" y="2691"/>
                      <a:pt x="4224" y="2691"/>
                    </a:cubicBezTo>
                    <a:lnTo>
                      <a:pt x="2116" y="2691"/>
                    </a:lnTo>
                    <a:lnTo>
                      <a:pt x="1322" y="1094"/>
                    </a:lnTo>
                    <a:lnTo>
                      <a:pt x="1518" y="905"/>
                    </a:lnTo>
                    <a:cubicBezTo>
                      <a:pt x="1384" y="921"/>
                      <a:pt x="1251" y="921"/>
                      <a:pt x="1125" y="905"/>
                    </a:cubicBezTo>
                    <a:cubicBezTo>
                      <a:pt x="1038" y="850"/>
                      <a:pt x="0" y="347"/>
                      <a:pt x="0" y="347"/>
                    </a:cubicBezTo>
                    <a:cubicBezTo>
                      <a:pt x="0" y="347"/>
                      <a:pt x="653" y="64"/>
                      <a:pt x="740" y="32"/>
                    </a:cubicBezTo>
                    <a:cubicBezTo>
                      <a:pt x="826" y="1"/>
                      <a:pt x="2069" y="40"/>
                      <a:pt x="2069" y="40"/>
                    </a:cubicBezTo>
                    <a:cubicBezTo>
                      <a:pt x="2069" y="40"/>
                      <a:pt x="2069" y="418"/>
                      <a:pt x="2140" y="504"/>
                    </a:cubicBezTo>
                    <a:cubicBezTo>
                      <a:pt x="2202" y="559"/>
                      <a:pt x="2281" y="598"/>
                      <a:pt x="2360" y="622"/>
                    </a:cubicBezTo>
                    <a:lnTo>
                      <a:pt x="2360" y="622"/>
                    </a:ln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8"/>
              <p:cNvSpPr/>
              <p:nvPr/>
            </p:nvSpPr>
            <p:spPr>
              <a:xfrm>
                <a:off x="6115701" y="2952527"/>
                <a:ext cx="296585" cy="355843"/>
              </a:xfrm>
              <a:custGeom>
                <a:avLst/>
                <a:gdLst/>
                <a:ahLst/>
                <a:cxnLst/>
                <a:rect l="l" t="t" r="r" b="b"/>
                <a:pathLst>
                  <a:path w="2007" h="2408" extrusionOk="0">
                    <a:moveTo>
                      <a:pt x="1400" y="457"/>
                    </a:moveTo>
                    <a:lnTo>
                      <a:pt x="1416" y="457"/>
                    </a:lnTo>
                    <a:cubicBezTo>
                      <a:pt x="1314" y="599"/>
                      <a:pt x="1353" y="606"/>
                      <a:pt x="1338" y="717"/>
                    </a:cubicBezTo>
                    <a:cubicBezTo>
                      <a:pt x="1330" y="819"/>
                      <a:pt x="1872" y="1826"/>
                      <a:pt x="2006" y="2408"/>
                    </a:cubicBezTo>
                    <a:lnTo>
                      <a:pt x="614" y="2408"/>
                    </a:lnTo>
                    <a:lnTo>
                      <a:pt x="457" y="1865"/>
                    </a:lnTo>
                    <a:cubicBezTo>
                      <a:pt x="457" y="1023"/>
                      <a:pt x="0" y="1"/>
                      <a:pt x="0" y="1"/>
                    </a:cubicBezTo>
                    <a:lnTo>
                      <a:pt x="590" y="87"/>
                    </a:lnTo>
                    <a:cubicBezTo>
                      <a:pt x="606" y="142"/>
                      <a:pt x="590" y="158"/>
                      <a:pt x="638" y="213"/>
                    </a:cubicBezTo>
                    <a:cubicBezTo>
                      <a:pt x="700" y="268"/>
                      <a:pt x="779" y="308"/>
                      <a:pt x="858" y="331"/>
                    </a:cubicBezTo>
                    <a:lnTo>
                      <a:pt x="858" y="331"/>
                    </a:ln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8"/>
              <p:cNvSpPr/>
              <p:nvPr/>
            </p:nvSpPr>
            <p:spPr>
              <a:xfrm>
                <a:off x="6245892" y="3165324"/>
                <a:ext cx="569674" cy="1037975"/>
              </a:xfrm>
              <a:custGeom>
                <a:avLst/>
                <a:gdLst/>
                <a:ahLst/>
                <a:cxnLst/>
                <a:rect l="l" t="t" r="r" b="b"/>
                <a:pathLst>
                  <a:path w="3855" h="7024" extrusionOk="0">
                    <a:moveTo>
                      <a:pt x="40" y="79"/>
                    </a:moveTo>
                    <a:cubicBezTo>
                      <a:pt x="16" y="79"/>
                      <a:pt x="0" y="55"/>
                      <a:pt x="8" y="39"/>
                    </a:cubicBezTo>
                    <a:cubicBezTo>
                      <a:pt x="8" y="16"/>
                      <a:pt x="24" y="0"/>
                      <a:pt x="48" y="0"/>
                    </a:cubicBezTo>
                    <a:cubicBezTo>
                      <a:pt x="48" y="0"/>
                      <a:pt x="1573" y="102"/>
                      <a:pt x="1998" y="165"/>
                    </a:cubicBezTo>
                    <a:cubicBezTo>
                      <a:pt x="2218" y="189"/>
                      <a:pt x="2415" y="291"/>
                      <a:pt x="2572" y="448"/>
                    </a:cubicBezTo>
                    <a:cubicBezTo>
                      <a:pt x="2737" y="622"/>
                      <a:pt x="2848" y="834"/>
                      <a:pt x="2895" y="1070"/>
                    </a:cubicBezTo>
                    <a:cubicBezTo>
                      <a:pt x="3013" y="1557"/>
                      <a:pt x="3846" y="6961"/>
                      <a:pt x="3846" y="6977"/>
                    </a:cubicBezTo>
                    <a:cubicBezTo>
                      <a:pt x="3854" y="7000"/>
                      <a:pt x="3839" y="7016"/>
                      <a:pt x="3815" y="7016"/>
                    </a:cubicBezTo>
                    <a:cubicBezTo>
                      <a:pt x="3791" y="7024"/>
                      <a:pt x="3776" y="7008"/>
                      <a:pt x="3768" y="6984"/>
                    </a:cubicBezTo>
                    <a:cubicBezTo>
                      <a:pt x="3768" y="6969"/>
                      <a:pt x="2934" y="1573"/>
                      <a:pt x="2824" y="1086"/>
                    </a:cubicBezTo>
                    <a:cubicBezTo>
                      <a:pt x="2777" y="873"/>
                      <a:pt x="2667" y="669"/>
                      <a:pt x="2517" y="504"/>
                    </a:cubicBezTo>
                    <a:cubicBezTo>
                      <a:pt x="2376" y="362"/>
                      <a:pt x="2187" y="268"/>
                      <a:pt x="1990" y="244"/>
                    </a:cubicBezTo>
                    <a:cubicBezTo>
                      <a:pt x="1566" y="181"/>
                      <a:pt x="48" y="79"/>
                      <a:pt x="40" y="79"/>
                    </a:cubicBez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8"/>
              <p:cNvSpPr/>
              <p:nvPr/>
            </p:nvSpPr>
            <p:spPr>
              <a:xfrm>
                <a:off x="5668235" y="2989766"/>
                <a:ext cx="699864" cy="1236880"/>
              </a:xfrm>
              <a:custGeom>
                <a:avLst/>
                <a:gdLst/>
                <a:ahLst/>
                <a:cxnLst/>
                <a:rect l="l" t="t" r="r" b="b"/>
                <a:pathLst>
                  <a:path w="4736" h="8370" extrusionOk="0">
                    <a:moveTo>
                      <a:pt x="291" y="229"/>
                    </a:moveTo>
                    <a:cubicBezTo>
                      <a:pt x="291" y="229"/>
                      <a:pt x="488" y="229"/>
                      <a:pt x="1377" y="142"/>
                    </a:cubicBezTo>
                    <a:cubicBezTo>
                      <a:pt x="1825" y="111"/>
                      <a:pt x="2478" y="1"/>
                      <a:pt x="3044" y="40"/>
                    </a:cubicBezTo>
                    <a:cubicBezTo>
                      <a:pt x="4248" y="111"/>
                      <a:pt x="4735" y="622"/>
                      <a:pt x="4641" y="1723"/>
                    </a:cubicBezTo>
                    <a:cubicBezTo>
                      <a:pt x="4484" y="3642"/>
                      <a:pt x="4145" y="6395"/>
                      <a:pt x="3784" y="8306"/>
                    </a:cubicBezTo>
                    <a:cubicBezTo>
                      <a:pt x="3784" y="8322"/>
                      <a:pt x="3791" y="8369"/>
                      <a:pt x="3768" y="8369"/>
                    </a:cubicBezTo>
                    <a:lnTo>
                      <a:pt x="2769" y="8298"/>
                    </a:lnTo>
                    <a:cubicBezTo>
                      <a:pt x="2769" y="8298"/>
                      <a:pt x="2926" y="3327"/>
                      <a:pt x="2942" y="2974"/>
                    </a:cubicBezTo>
                    <a:cubicBezTo>
                      <a:pt x="2958" y="2627"/>
                      <a:pt x="2769" y="2156"/>
                      <a:pt x="2391" y="2156"/>
                    </a:cubicBezTo>
                    <a:lnTo>
                      <a:pt x="1298" y="2156"/>
                    </a:lnTo>
                    <a:cubicBezTo>
                      <a:pt x="354" y="2148"/>
                      <a:pt x="0" y="1117"/>
                      <a:pt x="291" y="229"/>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8"/>
              <p:cNvSpPr/>
              <p:nvPr/>
            </p:nvSpPr>
            <p:spPr>
              <a:xfrm>
                <a:off x="5694982" y="2969964"/>
                <a:ext cx="329096" cy="165213"/>
              </a:xfrm>
              <a:custGeom>
                <a:avLst/>
                <a:gdLst/>
                <a:ahLst/>
                <a:cxnLst/>
                <a:rect l="l" t="t" r="r" b="b"/>
                <a:pathLst>
                  <a:path w="2227" h="1118" extrusionOk="0">
                    <a:moveTo>
                      <a:pt x="110" y="363"/>
                    </a:moveTo>
                    <a:cubicBezTo>
                      <a:pt x="747" y="205"/>
                      <a:pt x="1392" y="87"/>
                      <a:pt x="2037" y="17"/>
                    </a:cubicBezTo>
                    <a:cubicBezTo>
                      <a:pt x="2226" y="1"/>
                      <a:pt x="1864" y="142"/>
                      <a:pt x="2100" y="111"/>
                    </a:cubicBezTo>
                    <a:lnTo>
                      <a:pt x="16" y="1118"/>
                    </a:lnTo>
                    <a:cubicBezTo>
                      <a:pt x="0" y="866"/>
                      <a:pt x="32" y="606"/>
                      <a:pt x="110" y="363"/>
                    </a:cubicBez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8"/>
              <p:cNvSpPr/>
              <p:nvPr/>
            </p:nvSpPr>
            <p:spPr>
              <a:xfrm>
                <a:off x="5775077" y="2995529"/>
                <a:ext cx="378010" cy="746414"/>
              </a:xfrm>
              <a:custGeom>
                <a:avLst/>
                <a:gdLst/>
                <a:ahLst/>
                <a:cxnLst/>
                <a:rect l="l" t="t" r="r" b="b"/>
                <a:pathLst>
                  <a:path w="2558" h="5051" extrusionOk="0">
                    <a:moveTo>
                      <a:pt x="2187" y="4987"/>
                    </a:moveTo>
                    <a:cubicBezTo>
                      <a:pt x="2187" y="5050"/>
                      <a:pt x="2101" y="5035"/>
                      <a:pt x="2109" y="4979"/>
                    </a:cubicBezTo>
                    <a:cubicBezTo>
                      <a:pt x="2109" y="4979"/>
                      <a:pt x="2361" y="3045"/>
                      <a:pt x="2439" y="2195"/>
                    </a:cubicBezTo>
                    <a:cubicBezTo>
                      <a:pt x="2479" y="1778"/>
                      <a:pt x="2455" y="1480"/>
                      <a:pt x="2376" y="1291"/>
                    </a:cubicBezTo>
                    <a:cubicBezTo>
                      <a:pt x="2321" y="1133"/>
                      <a:pt x="2164" y="1023"/>
                      <a:pt x="1999" y="1031"/>
                    </a:cubicBezTo>
                    <a:lnTo>
                      <a:pt x="559" y="1031"/>
                    </a:lnTo>
                    <a:cubicBezTo>
                      <a:pt x="512" y="1031"/>
                      <a:pt x="1" y="1047"/>
                      <a:pt x="95" y="40"/>
                    </a:cubicBezTo>
                    <a:cubicBezTo>
                      <a:pt x="95" y="17"/>
                      <a:pt x="111" y="1"/>
                      <a:pt x="135" y="1"/>
                    </a:cubicBezTo>
                    <a:cubicBezTo>
                      <a:pt x="158" y="1"/>
                      <a:pt x="174" y="24"/>
                      <a:pt x="166" y="40"/>
                    </a:cubicBezTo>
                    <a:cubicBezTo>
                      <a:pt x="87" y="976"/>
                      <a:pt x="512" y="960"/>
                      <a:pt x="552" y="953"/>
                    </a:cubicBezTo>
                    <a:lnTo>
                      <a:pt x="1999" y="953"/>
                    </a:lnTo>
                    <a:cubicBezTo>
                      <a:pt x="2195" y="945"/>
                      <a:pt x="2384" y="1071"/>
                      <a:pt x="2447" y="1267"/>
                    </a:cubicBezTo>
                    <a:cubicBezTo>
                      <a:pt x="2526" y="1464"/>
                      <a:pt x="2557" y="1771"/>
                      <a:pt x="2518" y="2203"/>
                    </a:cubicBezTo>
                    <a:cubicBezTo>
                      <a:pt x="2439" y="3053"/>
                      <a:pt x="2187" y="4987"/>
                      <a:pt x="2187" y="4987"/>
                    </a:cubicBez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8"/>
              <p:cNvSpPr/>
              <p:nvPr/>
            </p:nvSpPr>
            <p:spPr>
              <a:xfrm>
                <a:off x="6020385" y="4156752"/>
                <a:ext cx="224471" cy="181468"/>
              </a:xfrm>
              <a:custGeom>
                <a:avLst/>
                <a:gdLst/>
                <a:ahLst/>
                <a:cxnLst/>
                <a:rect l="l" t="t" r="r" b="b"/>
                <a:pathLst>
                  <a:path w="1519" h="1228" extrusionOk="0">
                    <a:moveTo>
                      <a:pt x="465" y="291"/>
                    </a:moveTo>
                    <a:cubicBezTo>
                      <a:pt x="465" y="291"/>
                      <a:pt x="488" y="0"/>
                      <a:pt x="661" y="0"/>
                    </a:cubicBezTo>
                    <a:lnTo>
                      <a:pt x="999" y="0"/>
                    </a:lnTo>
                    <a:cubicBezTo>
                      <a:pt x="1117" y="0"/>
                      <a:pt x="1227" y="181"/>
                      <a:pt x="1259" y="307"/>
                    </a:cubicBezTo>
                    <a:cubicBezTo>
                      <a:pt x="1330" y="330"/>
                      <a:pt x="1377" y="385"/>
                      <a:pt x="1393" y="448"/>
                    </a:cubicBezTo>
                    <a:cubicBezTo>
                      <a:pt x="1416" y="566"/>
                      <a:pt x="1471" y="991"/>
                      <a:pt x="1479" y="1030"/>
                    </a:cubicBezTo>
                    <a:cubicBezTo>
                      <a:pt x="1487" y="1078"/>
                      <a:pt x="1519" y="1227"/>
                      <a:pt x="1345" y="1227"/>
                    </a:cubicBezTo>
                    <a:lnTo>
                      <a:pt x="111" y="1227"/>
                    </a:lnTo>
                    <a:cubicBezTo>
                      <a:pt x="1" y="1227"/>
                      <a:pt x="8" y="1148"/>
                      <a:pt x="8" y="1101"/>
                    </a:cubicBezTo>
                    <a:cubicBezTo>
                      <a:pt x="16" y="991"/>
                      <a:pt x="40" y="889"/>
                      <a:pt x="95" y="794"/>
                    </a:cubicBezTo>
                    <a:cubicBezTo>
                      <a:pt x="150" y="708"/>
                      <a:pt x="465" y="291"/>
                      <a:pt x="465" y="291"/>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8"/>
              <p:cNvSpPr/>
              <p:nvPr/>
            </p:nvSpPr>
            <p:spPr>
              <a:xfrm>
                <a:off x="6085407" y="4156752"/>
                <a:ext cx="121028" cy="98862"/>
              </a:xfrm>
              <a:custGeom>
                <a:avLst/>
                <a:gdLst/>
                <a:ahLst/>
                <a:cxnLst/>
                <a:rect l="l" t="t" r="r" b="b"/>
                <a:pathLst>
                  <a:path w="819" h="669" extrusionOk="0">
                    <a:moveTo>
                      <a:pt x="25" y="291"/>
                    </a:moveTo>
                    <a:cubicBezTo>
                      <a:pt x="25" y="291"/>
                      <a:pt x="48" y="0"/>
                      <a:pt x="221" y="0"/>
                    </a:cubicBezTo>
                    <a:lnTo>
                      <a:pt x="559" y="0"/>
                    </a:lnTo>
                    <a:cubicBezTo>
                      <a:pt x="677" y="0"/>
                      <a:pt x="787" y="181"/>
                      <a:pt x="819" y="307"/>
                    </a:cubicBezTo>
                    <a:lnTo>
                      <a:pt x="677" y="606"/>
                    </a:lnTo>
                    <a:cubicBezTo>
                      <a:pt x="630" y="645"/>
                      <a:pt x="567" y="669"/>
                      <a:pt x="496" y="669"/>
                    </a:cubicBezTo>
                    <a:lnTo>
                      <a:pt x="103" y="669"/>
                    </a:lnTo>
                    <a:cubicBezTo>
                      <a:pt x="103" y="669"/>
                      <a:pt x="1" y="653"/>
                      <a:pt x="9" y="551"/>
                    </a:cubicBezTo>
                    <a:cubicBezTo>
                      <a:pt x="9" y="456"/>
                      <a:pt x="25" y="291"/>
                      <a:pt x="25" y="291"/>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8"/>
              <p:cNvSpPr/>
              <p:nvPr/>
            </p:nvSpPr>
            <p:spPr>
              <a:xfrm>
                <a:off x="6020385" y="4303197"/>
                <a:ext cx="223289" cy="35023"/>
              </a:xfrm>
              <a:custGeom>
                <a:avLst/>
                <a:gdLst/>
                <a:ahLst/>
                <a:cxnLst/>
                <a:rect l="l" t="t" r="r" b="b"/>
                <a:pathLst>
                  <a:path w="1511" h="237" extrusionOk="0">
                    <a:moveTo>
                      <a:pt x="1471" y="0"/>
                    </a:moveTo>
                    <a:lnTo>
                      <a:pt x="1471" y="39"/>
                    </a:lnTo>
                    <a:cubicBezTo>
                      <a:pt x="1479" y="87"/>
                      <a:pt x="1511" y="236"/>
                      <a:pt x="1338" y="236"/>
                    </a:cubicBezTo>
                    <a:lnTo>
                      <a:pt x="111" y="236"/>
                    </a:lnTo>
                    <a:cubicBezTo>
                      <a:pt x="1" y="236"/>
                      <a:pt x="8" y="157"/>
                      <a:pt x="8" y="110"/>
                    </a:cubicBezTo>
                    <a:cubicBezTo>
                      <a:pt x="8" y="71"/>
                      <a:pt x="16" y="39"/>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8"/>
              <p:cNvSpPr/>
              <p:nvPr/>
            </p:nvSpPr>
            <p:spPr>
              <a:xfrm>
                <a:off x="6764290" y="4158968"/>
                <a:ext cx="405791" cy="180286"/>
              </a:xfrm>
              <a:custGeom>
                <a:avLst/>
                <a:gdLst/>
                <a:ahLst/>
                <a:cxnLst/>
                <a:rect l="l" t="t" r="r" b="b"/>
                <a:pathLst>
                  <a:path w="2746" h="1220" extrusionOk="0">
                    <a:moveTo>
                      <a:pt x="1023" y="95"/>
                    </a:moveTo>
                    <a:cubicBezTo>
                      <a:pt x="1023" y="95"/>
                      <a:pt x="1581" y="559"/>
                      <a:pt x="1778" y="599"/>
                    </a:cubicBezTo>
                    <a:cubicBezTo>
                      <a:pt x="1982" y="630"/>
                      <a:pt x="2423" y="669"/>
                      <a:pt x="2517" y="724"/>
                    </a:cubicBezTo>
                    <a:cubicBezTo>
                      <a:pt x="2611" y="772"/>
                      <a:pt x="2698" y="992"/>
                      <a:pt x="2706" y="1031"/>
                    </a:cubicBezTo>
                    <a:cubicBezTo>
                      <a:pt x="2714" y="1070"/>
                      <a:pt x="2745" y="1220"/>
                      <a:pt x="2611" y="1220"/>
                    </a:cubicBezTo>
                    <a:lnTo>
                      <a:pt x="126" y="1220"/>
                    </a:lnTo>
                    <a:cubicBezTo>
                      <a:pt x="24" y="1220"/>
                      <a:pt x="0" y="1157"/>
                      <a:pt x="0" y="1078"/>
                    </a:cubicBezTo>
                    <a:cubicBezTo>
                      <a:pt x="0" y="1023"/>
                      <a:pt x="24" y="960"/>
                      <a:pt x="63" y="913"/>
                    </a:cubicBezTo>
                    <a:lnTo>
                      <a:pt x="63" y="465"/>
                    </a:lnTo>
                    <a:cubicBezTo>
                      <a:pt x="55" y="363"/>
                      <a:pt x="134" y="268"/>
                      <a:pt x="236" y="276"/>
                    </a:cubicBezTo>
                    <a:cubicBezTo>
                      <a:pt x="449" y="260"/>
                      <a:pt x="677" y="370"/>
                      <a:pt x="810" y="166"/>
                    </a:cubicBezTo>
                    <a:cubicBezTo>
                      <a:pt x="873" y="72"/>
                      <a:pt x="897" y="1"/>
                      <a:pt x="1023" y="95"/>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8"/>
              <p:cNvSpPr/>
              <p:nvPr/>
            </p:nvSpPr>
            <p:spPr>
              <a:xfrm>
                <a:off x="6874679" y="4158968"/>
                <a:ext cx="151174" cy="104773"/>
              </a:xfrm>
              <a:custGeom>
                <a:avLst/>
                <a:gdLst/>
                <a:ahLst/>
                <a:cxnLst/>
                <a:rect l="l" t="t" r="r" b="b"/>
                <a:pathLst>
                  <a:path w="1023" h="709" extrusionOk="0">
                    <a:moveTo>
                      <a:pt x="276" y="95"/>
                    </a:moveTo>
                    <a:cubicBezTo>
                      <a:pt x="276" y="95"/>
                      <a:pt x="811" y="536"/>
                      <a:pt x="1023" y="591"/>
                    </a:cubicBezTo>
                    <a:cubicBezTo>
                      <a:pt x="952" y="662"/>
                      <a:pt x="850" y="701"/>
                      <a:pt x="755" y="709"/>
                    </a:cubicBezTo>
                    <a:cubicBezTo>
                      <a:pt x="677" y="701"/>
                      <a:pt x="103" y="449"/>
                      <a:pt x="48" y="386"/>
                    </a:cubicBezTo>
                    <a:cubicBezTo>
                      <a:pt x="0" y="315"/>
                      <a:pt x="48" y="182"/>
                      <a:pt x="48" y="182"/>
                    </a:cubicBezTo>
                    <a:lnTo>
                      <a:pt x="48" y="182"/>
                    </a:lnTo>
                    <a:lnTo>
                      <a:pt x="63" y="166"/>
                    </a:lnTo>
                    <a:cubicBezTo>
                      <a:pt x="126" y="72"/>
                      <a:pt x="150" y="1"/>
                      <a:pt x="276" y="95"/>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8"/>
              <p:cNvSpPr/>
              <p:nvPr/>
            </p:nvSpPr>
            <p:spPr>
              <a:xfrm>
                <a:off x="6764290" y="4293888"/>
                <a:ext cx="405791" cy="44333"/>
              </a:xfrm>
              <a:custGeom>
                <a:avLst/>
                <a:gdLst/>
                <a:ahLst/>
                <a:cxnLst/>
                <a:rect l="l" t="t" r="r" b="b"/>
                <a:pathLst>
                  <a:path w="2746" h="300" extrusionOk="0">
                    <a:moveTo>
                      <a:pt x="2659" y="0"/>
                    </a:moveTo>
                    <a:cubicBezTo>
                      <a:pt x="2682" y="40"/>
                      <a:pt x="2690" y="79"/>
                      <a:pt x="2706" y="118"/>
                    </a:cubicBezTo>
                    <a:cubicBezTo>
                      <a:pt x="2714" y="157"/>
                      <a:pt x="2745" y="299"/>
                      <a:pt x="2611" y="299"/>
                    </a:cubicBezTo>
                    <a:lnTo>
                      <a:pt x="126" y="299"/>
                    </a:lnTo>
                    <a:cubicBezTo>
                      <a:pt x="24" y="299"/>
                      <a:pt x="0" y="244"/>
                      <a:pt x="0" y="165"/>
                    </a:cubicBezTo>
                    <a:cubicBezTo>
                      <a:pt x="0" y="110"/>
                      <a:pt x="24" y="47"/>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8"/>
              <p:cNvSpPr/>
              <p:nvPr/>
            </p:nvSpPr>
            <p:spPr>
              <a:xfrm>
                <a:off x="6093682" y="1876276"/>
                <a:ext cx="106989" cy="107137"/>
              </a:xfrm>
              <a:custGeom>
                <a:avLst/>
                <a:gdLst/>
                <a:ahLst/>
                <a:cxnLst/>
                <a:rect l="l" t="t" r="r" b="b"/>
                <a:pathLst>
                  <a:path w="724" h="725" extrusionOk="0">
                    <a:moveTo>
                      <a:pt x="362" y="1"/>
                    </a:moveTo>
                    <a:lnTo>
                      <a:pt x="385" y="1"/>
                    </a:lnTo>
                    <a:lnTo>
                      <a:pt x="385" y="1"/>
                    </a:lnTo>
                    <a:cubicBezTo>
                      <a:pt x="645" y="56"/>
                      <a:pt x="724" y="386"/>
                      <a:pt x="519" y="559"/>
                    </a:cubicBezTo>
                    <a:cubicBezTo>
                      <a:pt x="315" y="724"/>
                      <a:pt x="8" y="583"/>
                      <a:pt x="0" y="315"/>
                    </a:cubicBezTo>
                    <a:cubicBezTo>
                      <a:pt x="0" y="221"/>
                      <a:pt x="39" y="127"/>
                      <a:pt x="118" y="64"/>
                    </a:cubicBezTo>
                    <a:cubicBezTo>
                      <a:pt x="110" y="166"/>
                      <a:pt x="126" y="276"/>
                      <a:pt x="244" y="284"/>
                    </a:cubicBezTo>
                    <a:lnTo>
                      <a:pt x="244" y="103"/>
                    </a:lnTo>
                    <a:cubicBezTo>
                      <a:pt x="252" y="40"/>
                      <a:pt x="299" y="1"/>
                      <a:pt x="362" y="1"/>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8"/>
              <p:cNvSpPr/>
              <p:nvPr/>
            </p:nvSpPr>
            <p:spPr>
              <a:xfrm>
                <a:off x="5768132" y="1876276"/>
                <a:ext cx="107137" cy="107137"/>
              </a:xfrm>
              <a:custGeom>
                <a:avLst/>
                <a:gdLst/>
                <a:ahLst/>
                <a:cxnLst/>
                <a:rect l="l" t="t" r="r" b="b"/>
                <a:pathLst>
                  <a:path w="725" h="725" extrusionOk="0">
                    <a:moveTo>
                      <a:pt x="363" y="1"/>
                    </a:moveTo>
                    <a:lnTo>
                      <a:pt x="339" y="1"/>
                    </a:lnTo>
                    <a:lnTo>
                      <a:pt x="339" y="1"/>
                    </a:lnTo>
                    <a:cubicBezTo>
                      <a:pt x="79" y="56"/>
                      <a:pt x="1" y="386"/>
                      <a:pt x="205" y="559"/>
                    </a:cubicBezTo>
                    <a:cubicBezTo>
                      <a:pt x="410" y="724"/>
                      <a:pt x="717" y="583"/>
                      <a:pt x="724" y="315"/>
                    </a:cubicBezTo>
                    <a:cubicBezTo>
                      <a:pt x="724" y="221"/>
                      <a:pt x="685" y="127"/>
                      <a:pt x="606" y="64"/>
                    </a:cubicBezTo>
                    <a:cubicBezTo>
                      <a:pt x="614" y="166"/>
                      <a:pt x="599" y="276"/>
                      <a:pt x="481" y="284"/>
                    </a:cubicBezTo>
                    <a:lnTo>
                      <a:pt x="481" y="103"/>
                    </a:lnTo>
                    <a:cubicBezTo>
                      <a:pt x="473" y="40"/>
                      <a:pt x="425" y="1"/>
                      <a:pt x="363" y="1"/>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8"/>
              <p:cNvSpPr/>
              <p:nvPr/>
            </p:nvSpPr>
            <p:spPr>
              <a:xfrm>
                <a:off x="5885614" y="1950755"/>
                <a:ext cx="169794" cy="298802"/>
              </a:xfrm>
              <a:custGeom>
                <a:avLst/>
                <a:gdLst/>
                <a:ahLst/>
                <a:cxnLst/>
                <a:rect l="l" t="t" r="r" b="b"/>
                <a:pathLst>
                  <a:path w="1149" h="2022" extrusionOk="0">
                    <a:moveTo>
                      <a:pt x="574" y="0"/>
                    </a:moveTo>
                    <a:lnTo>
                      <a:pt x="574" y="0"/>
                    </a:lnTo>
                    <a:cubicBezTo>
                      <a:pt x="889" y="0"/>
                      <a:pt x="1141" y="252"/>
                      <a:pt x="1148" y="574"/>
                    </a:cubicBezTo>
                    <a:lnTo>
                      <a:pt x="1148" y="1447"/>
                    </a:lnTo>
                    <a:cubicBezTo>
                      <a:pt x="1141" y="1762"/>
                      <a:pt x="889" y="2014"/>
                      <a:pt x="574" y="2021"/>
                    </a:cubicBezTo>
                    <a:lnTo>
                      <a:pt x="574" y="2021"/>
                    </a:lnTo>
                    <a:cubicBezTo>
                      <a:pt x="260" y="2014"/>
                      <a:pt x="0" y="1762"/>
                      <a:pt x="0" y="1447"/>
                    </a:cubicBezTo>
                    <a:lnTo>
                      <a:pt x="0" y="574"/>
                    </a:lnTo>
                    <a:cubicBezTo>
                      <a:pt x="0" y="252"/>
                      <a:pt x="252" y="0"/>
                      <a:pt x="574" y="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8"/>
              <p:cNvSpPr/>
              <p:nvPr/>
            </p:nvSpPr>
            <p:spPr>
              <a:xfrm>
                <a:off x="5885614" y="1950755"/>
                <a:ext cx="169794" cy="197724"/>
              </a:xfrm>
              <a:custGeom>
                <a:avLst/>
                <a:gdLst/>
                <a:ahLst/>
                <a:cxnLst/>
                <a:rect l="l" t="t" r="r" b="b"/>
                <a:pathLst>
                  <a:path w="1149" h="1338" extrusionOk="0">
                    <a:moveTo>
                      <a:pt x="574" y="0"/>
                    </a:moveTo>
                    <a:lnTo>
                      <a:pt x="574" y="0"/>
                    </a:lnTo>
                    <a:cubicBezTo>
                      <a:pt x="889" y="0"/>
                      <a:pt x="1141" y="252"/>
                      <a:pt x="1148" y="574"/>
                    </a:cubicBezTo>
                    <a:lnTo>
                      <a:pt x="1148" y="1133"/>
                    </a:lnTo>
                    <a:cubicBezTo>
                      <a:pt x="960" y="1266"/>
                      <a:pt x="732" y="1337"/>
                      <a:pt x="504" y="1337"/>
                    </a:cubicBezTo>
                    <a:lnTo>
                      <a:pt x="504" y="1337"/>
                    </a:lnTo>
                    <a:cubicBezTo>
                      <a:pt x="330" y="1337"/>
                      <a:pt x="157" y="1298"/>
                      <a:pt x="0" y="1211"/>
                    </a:cubicBezTo>
                    <a:lnTo>
                      <a:pt x="0" y="574"/>
                    </a:lnTo>
                    <a:cubicBezTo>
                      <a:pt x="0" y="252"/>
                      <a:pt x="252" y="0"/>
                      <a:pt x="574" y="0"/>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8"/>
              <p:cNvSpPr/>
              <p:nvPr/>
            </p:nvSpPr>
            <p:spPr>
              <a:xfrm>
                <a:off x="5822809" y="1640425"/>
                <a:ext cx="323185" cy="469630"/>
              </a:xfrm>
              <a:custGeom>
                <a:avLst/>
                <a:gdLst/>
                <a:ahLst/>
                <a:cxnLst/>
                <a:rect l="l" t="t" r="r" b="b"/>
                <a:pathLst>
                  <a:path w="2187" h="3178" extrusionOk="0">
                    <a:moveTo>
                      <a:pt x="1094" y="0"/>
                    </a:moveTo>
                    <a:lnTo>
                      <a:pt x="1094" y="0"/>
                    </a:lnTo>
                    <a:cubicBezTo>
                      <a:pt x="1699" y="8"/>
                      <a:pt x="2187" y="496"/>
                      <a:pt x="2187" y="1093"/>
                    </a:cubicBezTo>
                    <a:lnTo>
                      <a:pt x="2187" y="2092"/>
                    </a:lnTo>
                    <a:cubicBezTo>
                      <a:pt x="2179" y="2690"/>
                      <a:pt x="1699" y="3178"/>
                      <a:pt x="1094" y="3178"/>
                    </a:cubicBezTo>
                    <a:lnTo>
                      <a:pt x="1094" y="3178"/>
                    </a:lnTo>
                    <a:cubicBezTo>
                      <a:pt x="488" y="3178"/>
                      <a:pt x="0" y="2690"/>
                      <a:pt x="0" y="2084"/>
                    </a:cubicBezTo>
                    <a:lnTo>
                      <a:pt x="0" y="1093"/>
                    </a:lnTo>
                    <a:cubicBezTo>
                      <a:pt x="0" y="496"/>
                      <a:pt x="488" y="8"/>
                      <a:pt x="1094" y="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8"/>
              <p:cNvSpPr/>
              <p:nvPr/>
            </p:nvSpPr>
            <p:spPr>
              <a:xfrm>
                <a:off x="5878520" y="1950755"/>
                <a:ext cx="50244" cy="51278"/>
              </a:xfrm>
              <a:custGeom>
                <a:avLst/>
                <a:gdLst/>
                <a:ahLst/>
                <a:cxnLst/>
                <a:rect l="l" t="t" r="r" b="b"/>
                <a:pathLst>
                  <a:path w="340" h="347" extrusionOk="0">
                    <a:moveTo>
                      <a:pt x="150" y="0"/>
                    </a:moveTo>
                    <a:cubicBezTo>
                      <a:pt x="276" y="8"/>
                      <a:pt x="339" y="165"/>
                      <a:pt x="245" y="252"/>
                    </a:cubicBezTo>
                    <a:cubicBezTo>
                      <a:pt x="158" y="346"/>
                      <a:pt x="1" y="275"/>
                      <a:pt x="1" y="150"/>
                    </a:cubicBezTo>
                    <a:cubicBezTo>
                      <a:pt x="1" y="71"/>
                      <a:pt x="64" y="0"/>
                      <a:pt x="150" y="0"/>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8"/>
              <p:cNvSpPr/>
              <p:nvPr/>
            </p:nvSpPr>
            <p:spPr>
              <a:xfrm>
                <a:off x="6045951" y="1954153"/>
                <a:ext cx="52460" cy="51278"/>
              </a:xfrm>
              <a:custGeom>
                <a:avLst/>
                <a:gdLst/>
                <a:ahLst/>
                <a:cxnLst/>
                <a:rect l="l" t="t" r="r" b="b"/>
                <a:pathLst>
                  <a:path w="355" h="347" extrusionOk="0">
                    <a:moveTo>
                      <a:pt x="158" y="1"/>
                    </a:moveTo>
                    <a:cubicBezTo>
                      <a:pt x="284" y="1"/>
                      <a:pt x="354" y="166"/>
                      <a:pt x="260" y="252"/>
                    </a:cubicBezTo>
                    <a:cubicBezTo>
                      <a:pt x="166" y="347"/>
                      <a:pt x="1" y="276"/>
                      <a:pt x="8" y="150"/>
                    </a:cubicBezTo>
                    <a:cubicBezTo>
                      <a:pt x="8" y="64"/>
                      <a:pt x="71" y="1"/>
                      <a:pt x="158" y="1"/>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8"/>
              <p:cNvSpPr/>
              <p:nvPr/>
            </p:nvSpPr>
            <p:spPr>
              <a:xfrm>
                <a:off x="6032060" y="1831056"/>
                <a:ext cx="62805" cy="26747"/>
              </a:xfrm>
              <a:custGeom>
                <a:avLst/>
                <a:gdLst/>
                <a:ahLst/>
                <a:cxnLst/>
                <a:rect l="l" t="t" r="r" b="b"/>
                <a:pathLst>
                  <a:path w="425" h="181" extrusionOk="0">
                    <a:moveTo>
                      <a:pt x="32" y="47"/>
                    </a:moveTo>
                    <a:cubicBezTo>
                      <a:pt x="8" y="55"/>
                      <a:pt x="0" y="79"/>
                      <a:pt x="8" y="102"/>
                    </a:cubicBezTo>
                    <a:cubicBezTo>
                      <a:pt x="16" y="126"/>
                      <a:pt x="47" y="134"/>
                      <a:pt x="63" y="126"/>
                    </a:cubicBezTo>
                    <a:cubicBezTo>
                      <a:pt x="150" y="87"/>
                      <a:pt x="244" y="94"/>
                      <a:pt x="331" y="142"/>
                    </a:cubicBezTo>
                    <a:cubicBezTo>
                      <a:pt x="378" y="181"/>
                      <a:pt x="425" y="94"/>
                      <a:pt x="378" y="71"/>
                    </a:cubicBezTo>
                    <a:cubicBezTo>
                      <a:pt x="268" y="8"/>
                      <a:pt x="142" y="0"/>
                      <a:pt x="32" y="47"/>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8"/>
              <p:cNvSpPr/>
              <p:nvPr/>
            </p:nvSpPr>
            <p:spPr>
              <a:xfrm>
                <a:off x="5873939" y="1832091"/>
                <a:ext cx="62952" cy="24678"/>
              </a:xfrm>
              <a:custGeom>
                <a:avLst/>
                <a:gdLst/>
                <a:ahLst/>
                <a:cxnLst/>
                <a:rect l="l" t="t" r="r" b="b"/>
                <a:pathLst>
                  <a:path w="426" h="167" extrusionOk="0">
                    <a:moveTo>
                      <a:pt x="56" y="56"/>
                    </a:moveTo>
                    <a:cubicBezTo>
                      <a:pt x="1" y="87"/>
                      <a:pt x="40" y="166"/>
                      <a:pt x="95" y="135"/>
                    </a:cubicBezTo>
                    <a:cubicBezTo>
                      <a:pt x="181" y="95"/>
                      <a:pt x="276" y="95"/>
                      <a:pt x="354" y="135"/>
                    </a:cubicBezTo>
                    <a:cubicBezTo>
                      <a:pt x="378" y="142"/>
                      <a:pt x="409" y="135"/>
                      <a:pt x="417" y="119"/>
                    </a:cubicBezTo>
                    <a:cubicBezTo>
                      <a:pt x="425" y="95"/>
                      <a:pt x="417" y="64"/>
                      <a:pt x="402" y="56"/>
                    </a:cubicBezTo>
                    <a:cubicBezTo>
                      <a:pt x="292" y="1"/>
                      <a:pt x="158" y="1"/>
                      <a:pt x="56" y="56"/>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8"/>
              <p:cNvSpPr/>
              <p:nvPr/>
            </p:nvSpPr>
            <p:spPr>
              <a:xfrm>
                <a:off x="5972801" y="1920461"/>
                <a:ext cx="26747" cy="41968"/>
              </a:xfrm>
              <a:custGeom>
                <a:avLst/>
                <a:gdLst/>
                <a:ahLst/>
                <a:cxnLst/>
                <a:rect l="l" t="t" r="r" b="b"/>
                <a:pathLst>
                  <a:path w="181" h="284" extrusionOk="0">
                    <a:moveTo>
                      <a:pt x="47" y="71"/>
                    </a:moveTo>
                    <a:cubicBezTo>
                      <a:pt x="32" y="126"/>
                      <a:pt x="8" y="182"/>
                      <a:pt x="0" y="237"/>
                    </a:cubicBezTo>
                    <a:cubicBezTo>
                      <a:pt x="0" y="260"/>
                      <a:pt x="118" y="284"/>
                      <a:pt x="149" y="252"/>
                    </a:cubicBezTo>
                    <a:cubicBezTo>
                      <a:pt x="181" y="221"/>
                      <a:pt x="149" y="142"/>
                      <a:pt x="126" y="87"/>
                    </a:cubicBezTo>
                    <a:cubicBezTo>
                      <a:pt x="94" y="9"/>
                      <a:pt x="79" y="1"/>
                      <a:pt x="47" y="71"/>
                    </a:cubicBezTo>
                    <a:close/>
                  </a:path>
                </a:pathLst>
              </a:custGeom>
              <a:solidFill>
                <a:srgbClr val="F3D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8"/>
              <p:cNvSpPr/>
              <p:nvPr/>
            </p:nvSpPr>
            <p:spPr>
              <a:xfrm>
                <a:off x="5951817" y="1983265"/>
                <a:ext cx="65169" cy="47731"/>
              </a:xfrm>
              <a:custGeom>
                <a:avLst/>
                <a:gdLst/>
                <a:ahLst/>
                <a:cxnLst/>
                <a:rect l="l" t="t" r="r" b="b"/>
                <a:pathLst>
                  <a:path w="441" h="323" extrusionOk="0">
                    <a:moveTo>
                      <a:pt x="0" y="48"/>
                    </a:moveTo>
                    <a:cubicBezTo>
                      <a:pt x="16" y="323"/>
                      <a:pt x="425" y="323"/>
                      <a:pt x="441" y="48"/>
                    </a:cubicBezTo>
                    <a:cubicBezTo>
                      <a:pt x="441" y="24"/>
                      <a:pt x="425" y="8"/>
                      <a:pt x="402" y="8"/>
                    </a:cubicBezTo>
                    <a:lnTo>
                      <a:pt x="40" y="8"/>
                    </a:lnTo>
                    <a:cubicBezTo>
                      <a:pt x="16" y="0"/>
                      <a:pt x="0" y="24"/>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8"/>
              <p:cNvSpPr/>
              <p:nvPr/>
            </p:nvSpPr>
            <p:spPr>
              <a:xfrm>
                <a:off x="5961127" y="1984447"/>
                <a:ext cx="46549" cy="10640"/>
              </a:xfrm>
              <a:custGeom>
                <a:avLst/>
                <a:gdLst/>
                <a:ahLst/>
                <a:cxnLst/>
                <a:rect l="l" t="t" r="r" b="b"/>
                <a:pathLst>
                  <a:path w="315" h="72" extrusionOk="0">
                    <a:moveTo>
                      <a:pt x="315" y="0"/>
                    </a:moveTo>
                    <a:lnTo>
                      <a:pt x="0" y="0"/>
                    </a:lnTo>
                    <a:lnTo>
                      <a:pt x="0" y="32"/>
                    </a:lnTo>
                    <a:cubicBezTo>
                      <a:pt x="0" y="55"/>
                      <a:pt x="16" y="71"/>
                      <a:pt x="40" y="71"/>
                    </a:cubicBezTo>
                    <a:lnTo>
                      <a:pt x="284" y="71"/>
                    </a:lnTo>
                    <a:cubicBezTo>
                      <a:pt x="299" y="71"/>
                      <a:pt x="315" y="55"/>
                      <a:pt x="315"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8"/>
              <p:cNvSpPr/>
              <p:nvPr/>
            </p:nvSpPr>
            <p:spPr>
              <a:xfrm>
                <a:off x="5961127" y="1999521"/>
                <a:ext cx="47731" cy="26895"/>
              </a:xfrm>
              <a:custGeom>
                <a:avLst/>
                <a:gdLst/>
                <a:ahLst/>
                <a:cxnLst/>
                <a:rect l="l" t="t" r="r" b="b"/>
                <a:pathLst>
                  <a:path w="323" h="182" extrusionOk="0">
                    <a:moveTo>
                      <a:pt x="0" y="87"/>
                    </a:moveTo>
                    <a:cubicBezTo>
                      <a:pt x="87" y="181"/>
                      <a:pt x="236" y="181"/>
                      <a:pt x="323" y="87"/>
                    </a:cubicBezTo>
                    <a:cubicBezTo>
                      <a:pt x="236" y="0"/>
                      <a:pt x="87" y="0"/>
                      <a:pt x="0" y="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8"/>
              <p:cNvSpPr/>
              <p:nvPr/>
            </p:nvSpPr>
            <p:spPr>
              <a:xfrm>
                <a:off x="6042404" y="1881004"/>
                <a:ext cx="44333" cy="44333"/>
              </a:xfrm>
              <a:custGeom>
                <a:avLst/>
                <a:gdLst/>
                <a:ahLst/>
                <a:cxnLst/>
                <a:rect l="l" t="t" r="r" b="b"/>
                <a:pathLst>
                  <a:path w="300" h="300" extrusionOk="0">
                    <a:moveTo>
                      <a:pt x="127" y="299"/>
                    </a:moveTo>
                    <a:cubicBezTo>
                      <a:pt x="237" y="299"/>
                      <a:pt x="300" y="165"/>
                      <a:pt x="213" y="79"/>
                    </a:cubicBezTo>
                    <a:cubicBezTo>
                      <a:pt x="135" y="0"/>
                      <a:pt x="1" y="55"/>
                      <a:pt x="1" y="173"/>
                    </a:cubicBezTo>
                    <a:cubicBezTo>
                      <a:pt x="1" y="244"/>
                      <a:pt x="56" y="299"/>
                      <a:pt x="127" y="299"/>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8"/>
              <p:cNvSpPr/>
              <p:nvPr/>
            </p:nvSpPr>
            <p:spPr>
              <a:xfrm>
                <a:off x="5889012" y="1881004"/>
                <a:ext cx="44333" cy="44333"/>
              </a:xfrm>
              <a:custGeom>
                <a:avLst/>
                <a:gdLst/>
                <a:ahLst/>
                <a:cxnLst/>
                <a:rect l="l" t="t" r="r" b="b"/>
                <a:pathLst>
                  <a:path w="300" h="300" extrusionOk="0">
                    <a:moveTo>
                      <a:pt x="127" y="299"/>
                    </a:moveTo>
                    <a:cubicBezTo>
                      <a:pt x="245" y="299"/>
                      <a:pt x="300" y="165"/>
                      <a:pt x="221" y="79"/>
                    </a:cubicBezTo>
                    <a:cubicBezTo>
                      <a:pt x="134" y="0"/>
                      <a:pt x="1" y="55"/>
                      <a:pt x="1" y="173"/>
                    </a:cubicBezTo>
                    <a:cubicBezTo>
                      <a:pt x="1" y="244"/>
                      <a:pt x="56" y="299"/>
                      <a:pt x="127" y="299"/>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8"/>
              <p:cNvSpPr/>
              <p:nvPr/>
            </p:nvSpPr>
            <p:spPr>
              <a:xfrm>
                <a:off x="5793697" y="1731012"/>
                <a:ext cx="69898" cy="185015"/>
              </a:xfrm>
              <a:custGeom>
                <a:avLst/>
                <a:gdLst/>
                <a:ahLst/>
                <a:cxnLst/>
                <a:rect l="l" t="t" r="r" b="b"/>
                <a:pathLst>
                  <a:path w="473" h="1252" extrusionOk="0">
                    <a:moveTo>
                      <a:pt x="197" y="1251"/>
                    </a:moveTo>
                    <a:cubicBezTo>
                      <a:pt x="197" y="1251"/>
                      <a:pt x="323" y="1125"/>
                      <a:pt x="300" y="819"/>
                    </a:cubicBezTo>
                    <a:cubicBezTo>
                      <a:pt x="363" y="724"/>
                      <a:pt x="418" y="614"/>
                      <a:pt x="449" y="504"/>
                    </a:cubicBezTo>
                    <a:cubicBezTo>
                      <a:pt x="473" y="347"/>
                      <a:pt x="370" y="1"/>
                      <a:pt x="370" y="1"/>
                    </a:cubicBezTo>
                    <a:lnTo>
                      <a:pt x="158" y="1"/>
                    </a:lnTo>
                    <a:cubicBezTo>
                      <a:pt x="87" y="1"/>
                      <a:pt x="40" y="205"/>
                      <a:pt x="17" y="300"/>
                    </a:cubicBezTo>
                    <a:cubicBezTo>
                      <a:pt x="1" y="402"/>
                      <a:pt x="87" y="1015"/>
                      <a:pt x="87" y="1015"/>
                    </a:cubicBezTo>
                    <a:cubicBezTo>
                      <a:pt x="135" y="992"/>
                      <a:pt x="197" y="1094"/>
                      <a:pt x="197" y="1251"/>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8"/>
              <p:cNvSpPr/>
              <p:nvPr/>
            </p:nvSpPr>
            <p:spPr>
              <a:xfrm>
                <a:off x="5758822" y="1506688"/>
                <a:ext cx="469778" cy="365153"/>
              </a:xfrm>
              <a:custGeom>
                <a:avLst/>
                <a:gdLst/>
                <a:ahLst/>
                <a:cxnLst/>
                <a:rect l="l" t="t" r="r" b="b"/>
                <a:pathLst>
                  <a:path w="3179" h="2471" extrusionOk="0">
                    <a:moveTo>
                      <a:pt x="205" y="1652"/>
                    </a:moveTo>
                    <a:cubicBezTo>
                      <a:pt x="142" y="1613"/>
                      <a:pt x="87" y="1558"/>
                      <a:pt x="64" y="1495"/>
                    </a:cubicBezTo>
                    <a:cubicBezTo>
                      <a:pt x="1" y="1346"/>
                      <a:pt x="103" y="1251"/>
                      <a:pt x="221" y="1283"/>
                    </a:cubicBezTo>
                    <a:cubicBezTo>
                      <a:pt x="245" y="1259"/>
                      <a:pt x="268" y="1243"/>
                      <a:pt x="292" y="1228"/>
                    </a:cubicBezTo>
                    <a:cubicBezTo>
                      <a:pt x="339" y="944"/>
                      <a:pt x="528" y="709"/>
                      <a:pt x="795" y="591"/>
                    </a:cubicBezTo>
                    <a:lnTo>
                      <a:pt x="827" y="575"/>
                    </a:lnTo>
                    <a:lnTo>
                      <a:pt x="842" y="543"/>
                    </a:lnTo>
                    <a:cubicBezTo>
                      <a:pt x="937" y="331"/>
                      <a:pt x="1236" y="465"/>
                      <a:pt x="1236" y="465"/>
                    </a:cubicBezTo>
                    <a:cubicBezTo>
                      <a:pt x="1362" y="1"/>
                      <a:pt x="1841" y="24"/>
                      <a:pt x="2211" y="252"/>
                    </a:cubicBezTo>
                    <a:lnTo>
                      <a:pt x="2258" y="276"/>
                    </a:lnTo>
                    <a:cubicBezTo>
                      <a:pt x="2360" y="197"/>
                      <a:pt x="2494" y="158"/>
                      <a:pt x="2620" y="182"/>
                    </a:cubicBezTo>
                    <a:cubicBezTo>
                      <a:pt x="3076" y="237"/>
                      <a:pt x="3178" y="1558"/>
                      <a:pt x="2612" y="1739"/>
                    </a:cubicBezTo>
                    <a:cubicBezTo>
                      <a:pt x="2054" y="1928"/>
                      <a:pt x="1078" y="1762"/>
                      <a:pt x="1078" y="1762"/>
                    </a:cubicBezTo>
                    <a:cubicBezTo>
                      <a:pt x="1063" y="1778"/>
                      <a:pt x="1039" y="1802"/>
                      <a:pt x="1015" y="1825"/>
                    </a:cubicBezTo>
                    <a:cubicBezTo>
                      <a:pt x="953" y="1943"/>
                      <a:pt x="850" y="2030"/>
                      <a:pt x="732" y="2077"/>
                    </a:cubicBezTo>
                    <a:cubicBezTo>
                      <a:pt x="724" y="2226"/>
                      <a:pt x="654" y="2368"/>
                      <a:pt x="536" y="2470"/>
                    </a:cubicBezTo>
                    <a:cubicBezTo>
                      <a:pt x="551" y="2344"/>
                      <a:pt x="441" y="2250"/>
                      <a:pt x="323" y="2282"/>
                    </a:cubicBezTo>
                    <a:cubicBezTo>
                      <a:pt x="323" y="2282"/>
                      <a:pt x="72" y="1991"/>
                      <a:pt x="64" y="1888"/>
                    </a:cubicBezTo>
                    <a:cubicBezTo>
                      <a:pt x="56" y="1786"/>
                      <a:pt x="213" y="1684"/>
                      <a:pt x="213" y="1684"/>
                    </a:cubicBezTo>
                    <a:cubicBezTo>
                      <a:pt x="213" y="1684"/>
                      <a:pt x="205" y="1660"/>
                      <a:pt x="205" y="16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8"/>
              <p:cNvSpPr/>
              <p:nvPr/>
            </p:nvSpPr>
            <p:spPr>
              <a:xfrm>
                <a:off x="6105209" y="1731012"/>
                <a:ext cx="69898" cy="185015"/>
              </a:xfrm>
              <a:custGeom>
                <a:avLst/>
                <a:gdLst/>
                <a:ahLst/>
                <a:cxnLst/>
                <a:rect l="l" t="t" r="r" b="b"/>
                <a:pathLst>
                  <a:path w="473" h="1252" extrusionOk="0">
                    <a:moveTo>
                      <a:pt x="276" y="1251"/>
                    </a:moveTo>
                    <a:cubicBezTo>
                      <a:pt x="276" y="1251"/>
                      <a:pt x="150" y="1125"/>
                      <a:pt x="174" y="819"/>
                    </a:cubicBezTo>
                    <a:cubicBezTo>
                      <a:pt x="111" y="724"/>
                      <a:pt x="56" y="614"/>
                      <a:pt x="24" y="504"/>
                    </a:cubicBezTo>
                    <a:cubicBezTo>
                      <a:pt x="1" y="347"/>
                      <a:pt x="103" y="1"/>
                      <a:pt x="103" y="1"/>
                    </a:cubicBezTo>
                    <a:lnTo>
                      <a:pt x="307" y="1"/>
                    </a:lnTo>
                    <a:cubicBezTo>
                      <a:pt x="386" y="1"/>
                      <a:pt x="433" y="205"/>
                      <a:pt x="449" y="300"/>
                    </a:cubicBezTo>
                    <a:cubicBezTo>
                      <a:pt x="473" y="402"/>
                      <a:pt x="386" y="1015"/>
                      <a:pt x="386" y="1015"/>
                    </a:cubicBezTo>
                    <a:cubicBezTo>
                      <a:pt x="339" y="992"/>
                      <a:pt x="276" y="1094"/>
                      <a:pt x="276" y="1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8"/>
              <p:cNvSpPr/>
              <p:nvPr/>
            </p:nvSpPr>
            <p:spPr>
              <a:xfrm>
                <a:off x="5696165" y="2155276"/>
                <a:ext cx="538198" cy="554601"/>
              </a:xfrm>
              <a:custGeom>
                <a:avLst/>
                <a:gdLst/>
                <a:ahLst/>
                <a:cxnLst/>
                <a:rect l="l" t="t" r="r" b="b"/>
                <a:pathLst>
                  <a:path w="3642" h="3753" extrusionOk="0">
                    <a:moveTo>
                      <a:pt x="1282" y="0"/>
                    </a:moveTo>
                    <a:lnTo>
                      <a:pt x="157" y="189"/>
                    </a:lnTo>
                    <a:cubicBezTo>
                      <a:pt x="157" y="189"/>
                      <a:pt x="315" y="1495"/>
                      <a:pt x="0" y="2572"/>
                    </a:cubicBezTo>
                    <a:cubicBezTo>
                      <a:pt x="0" y="2572"/>
                      <a:pt x="102" y="3335"/>
                      <a:pt x="142" y="3752"/>
                    </a:cubicBezTo>
                    <a:lnTo>
                      <a:pt x="3414" y="3752"/>
                    </a:lnTo>
                    <a:cubicBezTo>
                      <a:pt x="3414" y="3296"/>
                      <a:pt x="3642" y="2446"/>
                      <a:pt x="3642" y="2234"/>
                    </a:cubicBezTo>
                    <a:cubicBezTo>
                      <a:pt x="3642" y="1644"/>
                      <a:pt x="3532" y="331"/>
                      <a:pt x="3351" y="276"/>
                    </a:cubicBezTo>
                    <a:cubicBezTo>
                      <a:pt x="3115" y="166"/>
                      <a:pt x="2871" y="87"/>
                      <a:pt x="2611" y="48"/>
                    </a:cubicBezTo>
                    <a:cubicBezTo>
                      <a:pt x="2548" y="40"/>
                      <a:pt x="2486" y="32"/>
                      <a:pt x="2430" y="24"/>
                    </a:cubicBezTo>
                    <a:cubicBezTo>
                      <a:pt x="2195" y="480"/>
                      <a:pt x="1424" y="252"/>
                      <a:pt x="12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8"/>
              <p:cNvSpPr/>
              <p:nvPr/>
            </p:nvSpPr>
            <p:spPr>
              <a:xfrm>
                <a:off x="5908814" y="2158675"/>
                <a:ext cx="154721" cy="108319"/>
              </a:xfrm>
              <a:custGeom>
                <a:avLst/>
                <a:gdLst/>
                <a:ahLst/>
                <a:cxnLst/>
                <a:rect l="l" t="t" r="r" b="b"/>
                <a:pathLst>
                  <a:path w="1047" h="733" extrusionOk="0">
                    <a:moveTo>
                      <a:pt x="991" y="1"/>
                    </a:moveTo>
                    <a:cubicBezTo>
                      <a:pt x="818" y="339"/>
                      <a:pt x="347" y="245"/>
                      <a:pt x="56" y="95"/>
                    </a:cubicBezTo>
                    <a:lnTo>
                      <a:pt x="0" y="174"/>
                    </a:lnTo>
                    <a:cubicBezTo>
                      <a:pt x="0" y="174"/>
                      <a:pt x="307" y="591"/>
                      <a:pt x="496" y="654"/>
                    </a:cubicBezTo>
                    <a:cubicBezTo>
                      <a:pt x="677" y="725"/>
                      <a:pt x="866" y="732"/>
                      <a:pt x="929" y="575"/>
                    </a:cubicBezTo>
                    <a:cubicBezTo>
                      <a:pt x="984" y="402"/>
                      <a:pt x="1023" y="229"/>
                      <a:pt x="1047" y="48"/>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8"/>
              <p:cNvSpPr/>
              <p:nvPr/>
            </p:nvSpPr>
            <p:spPr>
              <a:xfrm>
                <a:off x="5662472" y="2677073"/>
                <a:ext cx="574255" cy="350080"/>
              </a:xfrm>
              <a:custGeom>
                <a:avLst/>
                <a:gdLst/>
                <a:ahLst/>
                <a:cxnLst/>
                <a:rect l="l" t="t" r="r" b="b"/>
                <a:pathLst>
                  <a:path w="3886" h="2369" extrusionOk="0">
                    <a:moveTo>
                      <a:pt x="3807" y="1983"/>
                    </a:moveTo>
                    <a:cubicBezTo>
                      <a:pt x="3862" y="1865"/>
                      <a:pt x="3885" y="1739"/>
                      <a:pt x="3885" y="1605"/>
                    </a:cubicBezTo>
                    <a:cubicBezTo>
                      <a:pt x="3870" y="1432"/>
                      <a:pt x="3807" y="1259"/>
                      <a:pt x="3712" y="1118"/>
                    </a:cubicBezTo>
                    <a:cubicBezTo>
                      <a:pt x="3712" y="1118"/>
                      <a:pt x="3838" y="850"/>
                      <a:pt x="3681" y="724"/>
                    </a:cubicBezTo>
                    <a:lnTo>
                      <a:pt x="3878" y="1"/>
                    </a:lnTo>
                    <a:lnTo>
                      <a:pt x="519" y="87"/>
                    </a:lnTo>
                    <a:cubicBezTo>
                      <a:pt x="519" y="87"/>
                      <a:pt x="134" y="1118"/>
                      <a:pt x="55" y="1464"/>
                    </a:cubicBezTo>
                    <a:cubicBezTo>
                      <a:pt x="0" y="1778"/>
                      <a:pt x="63" y="2093"/>
                      <a:pt x="228" y="2368"/>
                    </a:cubicBezTo>
                    <a:cubicBezTo>
                      <a:pt x="228" y="2368"/>
                      <a:pt x="1707" y="1786"/>
                      <a:pt x="3807" y="1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8"/>
              <p:cNvSpPr/>
              <p:nvPr/>
            </p:nvSpPr>
            <p:spPr>
              <a:xfrm>
                <a:off x="5676363" y="2689929"/>
                <a:ext cx="546474" cy="183833"/>
              </a:xfrm>
              <a:custGeom>
                <a:avLst/>
                <a:gdLst/>
                <a:ahLst/>
                <a:cxnLst/>
                <a:rect l="l" t="t" r="r" b="b"/>
                <a:pathLst>
                  <a:path w="3698" h="1244" extrusionOk="0">
                    <a:moveTo>
                      <a:pt x="3587" y="630"/>
                    </a:moveTo>
                    <a:lnTo>
                      <a:pt x="3697" y="244"/>
                    </a:lnTo>
                    <a:lnTo>
                      <a:pt x="480" y="0"/>
                    </a:lnTo>
                    <a:lnTo>
                      <a:pt x="425" y="0"/>
                    </a:lnTo>
                    <a:cubicBezTo>
                      <a:pt x="425" y="0"/>
                      <a:pt x="111" y="818"/>
                      <a:pt x="0" y="1243"/>
                    </a:cubicBezTo>
                    <a:cubicBezTo>
                      <a:pt x="284" y="897"/>
                      <a:pt x="614" y="866"/>
                      <a:pt x="1015"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8"/>
              <p:cNvSpPr/>
              <p:nvPr/>
            </p:nvSpPr>
            <p:spPr>
              <a:xfrm>
                <a:off x="5691436" y="2900214"/>
                <a:ext cx="537164" cy="179252"/>
              </a:xfrm>
              <a:custGeom>
                <a:avLst/>
                <a:gdLst/>
                <a:ahLst/>
                <a:cxnLst/>
                <a:rect l="l" t="t" r="r" b="b"/>
                <a:pathLst>
                  <a:path w="3635" h="1213" extrusionOk="0">
                    <a:moveTo>
                      <a:pt x="3611" y="473"/>
                    </a:moveTo>
                    <a:cubicBezTo>
                      <a:pt x="3611" y="473"/>
                      <a:pt x="3634" y="669"/>
                      <a:pt x="3280" y="638"/>
                    </a:cubicBezTo>
                    <a:cubicBezTo>
                      <a:pt x="2919" y="607"/>
                      <a:pt x="1487" y="441"/>
                      <a:pt x="48" y="1212"/>
                    </a:cubicBezTo>
                    <a:cubicBezTo>
                      <a:pt x="24" y="1181"/>
                      <a:pt x="9" y="1141"/>
                      <a:pt x="1" y="1102"/>
                    </a:cubicBezTo>
                    <a:cubicBezTo>
                      <a:pt x="1" y="1016"/>
                      <a:pt x="16" y="937"/>
                      <a:pt x="32" y="850"/>
                    </a:cubicBezTo>
                    <a:cubicBezTo>
                      <a:pt x="32" y="850"/>
                      <a:pt x="1715" y="1"/>
                      <a:pt x="3611" y="47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8"/>
              <p:cNvSpPr/>
              <p:nvPr/>
            </p:nvSpPr>
            <p:spPr>
              <a:xfrm>
                <a:off x="5542625" y="2184388"/>
                <a:ext cx="264075" cy="465049"/>
              </a:xfrm>
              <a:custGeom>
                <a:avLst/>
                <a:gdLst/>
                <a:ahLst/>
                <a:cxnLst/>
                <a:rect l="l" t="t" r="r" b="b"/>
                <a:pathLst>
                  <a:path w="1787" h="3147" extrusionOk="0">
                    <a:moveTo>
                      <a:pt x="1196" y="0"/>
                    </a:moveTo>
                    <a:cubicBezTo>
                      <a:pt x="1039" y="55"/>
                      <a:pt x="913" y="189"/>
                      <a:pt x="866" y="354"/>
                    </a:cubicBezTo>
                    <a:cubicBezTo>
                      <a:pt x="787" y="590"/>
                      <a:pt x="386" y="1770"/>
                      <a:pt x="229" y="2305"/>
                    </a:cubicBezTo>
                    <a:cubicBezTo>
                      <a:pt x="150" y="2596"/>
                      <a:pt x="1" y="3146"/>
                      <a:pt x="520" y="3146"/>
                    </a:cubicBezTo>
                    <a:cubicBezTo>
                      <a:pt x="1771" y="3146"/>
                      <a:pt x="1786" y="912"/>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8"/>
              <p:cNvSpPr/>
              <p:nvPr/>
            </p:nvSpPr>
            <p:spPr>
              <a:xfrm>
                <a:off x="5822809" y="2118037"/>
                <a:ext cx="272055" cy="195507"/>
              </a:xfrm>
              <a:custGeom>
                <a:avLst/>
                <a:gdLst/>
                <a:ahLst/>
                <a:cxnLst/>
                <a:rect l="l" t="t" r="r" b="b"/>
                <a:pathLst>
                  <a:path w="1841" h="1323" extrusionOk="0">
                    <a:moveTo>
                      <a:pt x="425" y="9"/>
                    </a:moveTo>
                    <a:cubicBezTo>
                      <a:pt x="244" y="64"/>
                      <a:pt x="95" y="174"/>
                      <a:pt x="0" y="331"/>
                    </a:cubicBezTo>
                    <a:cubicBezTo>
                      <a:pt x="126" y="355"/>
                      <a:pt x="244" y="425"/>
                      <a:pt x="323" y="528"/>
                    </a:cubicBezTo>
                    <a:cubicBezTo>
                      <a:pt x="551" y="803"/>
                      <a:pt x="1267" y="1322"/>
                      <a:pt x="1558" y="913"/>
                    </a:cubicBezTo>
                    <a:cubicBezTo>
                      <a:pt x="1644" y="779"/>
                      <a:pt x="1841" y="355"/>
                      <a:pt x="1817" y="221"/>
                    </a:cubicBezTo>
                    <a:cubicBezTo>
                      <a:pt x="1794" y="87"/>
                      <a:pt x="1573" y="1"/>
                      <a:pt x="1573" y="1"/>
                    </a:cubicBezTo>
                    <a:lnTo>
                      <a:pt x="1573" y="284"/>
                    </a:lnTo>
                    <a:cubicBezTo>
                      <a:pt x="1573" y="528"/>
                      <a:pt x="1503" y="1133"/>
                      <a:pt x="1117" y="874"/>
                    </a:cubicBezTo>
                    <a:cubicBezTo>
                      <a:pt x="803" y="654"/>
                      <a:pt x="763" y="174"/>
                      <a:pt x="425"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8"/>
              <p:cNvSpPr/>
              <p:nvPr/>
            </p:nvSpPr>
            <p:spPr>
              <a:xfrm>
                <a:off x="6247074" y="2256355"/>
                <a:ext cx="246489" cy="403427"/>
              </a:xfrm>
              <a:custGeom>
                <a:avLst/>
                <a:gdLst/>
                <a:ahLst/>
                <a:cxnLst/>
                <a:rect l="l" t="t" r="r" b="b"/>
                <a:pathLst>
                  <a:path w="1668" h="2730" extrusionOk="0">
                    <a:moveTo>
                      <a:pt x="527" y="2659"/>
                    </a:moveTo>
                    <a:lnTo>
                      <a:pt x="291" y="2659"/>
                    </a:lnTo>
                    <a:cubicBezTo>
                      <a:pt x="134" y="2659"/>
                      <a:pt x="0" y="2352"/>
                      <a:pt x="95" y="1935"/>
                    </a:cubicBezTo>
                    <a:cubicBezTo>
                      <a:pt x="197" y="1519"/>
                      <a:pt x="480" y="1094"/>
                      <a:pt x="527" y="795"/>
                    </a:cubicBezTo>
                    <a:cubicBezTo>
                      <a:pt x="582" y="488"/>
                      <a:pt x="590" y="252"/>
                      <a:pt x="779" y="166"/>
                    </a:cubicBezTo>
                    <a:cubicBezTo>
                      <a:pt x="779" y="166"/>
                      <a:pt x="842" y="16"/>
                      <a:pt x="865" y="1"/>
                    </a:cubicBezTo>
                    <a:cubicBezTo>
                      <a:pt x="1086" y="64"/>
                      <a:pt x="1306" y="95"/>
                      <a:pt x="1526" y="103"/>
                    </a:cubicBezTo>
                    <a:cubicBezTo>
                      <a:pt x="1526" y="103"/>
                      <a:pt x="1565" y="134"/>
                      <a:pt x="1558" y="244"/>
                    </a:cubicBezTo>
                    <a:cubicBezTo>
                      <a:pt x="1636" y="339"/>
                      <a:pt x="1668" y="465"/>
                      <a:pt x="1636" y="583"/>
                    </a:cubicBezTo>
                    <a:cubicBezTo>
                      <a:pt x="1597" y="803"/>
                      <a:pt x="1416" y="1118"/>
                      <a:pt x="1385" y="1471"/>
                    </a:cubicBezTo>
                    <a:cubicBezTo>
                      <a:pt x="1345" y="1818"/>
                      <a:pt x="1259" y="2730"/>
                      <a:pt x="527" y="26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8"/>
              <p:cNvSpPr/>
              <p:nvPr/>
            </p:nvSpPr>
            <p:spPr>
              <a:xfrm>
                <a:off x="5485731" y="2256355"/>
                <a:ext cx="248854" cy="403427"/>
              </a:xfrm>
              <a:custGeom>
                <a:avLst/>
                <a:gdLst/>
                <a:ahLst/>
                <a:cxnLst/>
                <a:rect l="l" t="t" r="r" b="b"/>
                <a:pathLst>
                  <a:path w="1684" h="2730" extrusionOk="0">
                    <a:moveTo>
                      <a:pt x="921" y="2659"/>
                    </a:moveTo>
                    <a:lnTo>
                      <a:pt x="685" y="2659"/>
                    </a:lnTo>
                    <a:cubicBezTo>
                      <a:pt x="528" y="2659"/>
                      <a:pt x="268" y="2352"/>
                      <a:pt x="197" y="1935"/>
                    </a:cubicBezTo>
                    <a:cubicBezTo>
                      <a:pt x="126" y="1519"/>
                      <a:pt x="236" y="1094"/>
                      <a:pt x="166" y="795"/>
                    </a:cubicBezTo>
                    <a:cubicBezTo>
                      <a:pt x="95" y="488"/>
                      <a:pt x="1" y="252"/>
                      <a:pt x="158" y="166"/>
                    </a:cubicBezTo>
                    <a:cubicBezTo>
                      <a:pt x="158" y="166"/>
                      <a:pt x="158" y="16"/>
                      <a:pt x="181" y="1"/>
                    </a:cubicBezTo>
                    <a:cubicBezTo>
                      <a:pt x="410" y="64"/>
                      <a:pt x="638" y="95"/>
                      <a:pt x="866" y="103"/>
                    </a:cubicBezTo>
                    <a:cubicBezTo>
                      <a:pt x="913" y="134"/>
                      <a:pt x="944" y="189"/>
                      <a:pt x="960" y="244"/>
                    </a:cubicBezTo>
                    <a:cubicBezTo>
                      <a:pt x="1070" y="323"/>
                      <a:pt x="1149" y="449"/>
                      <a:pt x="1180" y="583"/>
                    </a:cubicBezTo>
                    <a:cubicBezTo>
                      <a:pt x="1228" y="803"/>
                      <a:pt x="1180" y="1118"/>
                      <a:pt x="1283" y="1471"/>
                    </a:cubicBezTo>
                    <a:cubicBezTo>
                      <a:pt x="1385" y="1818"/>
                      <a:pt x="1684" y="2730"/>
                      <a:pt x="921" y="26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8"/>
              <p:cNvSpPr/>
              <p:nvPr/>
            </p:nvSpPr>
            <p:spPr>
              <a:xfrm>
                <a:off x="5941325" y="2251774"/>
                <a:ext cx="159450" cy="248854"/>
              </a:xfrm>
              <a:custGeom>
                <a:avLst/>
                <a:gdLst/>
                <a:ahLst/>
                <a:cxnLst/>
                <a:rect l="l" t="t" r="r" b="b"/>
                <a:pathLst>
                  <a:path w="1079" h="1684" extrusionOk="0">
                    <a:moveTo>
                      <a:pt x="716" y="1487"/>
                    </a:moveTo>
                    <a:cubicBezTo>
                      <a:pt x="709" y="1463"/>
                      <a:pt x="716" y="1432"/>
                      <a:pt x="732" y="1416"/>
                    </a:cubicBezTo>
                    <a:cubicBezTo>
                      <a:pt x="716" y="1266"/>
                      <a:pt x="740" y="1117"/>
                      <a:pt x="803" y="983"/>
                    </a:cubicBezTo>
                    <a:cubicBezTo>
                      <a:pt x="1000" y="488"/>
                      <a:pt x="575" y="79"/>
                      <a:pt x="567" y="79"/>
                    </a:cubicBezTo>
                    <a:cubicBezTo>
                      <a:pt x="536" y="47"/>
                      <a:pt x="591" y="0"/>
                      <a:pt x="622" y="32"/>
                    </a:cubicBezTo>
                    <a:cubicBezTo>
                      <a:pt x="622" y="32"/>
                      <a:pt x="1078" y="472"/>
                      <a:pt x="866" y="1015"/>
                    </a:cubicBezTo>
                    <a:cubicBezTo>
                      <a:pt x="811" y="1133"/>
                      <a:pt x="787" y="1266"/>
                      <a:pt x="803" y="1400"/>
                    </a:cubicBezTo>
                    <a:cubicBezTo>
                      <a:pt x="827" y="1408"/>
                      <a:pt x="842" y="1424"/>
                      <a:pt x="850" y="1440"/>
                    </a:cubicBezTo>
                    <a:cubicBezTo>
                      <a:pt x="858" y="1455"/>
                      <a:pt x="858" y="1471"/>
                      <a:pt x="866" y="1487"/>
                    </a:cubicBezTo>
                    <a:cubicBezTo>
                      <a:pt x="874" y="1502"/>
                      <a:pt x="882" y="1510"/>
                      <a:pt x="889" y="1526"/>
                    </a:cubicBezTo>
                    <a:cubicBezTo>
                      <a:pt x="905" y="1542"/>
                      <a:pt x="913" y="1565"/>
                      <a:pt x="905" y="1589"/>
                    </a:cubicBezTo>
                    <a:cubicBezTo>
                      <a:pt x="921" y="1597"/>
                      <a:pt x="929" y="1605"/>
                      <a:pt x="945" y="1605"/>
                    </a:cubicBezTo>
                    <a:cubicBezTo>
                      <a:pt x="976" y="1628"/>
                      <a:pt x="952" y="1683"/>
                      <a:pt x="913" y="1668"/>
                    </a:cubicBezTo>
                    <a:cubicBezTo>
                      <a:pt x="889" y="1660"/>
                      <a:pt x="874" y="1652"/>
                      <a:pt x="858" y="1636"/>
                    </a:cubicBezTo>
                    <a:cubicBezTo>
                      <a:pt x="834" y="1644"/>
                      <a:pt x="803" y="1636"/>
                      <a:pt x="787" y="1613"/>
                    </a:cubicBezTo>
                    <a:cubicBezTo>
                      <a:pt x="771" y="1597"/>
                      <a:pt x="756" y="1573"/>
                      <a:pt x="748" y="1557"/>
                    </a:cubicBezTo>
                    <a:cubicBezTo>
                      <a:pt x="732" y="1534"/>
                      <a:pt x="724" y="1510"/>
                      <a:pt x="716" y="1487"/>
                    </a:cubicBezTo>
                    <a:close/>
                    <a:moveTo>
                      <a:pt x="355" y="24"/>
                    </a:moveTo>
                    <a:cubicBezTo>
                      <a:pt x="394" y="8"/>
                      <a:pt x="425" y="63"/>
                      <a:pt x="386" y="87"/>
                    </a:cubicBezTo>
                    <a:cubicBezTo>
                      <a:pt x="182" y="205"/>
                      <a:pt x="87" y="456"/>
                      <a:pt x="158" y="684"/>
                    </a:cubicBezTo>
                    <a:cubicBezTo>
                      <a:pt x="182" y="779"/>
                      <a:pt x="197" y="881"/>
                      <a:pt x="189" y="983"/>
                    </a:cubicBezTo>
                    <a:cubicBezTo>
                      <a:pt x="213" y="991"/>
                      <a:pt x="229" y="1023"/>
                      <a:pt x="221" y="1046"/>
                    </a:cubicBezTo>
                    <a:cubicBezTo>
                      <a:pt x="221" y="1078"/>
                      <a:pt x="213" y="1109"/>
                      <a:pt x="205" y="1141"/>
                    </a:cubicBezTo>
                    <a:cubicBezTo>
                      <a:pt x="197" y="1164"/>
                      <a:pt x="189" y="1188"/>
                      <a:pt x="174" y="1211"/>
                    </a:cubicBezTo>
                    <a:cubicBezTo>
                      <a:pt x="166" y="1235"/>
                      <a:pt x="134" y="1251"/>
                      <a:pt x="111" y="1251"/>
                    </a:cubicBezTo>
                    <a:cubicBezTo>
                      <a:pt x="95" y="1266"/>
                      <a:pt x="79" y="1282"/>
                      <a:pt x="64" y="1298"/>
                    </a:cubicBezTo>
                    <a:cubicBezTo>
                      <a:pt x="40" y="1306"/>
                      <a:pt x="24" y="1306"/>
                      <a:pt x="9" y="1290"/>
                    </a:cubicBezTo>
                    <a:cubicBezTo>
                      <a:pt x="1" y="1274"/>
                      <a:pt x="9" y="1251"/>
                      <a:pt x="24" y="1243"/>
                    </a:cubicBezTo>
                    <a:cubicBezTo>
                      <a:pt x="32" y="1235"/>
                      <a:pt x="40" y="1219"/>
                      <a:pt x="48" y="1211"/>
                    </a:cubicBezTo>
                    <a:cubicBezTo>
                      <a:pt x="40" y="1196"/>
                      <a:pt x="40" y="1164"/>
                      <a:pt x="48" y="1149"/>
                    </a:cubicBezTo>
                    <a:cubicBezTo>
                      <a:pt x="56" y="1133"/>
                      <a:pt x="64" y="1117"/>
                      <a:pt x="71" y="1101"/>
                    </a:cubicBezTo>
                    <a:cubicBezTo>
                      <a:pt x="71" y="1078"/>
                      <a:pt x="79" y="1054"/>
                      <a:pt x="87" y="1031"/>
                    </a:cubicBezTo>
                    <a:cubicBezTo>
                      <a:pt x="87" y="1007"/>
                      <a:pt x="103" y="983"/>
                      <a:pt x="127" y="975"/>
                    </a:cubicBezTo>
                    <a:cubicBezTo>
                      <a:pt x="127" y="881"/>
                      <a:pt x="111" y="795"/>
                      <a:pt x="95" y="700"/>
                    </a:cubicBezTo>
                    <a:cubicBezTo>
                      <a:pt x="9" y="441"/>
                      <a:pt x="119" y="165"/>
                      <a:pt x="355" y="24"/>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8"/>
              <p:cNvSpPr/>
              <p:nvPr/>
            </p:nvSpPr>
            <p:spPr>
              <a:xfrm>
                <a:off x="5578683" y="2094836"/>
                <a:ext cx="50096" cy="11822"/>
              </a:xfrm>
              <a:custGeom>
                <a:avLst/>
                <a:gdLst/>
                <a:ahLst/>
                <a:cxnLst/>
                <a:rect l="l" t="t" r="r" b="b"/>
                <a:pathLst>
                  <a:path w="339" h="80" extrusionOk="0">
                    <a:moveTo>
                      <a:pt x="24" y="79"/>
                    </a:moveTo>
                    <a:cubicBezTo>
                      <a:pt x="16" y="79"/>
                      <a:pt x="9" y="79"/>
                      <a:pt x="9" y="71"/>
                    </a:cubicBezTo>
                    <a:cubicBezTo>
                      <a:pt x="1" y="63"/>
                      <a:pt x="9" y="55"/>
                      <a:pt x="16" y="55"/>
                    </a:cubicBezTo>
                    <a:cubicBezTo>
                      <a:pt x="111" y="16"/>
                      <a:pt x="221" y="0"/>
                      <a:pt x="331" y="8"/>
                    </a:cubicBezTo>
                    <a:cubicBezTo>
                      <a:pt x="339" y="16"/>
                      <a:pt x="339" y="32"/>
                      <a:pt x="331" y="40"/>
                    </a:cubicBezTo>
                    <a:cubicBezTo>
                      <a:pt x="221" y="32"/>
                      <a:pt x="119" y="40"/>
                      <a:pt x="24" y="79"/>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8"/>
              <p:cNvSpPr/>
              <p:nvPr/>
            </p:nvSpPr>
            <p:spPr>
              <a:xfrm>
                <a:off x="5590357" y="2115672"/>
                <a:ext cx="51278" cy="13004"/>
              </a:xfrm>
              <a:custGeom>
                <a:avLst/>
                <a:gdLst/>
                <a:ahLst/>
                <a:cxnLst/>
                <a:rect l="l" t="t" r="r" b="b"/>
                <a:pathLst>
                  <a:path w="347" h="88" extrusionOk="0">
                    <a:moveTo>
                      <a:pt x="24" y="80"/>
                    </a:moveTo>
                    <a:cubicBezTo>
                      <a:pt x="16" y="88"/>
                      <a:pt x="8" y="80"/>
                      <a:pt x="8" y="72"/>
                    </a:cubicBezTo>
                    <a:cubicBezTo>
                      <a:pt x="0" y="64"/>
                      <a:pt x="8" y="56"/>
                      <a:pt x="16" y="56"/>
                    </a:cubicBezTo>
                    <a:cubicBezTo>
                      <a:pt x="111" y="17"/>
                      <a:pt x="221" y="1"/>
                      <a:pt x="331" y="9"/>
                    </a:cubicBezTo>
                    <a:cubicBezTo>
                      <a:pt x="346" y="9"/>
                      <a:pt x="346" y="48"/>
                      <a:pt x="331" y="40"/>
                    </a:cubicBezTo>
                    <a:cubicBezTo>
                      <a:pt x="228" y="32"/>
                      <a:pt x="118" y="48"/>
                      <a:pt x="24" y="80"/>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8"/>
              <p:cNvSpPr/>
              <p:nvPr/>
            </p:nvSpPr>
            <p:spPr>
              <a:xfrm>
                <a:off x="5600849" y="2139021"/>
                <a:ext cx="51278" cy="12856"/>
              </a:xfrm>
              <a:custGeom>
                <a:avLst/>
                <a:gdLst/>
                <a:ahLst/>
                <a:cxnLst/>
                <a:rect l="l" t="t" r="r" b="b"/>
                <a:pathLst>
                  <a:path w="347" h="87" extrusionOk="0">
                    <a:moveTo>
                      <a:pt x="32" y="79"/>
                    </a:moveTo>
                    <a:cubicBezTo>
                      <a:pt x="16" y="87"/>
                      <a:pt x="0" y="63"/>
                      <a:pt x="16" y="55"/>
                    </a:cubicBezTo>
                    <a:cubicBezTo>
                      <a:pt x="118" y="16"/>
                      <a:pt x="228" y="0"/>
                      <a:pt x="331" y="16"/>
                    </a:cubicBezTo>
                    <a:cubicBezTo>
                      <a:pt x="338" y="16"/>
                      <a:pt x="346" y="24"/>
                      <a:pt x="346" y="32"/>
                    </a:cubicBezTo>
                    <a:cubicBezTo>
                      <a:pt x="346" y="40"/>
                      <a:pt x="338" y="40"/>
                      <a:pt x="331" y="40"/>
                    </a:cubicBezTo>
                    <a:cubicBezTo>
                      <a:pt x="228" y="32"/>
                      <a:pt x="126" y="47"/>
                      <a:pt x="32" y="79"/>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8"/>
              <p:cNvSpPr/>
              <p:nvPr/>
            </p:nvSpPr>
            <p:spPr>
              <a:xfrm>
                <a:off x="7748774" y="1982083"/>
                <a:ext cx="324367" cy="529036"/>
              </a:xfrm>
              <a:custGeom>
                <a:avLst/>
                <a:gdLst/>
                <a:ahLst/>
                <a:cxnLst/>
                <a:rect l="l" t="t" r="r" b="b"/>
                <a:pathLst>
                  <a:path w="2195" h="3580" extrusionOk="0">
                    <a:moveTo>
                      <a:pt x="747" y="284"/>
                    </a:moveTo>
                    <a:cubicBezTo>
                      <a:pt x="94" y="0"/>
                      <a:pt x="0" y="732"/>
                      <a:pt x="283" y="1314"/>
                    </a:cubicBezTo>
                    <a:cubicBezTo>
                      <a:pt x="480" y="1707"/>
                      <a:pt x="1180" y="2714"/>
                      <a:pt x="1652" y="3579"/>
                    </a:cubicBezTo>
                    <a:lnTo>
                      <a:pt x="2194" y="3579"/>
                    </a:lnTo>
                    <a:cubicBezTo>
                      <a:pt x="2006" y="2274"/>
                      <a:pt x="1416" y="575"/>
                      <a:pt x="747" y="2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8"/>
              <p:cNvSpPr/>
              <p:nvPr/>
            </p:nvSpPr>
            <p:spPr>
              <a:xfrm>
                <a:off x="7810249" y="2056414"/>
                <a:ext cx="233781" cy="454705"/>
              </a:xfrm>
              <a:custGeom>
                <a:avLst/>
                <a:gdLst/>
                <a:ahLst/>
                <a:cxnLst/>
                <a:rect l="l" t="t" r="r" b="b"/>
                <a:pathLst>
                  <a:path w="1582" h="3077" extrusionOk="0">
                    <a:moveTo>
                      <a:pt x="1582" y="3076"/>
                    </a:moveTo>
                    <a:cubicBezTo>
                      <a:pt x="1126" y="1503"/>
                      <a:pt x="64" y="24"/>
                      <a:pt x="56" y="17"/>
                    </a:cubicBezTo>
                    <a:cubicBezTo>
                      <a:pt x="48" y="9"/>
                      <a:pt x="32" y="1"/>
                      <a:pt x="17" y="9"/>
                    </a:cubicBezTo>
                    <a:cubicBezTo>
                      <a:pt x="9" y="17"/>
                      <a:pt x="1" y="40"/>
                      <a:pt x="9" y="48"/>
                    </a:cubicBezTo>
                    <a:cubicBezTo>
                      <a:pt x="9" y="56"/>
                      <a:pt x="1063" y="1527"/>
                      <a:pt x="1527" y="30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8"/>
              <p:cNvSpPr/>
              <p:nvPr/>
            </p:nvSpPr>
            <p:spPr>
              <a:xfrm>
                <a:off x="7937041" y="1583384"/>
                <a:ext cx="287128" cy="927734"/>
              </a:xfrm>
              <a:custGeom>
                <a:avLst/>
                <a:gdLst/>
                <a:ahLst/>
                <a:cxnLst/>
                <a:rect l="l" t="t" r="r" b="b"/>
                <a:pathLst>
                  <a:path w="1943" h="6278" extrusionOk="0">
                    <a:moveTo>
                      <a:pt x="842" y="654"/>
                    </a:moveTo>
                    <a:cubicBezTo>
                      <a:pt x="1495" y="1"/>
                      <a:pt x="1943" y="827"/>
                      <a:pt x="1849" y="1660"/>
                    </a:cubicBezTo>
                    <a:cubicBezTo>
                      <a:pt x="1762" y="2447"/>
                      <a:pt x="1007" y="5145"/>
                      <a:pt x="1101" y="6277"/>
                    </a:cubicBezTo>
                    <a:lnTo>
                      <a:pt x="842" y="6277"/>
                    </a:lnTo>
                    <a:cubicBezTo>
                      <a:pt x="252" y="4822"/>
                      <a:pt x="0" y="1487"/>
                      <a:pt x="842" y="6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8"/>
              <p:cNvSpPr/>
              <p:nvPr/>
            </p:nvSpPr>
            <p:spPr>
              <a:xfrm>
                <a:off x="7995117" y="1697319"/>
                <a:ext cx="140830" cy="813799"/>
              </a:xfrm>
              <a:custGeom>
                <a:avLst/>
                <a:gdLst/>
                <a:ahLst/>
                <a:cxnLst/>
                <a:rect l="l" t="t" r="r" b="b"/>
                <a:pathLst>
                  <a:path w="953" h="5507" extrusionOk="0">
                    <a:moveTo>
                      <a:pt x="543" y="5506"/>
                    </a:moveTo>
                    <a:cubicBezTo>
                      <a:pt x="0" y="3217"/>
                      <a:pt x="874" y="40"/>
                      <a:pt x="874" y="32"/>
                    </a:cubicBezTo>
                    <a:cubicBezTo>
                      <a:pt x="881" y="8"/>
                      <a:pt x="897" y="1"/>
                      <a:pt x="921" y="1"/>
                    </a:cubicBezTo>
                    <a:cubicBezTo>
                      <a:pt x="936" y="8"/>
                      <a:pt x="952" y="24"/>
                      <a:pt x="944" y="48"/>
                    </a:cubicBezTo>
                    <a:cubicBezTo>
                      <a:pt x="944" y="56"/>
                      <a:pt x="71" y="3233"/>
                      <a:pt x="614" y="55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8"/>
              <p:cNvSpPr/>
              <p:nvPr/>
            </p:nvSpPr>
            <p:spPr>
              <a:xfrm>
                <a:off x="8077576" y="1843765"/>
                <a:ext cx="341952" cy="662625"/>
              </a:xfrm>
              <a:custGeom>
                <a:avLst/>
                <a:gdLst/>
                <a:ahLst/>
                <a:cxnLst/>
                <a:rect l="l" t="t" r="r" b="b"/>
                <a:pathLst>
                  <a:path w="2314" h="4484" extrusionOk="0">
                    <a:moveTo>
                      <a:pt x="1495" y="331"/>
                    </a:moveTo>
                    <a:cubicBezTo>
                      <a:pt x="2187" y="1"/>
                      <a:pt x="2313" y="779"/>
                      <a:pt x="2022" y="1416"/>
                    </a:cubicBezTo>
                    <a:cubicBezTo>
                      <a:pt x="1786" y="1935"/>
                      <a:pt x="756" y="3477"/>
                      <a:pt x="347" y="4484"/>
                    </a:cubicBezTo>
                    <a:lnTo>
                      <a:pt x="1" y="4468"/>
                    </a:lnTo>
                    <a:cubicBezTo>
                      <a:pt x="40" y="3068"/>
                      <a:pt x="693" y="724"/>
                      <a:pt x="1495" y="3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8"/>
              <p:cNvSpPr/>
              <p:nvPr/>
            </p:nvSpPr>
            <p:spPr>
              <a:xfrm>
                <a:off x="8097378" y="1925189"/>
                <a:ext cx="254765" cy="580019"/>
              </a:xfrm>
              <a:custGeom>
                <a:avLst/>
                <a:gdLst/>
                <a:ahLst/>
                <a:cxnLst/>
                <a:rect l="l" t="t" r="r" b="b"/>
                <a:pathLst>
                  <a:path w="1724" h="3925" extrusionOk="0">
                    <a:moveTo>
                      <a:pt x="1" y="3925"/>
                    </a:moveTo>
                    <a:cubicBezTo>
                      <a:pt x="307" y="2037"/>
                      <a:pt x="1660" y="24"/>
                      <a:pt x="1660" y="16"/>
                    </a:cubicBezTo>
                    <a:cubicBezTo>
                      <a:pt x="1676" y="8"/>
                      <a:pt x="1692" y="0"/>
                      <a:pt x="1707" y="8"/>
                    </a:cubicBezTo>
                    <a:cubicBezTo>
                      <a:pt x="1723" y="16"/>
                      <a:pt x="1723" y="39"/>
                      <a:pt x="1715" y="55"/>
                    </a:cubicBezTo>
                    <a:cubicBezTo>
                      <a:pt x="1707" y="63"/>
                      <a:pt x="370" y="2061"/>
                      <a:pt x="56" y="39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8"/>
              <p:cNvSpPr/>
              <p:nvPr/>
            </p:nvSpPr>
            <p:spPr>
              <a:xfrm>
                <a:off x="7969552" y="2522499"/>
                <a:ext cx="183833" cy="126939"/>
              </a:xfrm>
              <a:custGeom>
                <a:avLst/>
                <a:gdLst/>
                <a:ahLst/>
                <a:cxnLst/>
                <a:rect l="l" t="t" r="r" b="b"/>
                <a:pathLst>
                  <a:path w="1244" h="859" extrusionOk="0">
                    <a:moveTo>
                      <a:pt x="1031" y="1"/>
                    </a:moveTo>
                    <a:lnTo>
                      <a:pt x="213" y="1"/>
                    </a:lnTo>
                    <a:lnTo>
                      <a:pt x="0" y="190"/>
                    </a:lnTo>
                    <a:lnTo>
                      <a:pt x="173" y="858"/>
                    </a:lnTo>
                    <a:lnTo>
                      <a:pt x="622" y="858"/>
                    </a:lnTo>
                    <a:lnTo>
                      <a:pt x="1070" y="858"/>
                    </a:lnTo>
                    <a:lnTo>
                      <a:pt x="1243" y="190"/>
                    </a:lnTo>
                    <a:close/>
                  </a:path>
                </a:pathLst>
              </a:custGeom>
              <a:solidFill>
                <a:srgbClr val="DF9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8"/>
              <p:cNvSpPr/>
              <p:nvPr/>
            </p:nvSpPr>
            <p:spPr>
              <a:xfrm>
                <a:off x="7969552" y="2522499"/>
                <a:ext cx="183833" cy="65317"/>
              </a:xfrm>
              <a:custGeom>
                <a:avLst/>
                <a:gdLst/>
                <a:ahLst/>
                <a:cxnLst/>
                <a:rect l="l" t="t" r="r" b="b"/>
                <a:pathLst>
                  <a:path w="1244" h="442" extrusionOk="0">
                    <a:moveTo>
                      <a:pt x="968" y="1"/>
                    </a:moveTo>
                    <a:lnTo>
                      <a:pt x="213" y="1"/>
                    </a:lnTo>
                    <a:lnTo>
                      <a:pt x="0" y="190"/>
                    </a:lnTo>
                    <a:lnTo>
                      <a:pt x="71" y="441"/>
                    </a:lnTo>
                    <a:lnTo>
                      <a:pt x="1227" y="245"/>
                    </a:lnTo>
                    <a:lnTo>
                      <a:pt x="1243" y="190"/>
                    </a:lnTo>
                    <a:lnTo>
                      <a:pt x="1039" y="9"/>
                    </a:lnTo>
                    <a:close/>
                  </a:path>
                </a:pathLst>
              </a:custGeom>
              <a:solidFill>
                <a:srgbClr val="CB6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8"/>
              <p:cNvSpPr/>
              <p:nvPr/>
            </p:nvSpPr>
            <p:spPr>
              <a:xfrm>
                <a:off x="7960242" y="2485407"/>
                <a:ext cx="202452" cy="65169"/>
              </a:xfrm>
              <a:custGeom>
                <a:avLst/>
                <a:gdLst/>
                <a:ahLst/>
                <a:cxnLst/>
                <a:rect l="l" t="t" r="r" b="b"/>
                <a:pathLst>
                  <a:path w="1370" h="441" extrusionOk="0">
                    <a:moveTo>
                      <a:pt x="63" y="0"/>
                    </a:moveTo>
                    <a:cubicBezTo>
                      <a:pt x="32" y="0"/>
                      <a:pt x="1" y="32"/>
                      <a:pt x="1" y="63"/>
                    </a:cubicBezTo>
                    <a:lnTo>
                      <a:pt x="1" y="370"/>
                    </a:lnTo>
                    <a:cubicBezTo>
                      <a:pt x="1" y="409"/>
                      <a:pt x="32" y="441"/>
                      <a:pt x="63" y="441"/>
                    </a:cubicBezTo>
                    <a:lnTo>
                      <a:pt x="1306" y="441"/>
                    </a:lnTo>
                    <a:cubicBezTo>
                      <a:pt x="1338" y="441"/>
                      <a:pt x="1369" y="409"/>
                      <a:pt x="1369" y="370"/>
                    </a:cubicBezTo>
                    <a:lnTo>
                      <a:pt x="1369" y="63"/>
                    </a:lnTo>
                    <a:cubicBezTo>
                      <a:pt x="1369" y="32"/>
                      <a:pt x="1338" y="0"/>
                      <a:pt x="1306" y="0"/>
                    </a:cubicBezTo>
                    <a:close/>
                  </a:path>
                </a:pathLst>
              </a:custGeom>
              <a:solidFill>
                <a:srgbClr val="DF9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8"/>
              <p:cNvSpPr/>
              <p:nvPr/>
            </p:nvSpPr>
            <p:spPr>
              <a:xfrm>
                <a:off x="7745228" y="3353590"/>
                <a:ext cx="580166" cy="985662"/>
              </a:xfrm>
              <a:custGeom>
                <a:avLst/>
                <a:gdLst/>
                <a:ahLst/>
                <a:cxnLst/>
                <a:rect l="l" t="t" r="r" b="b"/>
                <a:pathLst>
                  <a:path w="3926" h="6670" extrusionOk="0">
                    <a:moveTo>
                      <a:pt x="3736" y="6670"/>
                    </a:moveTo>
                    <a:lnTo>
                      <a:pt x="189" y="6670"/>
                    </a:lnTo>
                    <a:cubicBezTo>
                      <a:pt x="79" y="6654"/>
                      <a:pt x="0" y="6552"/>
                      <a:pt x="16" y="6442"/>
                    </a:cubicBezTo>
                    <a:lnTo>
                      <a:pt x="16" y="221"/>
                    </a:lnTo>
                    <a:cubicBezTo>
                      <a:pt x="0" y="110"/>
                      <a:pt x="79" y="8"/>
                      <a:pt x="189" y="0"/>
                    </a:cubicBezTo>
                    <a:lnTo>
                      <a:pt x="3736" y="0"/>
                    </a:lnTo>
                    <a:cubicBezTo>
                      <a:pt x="3847" y="8"/>
                      <a:pt x="3925" y="110"/>
                      <a:pt x="3909" y="221"/>
                    </a:cubicBezTo>
                    <a:lnTo>
                      <a:pt x="3909" y="6442"/>
                    </a:lnTo>
                    <a:cubicBezTo>
                      <a:pt x="3925" y="6552"/>
                      <a:pt x="3847" y="6654"/>
                      <a:pt x="3736" y="66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8"/>
              <p:cNvSpPr/>
              <p:nvPr/>
            </p:nvSpPr>
            <p:spPr>
              <a:xfrm>
                <a:off x="7444208" y="3353590"/>
                <a:ext cx="580166" cy="985662"/>
              </a:xfrm>
              <a:custGeom>
                <a:avLst/>
                <a:gdLst/>
                <a:ahLst/>
                <a:cxnLst/>
                <a:rect l="l" t="t" r="r" b="b"/>
                <a:pathLst>
                  <a:path w="3926" h="6670" extrusionOk="0">
                    <a:moveTo>
                      <a:pt x="3744" y="6670"/>
                    </a:moveTo>
                    <a:lnTo>
                      <a:pt x="189" y="6670"/>
                    </a:lnTo>
                    <a:cubicBezTo>
                      <a:pt x="79" y="6654"/>
                      <a:pt x="8" y="6552"/>
                      <a:pt x="16" y="6442"/>
                    </a:cubicBezTo>
                    <a:lnTo>
                      <a:pt x="16" y="221"/>
                    </a:lnTo>
                    <a:cubicBezTo>
                      <a:pt x="0" y="110"/>
                      <a:pt x="79" y="8"/>
                      <a:pt x="189" y="0"/>
                    </a:cubicBezTo>
                    <a:lnTo>
                      <a:pt x="3744" y="0"/>
                    </a:lnTo>
                    <a:cubicBezTo>
                      <a:pt x="3846" y="8"/>
                      <a:pt x="3925" y="110"/>
                      <a:pt x="3917" y="221"/>
                    </a:cubicBezTo>
                    <a:lnTo>
                      <a:pt x="3917" y="6442"/>
                    </a:lnTo>
                    <a:cubicBezTo>
                      <a:pt x="3925" y="6552"/>
                      <a:pt x="3854" y="6646"/>
                      <a:pt x="3744" y="667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8"/>
              <p:cNvSpPr/>
              <p:nvPr/>
            </p:nvSpPr>
            <p:spPr>
              <a:xfrm>
                <a:off x="7511594" y="3453487"/>
                <a:ext cx="353479" cy="454557"/>
              </a:xfrm>
              <a:custGeom>
                <a:avLst/>
                <a:gdLst/>
                <a:ahLst/>
                <a:cxnLst/>
                <a:rect l="l" t="t" r="r" b="b"/>
                <a:pathLst>
                  <a:path w="2392" h="3076" extrusionOk="0">
                    <a:moveTo>
                      <a:pt x="1770" y="1"/>
                    </a:moveTo>
                    <a:lnTo>
                      <a:pt x="622" y="1"/>
                    </a:lnTo>
                    <a:cubicBezTo>
                      <a:pt x="276" y="1"/>
                      <a:pt x="1" y="355"/>
                      <a:pt x="1" y="795"/>
                    </a:cubicBezTo>
                    <a:lnTo>
                      <a:pt x="1" y="2282"/>
                    </a:lnTo>
                    <a:cubicBezTo>
                      <a:pt x="1" y="2722"/>
                      <a:pt x="276" y="3076"/>
                      <a:pt x="622" y="3076"/>
                    </a:cubicBezTo>
                    <a:lnTo>
                      <a:pt x="1770" y="3076"/>
                    </a:lnTo>
                    <a:cubicBezTo>
                      <a:pt x="2116" y="3076"/>
                      <a:pt x="2392" y="2722"/>
                      <a:pt x="2392" y="2282"/>
                    </a:cubicBezTo>
                    <a:lnTo>
                      <a:pt x="2392" y="795"/>
                    </a:lnTo>
                    <a:cubicBezTo>
                      <a:pt x="2392" y="355"/>
                      <a:pt x="2108" y="1"/>
                      <a:pt x="1770" y="1"/>
                    </a:cubicBezTo>
                    <a:close/>
                  </a:path>
                </a:pathLst>
              </a:custGeom>
              <a:solidFill>
                <a:srgbClr val="93B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8"/>
              <p:cNvSpPr/>
              <p:nvPr/>
            </p:nvSpPr>
            <p:spPr>
              <a:xfrm>
                <a:off x="7523268" y="3469742"/>
                <a:ext cx="330130" cy="423229"/>
              </a:xfrm>
              <a:custGeom>
                <a:avLst/>
                <a:gdLst/>
                <a:ahLst/>
                <a:cxnLst/>
                <a:rect l="l" t="t" r="r" b="b"/>
                <a:pathLst>
                  <a:path w="2234" h="2864" extrusionOk="0">
                    <a:moveTo>
                      <a:pt x="1652" y="1"/>
                    </a:moveTo>
                    <a:lnTo>
                      <a:pt x="574" y="1"/>
                    </a:lnTo>
                    <a:cubicBezTo>
                      <a:pt x="260" y="1"/>
                      <a:pt x="0" y="331"/>
                      <a:pt x="0" y="740"/>
                    </a:cubicBezTo>
                    <a:lnTo>
                      <a:pt x="0" y="2124"/>
                    </a:lnTo>
                    <a:cubicBezTo>
                      <a:pt x="0" y="2533"/>
                      <a:pt x="260" y="2864"/>
                      <a:pt x="574" y="2864"/>
                    </a:cubicBezTo>
                    <a:lnTo>
                      <a:pt x="1652" y="2864"/>
                    </a:lnTo>
                    <a:cubicBezTo>
                      <a:pt x="1974" y="2864"/>
                      <a:pt x="2234" y="2533"/>
                      <a:pt x="2234" y="2124"/>
                    </a:cubicBezTo>
                    <a:lnTo>
                      <a:pt x="2234" y="732"/>
                    </a:lnTo>
                    <a:cubicBezTo>
                      <a:pt x="2234" y="323"/>
                      <a:pt x="1974" y="1"/>
                      <a:pt x="1652" y="1"/>
                    </a:cubicBezTo>
                    <a:close/>
                  </a:path>
                </a:pathLst>
              </a:custGeom>
              <a:solidFill>
                <a:srgbClr val="CBD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8"/>
              <p:cNvSpPr/>
              <p:nvPr/>
            </p:nvSpPr>
            <p:spPr>
              <a:xfrm>
                <a:off x="7550016" y="3505799"/>
                <a:ext cx="303383" cy="387172"/>
              </a:xfrm>
              <a:custGeom>
                <a:avLst/>
                <a:gdLst/>
                <a:ahLst/>
                <a:cxnLst/>
                <a:rect l="l" t="t" r="r" b="b"/>
                <a:pathLst>
                  <a:path w="2053" h="2620" extrusionOk="0">
                    <a:moveTo>
                      <a:pt x="0" y="2423"/>
                    </a:moveTo>
                    <a:cubicBezTo>
                      <a:pt x="94" y="2541"/>
                      <a:pt x="244" y="2612"/>
                      <a:pt x="393" y="2620"/>
                    </a:cubicBezTo>
                    <a:lnTo>
                      <a:pt x="1471" y="2620"/>
                    </a:lnTo>
                    <a:cubicBezTo>
                      <a:pt x="1786" y="2620"/>
                      <a:pt x="2053" y="2282"/>
                      <a:pt x="2053" y="1880"/>
                    </a:cubicBezTo>
                    <a:lnTo>
                      <a:pt x="2053" y="779"/>
                    </a:lnTo>
                    <a:lnTo>
                      <a:pt x="1550" y="779"/>
                    </a:lnTo>
                    <a:lnTo>
                      <a:pt x="1550" y="1"/>
                    </a:lnTo>
                    <a:lnTo>
                      <a:pt x="370" y="1"/>
                    </a:lnTo>
                    <a:lnTo>
                      <a:pt x="370" y="1652"/>
                    </a:lnTo>
                    <a:lnTo>
                      <a:pt x="0" y="1652"/>
                    </a:lnTo>
                    <a:close/>
                  </a:path>
                </a:pathLst>
              </a:custGeom>
              <a:solidFill>
                <a:srgbClr val="DFE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8"/>
              <p:cNvSpPr/>
              <p:nvPr/>
            </p:nvSpPr>
            <p:spPr>
              <a:xfrm>
                <a:off x="7777738" y="3989322"/>
                <a:ext cx="215161" cy="275601"/>
              </a:xfrm>
              <a:custGeom>
                <a:avLst/>
                <a:gdLst/>
                <a:ahLst/>
                <a:cxnLst/>
                <a:rect l="l" t="t" r="r" b="b"/>
                <a:pathLst>
                  <a:path w="1456" h="1865" extrusionOk="0">
                    <a:moveTo>
                      <a:pt x="1078" y="1"/>
                    </a:moveTo>
                    <a:lnTo>
                      <a:pt x="1007" y="1"/>
                    </a:lnTo>
                    <a:cubicBezTo>
                      <a:pt x="1015" y="24"/>
                      <a:pt x="1039" y="48"/>
                      <a:pt x="1062" y="48"/>
                    </a:cubicBezTo>
                    <a:cubicBezTo>
                      <a:pt x="1094" y="48"/>
                      <a:pt x="1118" y="32"/>
                      <a:pt x="1125" y="8"/>
                    </a:cubicBezTo>
                    <a:cubicBezTo>
                      <a:pt x="1110" y="1"/>
                      <a:pt x="1094" y="1"/>
                      <a:pt x="1078" y="8"/>
                    </a:cubicBezTo>
                    <a:close/>
                    <a:moveTo>
                      <a:pt x="952" y="1"/>
                    </a:moveTo>
                    <a:lnTo>
                      <a:pt x="842" y="1"/>
                    </a:lnTo>
                    <a:cubicBezTo>
                      <a:pt x="850" y="63"/>
                      <a:pt x="945" y="63"/>
                      <a:pt x="952" y="1"/>
                    </a:cubicBezTo>
                    <a:close/>
                    <a:moveTo>
                      <a:pt x="787" y="1"/>
                    </a:moveTo>
                    <a:lnTo>
                      <a:pt x="669" y="1"/>
                    </a:lnTo>
                    <a:cubicBezTo>
                      <a:pt x="677" y="24"/>
                      <a:pt x="701" y="48"/>
                      <a:pt x="732" y="48"/>
                    </a:cubicBezTo>
                    <a:cubicBezTo>
                      <a:pt x="756" y="48"/>
                      <a:pt x="779" y="24"/>
                      <a:pt x="787" y="1"/>
                    </a:cubicBezTo>
                    <a:close/>
                    <a:moveTo>
                      <a:pt x="622" y="1"/>
                    </a:moveTo>
                    <a:lnTo>
                      <a:pt x="504" y="1"/>
                    </a:lnTo>
                    <a:cubicBezTo>
                      <a:pt x="512" y="24"/>
                      <a:pt x="536" y="48"/>
                      <a:pt x="559" y="48"/>
                    </a:cubicBezTo>
                    <a:cubicBezTo>
                      <a:pt x="591" y="48"/>
                      <a:pt x="614" y="24"/>
                      <a:pt x="622" y="1"/>
                    </a:cubicBezTo>
                    <a:close/>
                    <a:moveTo>
                      <a:pt x="449" y="1"/>
                    </a:moveTo>
                    <a:lnTo>
                      <a:pt x="378" y="1"/>
                    </a:lnTo>
                    <a:cubicBezTo>
                      <a:pt x="362" y="1"/>
                      <a:pt x="347" y="1"/>
                      <a:pt x="331" y="1"/>
                    </a:cubicBezTo>
                    <a:cubicBezTo>
                      <a:pt x="347" y="24"/>
                      <a:pt x="362" y="48"/>
                      <a:pt x="394" y="48"/>
                    </a:cubicBezTo>
                    <a:cubicBezTo>
                      <a:pt x="418" y="40"/>
                      <a:pt x="441" y="24"/>
                      <a:pt x="449" y="1"/>
                    </a:cubicBezTo>
                    <a:close/>
                    <a:moveTo>
                      <a:pt x="268" y="24"/>
                    </a:moveTo>
                    <a:cubicBezTo>
                      <a:pt x="252" y="32"/>
                      <a:pt x="237" y="40"/>
                      <a:pt x="221" y="48"/>
                    </a:cubicBezTo>
                    <a:lnTo>
                      <a:pt x="221" y="48"/>
                    </a:lnTo>
                    <a:cubicBezTo>
                      <a:pt x="237" y="48"/>
                      <a:pt x="252" y="40"/>
                      <a:pt x="268" y="24"/>
                    </a:cubicBezTo>
                    <a:close/>
                    <a:moveTo>
                      <a:pt x="111" y="142"/>
                    </a:moveTo>
                    <a:cubicBezTo>
                      <a:pt x="87" y="181"/>
                      <a:pt x="64" y="221"/>
                      <a:pt x="40" y="260"/>
                    </a:cubicBezTo>
                    <a:lnTo>
                      <a:pt x="56" y="260"/>
                    </a:lnTo>
                    <a:cubicBezTo>
                      <a:pt x="95" y="260"/>
                      <a:pt x="127" y="221"/>
                      <a:pt x="119" y="181"/>
                    </a:cubicBezTo>
                    <a:cubicBezTo>
                      <a:pt x="119" y="166"/>
                      <a:pt x="119" y="158"/>
                      <a:pt x="111" y="142"/>
                    </a:cubicBezTo>
                    <a:close/>
                    <a:moveTo>
                      <a:pt x="24" y="323"/>
                    </a:moveTo>
                    <a:cubicBezTo>
                      <a:pt x="9" y="362"/>
                      <a:pt x="9" y="402"/>
                      <a:pt x="1" y="449"/>
                    </a:cubicBezTo>
                    <a:cubicBezTo>
                      <a:pt x="16" y="465"/>
                      <a:pt x="32" y="480"/>
                      <a:pt x="56" y="480"/>
                    </a:cubicBezTo>
                    <a:cubicBezTo>
                      <a:pt x="142" y="457"/>
                      <a:pt x="142" y="339"/>
                      <a:pt x="56" y="315"/>
                    </a:cubicBezTo>
                    <a:cubicBezTo>
                      <a:pt x="40" y="315"/>
                      <a:pt x="32" y="315"/>
                      <a:pt x="24" y="323"/>
                    </a:cubicBezTo>
                    <a:close/>
                    <a:moveTo>
                      <a:pt x="1" y="567"/>
                    </a:moveTo>
                    <a:lnTo>
                      <a:pt x="1" y="661"/>
                    </a:lnTo>
                    <a:cubicBezTo>
                      <a:pt x="16" y="685"/>
                      <a:pt x="32" y="693"/>
                      <a:pt x="56" y="693"/>
                    </a:cubicBezTo>
                    <a:cubicBezTo>
                      <a:pt x="142" y="669"/>
                      <a:pt x="142" y="551"/>
                      <a:pt x="56" y="527"/>
                    </a:cubicBezTo>
                    <a:cubicBezTo>
                      <a:pt x="32" y="527"/>
                      <a:pt x="16" y="543"/>
                      <a:pt x="1" y="567"/>
                    </a:cubicBezTo>
                    <a:close/>
                    <a:moveTo>
                      <a:pt x="1" y="779"/>
                    </a:moveTo>
                    <a:lnTo>
                      <a:pt x="1" y="874"/>
                    </a:lnTo>
                    <a:cubicBezTo>
                      <a:pt x="16" y="897"/>
                      <a:pt x="32" y="905"/>
                      <a:pt x="56" y="913"/>
                    </a:cubicBezTo>
                    <a:cubicBezTo>
                      <a:pt x="142" y="889"/>
                      <a:pt x="142" y="771"/>
                      <a:pt x="56" y="748"/>
                    </a:cubicBezTo>
                    <a:cubicBezTo>
                      <a:pt x="32" y="748"/>
                      <a:pt x="16" y="756"/>
                      <a:pt x="1" y="779"/>
                    </a:cubicBezTo>
                    <a:close/>
                    <a:moveTo>
                      <a:pt x="1" y="992"/>
                    </a:moveTo>
                    <a:lnTo>
                      <a:pt x="1" y="1094"/>
                    </a:lnTo>
                    <a:cubicBezTo>
                      <a:pt x="16" y="1110"/>
                      <a:pt x="32" y="1125"/>
                      <a:pt x="56" y="1125"/>
                    </a:cubicBezTo>
                    <a:cubicBezTo>
                      <a:pt x="142" y="1102"/>
                      <a:pt x="142" y="984"/>
                      <a:pt x="56" y="960"/>
                    </a:cubicBezTo>
                    <a:cubicBezTo>
                      <a:pt x="32" y="960"/>
                      <a:pt x="16" y="976"/>
                      <a:pt x="1" y="999"/>
                    </a:cubicBezTo>
                    <a:close/>
                    <a:moveTo>
                      <a:pt x="1" y="1212"/>
                    </a:moveTo>
                    <a:lnTo>
                      <a:pt x="1" y="1306"/>
                    </a:lnTo>
                    <a:cubicBezTo>
                      <a:pt x="16" y="1330"/>
                      <a:pt x="32" y="1338"/>
                      <a:pt x="56" y="1345"/>
                    </a:cubicBezTo>
                    <a:cubicBezTo>
                      <a:pt x="142" y="1322"/>
                      <a:pt x="142" y="1196"/>
                      <a:pt x="56" y="1180"/>
                    </a:cubicBezTo>
                    <a:cubicBezTo>
                      <a:pt x="32" y="1180"/>
                      <a:pt x="16" y="1188"/>
                      <a:pt x="1" y="1212"/>
                    </a:cubicBezTo>
                    <a:close/>
                    <a:moveTo>
                      <a:pt x="1" y="1424"/>
                    </a:moveTo>
                    <a:cubicBezTo>
                      <a:pt x="1" y="1463"/>
                      <a:pt x="9" y="1503"/>
                      <a:pt x="24" y="1542"/>
                    </a:cubicBezTo>
                    <a:cubicBezTo>
                      <a:pt x="32" y="1550"/>
                      <a:pt x="40" y="1558"/>
                      <a:pt x="56" y="1558"/>
                    </a:cubicBezTo>
                    <a:cubicBezTo>
                      <a:pt x="134" y="1534"/>
                      <a:pt x="134" y="1416"/>
                      <a:pt x="56" y="1393"/>
                    </a:cubicBezTo>
                    <a:cubicBezTo>
                      <a:pt x="32" y="1393"/>
                      <a:pt x="16" y="1401"/>
                      <a:pt x="1" y="1424"/>
                    </a:cubicBezTo>
                    <a:close/>
                    <a:moveTo>
                      <a:pt x="40" y="1605"/>
                    </a:moveTo>
                    <a:cubicBezTo>
                      <a:pt x="64" y="1652"/>
                      <a:pt x="87" y="1692"/>
                      <a:pt x="111" y="1723"/>
                    </a:cubicBezTo>
                    <a:cubicBezTo>
                      <a:pt x="119" y="1715"/>
                      <a:pt x="119" y="1699"/>
                      <a:pt x="119" y="1692"/>
                    </a:cubicBezTo>
                    <a:cubicBezTo>
                      <a:pt x="119" y="1644"/>
                      <a:pt x="95" y="1613"/>
                      <a:pt x="56" y="1605"/>
                    </a:cubicBezTo>
                    <a:close/>
                    <a:moveTo>
                      <a:pt x="213" y="1817"/>
                    </a:moveTo>
                    <a:cubicBezTo>
                      <a:pt x="237" y="1833"/>
                      <a:pt x="252" y="1841"/>
                      <a:pt x="268" y="1849"/>
                    </a:cubicBezTo>
                    <a:cubicBezTo>
                      <a:pt x="260" y="1833"/>
                      <a:pt x="245" y="1817"/>
                      <a:pt x="221" y="1817"/>
                    </a:cubicBezTo>
                    <a:close/>
                    <a:moveTo>
                      <a:pt x="331" y="1865"/>
                    </a:moveTo>
                    <a:cubicBezTo>
                      <a:pt x="347" y="1865"/>
                      <a:pt x="362" y="1865"/>
                      <a:pt x="378" y="1865"/>
                    </a:cubicBezTo>
                    <a:lnTo>
                      <a:pt x="449" y="1865"/>
                    </a:lnTo>
                    <a:cubicBezTo>
                      <a:pt x="433" y="1802"/>
                      <a:pt x="347" y="1802"/>
                      <a:pt x="331" y="1865"/>
                    </a:cubicBezTo>
                    <a:close/>
                    <a:moveTo>
                      <a:pt x="504" y="1865"/>
                    </a:moveTo>
                    <a:lnTo>
                      <a:pt x="614" y="1865"/>
                    </a:lnTo>
                    <a:cubicBezTo>
                      <a:pt x="606" y="1841"/>
                      <a:pt x="583" y="1817"/>
                      <a:pt x="559" y="1817"/>
                    </a:cubicBezTo>
                    <a:cubicBezTo>
                      <a:pt x="536" y="1817"/>
                      <a:pt x="512" y="1841"/>
                      <a:pt x="504" y="1865"/>
                    </a:cubicBezTo>
                    <a:close/>
                    <a:moveTo>
                      <a:pt x="669" y="1865"/>
                    </a:moveTo>
                    <a:lnTo>
                      <a:pt x="787" y="1865"/>
                    </a:lnTo>
                    <a:cubicBezTo>
                      <a:pt x="779" y="1841"/>
                      <a:pt x="756" y="1817"/>
                      <a:pt x="724" y="1817"/>
                    </a:cubicBezTo>
                    <a:cubicBezTo>
                      <a:pt x="701" y="1817"/>
                      <a:pt x="677" y="1841"/>
                      <a:pt x="669" y="1865"/>
                    </a:cubicBezTo>
                    <a:close/>
                    <a:moveTo>
                      <a:pt x="834" y="1865"/>
                    </a:moveTo>
                    <a:lnTo>
                      <a:pt x="952" y="1865"/>
                    </a:lnTo>
                    <a:cubicBezTo>
                      <a:pt x="937" y="1802"/>
                      <a:pt x="850" y="1802"/>
                      <a:pt x="834" y="1865"/>
                    </a:cubicBezTo>
                    <a:close/>
                    <a:moveTo>
                      <a:pt x="1007" y="1865"/>
                    </a:moveTo>
                    <a:lnTo>
                      <a:pt x="1078" y="1865"/>
                    </a:lnTo>
                    <a:cubicBezTo>
                      <a:pt x="1094" y="1865"/>
                      <a:pt x="1110" y="1865"/>
                      <a:pt x="1125" y="1865"/>
                    </a:cubicBezTo>
                    <a:cubicBezTo>
                      <a:pt x="1110" y="1802"/>
                      <a:pt x="1023" y="1802"/>
                      <a:pt x="1007" y="1865"/>
                    </a:cubicBezTo>
                    <a:close/>
                    <a:moveTo>
                      <a:pt x="1188" y="1841"/>
                    </a:moveTo>
                    <a:cubicBezTo>
                      <a:pt x="1204" y="1833"/>
                      <a:pt x="1220" y="1825"/>
                      <a:pt x="1236" y="1817"/>
                    </a:cubicBezTo>
                    <a:lnTo>
                      <a:pt x="1236" y="1817"/>
                    </a:lnTo>
                    <a:cubicBezTo>
                      <a:pt x="1212" y="1817"/>
                      <a:pt x="1196" y="1825"/>
                      <a:pt x="1188" y="1841"/>
                    </a:cubicBezTo>
                    <a:close/>
                    <a:moveTo>
                      <a:pt x="1346" y="1723"/>
                    </a:moveTo>
                    <a:cubicBezTo>
                      <a:pt x="1369" y="1684"/>
                      <a:pt x="1393" y="1644"/>
                      <a:pt x="1409" y="1605"/>
                    </a:cubicBezTo>
                    <a:lnTo>
                      <a:pt x="1401" y="1605"/>
                    </a:lnTo>
                    <a:cubicBezTo>
                      <a:pt x="1361" y="1605"/>
                      <a:pt x="1330" y="1644"/>
                      <a:pt x="1338" y="1684"/>
                    </a:cubicBezTo>
                    <a:cubicBezTo>
                      <a:pt x="1338" y="1699"/>
                      <a:pt x="1338" y="1707"/>
                      <a:pt x="1346" y="1723"/>
                    </a:cubicBezTo>
                    <a:close/>
                    <a:moveTo>
                      <a:pt x="1432" y="1542"/>
                    </a:moveTo>
                    <a:cubicBezTo>
                      <a:pt x="1440" y="1503"/>
                      <a:pt x="1448" y="1463"/>
                      <a:pt x="1456" y="1416"/>
                    </a:cubicBezTo>
                    <a:cubicBezTo>
                      <a:pt x="1440" y="1401"/>
                      <a:pt x="1424" y="1385"/>
                      <a:pt x="1401" y="1385"/>
                    </a:cubicBezTo>
                    <a:cubicBezTo>
                      <a:pt x="1314" y="1408"/>
                      <a:pt x="1314" y="1534"/>
                      <a:pt x="1401" y="1550"/>
                    </a:cubicBezTo>
                    <a:cubicBezTo>
                      <a:pt x="1416" y="1550"/>
                      <a:pt x="1424" y="1550"/>
                      <a:pt x="1432" y="1542"/>
                    </a:cubicBezTo>
                    <a:close/>
                    <a:moveTo>
                      <a:pt x="1456" y="1306"/>
                    </a:moveTo>
                    <a:lnTo>
                      <a:pt x="1456" y="1204"/>
                    </a:lnTo>
                    <a:cubicBezTo>
                      <a:pt x="1440" y="1180"/>
                      <a:pt x="1424" y="1172"/>
                      <a:pt x="1401" y="1172"/>
                    </a:cubicBezTo>
                    <a:cubicBezTo>
                      <a:pt x="1314" y="1188"/>
                      <a:pt x="1314" y="1314"/>
                      <a:pt x="1401" y="1338"/>
                    </a:cubicBezTo>
                    <a:cubicBezTo>
                      <a:pt x="1424" y="1330"/>
                      <a:pt x="1440" y="1322"/>
                      <a:pt x="1456" y="1298"/>
                    </a:cubicBezTo>
                    <a:close/>
                    <a:moveTo>
                      <a:pt x="1456" y="1086"/>
                    </a:moveTo>
                    <a:lnTo>
                      <a:pt x="1456" y="992"/>
                    </a:lnTo>
                    <a:cubicBezTo>
                      <a:pt x="1440" y="968"/>
                      <a:pt x="1424" y="952"/>
                      <a:pt x="1401" y="952"/>
                    </a:cubicBezTo>
                    <a:cubicBezTo>
                      <a:pt x="1314" y="976"/>
                      <a:pt x="1314" y="1102"/>
                      <a:pt x="1401" y="1117"/>
                    </a:cubicBezTo>
                    <a:cubicBezTo>
                      <a:pt x="1424" y="1117"/>
                      <a:pt x="1440" y="1102"/>
                      <a:pt x="1456" y="1086"/>
                    </a:cubicBezTo>
                    <a:close/>
                    <a:moveTo>
                      <a:pt x="1456" y="874"/>
                    </a:moveTo>
                    <a:lnTo>
                      <a:pt x="1456" y="771"/>
                    </a:lnTo>
                    <a:cubicBezTo>
                      <a:pt x="1440" y="756"/>
                      <a:pt x="1424" y="740"/>
                      <a:pt x="1401" y="740"/>
                    </a:cubicBezTo>
                    <a:cubicBezTo>
                      <a:pt x="1314" y="756"/>
                      <a:pt x="1314" y="889"/>
                      <a:pt x="1401" y="905"/>
                    </a:cubicBezTo>
                    <a:cubicBezTo>
                      <a:pt x="1424" y="905"/>
                      <a:pt x="1440" y="889"/>
                      <a:pt x="1456" y="874"/>
                    </a:cubicBezTo>
                    <a:close/>
                    <a:moveTo>
                      <a:pt x="1456" y="661"/>
                    </a:moveTo>
                    <a:lnTo>
                      <a:pt x="1456" y="559"/>
                    </a:lnTo>
                    <a:cubicBezTo>
                      <a:pt x="1440" y="535"/>
                      <a:pt x="1424" y="527"/>
                      <a:pt x="1401" y="527"/>
                    </a:cubicBezTo>
                    <a:cubicBezTo>
                      <a:pt x="1314" y="543"/>
                      <a:pt x="1314" y="669"/>
                      <a:pt x="1401" y="693"/>
                    </a:cubicBezTo>
                    <a:cubicBezTo>
                      <a:pt x="1424" y="685"/>
                      <a:pt x="1440" y="677"/>
                      <a:pt x="1456" y="653"/>
                    </a:cubicBezTo>
                    <a:close/>
                    <a:moveTo>
                      <a:pt x="1456" y="441"/>
                    </a:moveTo>
                    <a:cubicBezTo>
                      <a:pt x="1448" y="402"/>
                      <a:pt x="1448" y="362"/>
                      <a:pt x="1432" y="323"/>
                    </a:cubicBezTo>
                    <a:cubicBezTo>
                      <a:pt x="1424" y="315"/>
                      <a:pt x="1416" y="307"/>
                      <a:pt x="1401" y="315"/>
                    </a:cubicBezTo>
                    <a:cubicBezTo>
                      <a:pt x="1314" y="331"/>
                      <a:pt x="1314" y="457"/>
                      <a:pt x="1401" y="472"/>
                    </a:cubicBezTo>
                    <a:cubicBezTo>
                      <a:pt x="1424" y="472"/>
                      <a:pt x="1440" y="465"/>
                      <a:pt x="1456" y="441"/>
                    </a:cubicBezTo>
                    <a:close/>
                    <a:moveTo>
                      <a:pt x="1416" y="260"/>
                    </a:moveTo>
                    <a:cubicBezTo>
                      <a:pt x="1393" y="221"/>
                      <a:pt x="1369" y="174"/>
                      <a:pt x="1346" y="142"/>
                    </a:cubicBezTo>
                    <a:cubicBezTo>
                      <a:pt x="1338" y="150"/>
                      <a:pt x="1338" y="166"/>
                      <a:pt x="1338" y="181"/>
                    </a:cubicBezTo>
                    <a:cubicBezTo>
                      <a:pt x="1330" y="221"/>
                      <a:pt x="1361" y="252"/>
                      <a:pt x="1401" y="260"/>
                    </a:cubicBezTo>
                    <a:close/>
                    <a:moveTo>
                      <a:pt x="1236" y="48"/>
                    </a:moveTo>
                    <a:cubicBezTo>
                      <a:pt x="1220" y="32"/>
                      <a:pt x="1204" y="24"/>
                      <a:pt x="1188" y="16"/>
                    </a:cubicBezTo>
                    <a:cubicBezTo>
                      <a:pt x="1196" y="32"/>
                      <a:pt x="1212" y="48"/>
                      <a:pt x="1236" y="48"/>
                    </a:cubicBezTo>
                    <a:close/>
                    <a:moveTo>
                      <a:pt x="221" y="1770"/>
                    </a:moveTo>
                    <a:cubicBezTo>
                      <a:pt x="142" y="1786"/>
                      <a:pt x="87" y="1699"/>
                      <a:pt x="134" y="1636"/>
                    </a:cubicBezTo>
                    <a:cubicBezTo>
                      <a:pt x="182" y="1574"/>
                      <a:pt x="284" y="1605"/>
                      <a:pt x="284" y="1692"/>
                    </a:cubicBezTo>
                    <a:cubicBezTo>
                      <a:pt x="292" y="1731"/>
                      <a:pt x="260" y="1762"/>
                      <a:pt x="221" y="1770"/>
                    </a:cubicBezTo>
                    <a:close/>
                    <a:moveTo>
                      <a:pt x="386" y="1770"/>
                    </a:moveTo>
                    <a:cubicBezTo>
                      <a:pt x="307" y="1794"/>
                      <a:pt x="252" y="1699"/>
                      <a:pt x="300" y="1636"/>
                    </a:cubicBezTo>
                    <a:cubicBezTo>
                      <a:pt x="347" y="1574"/>
                      <a:pt x="457" y="1605"/>
                      <a:pt x="457" y="1692"/>
                    </a:cubicBezTo>
                    <a:cubicBezTo>
                      <a:pt x="457" y="1731"/>
                      <a:pt x="425" y="1762"/>
                      <a:pt x="386" y="1770"/>
                    </a:cubicBezTo>
                    <a:close/>
                    <a:moveTo>
                      <a:pt x="559" y="1770"/>
                    </a:moveTo>
                    <a:cubicBezTo>
                      <a:pt x="480" y="1786"/>
                      <a:pt x="425" y="1699"/>
                      <a:pt x="473" y="1636"/>
                    </a:cubicBezTo>
                    <a:cubicBezTo>
                      <a:pt x="520" y="1574"/>
                      <a:pt x="622" y="1605"/>
                      <a:pt x="622" y="1692"/>
                    </a:cubicBezTo>
                    <a:cubicBezTo>
                      <a:pt x="630" y="1731"/>
                      <a:pt x="598" y="1762"/>
                      <a:pt x="559" y="1770"/>
                    </a:cubicBezTo>
                    <a:close/>
                    <a:moveTo>
                      <a:pt x="724" y="1770"/>
                    </a:moveTo>
                    <a:cubicBezTo>
                      <a:pt x="646" y="1786"/>
                      <a:pt x="591" y="1699"/>
                      <a:pt x="638" y="1636"/>
                    </a:cubicBezTo>
                    <a:cubicBezTo>
                      <a:pt x="685" y="1574"/>
                      <a:pt x="787" y="1605"/>
                      <a:pt x="787" y="1692"/>
                    </a:cubicBezTo>
                    <a:cubicBezTo>
                      <a:pt x="795" y="1731"/>
                      <a:pt x="764" y="1762"/>
                      <a:pt x="724" y="1770"/>
                    </a:cubicBezTo>
                    <a:close/>
                    <a:moveTo>
                      <a:pt x="897" y="1770"/>
                    </a:moveTo>
                    <a:cubicBezTo>
                      <a:pt x="819" y="1786"/>
                      <a:pt x="756" y="1699"/>
                      <a:pt x="811" y="1636"/>
                    </a:cubicBezTo>
                    <a:cubicBezTo>
                      <a:pt x="858" y="1574"/>
                      <a:pt x="960" y="1605"/>
                      <a:pt x="960" y="1692"/>
                    </a:cubicBezTo>
                    <a:cubicBezTo>
                      <a:pt x="960" y="1731"/>
                      <a:pt x="937" y="1762"/>
                      <a:pt x="897" y="1770"/>
                    </a:cubicBezTo>
                    <a:close/>
                    <a:moveTo>
                      <a:pt x="1062" y="1770"/>
                    </a:moveTo>
                    <a:cubicBezTo>
                      <a:pt x="984" y="1794"/>
                      <a:pt x="921" y="1699"/>
                      <a:pt x="976" y="1636"/>
                    </a:cubicBezTo>
                    <a:cubicBezTo>
                      <a:pt x="1023" y="1574"/>
                      <a:pt x="1125" y="1605"/>
                      <a:pt x="1125" y="1692"/>
                    </a:cubicBezTo>
                    <a:cubicBezTo>
                      <a:pt x="1133" y="1731"/>
                      <a:pt x="1102" y="1762"/>
                      <a:pt x="1062" y="1770"/>
                    </a:cubicBezTo>
                    <a:close/>
                    <a:moveTo>
                      <a:pt x="1228" y="1770"/>
                    </a:moveTo>
                    <a:cubicBezTo>
                      <a:pt x="1149" y="1786"/>
                      <a:pt x="1094" y="1699"/>
                      <a:pt x="1141" y="1636"/>
                    </a:cubicBezTo>
                    <a:cubicBezTo>
                      <a:pt x="1196" y="1574"/>
                      <a:pt x="1298" y="1605"/>
                      <a:pt x="1298" y="1692"/>
                    </a:cubicBezTo>
                    <a:cubicBezTo>
                      <a:pt x="1298" y="1731"/>
                      <a:pt x="1275" y="1762"/>
                      <a:pt x="1228" y="1770"/>
                    </a:cubicBezTo>
                    <a:close/>
                    <a:moveTo>
                      <a:pt x="221" y="1393"/>
                    </a:moveTo>
                    <a:cubicBezTo>
                      <a:pt x="142" y="1369"/>
                      <a:pt x="87" y="1463"/>
                      <a:pt x="134" y="1526"/>
                    </a:cubicBezTo>
                    <a:cubicBezTo>
                      <a:pt x="182" y="1589"/>
                      <a:pt x="284" y="1550"/>
                      <a:pt x="284" y="1471"/>
                    </a:cubicBezTo>
                    <a:cubicBezTo>
                      <a:pt x="292" y="1432"/>
                      <a:pt x="260" y="1393"/>
                      <a:pt x="221" y="1393"/>
                    </a:cubicBezTo>
                    <a:close/>
                    <a:moveTo>
                      <a:pt x="386" y="1393"/>
                    </a:moveTo>
                    <a:cubicBezTo>
                      <a:pt x="307" y="1369"/>
                      <a:pt x="252" y="1463"/>
                      <a:pt x="300" y="1526"/>
                    </a:cubicBezTo>
                    <a:cubicBezTo>
                      <a:pt x="347" y="1589"/>
                      <a:pt x="457" y="1558"/>
                      <a:pt x="457" y="1471"/>
                    </a:cubicBezTo>
                    <a:cubicBezTo>
                      <a:pt x="457" y="1432"/>
                      <a:pt x="425" y="1393"/>
                      <a:pt x="386" y="1393"/>
                    </a:cubicBezTo>
                    <a:close/>
                    <a:moveTo>
                      <a:pt x="559" y="1393"/>
                    </a:moveTo>
                    <a:cubicBezTo>
                      <a:pt x="480" y="1369"/>
                      <a:pt x="425" y="1463"/>
                      <a:pt x="473" y="1526"/>
                    </a:cubicBezTo>
                    <a:cubicBezTo>
                      <a:pt x="520" y="1589"/>
                      <a:pt x="622" y="1550"/>
                      <a:pt x="622" y="1471"/>
                    </a:cubicBezTo>
                    <a:cubicBezTo>
                      <a:pt x="630" y="1432"/>
                      <a:pt x="598" y="1393"/>
                      <a:pt x="559" y="1393"/>
                    </a:cubicBezTo>
                    <a:close/>
                    <a:moveTo>
                      <a:pt x="724" y="1393"/>
                    </a:moveTo>
                    <a:cubicBezTo>
                      <a:pt x="646" y="1369"/>
                      <a:pt x="591" y="1463"/>
                      <a:pt x="638" y="1526"/>
                    </a:cubicBezTo>
                    <a:cubicBezTo>
                      <a:pt x="685" y="1589"/>
                      <a:pt x="787" y="1550"/>
                      <a:pt x="787" y="1471"/>
                    </a:cubicBezTo>
                    <a:cubicBezTo>
                      <a:pt x="795" y="1432"/>
                      <a:pt x="764" y="1393"/>
                      <a:pt x="724" y="1393"/>
                    </a:cubicBezTo>
                    <a:close/>
                    <a:moveTo>
                      <a:pt x="897" y="1393"/>
                    </a:moveTo>
                    <a:cubicBezTo>
                      <a:pt x="819" y="1369"/>
                      <a:pt x="756" y="1463"/>
                      <a:pt x="811" y="1526"/>
                    </a:cubicBezTo>
                    <a:cubicBezTo>
                      <a:pt x="858" y="1589"/>
                      <a:pt x="960" y="1550"/>
                      <a:pt x="960" y="1471"/>
                    </a:cubicBezTo>
                    <a:cubicBezTo>
                      <a:pt x="960" y="1432"/>
                      <a:pt x="937" y="1393"/>
                      <a:pt x="897" y="1393"/>
                    </a:cubicBezTo>
                    <a:close/>
                    <a:moveTo>
                      <a:pt x="1062" y="1393"/>
                    </a:moveTo>
                    <a:cubicBezTo>
                      <a:pt x="984" y="1369"/>
                      <a:pt x="921" y="1463"/>
                      <a:pt x="976" y="1526"/>
                    </a:cubicBezTo>
                    <a:cubicBezTo>
                      <a:pt x="1023" y="1589"/>
                      <a:pt x="1125" y="1558"/>
                      <a:pt x="1125" y="1471"/>
                    </a:cubicBezTo>
                    <a:cubicBezTo>
                      <a:pt x="1133" y="1432"/>
                      <a:pt x="1102" y="1393"/>
                      <a:pt x="1062" y="1393"/>
                    </a:cubicBezTo>
                    <a:close/>
                    <a:moveTo>
                      <a:pt x="1228" y="1393"/>
                    </a:moveTo>
                    <a:cubicBezTo>
                      <a:pt x="1149" y="1369"/>
                      <a:pt x="1094" y="1463"/>
                      <a:pt x="1141" y="1526"/>
                    </a:cubicBezTo>
                    <a:cubicBezTo>
                      <a:pt x="1196" y="1589"/>
                      <a:pt x="1298" y="1550"/>
                      <a:pt x="1298" y="1471"/>
                    </a:cubicBezTo>
                    <a:cubicBezTo>
                      <a:pt x="1298" y="1432"/>
                      <a:pt x="1275" y="1393"/>
                      <a:pt x="1228" y="1393"/>
                    </a:cubicBezTo>
                    <a:close/>
                    <a:moveTo>
                      <a:pt x="221" y="1338"/>
                    </a:moveTo>
                    <a:cubicBezTo>
                      <a:pt x="142" y="1361"/>
                      <a:pt x="87" y="1267"/>
                      <a:pt x="134" y="1204"/>
                    </a:cubicBezTo>
                    <a:cubicBezTo>
                      <a:pt x="182" y="1141"/>
                      <a:pt x="284" y="1180"/>
                      <a:pt x="284" y="1259"/>
                    </a:cubicBezTo>
                    <a:cubicBezTo>
                      <a:pt x="292" y="1298"/>
                      <a:pt x="260" y="1338"/>
                      <a:pt x="221" y="1338"/>
                    </a:cubicBezTo>
                    <a:close/>
                    <a:moveTo>
                      <a:pt x="386" y="1338"/>
                    </a:moveTo>
                    <a:cubicBezTo>
                      <a:pt x="307" y="1361"/>
                      <a:pt x="252" y="1267"/>
                      <a:pt x="300" y="1204"/>
                    </a:cubicBezTo>
                    <a:cubicBezTo>
                      <a:pt x="347" y="1141"/>
                      <a:pt x="457" y="1172"/>
                      <a:pt x="457" y="1259"/>
                    </a:cubicBezTo>
                    <a:cubicBezTo>
                      <a:pt x="457" y="1298"/>
                      <a:pt x="425" y="1330"/>
                      <a:pt x="386" y="1338"/>
                    </a:cubicBezTo>
                    <a:close/>
                    <a:moveTo>
                      <a:pt x="559" y="1338"/>
                    </a:moveTo>
                    <a:cubicBezTo>
                      <a:pt x="480" y="1361"/>
                      <a:pt x="425" y="1267"/>
                      <a:pt x="473" y="1204"/>
                    </a:cubicBezTo>
                    <a:cubicBezTo>
                      <a:pt x="520" y="1141"/>
                      <a:pt x="622" y="1180"/>
                      <a:pt x="622" y="1259"/>
                    </a:cubicBezTo>
                    <a:cubicBezTo>
                      <a:pt x="630" y="1298"/>
                      <a:pt x="598" y="1338"/>
                      <a:pt x="559" y="1338"/>
                    </a:cubicBezTo>
                    <a:close/>
                    <a:moveTo>
                      <a:pt x="724" y="1338"/>
                    </a:moveTo>
                    <a:cubicBezTo>
                      <a:pt x="646" y="1361"/>
                      <a:pt x="591" y="1267"/>
                      <a:pt x="638" y="1204"/>
                    </a:cubicBezTo>
                    <a:cubicBezTo>
                      <a:pt x="685" y="1141"/>
                      <a:pt x="787" y="1180"/>
                      <a:pt x="787" y="1259"/>
                    </a:cubicBezTo>
                    <a:cubicBezTo>
                      <a:pt x="795" y="1298"/>
                      <a:pt x="764" y="1338"/>
                      <a:pt x="724" y="1338"/>
                    </a:cubicBezTo>
                    <a:close/>
                    <a:moveTo>
                      <a:pt x="897" y="1338"/>
                    </a:moveTo>
                    <a:cubicBezTo>
                      <a:pt x="819" y="1361"/>
                      <a:pt x="756" y="1267"/>
                      <a:pt x="811" y="1204"/>
                    </a:cubicBezTo>
                    <a:cubicBezTo>
                      <a:pt x="858" y="1141"/>
                      <a:pt x="960" y="1180"/>
                      <a:pt x="960" y="1259"/>
                    </a:cubicBezTo>
                    <a:cubicBezTo>
                      <a:pt x="960" y="1298"/>
                      <a:pt x="937" y="1338"/>
                      <a:pt x="897" y="1338"/>
                    </a:cubicBezTo>
                    <a:close/>
                    <a:moveTo>
                      <a:pt x="1062" y="1338"/>
                    </a:moveTo>
                    <a:cubicBezTo>
                      <a:pt x="984" y="1361"/>
                      <a:pt x="921" y="1267"/>
                      <a:pt x="976" y="1204"/>
                    </a:cubicBezTo>
                    <a:cubicBezTo>
                      <a:pt x="1023" y="1141"/>
                      <a:pt x="1125" y="1172"/>
                      <a:pt x="1125" y="1259"/>
                    </a:cubicBezTo>
                    <a:cubicBezTo>
                      <a:pt x="1133" y="1298"/>
                      <a:pt x="1102" y="1330"/>
                      <a:pt x="1062" y="1338"/>
                    </a:cubicBezTo>
                    <a:close/>
                    <a:moveTo>
                      <a:pt x="1228" y="1338"/>
                    </a:moveTo>
                    <a:cubicBezTo>
                      <a:pt x="1149" y="1361"/>
                      <a:pt x="1094" y="1267"/>
                      <a:pt x="1141" y="1204"/>
                    </a:cubicBezTo>
                    <a:cubicBezTo>
                      <a:pt x="1196" y="1141"/>
                      <a:pt x="1298" y="1180"/>
                      <a:pt x="1298" y="1259"/>
                    </a:cubicBezTo>
                    <a:cubicBezTo>
                      <a:pt x="1298" y="1298"/>
                      <a:pt x="1275" y="1338"/>
                      <a:pt x="1228" y="1338"/>
                    </a:cubicBezTo>
                    <a:close/>
                    <a:moveTo>
                      <a:pt x="221" y="960"/>
                    </a:moveTo>
                    <a:cubicBezTo>
                      <a:pt x="142" y="944"/>
                      <a:pt x="87" y="1031"/>
                      <a:pt x="134" y="1094"/>
                    </a:cubicBezTo>
                    <a:cubicBezTo>
                      <a:pt x="182" y="1157"/>
                      <a:pt x="284" y="1125"/>
                      <a:pt x="284" y="1039"/>
                    </a:cubicBezTo>
                    <a:cubicBezTo>
                      <a:pt x="292" y="999"/>
                      <a:pt x="260" y="968"/>
                      <a:pt x="221" y="960"/>
                    </a:cubicBezTo>
                    <a:close/>
                    <a:moveTo>
                      <a:pt x="386" y="960"/>
                    </a:moveTo>
                    <a:cubicBezTo>
                      <a:pt x="307" y="936"/>
                      <a:pt x="252" y="1031"/>
                      <a:pt x="300" y="1094"/>
                    </a:cubicBezTo>
                    <a:cubicBezTo>
                      <a:pt x="347" y="1157"/>
                      <a:pt x="457" y="1125"/>
                      <a:pt x="457" y="1039"/>
                    </a:cubicBezTo>
                    <a:cubicBezTo>
                      <a:pt x="457" y="999"/>
                      <a:pt x="425" y="968"/>
                      <a:pt x="386" y="960"/>
                    </a:cubicBezTo>
                    <a:close/>
                    <a:moveTo>
                      <a:pt x="559" y="960"/>
                    </a:moveTo>
                    <a:cubicBezTo>
                      <a:pt x="480" y="944"/>
                      <a:pt x="425" y="1031"/>
                      <a:pt x="473" y="1094"/>
                    </a:cubicBezTo>
                    <a:cubicBezTo>
                      <a:pt x="520" y="1157"/>
                      <a:pt x="622" y="1125"/>
                      <a:pt x="622" y="1039"/>
                    </a:cubicBezTo>
                    <a:cubicBezTo>
                      <a:pt x="630" y="999"/>
                      <a:pt x="598" y="968"/>
                      <a:pt x="559" y="960"/>
                    </a:cubicBezTo>
                    <a:close/>
                    <a:moveTo>
                      <a:pt x="724" y="960"/>
                    </a:moveTo>
                    <a:cubicBezTo>
                      <a:pt x="646" y="944"/>
                      <a:pt x="591" y="1031"/>
                      <a:pt x="638" y="1094"/>
                    </a:cubicBezTo>
                    <a:cubicBezTo>
                      <a:pt x="685" y="1157"/>
                      <a:pt x="787" y="1125"/>
                      <a:pt x="787" y="1039"/>
                    </a:cubicBezTo>
                    <a:cubicBezTo>
                      <a:pt x="795" y="999"/>
                      <a:pt x="764" y="968"/>
                      <a:pt x="724" y="960"/>
                    </a:cubicBezTo>
                    <a:close/>
                    <a:moveTo>
                      <a:pt x="897" y="960"/>
                    </a:moveTo>
                    <a:cubicBezTo>
                      <a:pt x="819" y="944"/>
                      <a:pt x="756" y="1031"/>
                      <a:pt x="811" y="1094"/>
                    </a:cubicBezTo>
                    <a:cubicBezTo>
                      <a:pt x="858" y="1157"/>
                      <a:pt x="960" y="1125"/>
                      <a:pt x="960" y="1039"/>
                    </a:cubicBezTo>
                    <a:cubicBezTo>
                      <a:pt x="960" y="999"/>
                      <a:pt x="937" y="968"/>
                      <a:pt x="897" y="960"/>
                    </a:cubicBezTo>
                    <a:close/>
                    <a:moveTo>
                      <a:pt x="1062" y="960"/>
                    </a:moveTo>
                    <a:cubicBezTo>
                      <a:pt x="984" y="936"/>
                      <a:pt x="921" y="1031"/>
                      <a:pt x="976" y="1094"/>
                    </a:cubicBezTo>
                    <a:cubicBezTo>
                      <a:pt x="1023" y="1157"/>
                      <a:pt x="1125" y="1125"/>
                      <a:pt x="1125" y="1039"/>
                    </a:cubicBezTo>
                    <a:cubicBezTo>
                      <a:pt x="1133" y="999"/>
                      <a:pt x="1102" y="968"/>
                      <a:pt x="1062" y="960"/>
                    </a:cubicBezTo>
                    <a:close/>
                    <a:moveTo>
                      <a:pt x="1228" y="960"/>
                    </a:moveTo>
                    <a:cubicBezTo>
                      <a:pt x="1149" y="944"/>
                      <a:pt x="1094" y="1031"/>
                      <a:pt x="1141" y="1094"/>
                    </a:cubicBezTo>
                    <a:cubicBezTo>
                      <a:pt x="1196" y="1157"/>
                      <a:pt x="1298" y="1125"/>
                      <a:pt x="1298" y="1039"/>
                    </a:cubicBezTo>
                    <a:cubicBezTo>
                      <a:pt x="1298" y="999"/>
                      <a:pt x="1275" y="968"/>
                      <a:pt x="1228" y="960"/>
                    </a:cubicBezTo>
                    <a:close/>
                    <a:moveTo>
                      <a:pt x="221" y="905"/>
                    </a:moveTo>
                    <a:cubicBezTo>
                      <a:pt x="134" y="881"/>
                      <a:pt x="134" y="763"/>
                      <a:pt x="221" y="740"/>
                    </a:cubicBezTo>
                    <a:cubicBezTo>
                      <a:pt x="307" y="756"/>
                      <a:pt x="307" y="889"/>
                      <a:pt x="221" y="905"/>
                    </a:cubicBezTo>
                    <a:close/>
                    <a:moveTo>
                      <a:pt x="386" y="905"/>
                    </a:moveTo>
                    <a:cubicBezTo>
                      <a:pt x="307" y="929"/>
                      <a:pt x="252" y="834"/>
                      <a:pt x="300" y="771"/>
                    </a:cubicBezTo>
                    <a:cubicBezTo>
                      <a:pt x="347" y="708"/>
                      <a:pt x="457" y="740"/>
                      <a:pt x="457" y="826"/>
                    </a:cubicBezTo>
                    <a:cubicBezTo>
                      <a:pt x="457" y="866"/>
                      <a:pt x="425" y="897"/>
                      <a:pt x="386" y="905"/>
                    </a:cubicBezTo>
                    <a:close/>
                    <a:moveTo>
                      <a:pt x="559" y="905"/>
                    </a:moveTo>
                    <a:cubicBezTo>
                      <a:pt x="480" y="921"/>
                      <a:pt x="425" y="834"/>
                      <a:pt x="473" y="771"/>
                    </a:cubicBezTo>
                    <a:cubicBezTo>
                      <a:pt x="520" y="708"/>
                      <a:pt x="622" y="740"/>
                      <a:pt x="622" y="826"/>
                    </a:cubicBezTo>
                    <a:cubicBezTo>
                      <a:pt x="630" y="866"/>
                      <a:pt x="598" y="897"/>
                      <a:pt x="559" y="905"/>
                    </a:cubicBezTo>
                    <a:close/>
                    <a:moveTo>
                      <a:pt x="724" y="905"/>
                    </a:moveTo>
                    <a:cubicBezTo>
                      <a:pt x="646" y="921"/>
                      <a:pt x="591" y="834"/>
                      <a:pt x="638" y="771"/>
                    </a:cubicBezTo>
                    <a:cubicBezTo>
                      <a:pt x="685" y="708"/>
                      <a:pt x="787" y="740"/>
                      <a:pt x="787" y="826"/>
                    </a:cubicBezTo>
                    <a:cubicBezTo>
                      <a:pt x="795" y="866"/>
                      <a:pt x="764" y="897"/>
                      <a:pt x="724" y="905"/>
                    </a:cubicBezTo>
                    <a:close/>
                    <a:moveTo>
                      <a:pt x="897" y="905"/>
                    </a:moveTo>
                    <a:cubicBezTo>
                      <a:pt x="819" y="921"/>
                      <a:pt x="756" y="834"/>
                      <a:pt x="811" y="771"/>
                    </a:cubicBezTo>
                    <a:cubicBezTo>
                      <a:pt x="858" y="708"/>
                      <a:pt x="960" y="740"/>
                      <a:pt x="960" y="826"/>
                    </a:cubicBezTo>
                    <a:cubicBezTo>
                      <a:pt x="960" y="866"/>
                      <a:pt x="937" y="897"/>
                      <a:pt x="897" y="905"/>
                    </a:cubicBezTo>
                    <a:close/>
                    <a:moveTo>
                      <a:pt x="1062" y="905"/>
                    </a:moveTo>
                    <a:cubicBezTo>
                      <a:pt x="984" y="929"/>
                      <a:pt x="921" y="834"/>
                      <a:pt x="976" y="771"/>
                    </a:cubicBezTo>
                    <a:cubicBezTo>
                      <a:pt x="1023" y="708"/>
                      <a:pt x="1125" y="740"/>
                      <a:pt x="1125" y="826"/>
                    </a:cubicBezTo>
                    <a:cubicBezTo>
                      <a:pt x="1133" y="866"/>
                      <a:pt x="1102" y="897"/>
                      <a:pt x="1062" y="905"/>
                    </a:cubicBezTo>
                    <a:close/>
                    <a:moveTo>
                      <a:pt x="1228" y="905"/>
                    </a:moveTo>
                    <a:cubicBezTo>
                      <a:pt x="1149" y="881"/>
                      <a:pt x="1149" y="763"/>
                      <a:pt x="1228" y="740"/>
                    </a:cubicBezTo>
                    <a:cubicBezTo>
                      <a:pt x="1322" y="756"/>
                      <a:pt x="1322" y="889"/>
                      <a:pt x="1228" y="905"/>
                    </a:cubicBezTo>
                    <a:close/>
                    <a:moveTo>
                      <a:pt x="221" y="527"/>
                    </a:moveTo>
                    <a:cubicBezTo>
                      <a:pt x="142" y="504"/>
                      <a:pt x="87" y="598"/>
                      <a:pt x="134" y="661"/>
                    </a:cubicBezTo>
                    <a:cubicBezTo>
                      <a:pt x="182" y="724"/>
                      <a:pt x="284" y="685"/>
                      <a:pt x="284" y="606"/>
                    </a:cubicBezTo>
                    <a:cubicBezTo>
                      <a:pt x="292" y="567"/>
                      <a:pt x="260" y="527"/>
                      <a:pt x="221" y="527"/>
                    </a:cubicBezTo>
                    <a:close/>
                    <a:moveTo>
                      <a:pt x="386" y="527"/>
                    </a:moveTo>
                    <a:cubicBezTo>
                      <a:pt x="307" y="504"/>
                      <a:pt x="252" y="598"/>
                      <a:pt x="300" y="661"/>
                    </a:cubicBezTo>
                    <a:cubicBezTo>
                      <a:pt x="347" y="724"/>
                      <a:pt x="457" y="693"/>
                      <a:pt x="457" y="606"/>
                    </a:cubicBezTo>
                    <a:cubicBezTo>
                      <a:pt x="457" y="567"/>
                      <a:pt x="425" y="527"/>
                      <a:pt x="386" y="527"/>
                    </a:cubicBezTo>
                    <a:close/>
                    <a:moveTo>
                      <a:pt x="559" y="527"/>
                    </a:moveTo>
                    <a:cubicBezTo>
                      <a:pt x="480" y="504"/>
                      <a:pt x="425" y="598"/>
                      <a:pt x="473" y="661"/>
                    </a:cubicBezTo>
                    <a:cubicBezTo>
                      <a:pt x="520" y="724"/>
                      <a:pt x="622" y="685"/>
                      <a:pt x="622" y="606"/>
                    </a:cubicBezTo>
                    <a:cubicBezTo>
                      <a:pt x="630" y="567"/>
                      <a:pt x="598" y="527"/>
                      <a:pt x="559" y="527"/>
                    </a:cubicBezTo>
                    <a:close/>
                    <a:moveTo>
                      <a:pt x="724" y="527"/>
                    </a:moveTo>
                    <a:cubicBezTo>
                      <a:pt x="646" y="504"/>
                      <a:pt x="591" y="598"/>
                      <a:pt x="638" y="661"/>
                    </a:cubicBezTo>
                    <a:cubicBezTo>
                      <a:pt x="685" y="724"/>
                      <a:pt x="787" y="685"/>
                      <a:pt x="787" y="606"/>
                    </a:cubicBezTo>
                    <a:cubicBezTo>
                      <a:pt x="795" y="567"/>
                      <a:pt x="764" y="527"/>
                      <a:pt x="724" y="527"/>
                    </a:cubicBezTo>
                    <a:close/>
                    <a:moveTo>
                      <a:pt x="897" y="527"/>
                    </a:moveTo>
                    <a:cubicBezTo>
                      <a:pt x="819" y="504"/>
                      <a:pt x="756" y="598"/>
                      <a:pt x="811" y="661"/>
                    </a:cubicBezTo>
                    <a:cubicBezTo>
                      <a:pt x="858" y="724"/>
                      <a:pt x="960" y="685"/>
                      <a:pt x="960" y="606"/>
                    </a:cubicBezTo>
                    <a:cubicBezTo>
                      <a:pt x="960" y="567"/>
                      <a:pt x="937" y="527"/>
                      <a:pt x="897" y="527"/>
                    </a:cubicBezTo>
                    <a:close/>
                    <a:moveTo>
                      <a:pt x="1062" y="527"/>
                    </a:moveTo>
                    <a:cubicBezTo>
                      <a:pt x="976" y="543"/>
                      <a:pt x="976" y="669"/>
                      <a:pt x="1062" y="693"/>
                    </a:cubicBezTo>
                    <a:cubicBezTo>
                      <a:pt x="1149" y="669"/>
                      <a:pt x="1149" y="551"/>
                      <a:pt x="1062" y="527"/>
                    </a:cubicBezTo>
                    <a:close/>
                    <a:moveTo>
                      <a:pt x="1228" y="527"/>
                    </a:moveTo>
                    <a:cubicBezTo>
                      <a:pt x="1149" y="504"/>
                      <a:pt x="1094" y="598"/>
                      <a:pt x="1141" y="661"/>
                    </a:cubicBezTo>
                    <a:cubicBezTo>
                      <a:pt x="1196" y="724"/>
                      <a:pt x="1298" y="685"/>
                      <a:pt x="1298" y="606"/>
                    </a:cubicBezTo>
                    <a:cubicBezTo>
                      <a:pt x="1298" y="567"/>
                      <a:pt x="1275" y="527"/>
                      <a:pt x="1228" y="527"/>
                    </a:cubicBezTo>
                    <a:close/>
                    <a:moveTo>
                      <a:pt x="221" y="472"/>
                    </a:moveTo>
                    <a:cubicBezTo>
                      <a:pt x="142" y="496"/>
                      <a:pt x="87" y="402"/>
                      <a:pt x="134" y="339"/>
                    </a:cubicBezTo>
                    <a:cubicBezTo>
                      <a:pt x="182" y="276"/>
                      <a:pt x="284" y="315"/>
                      <a:pt x="284" y="394"/>
                    </a:cubicBezTo>
                    <a:cubicBezTo>
                      <a:pt x="292" y="433"/>
                      <a:pt x="260" y="472"/>
                      <a:pt x="221" y="472"/>
                    </a:cubicBezTo>
                    <a:close/>
                    <a:moveTo>
                      <a:pt x="386" y="472"/>
                    </a:moveTo>
                    <a:cubicBezTo>
                      <a:pt x="307" y="496"/>
                      <a:pt x="252" y="402"/>
                      <a:pt x="300" y="339"/>
                    </a:cubicBezTo>
                    <a:cubicBezTo>
                      <a:pt x="347" y="276"/>
                      <a:pt x="449" y="315"/>
                      <a:pt x="457" y="394"/>
                    </a:cubicBezTo>
                    <a:cubicBezTo>
                      <a:pt x="457" y="433"/>
                      <a:pt x="425" y="472"/>
                      <a:pt x="386" y="472"/>
                    </a:cubicBezTo>
                    <a:close/>
                    <a:moveTo>
                      <a:pt x="559" y="472"/>
                    </a:moveTo>
                    <a:cubicBezTo>
                      <a:pt x="480" y="496"/>
                      <a:pt x="425" y="402"/>
                      <a:pt x="473" y="339"/>
                    </a:cubicBezTo>
                    <a:cubicBezTo>
                      <a:pt x="520" y="276"/>
                      <a:pt x="622" y="315"/>
                      <a:pt x="622" y="394"/>
                    </a:cubicBezTo>
                    <a:cubicBezTo>
                      <a:pt x="630" y="433"/>
                      <a:pt x="598" y="472"/>
                      <a:pt x="559" y="472"/>
                    </a:cubicBezTo>
                    <a:close/>
                    <a:moveTo>
                      <a:pt x="724" y="472"/>
                    </a:moveTo>
                    <a:cubicBezTo>
                      <a:pt x="646" y="496"/>
                      <a:pt x="591" y="402"/>
                      <a:pt x="638" y="339"/>
                    </a:cubicBezTo>
                    <a:cubicBezTo>
                      <a:pt x="685" y="276"/>
                      <a:pt x="787" y="315"/>
                      <a:pt x="787" y="394"/>
                    </a:cubicBezTo>
                    <a:cubicBezTo>
                      <a:pt x="795" y="433"/>
                      <a:pt x="764" y="472"/>
                      <a:pt x="724" y="472"/>
                    </a:cubicBezTo>
                    <a:close/>
                    <a:moveTo>
                      <a:pt x="897" y="472"/>
                    </a:moveTo>
                    <a:cubicBezTo>
                      <a:pt x="819" y="496"/>
                      <a:pt x="756" y="402"/>
                      <a:pt x="811" y="339"/>
                    </a:cubicBezTo>
                    <a:cubicBezTo>
                      <a:pt x="858" y="276"/>
                      <a:pt x="960" y="315"/>
                      <a:pt x="960" y="394"/>
                    </a:cubicBezTo>
                    <a:cubicBezTo>
                      <a:pt x="960" y="433"/>
                      <a:pt x="937" y="472"/>
                      <a:pt x="897" y="472"/>
                    </a:cubicBezTo>
                    <a:close/>
                    <a:moveTo>
                      <a:pt x="1062" y="472"/>
                    </a:moveTo>
                    <a:cubicBezTo>
                      <a:pt x="976" y="457"/>
                      <a:pt x="976" y="331"/>
                      <a:pt x="1062" y="307"/>
                    </a:cubicBezTo>
                    <a:cubicBezTo>
                      <a:pt x="1149" y="331"/>
                      <a:pt x="1149" y="457"/>
                      <a:pt x="1062" y="472"/>
                    </a:cubicBezTo>
                    <a:close/>
                    <a:moveTo>
                      <a:pt x="1228" y="472"/>
                    </a:moveTo>
                    <a:cubicBezTo>
                      <a:pt x="1149" y="496"/>
                      <a:pt x="1094" y="402"/>
                      <a:pt x="1141" y="339"/>
                    </a:cubicBezTo>
                    <a:cubicBezTo>
                      <a:pt x="1196" y="276"/>
                      <a:pt x="1298" y="315"/>
                      <a:pt x="1298" y="394"/>
                    </a:cubicBezTo>
                    <a:cubicBezTo>
                      <a:pt x="1298" y="433"/>
                      <a:pt x="1275" y="472"/>
                      <a:pt x="1228" y="472"/>
                    </a:cubicBezTo>
                    <a:close/>
                    <a:moveTo>
                      <a:pt x="221" y="95"/>
                    </a:moveTo>
                    <a:cubicBezTo>
                      <a:pt x="134" y="119"/>
                      <a:pt x="134" y="236"/>
                      <a:pt x="221" y="260"/>
                    </a:cubicBezTo>
                    <a:cubicBezTo>
                      <a:pt x="307" y="236"/>
                      <a:pt x="307" y="119"/>
                      <a:pt x="221" y="95"/>
                    </a:cubicBezTo>
                    <a:close/>
                    <a:moveTo>
                      <a:pt x="386" y="95"/>
                    </a:moveTo>
                    <a:cubicBezTo>
                      <a:pt x="307" y="71"/>
                      <a:pt x="252" y="166"/>
                      <a:pt x="300" y="229"/>
                    </a:cubicBezTo>
                    <a:cubicBezTo>
                      <a:pt x="355" y="292"/>
                      <a:pt x="457" y="260"/>
                      <a:pt x="457" y="174"/>
                    </a:cubicBezTo>
                    <a:cubicBezTo>
                      <a:pt x="457" y="134"/>
                      <a:pt x="425" y="103"/>
                      <a:pt x="386" y="95"/>
                    </a:cubicBezTo>
                    <a:close/>
                    <a:moveTo>
                      <a:pt x="559" y="95"/>
                    </a:moveTo>
                    <a:cubicBezTo>
                      <a:pt x="480" y="79"/>
                      <a:pt x="418" y="166"/>
                      <a:pt x="473" y="229"/>
                    </a:cubicBezTo>
                    <a:cubicBezTo>
                      <a:pt x="520" y="292"/>
                      <a:pt x="622" y="260"/>
                      <a:pt x="622" y="174"/>
                    </a:cubicBezTo>
                    <a:cubicBezTo>
                      <a:pt x="630" y="134"/>
                      <a:pt x="598" y="103"/>
                      <a:pt x="559" y="95"/>
                    </a:cubicBezTo>
                    <a:close/>
                    <a:moveTo>
                      <a:pt x="724" y="95"/>
                    </a:moveTo>
                    <a:cubicBezTo>
                      <a:pt x="646" y="79"/>
                      <a:pt x="591" y="166"/>
                      <a:pt x="638" y="229"/>
                    </a:cubicBezTo>
                    <a:cubicBezTo>
                      <a:pt x="693" y="292"/>
                      <a:pt x="787" y="260"/>
                      <a:pt x="787" y="174"/>
                    </a:cubicBezTo>
                    <a:cubicBezTo>
                      <a:pt x="795" y="134"/>
                      <a:pt x="764" y="103"/>
                      <a:pt x="724" y="95"/>
                    </a:cubicBezTo>
                    <a:close/>
                    <a:moveTo>
                      <a:pt x="897" y="95"/>
                    </a:moveTo>
                    <a:cubicBezTo>
                      <a:pt x="819" y="79"/>
                      <a:pt x="756" y="166"/>
                      <a:pt x="811" y="229"/>
                    </a:cubicBezTo>
                    <a:cubicBezTo>
                      <a:pt x="858" y="292"/>
                      <a:pt x="960" y="260"/>
                      <a:pt x="960" y="174"/>
                    </a:cubicBezTo>
                    <a:cubicBezTo>
                      <a:pt x="960" y="134"/>
                      <a:pt x="937" y="103"/>
                      <a:pt x="897" y="95"/>
                    </a:cubicBezTo>
                    <a:close/>
                    <a:moveTo>
                      <a:pt x="1062" y="95"/>
                    </a:moveTo>
                    <a:cubicBezTo>
                      <a:pt x="984" y="71"/>
                      <a:pt x="929" y="166"/>
                      <a:pt x="976" y="229"/>
                    </a:cubicBezTo>
                    <a:cubicBezTo>
                      <a:pt x="1023" y="292"/>
                      <a:pt x="1125" y="260"/>
                      <a:pt x="1125" y="174"/>
                    </a:cubicBezTo>
                    <a:cubicBezTo>
                      <a:pt x="1133" y="134"/>
                      <a:pt x="1102" y="103"/>
                      <a:pt x="1062" y="95"/>
                    </a:cubicBezTo>
                    <a:close/>
                    <a:moveTo>
                      <a:pt x="1228" y="95"/>
                    </a:moveTo>
                    <a:cubicBezTo>
                      <a:pt x="1141" y="119"/>
                      <a:pt x="1141" y="236"/>
                      <a:pt x="1228" y="260"/>
                    </a:cubicBezTo>
                    <a:cubicBezTo>
                      <a:pt x="1314" y="236"/>
                      <a:pt x="1314" y="119"/>
                      <a:pt x="1228"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8"/>
              <p:cNvSpPr/>
              <p:nvPr/>
            </p:nvSpPr>
            <p:spPr>
              <a:xfrm>
                <a:off x="7484846" y="4247338"/>
                <a:ext cx="244273" cy="17585"/>
              </a:xfrm>
              <a:custGeom>
                <a:avLst/>
                <a:gdLst/>
                <a:ahLst/>
                <a:cxnLst/>
                <a:rect l="l" t="t" r="r" b="b"/>
                <a:pathLst>
                  <a:path w="1653" h="119" extrusionOk="0">
                    <a:moveTo>
                      <a:pt x="1597" y="1"/>
                    </a:moveTo>
                    <a:lnTo>
                      <a:pt x="48" y="1"/>
                    </a:lnTo>
                    <a:cubicBezTo>
                      <a:pt x="24" y="8"/>
                      <a:pt x="1" y="32"/>
                      <a:pt x="1" y="64"/>
                    </a:cubicBezTo>
                    <a:lnTo>
                      <a:pt x="1" y="64"/>
                    </a:lnTo>
                    <a:cubicBezTo>
                      <a:pt x="1" y="87"/>
                      <a:pt x="24" y="119"/>
                      <a:pt x="48" y="119"/>
                    </a:cubicBezTo>
                    <a:lnTo>
                      <a:pt x="1597" y="119"/>
                    </a:lnTo>
                    <a:cubicBezTo>
                      <a:pt x="1629" y="119"/>
                      <a:pt x="1652" y="87"/>
                      <a:pt x="1644" y="64"/>
                    </a:cubicBezTo>
                    <a:lnTo>
                      <a:pt x="1644" y="64"/>
                    </a:lnTo>
                    <a:cubicBezTo>
                      <a:pt x="1652" y="32"/>
                      <a:pt x="1629" y="8"/>
                      <a:pt x="1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8"/>
              <p:cNvSpPr/>
              <p:nvPr/>
            </p:nvSpPr>
            <p:spPr>
              <a:xfrm>
                <a:off x="7484846" y="4210099"/>
                <a:ext cx="244273" cy="17585"/>
              </a:xfrm>
              <a:custGeom>
                <a:avLst/>
                <a:gdLst/>
                <a:ahLst/>
                <a:cxnLst/>
                <a:rect l="l" t="t" r="r" b="b"/>
                <a:pathLst>
                  <a:path w="1653" h="119" extrusionOk="0">
                    <a:moveTo>
                      <a:pt x="1597" y="1"/>
                    </a:moveTo>
                    <a:lnTo>
                      <a:pt x="48" y="1"/>
                    </a:lnTo>
                    <a:cubicBezTo>
                      <a:pt x="24" y="9"/>
                      <a:pt x="1" y="32"/>
                      <a:pt x="1" y="64"/>
                    </a:cubicBezTo>
                    <a:lnTo>
                      <a:pt x="1" y="64"/>
                    </a:lnTo>
                    <a:cubicBezTo>
                      <a:pt x="1" y="87"/>
                      <a:pt x="24" y="119"/>
                      <a:pt x="48" y="119"/>
                    </a:cubicBezTo>
                    <a:lnTo>
                      <a:pt x="1597" y="119"/>
                    </a:lnTo>
                    <a:cubicBezTo>
                      <a:pt x="1629" y="119"/>
                      <a:pt x="1652" y="87"/>
                      <a:pt x="1644" y="64"/>
                    </a:cubicBezTo>
                    <a:lnTo>
                      <a:pt x="1644" y="64"/>
                    </a:lnTo>
                    <a:cubicBezTo>
                      <a:pt x="1652" y="32"/>
                      <a:pt x="1629" y="9"/>
                      <a:pt x="1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8"/>
              <p:cNvSpPr/>
              <p:nvPr/>
            </p:nvSpPr>
            <p:spPr>
              <a:xfrm>
                <a:off x="7484846" y="4174189"/>
                <a:ext cx="244273" cy="17585"/>
              </a:xfrm>
              <a:custGeom>
                <a:avLst/>
                <a:gdLst/>
                <a:ahLst/>
                <a:cxnLst/>
                <a:rect l="l" t="t" r="r" b="b"/>
                <a:pathLst>
                  <a:path w="1653" h="119" extrusionOk="0">
                    <a:moveTo>
                      <a:pt x="1597" y="0"/>
                    </a:moveTo>
                    <a:lnTo>
                      <a:pt x="48" y="0"/>
                    </a:lnTo>
                    <a:cubicBezTo>
                      <a:pt x="24" y="0"/>
                      <a:pt x="1" y="32"/>
                      <a:pt x="1" y="55"/>
                    </a:cubicBezTo>
                    <a:lnTo>
                      <a:pt x="1" y="55"/>
                    </a:lnTo>
                    <a:cubicBezTo>
                      <a:pt x="1" y="87"/>
                      <a:pt x="24" y="110"/>
                      <a:pt x="48" y="118"/>
                    </a:cubicBezTo>
                    <a:lnTo>
                      <a:pt x="1597" y="118"/>
                    </a:lnTo>
                    <a:cubicBezTo>
                      <a:pt x="1629" y="110"/>
                      <a:pt x="1652" y="87"/>
                      <a:pt x="1644" y="55"/>
                    </a:cubicBezTo>
                    <a:lnTo>
                      <a:pt x="1644" y="55"/>
                    </a:lnTo>
                    <a:cubicBezTo>
                      <a:pt x="1652" y="32"/>
                      <a:pt x="1629" y="0"/>
                      <a:pt x="1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8"/>
              <p:cNvSpPr/>
              <p:nvPr/>
            </p:nvSpPr>
            <p:spPr>
              <a:xfrm>
                <a:off x="7523268" y="4138132"/>
                <a:ext cx="205851" cy="17585"/>
              </a:xfrm>
              <a:custGeom>
                <a:avLst/>
                <a:gdLst/>
                <a:ahLst/>
                <a:cxnLst/>
                <a:rect l="l" t="t" r="r" b="b"/>
                <a:pathLst>
                  <a:path w="1393" h="119" extrusionOk="0">
                    <a:moveTo>
                      <a:pt x="1337" y="0"/>
                    </a:moveTo>
                    <a:lnTo>
                      <a:pt x="55" y="0"/>
                    </a:lnTo>
                    <a:cubicBezTo>
                      <a:pt x="24" y="0"/>
                      <a:pt x="0" y="24"/>
                      <a:pt x="8" y="55"/>
                    </a:cubicBezTo>
                    <a:lnTo>
                      <a:pt x="8" y="55"/>
                    </a:lnTo>
                    <a:cubicBezTo>
                      <a:pt x="0" y="87"/>
                      <a:pt x="24" y="110"/>
                      <a:pt x="55" y="118"/>
                    </a:cubicBezTo>
                    <a:lnTo>
                      <a:pt x="1337" y="118"/>
                    </a:lnTo>
                    <a:cubicBezTo>
                      <a:pt x="1369" y="110"/>
                      <a:pt x="1392" y="87"/>
                      <a:pt x="1384" y="55"/>
                    </a:cubicBezTo>
                    <a:lnTo>
                      <a:pt x="1384" y="55"/>
                    </a:lnTo>
                    <a:cubicBezTo>
                      <a:pt x="1392" y="24"/>
                      <a:pt x="1369" y="0"/>
                      <a:pt x="1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8"/>
              <p:cNvSpPr/>
              <p:nvPr/>
            </p:nvSpPr>
            <p:spPr>
              <a:xfrm>
                <a:off x="7484846" y="4099710"/>
                <a:ext cx="244273" cy="17585"/>
              </a:xfrm>
              <a:custGeom>
                <a:avLst/>
                <a:gdLst/>
                <a:ahLst/>
                <a:cxnLst/>
                <a:rect l="l" t="t" r="r" b="b"/>
                <a:pathLst>
                  <a:path w="1653" h="119" extrusionOk="0">
                    <a:moveTo>
                      <a:pt x="1597" y="1"/>
                    </a:moveTo>
                    <a:lnTo>
                      <a:pt x="48" y="1"/>
                    </a:lnTo>
                    <a:cubicBezTo>
                      <a:pt x="24" y="9"/>
                      <a:pt x="1" y="32"/>
                      <a:pt x="1" y="64"/>
                    </a:cubicBezTo>
                    <a:lnTo>
                      <a:pt x="1" y="64"/>
                    </a:lnTo>
                    <a:cubicBezTo>
                      <a:pt x="1" y="95"/>
                      <a:pt x="24" y="119"/>
                      <a:pt x="48" y="119"/>
                    </a:cubicBezTo>
                    <a:lnTo>
                      <a:pt x="1597" y="119"/>
                    </a:lnTo>
                    <a:cubicBezTo>
                      <a:pt x="1629" y="119"/>
                      <a:pt x="1652" y="95"/>
                      <a:pt x="1644" y="64"/>
                    </a:cubicBezTo>
                    <a:lnTo>
                      <a:pt x="1644" y="64"/>
                    </a:lnTo>
                    <a:cubicBezTo>
                      <a:pt x="1652" y="32"/>
                      <a:pt x="1629" y="9"/>
                      <a:pt x="1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8"/>
              <p:cNvSpPr/>
              <p:nvPr/>
            </p:nvSpPr>
            <p:spPr>
              <a:xfrm>
                <a:off x="7484846" y="4063653"/>
                <a:ext cx="244273" cy="17585"/>
              </a:xfrm>
              <a:custGeom>
                <a:avLst/>
                <a:gdLst/>
                <a:ahLst/>
                <a:cxnLst/>
                <a:rect l="l" t="t" r="r" b="b"/>
                <a:pathLst>
                  <a:path w="1653" h="119" extrusionOk="0">
                    <a:moveTo>
                      <a:pt x="1597" y="1"/>
                    </a:moveTo>
                    <a:lnTo>
                      <a:pt x="48" y="1"/>
                    </a:lnTo>
                    <a:cubicBezTo>
                      <a:pt x="24" y="1"/>
                      <a:pt x="1" y="24"/>
                      <a:pt x="1" y="56"/>
                    </a:cubicBezTo>
                    <a:lnTo>
                      <a:pt x="1" y="56"/>
                    </a:lnTo>
                    <a:cubicBezTo>
                      <a:pt x="1" y="87"/>
                      <a:pt x="24" y="111"/>
                      <a:pt x="48" y="119"/>
                    </a:cubicBezTo>
                    <a:lnTo>
                      <a:pt x="1597" y="119"/>
                    </a:lnTo>
                    <a:cubicBezTo>
                      <a:pt x="1629" y="111"/>
                      <a:pt x="1652" y="87"/>
                      <a:pt x="1644" y="56"/>
                    </a:cubicBezTo>
                    <a:lnTo>
                      <a:pt x="1644" y="56"/>
                    </a:lnTo>
                    <a:cubicBezTo>
                      <a:pt x="1652" y="24"/>
                      <a:pt x="1629" y="1"/>
                      <a:pt x="1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8"/>
              <p:cNvSpPr/>
              <p:nvPr/>
            </p:nvSpPr>
            <p:spPr>
              <a:xfrm>
                <a:off x="7484846" y="4026561"/>
                <a:ext cx="201270" cy="17585"/>
              </a:xfrm>
              <a:custGeom>
                <a:avLst/>
                <a:gdLst/>
                <a:ahLst/>
                <a:cxnLst/>
                <a:rect l="l" t="t" r="r" b="b"/>
                <a:pathLst>
                  <a:path w="1362" h="119" extrusionOk="0">
                    <a:moveTo>
                      <a:pt x="1314" y="0"/>
                    </a:moveTo>
                    <a:lnTo>
                      <a:pt x="48" y="0"/>
                    </a:lnTo>
                    <a:cubicBezTo>
                      <a:pt x="24" y="0"/>
                      <a:pt x="1" y="32"/>
                      <a:pt x="1" y="55"/>
                    </a:cubicBezTo>
                    <a:lnTo>
                      <a:pt x="1" y="55"/>
                    </a:lnTo>
                    <a:cubicBezTo>
                      <a:pt x="1" y="87"/>
                      <a:pt x="24" y="110"/>
                      <a:pt x="48" y="118"/>
                    </a:cubicBezTo>
                    <a:lnTo>
                      <a:pt x="1314" y="118"/>
                    </a:lnTo>
                    <a:cubicBezTo>
                      <a:pt x="1338" y="110"/>
                      <a:pt x="1361" y="87"/>
                      <a:pt x="1361" y="55"/>
                    </a:cubicBezTo>
                    <a:lnTo>
                      <a:pt x="1361" y="55"/>
                    </a:lnTo>
                    <a:cubicBezTo>
                      <a:pt x="1361" y="32"/>
                      <a:pt x="1338" y="0"/>
                      <a:pt x="13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8"/>
              <p:cNvSpPr/>
              <p:nvPr/>
            </p:nvSpPr>
            <p:spPr>
              <a:xfrm>
                <a:off x="7484846" y="3989322"/>
                <a:ext cx="244273" cy="17585"/>
              </a:xfrm>
              <a:custGeom>
                <a:avLst/>
                <a:gdLst/>
                <a:ahLst/>
                <a:cxnLst/>
                <a:rect l="l" t="t" r="r" b="b"/>
                <a:pathLst>
                  <a:path w="1653" h="119" extrusionOk="0">
                    <a:moveTo>
                      <a:pt x="1597" y="1"/>
                    </a:moveTo>
                    <a:lnTo>
                      <a:pt x="48" y="1"/>
                    </a:lnTo>
                    <a:cubicBezTo>
                      <a:pt x="24" y="8"/>
                      <a:pt x="1" y="32"/>
                      <a:pt x="1" y="63"/>
                    </a:cubicBezTo>
                    <a:lnTo>
                      <a:pt x="1" y="63"/>
                    </a:lnTo>
                    <a:cubicBezTo>
                      <a:pt x="1" y="87"/>
                      <a:pt x="24" y="119"/>
                      <a:pt x="48" y="119"/>
                    </a:cubicBezTo>
                    <a:lnTo>
                      <a:pt x="1597" y="119"/>
                    </a:lnTo>
                    <a:cubicBezTo>
                      <a:pt x="1629" y="119"/>
                      <a:pt x="1652" y="87"/>
                      <a:pt x="1644" y="63"/>
                    </a:cubicBezTo>
                    <a:lnTo>
                      <a:pt x="1644" y="63"/>
                    </a:lnTo>
                    <a:cubicBezTo>
                      <a:pt x="1652" y="32"/>
                      <a:pt x="1629" y="8"/>
                      <a:pt x="1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8"/>
              <p:cNvSpPr/>
              <p:nvPr/>
            </p:nvSpPr>
            <p:spPr>
              <a:xfrm>
                <a:off x="7484846" y="4138132"/>
                <a:ext cx="24531" cy="17585"/>
              </a:xfrm>
              <a:custGeom>
                <a:avLst/>
                <a:gdLst/>
                <a:ahLst/>
                <a:cxnLst/>
                <a:rect l="l" t="t" r="r" b="b"/>
                <a:pathLst>
                  <a:path w="166" h="119" extrusionOk="0">
                    <a:moveTo>
                      <a:pt x="119" y="0"/>
                    </a:moveTo>
                    <a:lnTo>
                      <a:pt x="48" y="0"/>
                    </a:lnTo>
                    <a:cubicBezTo>
                      <a:pt x="24" y="0"/>
                      <a:pt x="1" y="24"/>
                      <a:pt x="1" y="55"/>
                    </a:cubicBezTo>
                    <a:lnTo>
                      <a:pt x="1" y="55"/>
                    </a:lnTo>
                    <a:cubicBezTo>
                      <a:pt x="1" y="87"/>
                      <a:pt x="24" y="110"/>
                      <a:pt x="48" y="118"/>
                    </a:cubicBezTo>
                    <a:lnTo>
                      <a:pt x="119" y="118"/>
                    </a:lnTo>
                    <a:cubicBezTo>
                      <a:pt x="150" y="110"/>
                      <a:pt x="166" y="87"/>
                      <a:pt x="166" y="55"/>
                    </a:cubicBezTo>
                    <a:lnTo>
                      <a:pt x="166" y="55"/>
                    </a:lnTo>
                    <a:cubicBezTo>
                      <a:pt x="166" y="24"/>
                      <a:pt x="150"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8"/>
              <p:cNvSpPr/>
              <p:nvPr/>
            </p:nvSpPr>
            <p:spPr>
              <a:xfrm>
                <a:off x="7697496" y="4026561"/>
                <a:ext cx="30442" cy="17585"/>
              </a:xfrm>
              <a:custGeom>
                <a:avLst/>
                <a:gdLst/>
                <a:ahLst/>
                <a:cxnLst/>
                <a:rect l="l" t="t" r="r" b="b"/>
                <a:pathLst>
                  <a:path w="206" h="119" extrusionOk="0">
                    <a:moveTo>
                      <a:pt x="158" y="0"/>
                    </a:moveTo>
                    <a:lnTo>
                      <a:pt x="48" y="0"/>
                    </a:lnTo>
                    <a:cubicBezTo>
                      <a:pt x="17" y="0"/>
                      <a:pt x="1" y="32"/>
                      <a:pt x="1" y="55"/>
                    </a:cubicBezTo>
                    <a:lnTo>
                      <a:pt x="1" y="55"/>
                    </a:lnTo>
                    <a:cubicBezTo>
                      <a:pt x="1" y="87"/>
                      <a:pt x="17" y="110"/>
                      <a:pt x="48" y="118"/>
                    </a:cubicBezTo>
                    <a:lnTo>
                      <a:pt x="158" y="118"/>
                    </a:lnTo>
                    <a:cubicBezTo>
                      <a:pt x="190" y="110"/>
                      <a:pt x="205" y="87"/>
                      <a:pt x="205" y="55"/>
                    </a:cubicBezTo>
                    <a:lnTo>
                      <a:pt x="205" y="55"/>
                    </a:lnTo>
                    <a:cubicBezTo>
                      <a:pt x="205" y="32"/>
                      <a:pt x="190" y="8"/>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8"/>
              <p:cNvSpPr/>
              <p:nvPr/>
            </p:nvSpPr>
            <p:spPr>
              <a:xfrm>
                <a:off x="7523268" y="3469742"/>
                <a:ext cx="330130" cy="423229"/>
              </a:xfrm>
              <a:custGeom>
                <a:avLst/>
                <a:gdLst/>
                <a:ahLst/>
                <a:cxnLst/>
                <a:rect l="l" t="t" r="r" b="b"/>
                <a:pathLst>
                  <a:path w="2234" h="2864" extrusionOk="0">
                    <a:moveTo>
                      <a:pt x="779" y="1"/>
                    </a:moveTo>
                    <a:lnTo>
                      <a:pt x="574" y="1"/>
                    </a:lnTo>
                    <a:cubicBezTo>
                      <a:pt x="401" y="1"/>
                      <a:pt x="236" y="95"/>
                      <a:pt x="142" y="245"/>
                    </a:cubicBezTo>
                    <a:lnTo>
                      <a:pt x="2045" y="2675"/>
                    </a:lnTo>
                    <a:cubicBezTo>
                      <a:pt x="2171" y="2518"/>
                      <a:pt x="2234" y="2329"/>
                      <a:pt x="2234" y="2124"/>
                    </a:cubicBezTo>
                    <a:lnTo>
                      <a:pt x="2234" y="1849"/>
                    </a:lnTo>
                    <a:close/>
                    <a:moveTo>
                      <a:pt x="40" y="457"/>
                    </a:moveTo>
                    <a:lnTo>
                      <a:pt x="1880" y="2809"/>
                    </a:lnTo>
                    <a:cubicBezTo>
                      <a:pt x="1809" y="2848"/>
                      <a:pt x="1731" y="2864"/>
                      <a:pt x="1652" y="2864"/>
                    </a:cubicBezTo>
                    <a:lnTo>
                      <a:pt x="1589" y="2864"/>
                    </a:lnTo>
                    <a:lnTo>
                      <a:pt x="0" y="835"/>
                    </a:lnTo>
                    <a:lnTo>
                      <a:pt x="0" y="732"/>
                    </a:lnTo>
                    <a:cubicBezTo>
                      <a:pt x="0" y="638"/>
                      <a:pt x="8" y="544"/>
                      <a:pt x="40" y="4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8"/>
              <p:cNvSpPr/>
              <p:nvPr/>
            </p:nvSpPr>
            <p:spPr>
              <a:xfrm>
                <a:off x="6881624" y="2281920"/>
                <a:ext cx="53642" cy="28077"/>
              </a:xfrm>
              <a:custGeom>
                <a:avLst/>
                <a:gdLst/>
                <a:ahLst/>
                <a:cxnLst/>
                <a:rect l="l" t="t" r="r" b="b"/>
                <a:pathLst>
                  <a:path w="363" h="190" extrusionOk="0">
                    <a:moveTo>
                      <a:pt x="362" y="174"/>
                    </a:moveTo>
                    <a:cubicBezTo>
                      <a:pt x="362" y="174"/>
                      <a:pt x="315" y="16"/>
                      <a:pt x="182" y="9"/>
                    </a:cubicBezTo>
                    <a:cubicBezTo>
                      <a:pt x="56" y="1"/>
                      <a:pt x="1" y="166"/>
                      <a:pt x="40" y="182"/>
                    </a:cubicBezTo>
                    <a:cubicBezTo>
                      <a:pt x="150" y="189"/>
                      <a:pt x="252" y="182"/>
                      <a:pt x="362" y="1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8"/>
              <p:cNvSpPr/>
              <p:nvPr/>
            </p:nvSpPr>
            <p:spPr>
              <a:xfrm>
                <a:off x="6859606" y="2342360"/>
                <a:ext cx="81424" cy="59406"/>
              </a:xfrm>
              <a:custGeom>
                <a:avLst/>
                <a:gdLst/>
                <a:ahLst/>
                <a:cxnLst/>
                <a:rect l="l" t="t" r="r" b="b"/>
                <a:pathLst>
                  <a:path w="551" h="402" extrusionOk="0">
                    <a:moveTo>
                      <a:pt x="393" y="40"/>
                    </a:moveTo>
                    <a:lnTo>
                      <a:pt x="433" y="32"/>
                    </a:lnTo>
                    <a:lnTo>
                      <a:pt x="433" y="32"/>
                    </a:lnTo>
                    <a:lnTo>
                      <a:pt x="551" y="9"/>
                    </a:lnTo>
                    <a:cubicBezTo>
                      <a:pt x="409" y="402"/>
                      <a:pt x="0" y="347"/>
                      <a:pt x="157" y="40"/>
                    </a:cubicBezTo>
                    <a:lnTo>
                      <a:pt x="354" y="1"/>
                    </a:lnTo>
                    <a:lnTo>
                      <a:pt x="354" y="16"/>
                    </a:lnTo>
                    <a:cubicBezTo>
                      <a:pt x="354" y="32"/>
                      <a:pt x="370" y="48"/>
                      <a:pt x="386" y="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8"/>
              <p:cNvSpPr/>
              <p:nvPr/>
            </p:nvSpPr>
            <p:spPr>
              <a:xfrm>
                <a:off x="6824731" y="1785689"/>
                <a:ext cx="1054230" cy="654497"/>
              </a:xfrm>
              <a:custGeom>
                <a:avLst/>
                <a:gdLst/>
                <a:ahLst/>
                <a:cxnLst/>
                <a:rect l="l" t="t" r="r" b="b"/>
                <a:pathLst>
                  <a:path w="7134" h="4429" extrusionOk="0">
                    <a:moveTo>
                      <a:pt x="6874" y="0"/>
                    </a:moveTo>
                    <a:lnTo>
                      <a:pt x="1188" y="0"/>
                    </a:lnTo>
                    <a:cubicBezTo>
                      <a:pt x="1023" y="8"/>
                      <a:pt x="881" y="126"/>
                      <a:pt x="842" y="283"/>
                    </a:cubicBezTo>
                    <a:lnTo>
                      <a:pt x="40" y="4137"/>
                    </a:lnTo>
                    <a:cubicBezTo>
                      <a:pt x="0" y="4287"/>
                      <a:pt x="110" y="4428"/>
                      <a:pt x="268" y="4420"/>
                    </a:cubicBezTo>
                    <a:lnTo>
                      <a:pt x="5954" y="4420"/>
                    </a:lnTo>
                    <a:cubicBezTo>
                      <a:pt x="6119" y="4413"/>
                      <a:pt x="6261" y="4295"/>
                      <a:pt x="6300" y="4137"/>
                    </a:cubicBezTo>
                    <a:lnTo>
                      <a:pt x="7095" y="283"/>
                    </a:lnTo>
                    <a:cubicBezTo>
                      <a:pt x="7134" y="142"/>
                      <a:pt x="7024" y="0"/>
                      <a:pt x="6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8"/>
              <p:cNvSpPr/>
              <p:nvPr/>
            </p:nvSpPr>
            <p:spPr>
              <a:xfrm>
                <a:off x="6852512" y="1785689"/>
                <a:ext cx="1026448" cy="654497"/>
              </a:xfrm>
              <a:custGeom>
                <a:avLst/>
                <a:gdLst/>
                <a:ahLst/>
                <a:cxnLst/>
                <a:rect l="l" t="t" r="r" b="b"/>
                <a:pathLst>
                  <a:path w="6946" h="4429" extrusionOk="0">
                    <a:moveTo>
                      <a:pt x="6686" y="0"/>
                    </a:moveTo>
                    <a:lnTo>
                      <a:pt x="1181" y="0"/>
                    </a:lnTo>
                    <a:cubicBezTo>
                      <a:pt x="1016" y="16"/>
                      <a:pt x="882" y="126"/>
                      <a:pt x="843" y="283"/>
                    </a:cubicBezTo>
                    <a:lnTo>
                      <a:pt x="40" y="4137"/>
                    </a:lnTo>
                    <a:cubicBezTo>
                      <a:pt x="1" y="4287"/>
                      <a:pt x="111" y="4428"/>
                      <a:pt x="261" y="4420"/>
                    </a:cubicBezTo>
                    <a:lnTo>
                      <a:pt x="5766" y="4420"/>
                    </a:lnTo>
                    <a:cubicBezTo>
                      <a:pt x="5931" y="4413"/>
                      <a:pt x="6073" y="4295"/>
                      <a:pt x="6112" y="4137"/>
                    </a:cubicBezTo>
                    <a:lnTo>
                      <a:pt x="6907" y="283"/>
                    </a:lnTo>
                    <a:cubicBezTo>
                      <a:pt x="6946" y="142"/>
                      <a:pt x="6836" y="0"/>
                      <a:pt x="6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8"/>
              <p:cNvSpPr/>
              <p:nvPr/>
            </p:nvSpPr>
            <p:spPr>
              <a:xfrm>
                <a:off x="6924627" y="2182024"/>
                <a:ext cx="853255" cy="33841"/>
              </a:xfrm>
              <a:custGeom>
                <a:avLst/>
                <a:gdLst/>
                <a:ahLst/>
                <a:cxnLst/>
                <a:rect l="l" t="t" r="r" b="b"/>
                <a:pathLst>
                  <a:path w="5774" h="229" extrusionOk="0">
                    <a:moveTo>
                      <a:pt x="5671" y="8"/>
                    </a:moveTo>
                    <a:lnTo>
                      <a:pt x="150" y="8"/>
                    </a:lnTo>
                    <a:cubicBezTo>
                      <a:pt x="79" y="8"/>
                      <a:pt x="32" y="47"/>
                      <a:pt x="16" y="110"/>
                    </a:cubicBezTo>
                    <a:lnTo>
                      <a:pt x="16" y="110"/>
                    </a:lnTo>
                    <a:cubicBezTo>
                      <a:pt x="1" y="173"/>
                      <a:pt x="40" y="228"/>
                      <a:pt x="103" y="221"/>
                    </a:cubicBezTo>
                    <a:lnTo>
                      <a:pt x="5624" y="221"/>
                    </a:lnTo>
                    <a:cubicBezTo>
                      <a:pt x="5687" y="221"/>
                      <a:pt x="5742" y="173"/>
                      <a:pt x="5758" y="110"/>
                    </a:cubicBezTo>
                    <a:lnTo>
                      <a:pt x="5758" y="110"/>
                    </a:lnTo>
                    <a:cubicBezTo>
                      <a:pt x="5774" y="55"/>
                      <a:pt x="5726" y="0"/>
                      <a:pt x="5671" y="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8"/>
              <p:cNvSpPr/>
              <p:nvPr/>
            </p:nvSpPr>
            <p:spPr>
              <a:xfrm>
                <a:off x="6882807" y="2231972"/>
                <a:ext cx="883549" cy="185015"/>
              </a:xfrm>
              <a:custGeom>
                <a:avLst/>
                <a:gdLst/>
                <a:ahLst/>
                <a:cxnLst/>
                <a:rect l="l" t="t" r="r" b="b"/>
                <a:pathLst>
                  <a:path w="5979" h="1252" extrusionOk="0">
                    <a:moveTo>
                      <a:pt x="5821" y="0"/>
                    </a:moveTo>
                    <a:lnTo>
                      <a:pt x="425" y="0"/>
                    </a:lnTo>
                    <a:cubicBezTo>
                      <a:pt x="323" y="8"/>
                      <a:pt x="236" y="79"/>
                      <a:pt x="213" y="174"/>
                    </a:cubicBezTo>
                    <a:lnTo>
                      <a:pt x="24" y="1070"/>
                    </a:lnTo>
                    <a:cubicBezTo>
                      <a:pt x="0" y="1157"/>
                      <a:pt x="71" y="1251"/>
                      <a:pt x="166" y="1243"/>
                    </a:cubicBezTo>
                    <a:lnTo>
                      <a:pt x="5561" y="1243"/>
                    </a:lnTo>
                    <a:cubicBezTo>
                      <a:pt x="5663" y="1243"/>
                      <a:pt x="5750" y="1172"/>
                      <a:pt x="5774" y="1070"/>
                    </a:cubicBezTo>
                    <a:lnTo>
                      <a:pt x="5954" y="174"/>
                    </a:lnTo>
                    <a:cubicBezTo>
                      <a:pt x="5978" y="87"/>
                      <a:pt x="5915" y="0"/>
                      <a:pt x="5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8"/>
              <p:cNvSpPr/>
              <p:nvPr/>
            </p:nvSpPr>
            <p:spPr>
              <a:xfrm>
                <a:off x="7246631" y="2258719"/>
                <a:ext cx="322003" cy="390718"/>
              </a:xfrm>
              <a:custGeom>
                <a:avLst/>
                <a:gdLst/>
                <a:ahLst/>
                <a:cxnLst/>
                <a:rect l="l" t="t" r="r" b="b"/>
                <a:pathLst>
                  <a:path w="2179" h="2644" extrusionOk="0">
                    <a:moveTo>
                      <a:pt x="118" y="126"/>
                    </a:moveTo>
                    <a:cubicBezTo>
                      <a:pt x="79" y="126"/>
                      <a:pt x="8" y="134"/>
                      <a:pt x="8" y="87"/>
                    </a:cubicBezTo>
                    <a:cubicBezTo>
                      <a:pt x="8" y="48"/>
                      <a:pt x="47" y="16"/>
                      <a:pt x="87" y="16"/>
                    </a:cubicBezTo>
                    <a:lnTo>
                      <a:pt x="1621" y="16"/>
                    </a:lnTo>
                    <a:cubicBezTo>
                      <a:pt x="1794" y="0"/>
                      <a:pt x="1935" y="142"/>
                      <a:pt x="1935" y="315"/>
                    </a:cubicBezTo>
                    <a:cubicBezTo>
                      <a:pt x="1943" y="417"/>
                      <a:pt x="1982" y="724"/>
                      <a:pt x="2030" y="1062"/>
                    </a:cubicBezTo>
                    <a:cubicBezTo>
                      <a:pt x="2085" y="1393"/>
                      <a:pt x="2132" y="1746"/>
                      <a:pt x="2163" y="1951"/>
                    </a:cubicBezTo>
                    <a:cubicBezTo>
                      <a:pt x="2171" y="2014"/>
                      <a:pt x="2171" y="2069"/>
                      <a:pt x="2179" y="2124"/>
                    </a:cubicBezTo>
                    <a:cubicBezTo>
                      <a:pt x="2179" y="2234"/>
                      <a:pt x="2155" y="2352"/>
                      <a:pt x="2100" y="2446"/>
                    </a:cubicBezTo>
                    <a:cubicBezTo>
                      <a:pt x="2037" y="2557"/>
                      <a:pt x="1927" y="2619"/>
                      <a:pt x="1801" y="2635"/>
                    </a:cubicBezTo>
                    <a:cubicBezTo>
                      <a:pt x="1778" y="2643"/>
                      <a:pt x="1746" y="2643"/>
                      <a:pt x="1715" y="2643"/>
                    </a:cubicBezTo>
                    <a:lnTo>
                      <a:pt x="79" y="2643"/>
                    </a:lnTo>
                    <a:cubicBezTo>
                      <a:pt x="40" y="2643"/>
                      <a:pt x="0" y="2604"/>
                      <a:pt x="0" y="2564"/>
                    </a:cubicBezTo>
                    <a:cubicBezTo>
                      <a:pt x="0" y="2525"/>
                      <a:pt x="71" y="2541"/>
                      <a:pt x="118" y="2541"/>
                    </a:cubicBezTo>
                    <a:lnTo>
                      <a:pt x="394" y="2486"/>
                    </a:lnTo>
                    <a:cubicBezTo>
                      <a:pt x="417" y="2486"/>
                      <a:pt x="433" y="2486"/>
                      <a:pt x="456" y="2486"/>
                    </a:cubicBezTo>
                    <a:cubicBezTo>
                      <a:pt x="535" y="2478"/>
                      <a:pt x="606" y="2439"/>
                      <a:pt x="645" y="2368"/>
                    </a:cubicBezTo>
                    <a:cubicBezTo>
                      <a:pt x="685" y="2297"/>
                      <a:pt x="700" y="2210"/>
                      <a:pt x="692" y="2124"/>
                    </a:cubicBezTo>
                    <a:cubicBezTo>
                      <a:pt x="692" y="2077"/>
                      <a:pt x="692" y="2030"/>
                      <a:pt x="685" y="1975"/>
                    </a:cubicBezTo>
                    <a:cubicBezTo>
                      <a:pt x="653" y="1778"/>
                      <a:pt x="582" y="1432"/>
                      <a:pt x="535" y="1086"/>
                    </a:cubicBezTo>
                    <a:cubicBezTo>
                      <a:pt x="488" y="732"/>
                      <a:pt x="449" y="433"/>
                      <a:pt x="449" y="331"/>
                    </a:cubicBezTo>
                    <a:cubicBezTo>
                      <a:pt x="449" y="236"/>
                      <a:pt x="378" y="166"/>
                      <a:pt x="283" y="166"/>
                    </a:cubicBezTo>
                    <a:lnTo>
                      <a:pt x="276" y="16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8"/>
              <p:cNvSpPr/>
              <p:nvPr/>
            </p:nvSpPr>
            <p:spPr>
              <a:xfrm>
                <a:off x="7208209" y="2258719"/>
                <a:ext cx="145411" cy="390718"/>
              </a:xfrm>
              <a:custGeom>
                <a:avLst/>
                <a:gdLst/>
                <a:ahLst/>
                <a:cxnLst/>
                <a:rect l="l" t="t" r="r" b="b"/>
                <a:pathLst>
                  <a:path w="984" h="2644" extrusionOk="0">
                    <a:moveTo>
                      <a:pt x="268" y="166"/>
                    </a:moveTo>
                    <a:cubicBezTo>
                      <a:pt x="221" y="166"/>
                      <a:pt x="190" y="134"/>
                      <a:pt x="190" y="87"/>
                    </a:cubicBezTo>
                    <a:cubicBezTo>
                      <a:pt x="190" y="48"/>
                      <a:pt x="221" y="16"/>
                      <a:pt x="268" y="16"/>
                    </a:cubicBezTo>
                    <a:lnTo>
                      <a:pt x="425" y="16"/>
                    </a:lnTo>
                    <a:cubicBezTo>
                      <a:pt x="598" y="0"/>
                      <a:pt x="740" y="142"/>
                      <a:pt x="740" y="315"/>
                    </a:cubicBezTo>
                    <a:cubicBezTo>
                      <a:pt x="748" y="417"/>
                      <a:pt x="787" y="724"/>
                      <a:pt x="834" y="1062"/>
                    </a:cubicBezTo>
                    <a:cubicBezTo>
                      <a:pt x="890" y="1393"/>
                      <a:pt x="937" y="1746"/>
                      <a:pt x="968" y="1951"/>
                    </a:cubicBezTo>
                    <a:cubicBezTo>
                      <a:pt x="976" y="2014"/>
                      <a:pt x="976" y="2069"/>
                      <a:pt x="976" y="2124"/>
                    </a:cubicBezTo>
                    <a:cubicBezTo>
                      <a:pt x="984" y="2234"/>
                      <a:pt x="960" y="2352"/>
                      <a:pt x="905" y="2446"/>
                    </a:cubicBezTo>
                    <a:cubicBezTo>
                      <a:pt x="842" y="2557"/>
                      <a:pt x="732" y="2619"/>
                      <a:pt x="606" y="2635"/>
                    </a:cubicBezTo>
                    <a:cubicBezTo>
                      <a:pt x="575" y="2643"/>
                      <a:pt x="551" y="2643"/>
                      <a:pt x="520" y="2643"/>
                    </a:cubicBezTo>
                    <a:lnTo>
                      <a:pt x="103" y="2643"/>
                    </a:lnTo>
                    <a:cubicBezTo>
                      <a:pt x="1" y="2643"/>
                      <a:pt x="1" y="2486"/>
                      <a:pt x="103" y="2486"/>
                    </a:cubicBezTo>
                    <a:lnTo>
                      <a:pt x="520" y="2486"/>
                    </a:lnTo>
                    <a:cubicBezTo>
                      <a:pt x="543" y="2486"/>
                      <a:pt x="567" y="2486"/>
                      <a:pt x="583" y="2486"/>
                    </a:cubicBezTo>
                    <a:cubicBezTo>
                      <a:pt x="661" y="2478"/>
                      <a:pt x="732" y="2439"/>
                      <a:pt x="772" y="2376"/>
                    </a:cubicBezTo>
                    <a:cubicBezTo>
                      <a:pt x="811" y="2297"/>
                      <a:pt x="827" y="2218"/>
                      <a:pt x="827" y="2132"/>
                    </a:cubicBezTo>
                    <a:cubicBezTo>
                      <a:pt x="819" y="2085"/>
                      <a:pt x="819" y="2030"/>
                      <a:pt x="811" y="1982"/>
                    </a:cubicBezTo>
                    <a:cubicBezTo>
                      <a:pt x="779" y="1786"/>
                      <a:pt x="732" y="1432"/>
                      <a:pt x="685" y="1086"/>
                    </a:cubicBezTo>
                    <a:cubicBezTo>
                      <a:pt x="630" y="740"/>
                      <a:pt x="591" y="433"/>
                      <a:pt x="583" y="331"/>
                    </a:cubicBezTo>
                    <a:cubicBezTo>
                      <a:pt x="591" y="244"/>
                      <a:pt x="512" y="166"/>
                      <a:pt x="425" y="173"/>
                    </a:cubicBezTo>
                    <a:lnTo>
                      <a:pt x="260" y="17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8"/>
              <p:cNvSpPr/>
              <p:nvPr/>
            </p:nvSpPr>
            <p:spPr>
              <a:xfrm>
                <a:off x="6641045" y="2477280"/>
                <a:ext cx="139648" cy="130190"/>
              </a:xfrm>
              <a:custGeom>
                <a:avLst/>
                <a:gdLst/>
                <a:ahLst/>
                <a:cxnLst/>
                <a:rect l="l" t="t" r="r" b="b"/>
                <a:pathLst>
                  <a:path w="945" h="881" extrusionOk="0">
                    <a:moveTo>
                      <a:pt x="276" y="0"/>
                    </a:moveTo>
                    <a:lnTo>
                      <a:pt x="669" y="0"/>
                    </a:lnTo>
                    <a:cubicBezTo>
                      <a:pt x="819" y="0"/>
                      <a:pt x="944" y="126"/>
                      <a:pt x="944" y="275"/>
                    </a:cubicBezTo>
                    <a:lnTo>
                      <a:pt x="944" y="606"/>
                    </a:lnTo>
                    <a:cubicBezTo>
                      <a:pt x="944" y="755"/>
                      <a:pt x="826" y="881"/>
                      <a:pt x="669" y="881"/>
                    </a:cubicBezTo>
                    <a:lnTo>
                      <a:pt x="276" y="881"/>
                    </a:lnTo>
                    <a:cubicBezTo>
                      <a:pt x="126" y="881"/>
                      <a:pt x="1" y="755"/>
                      <a:pt x="1" y="606"/>
                    </a:cubicBezTo>
                    <a:lnTo>
                      <a:pt x="1" y="275"/>
                    </a:lnTo>
                    <a:cubicBezTo>
                      <a:pt x="1" y="126"/>
                      <a:pt x="126" y="0"/>
                      <a:pt x="276" y="0"/>
                    </a:cubicBezTo>
                    <a:close/>
                    <a:moveTo>
                      <a:pt x="669" y="110"/>
                    </a:moveTo>
                    <a:lnTo>
                      <a:pt x="276" y="110"/>
                    </a:lnTo>
                    <a:cubicBezTo>
                      <a:pt x="181" y="110"/>
                      <a:pt x="111" y="181"/>
                      <a:pt x="111" y="275"/>
                    </a:cubicBezTo>
                    <a:lnTo>
                      <a:pt x="111" y="606"/>
                    </a:lnTo>
                    <a:cubicBezTo>
                      <a:pt x="111" y="700"/>
                      <a:pt x="181" y="779"/>
                      <a:pt x="276" y="779"/>
                    </a:cubicBezTo>
                    <a:lnTo>
                      <a:pt x="669" y="779"/>
                    </a:lnTo>
                    <a:cubicBezTo>
                      <a:pt x="763" y="779"/>
                      <a:pt x="842" y="700"/>
                      <a:pt x="842" y="606"/>
                    </a:cubicBezTo>
                    <a:lnTo>
                      <a:pt x="842" y="275"/>
                    </a:lnTo>
                    <a:cubicBezTo>
                      <a:pt x="842" y="181"/>
                      <a:pt x="763" y="110"/>
                      <a:pt x="669" y="1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8"/>
              <p:cNvSpPr/>
              <p:nvPr/>
            </p:nvSpPr>
            <p:spPr>
              <a:xfrm>
                <a:off x="6598042" y="2450532"/>
                <a:ext cx="132702" cy="198906"/>
              </a:xfrm>
              <a:custGeom>
                <a:avLst/>
                <a:gdLst/>
                <a:ahLst/>
                <a:cxnLst/>
                <a:rect l="l" t="t" r="r" b="b"/>
                <a:pathLst>
                  <a:path w="898" h="1346" extrusionOk="0">
                    <a:moveTo>
                      <a:pt x="897" y="669"/>
                    </a:moveTo>
                    <a:lnTo>
                      <a:pt x="897" y="1086"/>
                    </a:lnTo>
                    <a:cubicBezTo>
                      <a:pt x="889" y="1227"/>
                      <a:pt x="779" y="1345"/>
                      <a:pt x="638" y="1345"/>
                    </a:cubicBezTo>
                    <a:lnTo>
                      <a:pt x="260" y="1345"/>
                    </a:lnTo>
                    <a:cubicBezTo>
                      <a:pt x="118" y="1345"/>
                      <a:pt x="1" y="1227"/>
                      <a:pt x="1" y="1086"/>
                    </a:cubicBezTo>
                    <a:lnTo>
                      <a:pt x="1" y="87"/>
                    </a:lnTo>
                    <a:cubicBezTo>
                      <a:pt x="1" y="39"/>
                      <a:pt x="40" y="0"/>
                      <a:pt x="87" y="0"/>
                    </a:cubicBezTo>
                    <a:lnTo>
                      <a:pt x="803" y="0"/>
                    </a:lnTo>
                    <a:cubicBezTo>
                      <a:pt x="850" y="0"/>
                      <a:pt x="889" y="39"/>
                      <a:pt x="889" y="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8"/>
              <p:cNvSpPr/>
              <p:nvPr/>
            </p:nvSpPr>
            <p:spPr>
              <a:xfrm>
                <a:off x="6598042" y="2450532"/>
                <a:ext cx="132702" cy="198906"/>
              </a:xfrm>
              <a:custGeom>
                <a:avLst/>
                <a:gdLst/>
                <a:ahLst/>
                <a:cxnLst/>
                <a:rect l="l" t="t" r="r" b="b"/>
                <a:pathLst>
                  <a:path w="898" h="1346" extrusionOk="0">
                    <a:moveTo>
                      <a:pt x="669" y="409"/>
                    </a:moveTo>
                    <a:lnTo>
                      <a:pt x="669" y="834"/>
                    </a:lnTo>
                    <a:cubicBezTo>
                      <a:pt x="669" y="928"/>
                      <a:pt x="614" y="1015"/>
                      <a:pt x="527" y="1062"/>
                    </a:cubicBezTo>
                    <a:cubicBezTo>
                      <a:pt x="488" y="1078"/>
                      <a:pt x="457" y="1086"/>
                      <a:pt x="417" y="1086"/>
                    </a:cubicBezTo>
                    <a:lnTo>
                      <a:pt x="1" y="1086"/>
                    </a:lnTo>
                    <a:cubicBezTo>
                      <a:pt x="1" y="1227"/>
                      <a:pt x="118" y="1345"/>
                      <a:pt x="260" y="1345"/>
                    </a:cubicBezTo>
                    <a:lnTo>
                      <a:pt x="638" y="1345"/>
                    </a:lnTo>
                    <a:cubicBezTo>
                      <a:pt x="779" y="1345"/>
                      <a:pt x="889" y="1227"/>
                      <a:pt x="897" y="1086"/>
                    </a:cubicBezTo>
                    <a:lnTo>
                      <a:pt x="897" y="87"/>
                    </a:lnTo>
                    <a:cubicBezTo>
                      <a:pt x="897" y="39"/>
                      <a:pt x="858" y="0"/>
                      <a:pt x="811" y="0"/>
                    </a:cubicBezTo>
                    <a:lnTo>
                      <a:pt x="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8"/>
              <p:cNvSpPr/>
              <p:nvPr/>
            </p:nvSpPr>
            <p:spPr>
              <a:xfrm>
                <a:off x="6578240" y="1690374"/>
                <a:ext cx="13004" cy="29112"/>
              </a:xfrm>
              <a:custGeom>
                <a:avLst/>
                <a:gdLst/>
                <a:ahLst/>
                <a:cxnLst/>
                <a:rect l="l" t="t" r="r" b="b"/>
                <a:pathLst>
                  <a:path w="88" h="197" extrusionOk="0">
                    <a:moveTo>
                      <a:pt x="48" y="0"/>
                    </a:moveTo>
                    <a:cubicBezTo>
                      <a:pt x="24" y="0"/>
                      <a:pt x="1" y="24"/>
                      <a:pt x="1" y="48"/>
                    </a:cubicBezTo>
                    <a:lnTo>
                      <a:pt x="1" y="150"/>
                    </a:lnTo>
                    <a:cubicBezTo>
                      <a:pt x="1" y="173"/>
                      <a:pt x="24" y="197"/>
                      <a:pt x="48" y="197"/>
                    </a:cubicBezTo>
                    <a:cubicBezTo>
                      <a:pt x="72" y="197"/>
                      <a:pt x="87" y="173"/>
                      <a:pt x="87" y="150"/>
                    </a:cubicBezTo>
                    <a:lnTo>
                      <a:pt x="87" y="48"/>
                    </a:lnTo>
                    <a:cubicBezTo>
                      <a:pt x="87" y="24"/>
                      <a:pt x="72" y="0"/>
                      <a:pt x="48" y="0"/>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8"/>
              <p:cNvSpPr/>
              <p:nvPr/>
            </p:nvSpPr>
            <p:spPr>
              <a:xfrm>
                <a:off x="6441104" y="1655499"/>
                <a:ext cx="22314" cy="29260"/>
              </a:xfrm>
              <a:custGeom>
                <a:avLst/>
                <a:gdLst/>
                <a:ahLst/>
                <a:cxnLst/>
                <a:rect l="l" t="t" r="r" b="b"/>
                <a:pathLst>
                  <a:path w="151" h="198" extrusionOk="0">
                    <a:moveTo>
                      <a:pt x="127" y="8"/>
                    </a:moveTo>
                    <a:lnTo>
                      <a:pt x="127" y="8"/>
                    </a:lnTo>
                    <a:cubicBezTo>
                      <a:pt x="142" y="24"/>
                      <a:pt x="150" y="48"/>
                      <a:pt x="142" y="71"/>
                    </a:cubicBezTo>
                    <a:lnTo>
                      <a:pt x="87" y="166"/>
                    </a:lnTo>
                    <a:cubicBezTo>
                      <a:pt x="72" y="189"/>
                      <a:pt x="48" y="197"/>
                      <a:pt x="24" y="181"/>
                    </a:cubicBezTo>
                    <a:lnTo>
                      <a:pt x="24" y="181"/>
                    </a:lnTo>
                    <a:cubicBezTo>
                      <a:pt x="9" y="173"/>
                      <a:pt x="1" y="142"/>
                      <a:pt x="9" y="126"/>
                    </a:cubicBezTo>
                    <a:lnTo>
                      <a:pt x="64" y="32"/>
                    </a:lnTo>
                    <a:cubicBezTo>
                      <a:pt x="72" y="8"/>
                      <a:pt x="103" y="0"/>
                      <a:pt x="127" y="8"/>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8"/>
              <p:cNvSpPr/>
              <p:nvPr/>
            </p:nvSpPr>
            <p:spPr>
              <a:xfrm>
                <a:off x="6800347" y="1295221"/>
                <a:ext cx="29112" cy="23349"/>
              </a:xfrm>
              <a:custGeom>
                <a:avLst/>
                <a:gdLst/>
                <a:ahLst/>
                <a:cxnLst/>
                <a:rect l="l" t="t" r="r" b="b"/>
                <a:pathLst>
                  <a:path w="197" h="158" extrusionOk="0">
                    <a:moveTo>
                      <a:pt x="189" y="32"/>
                    </a:moveTo>
                    <a:lnTo>
                      <a:pt x="189" y="32"/>
                    </a:lnTo>
                    <a:cubicBezTo>
                      <a:pt x="197" y="47"/>
                      <a:pt x="189" y="79"/>
                      <a:pt x="173" y="87"/>
                    </a:cubicBezTo>
                    <a:lnTo>
                      <a:pt x="79" y="142"/>
                    </a:lnTo>
                    <a:cubicBezTo>
                      <a:pt x="55" y="158"/>
                      <a:pt x="32" y="150"/>
                      <a:pt x="16" y="126"/>
                    </a:cubicBezTo>
                    <a:lnTo>
                      <a:pt x="16" y="126"/>
                    </a:lnTo>
                    <a:cubicBezTo>
                      <a:pt x="0" y="102"/>
                      <a:pt x="8" y="79"/>
                      <a:pt x="32" y="63"/>
                    </a:cubicBezTo>
                    <a:lnTo>
                      <a:pt x="126" y="8"/>
                    </a:lnTo>
                    <a:cubicBezTo>
                      <a:pt x="150" y="0"/>
                      <a:pt x="173" y="8"/>
                      <a:pt x="189" y="32"/>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8"/>
              <p:cNvSpPr/>
              <p:nvPr/>
            </p:nvSpPr>
            <p:spPr>
              <a:xfrm>
                <a:off x="6341207" y="1561365"/>
                <a:ext cx="29112" cy="22166"/>
              </a:xfrm>
              <a:custGeom>
                <a:avLst/>
                <a:gdLst/>
                <a:ahLst/>
                <a:cxnLst/>
                <a:rect l="l" t="t" r="r" b="b"/>
                <a:pathLst>
                  <a:path w="197" h="150" extrusionOk="0">
                    <a:moveTo>
                      <a:pt x="181" y="24"/>
                    </a:moveTo>
                    <a:lnTo>
                      <a:pt x="181" y="24"/>
                    </a:lnTo>
                    <a:cubicBezTo>
                      <a:pt x="197" y="48"/>
                      <a:pt x="189" y="71"/>
                      <a:pt x="165" y="87"/>
                    </a:cubicBezTo>
                    <a:lnTo>
                      <a:pt x="71" y="142"/>
                    </a:lnTo>
                    <a:cubicBezTo>
                      <a:pt x="48" y="150"/>
                      <a:pt x="24" y="142"/>
                      <a:pt x="16" y="126"/>
                    </a:cubicBezTo>
                    <a:lnTo>
                      <a:pt x="16" y="126"/>
                    </a:lnTo>
                    <a:cubicBezTo>
                      <a:pt x="0" y="103"/>
                      <a:pt x="8" y="71"/>
                      <a:pt x="32" y="63"/>
                    </a:cubicBezTo>
                    <a:lnTo>
                      <a:pt x="126" y="8"/>
                    </a:lnTo>
                    <a:cubicBezTo>
                      <a:pt x="150" y="0"/>
                      <a:pt x="173" y="8"/>
                      <a:pt x="181" y="24"/>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8"/>
              <p:cNvSpPr/>
              <p:nvPr/>
            </p:nvSpPr>
            <p:spPr>
              <a:xfrm>
                <a:off x="6836257" y="1432357"/>
                <a:ext cx="29260" cy="14039"/>
              </a:xfrm>
              <a:custGeom>
                <a:avLst/>
                <a:gdLst/>
                <a:ahLst/>
                <a:cxnLst/>
                <a:rect l="l" t="t" r="r" b="b"/>
                <a:pathLst>
                  <a:path w="198" h="95" extrusionOk="0">
                    <a:moveTo>
                      <a:pt x="48" y="0"/>
                    </a:moveTo>
                    <a:cubicBezTo>
                      <a:pt x="24" y="0"/>
                      <a:pt x="1" y="24"/>
                      <a:pt x="1" y="47"/>
                    </a:cubicBezTo>
                    <a:cubicBezTo>
                      <a:pt x="1" y="71"/>
                      <a:pt x="24" y="95"/>
                      <a:pt x="48" y="95"/>
                    </a:cubicBezTo>
                    <a:lnTo>
                      <a:pt x="150" y="95"/>
                    </a:lnTo>
                    <a:cubicBezTo>
                      <a:pt x="174" y="95"/>
                      <a:pt x="198" y="71"/>
                      <a:pt x="198" y="47"/>
                    </a:cubicBezTo>
                    <a:cubicBezTo>
                      <a:pt x="198" y="24"/>
                      <a:pt x="174" y="0"/>
                      <a:pt x="150" y="0"/>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8"/>
              <p:cNvSpPr/>
              <p:nvPr/>
            </p:nvSpPr>
            <p:spPr>
              <a:xfrm>
                <a:off x="6305150" y="1432357"/>
                <a:ext cx="29260" cy="14039"/>
              </a:xfrm>
              <a:custGeom>
                <a:avLst/>
                <a:gdLst/>
                <a:ahLst/>
                <a:cxnLst/>
                <a:rect l="l" t="t" r="r" b="b"/>
                <a:pathLst>
                  <a:path w="198" h="95" extrusionOk="0">
                    <a:moveTo>
                      <a:pt x="40" y="0"/>
                    </a:moveTo>
                    <a:cubicBezTo>
                      <a:pt x="16" y="0"/>
                      <a:pt x="0" y="24"/>
                      <a:pt x="0" y="47"/>
                    </a:cubicBezTo>
                    <a:cubicBezTo>
                      <a:pt x="0" y="71"/>
                      <a:pt x="16" y="95"/>
                      <a:pt x="40" y="95"/>
                    </a:cubicBezTo>
                    <a:lnTo>
                      <a:pt x="150" y="95"/>
                    </a:lnTo>
                    <a:cubicBezTo>
                      <a:pt x="174" y="95"/>
                      <a:pt x="197" y="71"/>
                      <a:pt x="197" y="47"/>
                    </a:cubicBezTo>
                    <a:cubicBezTo>
                      <a:pt x="197" y="24"/>
                      <a:pt x="174" y="0"/>
                      <a:pt x="150" y="0"/>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8"/>
              <p:cNvSpPr/>
              <p:nvPr/>
            </p:nvSpPr>
            <p:spPr>
              <a:xfrm>
                <a:off x="6800347" y="1560183"/>
                <a:ext cx="29112" cy="23349"/>
              </a:xfrm>
              <a:custGeom>
                <a:avLst/>
                <a:gdLst/>
                <a:ahLst/>
                <a:cxnLst/>
                <a:rect l="l" t="t" r="r" b="b"/>
                <a:pathLst>
                  <a:path w="197" h="158" extrusionOk="0">
                    <a:moveTo>
                      <a:pt x="189" y="134"/>
                    </a:moveTo>
                    <a:lnTo>
                      <a:pt x="189" y="134"/>
                    </a:lnTo>
                    <a:cubicBezTo>
                      <a:pt x="173" y="150"/>
                      <a:pt x="150" y="158"/>
                      <a:pt x="126" y="150"/>
                    </a:cubicBezTo>
                    <a:lnTo>
                      <a:pt x="32" y="95"/>
                    </a:lnTo>
                    <a:cubicBezTo>
                      <a:pt x="8" y="79"/>
                      <a:pt x="0" y="56"/>
                      <a:pt x="16" y="32"/>
                    </a:cubicBezTo>
                    <a:lnTo>
                      <a:pt x="16" y="32"/>
                    </a:lnTo>
                    <a:cubicBezTo>
                      <a:pt x="32" y="8"/>
                      <a:pt x="55" y="0"/>
                      <a:pt x="79" y="16"/>
                    </a:cubicBezTo>
                    <a:lnTo>
                      <a:pt x="173" y="71"/>
                    </a:lnTo>
                    <a:cubicBezTo>
                      <a:pt x="189" y="79"/>
                      <a:pt x="197" y="111"/>
                      <a:pt x="189" y="134"/>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8"/>
              <p:cNvSpPr/>
              <p:nvPr/>
            </p:nvSpPr>
            <p:spPr>
              <a:xfrm>
                <a:off x="6340025" y="1295221"/>
                <a:ext cx="29260" cy="23349"/>
              </a:xfrm>
              <a:custGeom>
                <a:avLst/>
                <a:gdLst/>
                <a:ahLst/>
                <a:cxnLst/>
                <a:rect l="l" t="t" r="r" b="b"/>
                <a:pathLst>
                  <a:path w="198" h="158" extrusionOk="0">
                    <a:moveTo>
                      <a:pt x="189" y="126"/>
                    </a:moveTo>
                    <a:lnTo>
                      <a:pt x="189" y="126"/>
                    </a:lnTo>
                    <a:cubicBezTo>
                      <a:pt x="173" y="150"/>
                      <a:pt x="150" y="158"/>
                      <a:pt x="126" y="142"/>
                    </a:cubicBezTo>
                    <a:lnTo>
                      <a:pt x="32" y="87"/>
                    </a:lnTo>
                    <a:cubicBezTo>
                      <a:pt x="8" y="79"/>
                      <a:pt x="0" y="47"/>
                      <a:pt x="16" y="32"/>
                    </a:cubicBezTo>
                    <a:lnTo>
                      <a:pt x="16" y="32"/>
                    </a:lnTo>
                    <a:cubicBezTo>
                      <a:pt x="24" y="8"/>
                      <a:pt x="56" y="0"/>
                      <a:pt x="79" y="8"/>
                    </a:cubicBezTo>
                    <a:lnTo>
                      <a:pt x="166" y="63"/>
                    </a:lnTo>
                    <a:cubicBezTo>
                      <a:pt x="189" y="79"/>
                      <a:pt x="197" y="102"/>
                      <a:pt x="189" y="126"/>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8"/>
              <p:cNvSpPr/>
              <p:nvPr/>
            </p:nvSpPr>
            <p:spPr>
              <a:xfrm>
                <a:off x="6706066" y="1654316"/>
                <a:ext cx="23496" cy="30442"/>
              </a:xfrm>
              <a:custGeom>
                <a:avLst/>
                <a:gdLst/>
                <a:ahLst/>
                <a:cxnLst/>
                <a:rect l="l" t="t" r="r" b="b"/>
                <a:pathLst>
                  <a:path w="159" h="206" extrusionOk="0">
                    <a:moveTo>
                      <a:pt x="127" y="189"/>
                    </a:moveTo>
                    <a:lnTo>
                      <a:pt x="127" y="189"/>
                    </a:lnTo>
                    <a:cubicBezTo>
                      <a:pt x="111" y="205"/>
                      <a:pt x="80" y="197"/>
                      <a:pt x="72" y="174"/>
                    </a:cubicBezTo>
                    <a:lnTo>
                      <a:pt x="17" y="79"/>
                    </a:lnTo>
                    <a:cubicBezTo>
                      <a:pt x="1" y="56"/>
                      <a:pt x="9" y="24"/>
                      <a:pt x="32" y="16"/>
                    </a:cubicBezTo>
                    <a:lnTo>
                      <a:pt x="32" y="16"/>
                    </a:lnTo>
                    <a:cubicBezTo>
                      <a:pt x="56" y="1"/>
                      <a:pt x="80" y="8"/>
                      <a:pt x="95" y="32"/>
                    </a:cubicBezTo>
                    <a:lnTo>
                      <a:pt x="143" y="126"/>
                    </a:lnTo>
                    <a:cubicBezTo>
                      <a:pt x="158" y="150"/>
                      <a:pt x="150" y="174"/>
                      <a:pt x="127" y="189"/>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8"/>
              <p:cNvSpPr/>
              <p:nvPr/>
            </p:nvSpPr>
            <p:spPr>
              <a:xfrm>
                <a:off x="6576023" y="1253401"/>
                <a:ext cx="18620" cy="195359"/>
              </a:xfrm>
              <a:custGeom>
                <a:avLst/>
                <a:gdLst/>
                <a:ahLst/>
                <a:cxnLst/>
                <a:rect l="l" t="t" r="r" b="b"/>
                <a:pathLst>
                  <a:path w="126" h="1322" extrusionOk="0">
                    <a:moveTo>
                      <a:pt x="126" y="1258"/>
                    </a:moveTo>
                    <a:cubicBezTo>
                      <a:pt x="126" y="1290"/>
                      <a:pt x="94" y="1321"/>
                      <a:pt x="63" y="1321"/>
                    </a:cubicBezTo>
                    <a:cubicBezTo>
                      <a:pt x="24" y="1321"/>
                      <a:pt x="0" y="1290"/>
                      <a:pt x="0" y="1258"/>
                    </a:cubicBezTo>
                    <a:lnTo>
                      <a:pt x="0" y="63"/>
                    </a:lnTo>
                    <a:cubicBezTo>
                      <a:pt x="0" y="32"/>
                      <a:pt x="24" y="0"/>
                      <a:pt x="63" y="0"/>
                    </a:cubicBezTo>
                    <a:cubicBezTo>
                      <a:pt x="94" y="0"/>
                      <a:pt x="126" y="32"/>
                      <a:pt x="126" y="63"/>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8"/>
              <p:cNvSpPr/>
              <p:nvPr/>
            </p:nvSpPr>
            <p:spPr>
              <a:xfrm>
                <a:off x="6571295" y="1426446"/>
                <a:ext cx="157085" cy="105955"/>
              </a:xfrm>
              <a:custGeom>
                <a:avLst/>
                <a:gdLst/>
                <a:ahLst/>
                <a:cxnLst/>
                <a:rect l="l" t="t" r="r" b="b"/>
                <a:pathLst>
                  <a:path w="1063" h="717" extrusionOk="0">
                    <a:moveTo>
                      <a:pt x="64" y="143"/>
                    </a:moveTo>
                    <a:cubicBezTo>
                      <a:pt x="1" y="95"/>
                      <a:pt x="56" y="1"/>
                      <a:pt x="126" y="32"/>
                    </a:cubicBezTo>
                    <a:lnTo>
                      <a:pt x="1023" y="599"/>
                    </a:lnTo>
                    <a:cubicBezTo>
                      <a:pt x="1055" y="614"/>
                      <a:pt x="1062" y="654"/>
                      <a:pt x="1047" y="685"/>
                    </a:cubicBezTo>
                    <a:cubicBezTo>
                      <a:pt x="1023" y="709"/>
                      <a:pt x="992" y="717"/>
                      <a:pt x="960" y="7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8"/>
              <p:cNvSpPr/>
              <p:nvPr/>
            </p:nvSpPr>
            <p:spPr>
              <a:xfrm>
                <a:off x="7157079" y="2731750"/>
                <a:ext cx="1556519" cy="1608683"/>
              </a:xfrm>
              <a:custGeom>
                <a:avLst/>
                <a:gdLst/>
                <a:ahLst/>
                <a:cxnLst/>
                <a:rect l="l" t="t" r="r" b="b"/>
                <a:pathLst>
                  <a:path w="10533" h="10886" extrusionOk="0">
                    <a:moveTo>
                      <a:pt x="10249" y="10878"/>
                    </a:moveTo>
                    <a:cubicBezTo>
                      <a:pt x="10084" y="9895"/>
                      <a:pt x="9777" y="8086"/>
                      <a:pt x="9470" y="6293"/>
                    </a:cubicBezTo>
                    <a:cubicBezTo>
                      <a:pt x="9085" y="3996"/>
                      <a:pt x="8700" y="1731"/>
                      <a:pt x="8621" y="1306"/>
                    </a:cubicBezTo>
                    <a:cubicBezTo>
                      <a:pt x="8550" y="897"/>
                      <a:pt x="8432" y="630"/>
                      <a:pt x="8283" y="472"/>
                    </a:cubicBezTo>
                    <a:cubicBezTo>
                      <a:pt x="8125" y="331"/>
                      <a:pt x="7913" y="252"/>
                      <a:pt x="7701" y="268"/>
                    </a:cubicBezTo>
                    <a:lnTo>
                      <a:pt x="2824" y="268"/>
                    </a:lnTo>
                    <a:cubicBezTo>
                      <a:pt x="2580" y="268"/>
                      <a:pt x="2392" y="323"/>
                      <a:pt x="2250" y="465"/>
                    </a:cubicBezTo>
                    <a:cubicBezTo>
                      <a:pt x="2109" y="614"/>
                      <a:pt x="1983" y="881"/>
                      <a:pt x="1904" y="1306"/>
                    </a:cubicBezTo>
                    <a:cubicBezTo>
                      <a:pt x="1825" y="1731"/>
                      <a:pt x="1448" y="3980"/>
                      <a:pt x="1062" y="6285"/>
                    </a:cubicBezTo>
                    <a:cubicBezTo>
                      <a:pt x="756" y="8078"/>
                      <a:pt x="449" y="9895"/>
                      <a:pt x="284" y="10878"/>
                    </a:cubicBezTo>
                    <a:lnTo>
                      <a:pt x="1" y="10878"/>
                    </a:lnTo>
                    <a:cubicBezTo>
                      <a:pt x="166" y="9911"/>
                      <a:pt x="473" y="8062"/>
                      <a:pt x="787" y="6238"/>
                    </a:cubicBezTo>
                    <a:cubicBezTo>
                      <a:pt x="1173" y="3949"/>
                      <a:pt x="1558" y="1691"/>
                      <a:pt x="1637" y="1259"/>
                    </a:cubicBezTo>
                    <a:cubicBezTo>
                      <a:pt x="1723" y="779"/>
                      <a:pt x="1865" y="465"/>
                      <a:pt x="2053" y="276"/>
                    </a:cubicBezTo>
                    <a:cubicBezTo>
                      <a:pt x="2250" y="87"/>
                      <a:pt x="2518" y="0"/>
                      <a:pt x="2832" y="0"/>
                    </a:cubicBezTo>
                    <a:lnTo>
                      <a:pt x="7709" y="0"/>
                    </a:lnTo>
                    <a:cubicBezTo>
                      <a:pt x="8023" y="0"/>
                      <a:pt x="8275" y="79"/>
                      <a:pt x="8479" y="291"/>
                    </a:cubicBezTo>
                    <a:cubicBezTo>
                      <a:pt x="8692" y="504"/>
                      <a:pt x="8818" y="803"/>
                      <a:pt x="8896" y="1267"/>
                    </a:cubicBezTo>
                    <a:cubicBezTo>
                      <a:pt x="8983" y="1715"/>
                      <a:pt x="9368" y="3972"/>
                      <a:pt x="9754" y="6261"/>
                    </a:cubicBezTo>
                    <a:cubicBezTo>
                      <a:pt x="10060" y="8078"/>
                      <a:pt x="10367" y="9918"/>
                      <a:pt x="10532" y="1088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8"/>
              <p:cNvSpPr/>
              <p:nvPr/>
            </p:nvSpPr>
            <p:spPr>
              <a:xfrm>
                <a:off x="6419085" y="2689929"/>
                <a:ext cx="2052748" cy="82606"/>
              </a:xfrm>
              <a:custGeom>
                <a:avLst/>
                <a:gdLst/>
                <a:ahLst/>
                <a:cxnLst/>
                <a:rect l="l" t="t" r="r" b="b"/>
                <a:pathLst>
                  <a:path w="13891" h="559" extrusionOk="0">
                    <a:moveTo>
                      <a:pt x="276" y="0"/>
                    </a:moveTo>
                    <a:lnTo>
                      <a:pt x="13615" y="0"/>
                    </a:lnTo>
                    <a:cubicBezTo>
                      <a:pt x="13764" y="0"/>
                      <a:pt x="13890" y="126"/>
                      <a:pt x="13890" y="276"/>
                    </a:cubicBezTo>
                    <a:lnTo>
                      <a:pt x="13890" y="276"/>
                    </a:lnTo>
                    <a:cubicBezTo>
                      <a:pt x="13890" y="433"/>
                      <a:pt x="13764" y="551"/>
                      <a:pt x="13615" y="559"/>
                    </a:cubicBezTo>
                    <a:lnTo>
                      <a:pt x="276" y="559"/>
                    </a:lnTo>
                    <a:cubicBezTo>
                      <a:pt x="126" y="551"/>
                      <a:pt x="0" y="433"/>
                      <a:pt x="0" y="276"/>
                    </a:cubicBezTo>
                    <a:lnTo>
                      <a:pt x="0" y="276"/>
                    </a:lnTo>
                    <a:cubicBezTo>
                      <a:pt x="0" y="126"/>
                      <a:pt x="126" y="0"/>
                      <a:pt x="2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8"/>
              <p:cNvSpPr/>
              <p:nvPr/>
            </p:nvSpPr>
            <p:spPr>
              <a:xfrm>
                <a:off x="6240128" y="2649291"/>
                <a:ext cx="2321109" cy="81424"/>
              </a:xfrm>
              <a:custGeom>
                <a:avLst/>
                <a:gdLst/>
                <a:ahLst/>
                <a:cxnLst/>
                <a:rect l="l" t="t" r="r" b="b"/>
                <a:pathLst>
                  <a:path w="15707" h="551" extrusionOk="0">
                    <a:moveTo>
                      <a:pt x="283" y="0"/>
                    </a:moveTo>
                    <a:lnTo>
                      <a:pt x="15432" y="0"/>
                    </a:lnTo>
                    <a:cubicBezTo>
                      <a:pt x="15581" y="0"/>
                      <a:pt x="15707" y="126"/>
                      <a:pt x="15707" y="275"/>
                    </a:cubicBezTo>
                    <a:lnTo>
                      <a:pt x="15707" y="275"/>
                    </a:lnTo>
                    <a:cubicBezTo>
                      <a:pt x="15707" y="425"/>
                      <a:pt x="15581" y="551"/>
                      <a:pt x="15432" y="551"/>
                    </a:cubicBezTo>
                    <a:lnTo>
                      <a:pt x="283" y="551"/>
                    </a:lnTo>
                    <a:cubicBezTo>
                      <a:pt x="126" y="551"/>
                      <a:pt x="8" y="425"/>
                      <a:pt x="0" y="275"/>
                    </a:cubicBezTo>
                    <a:lnTo>
                      <a:pt x="0" y="275"/>
                    </a:lnTo>
                    <a:cubicBezTo>
                      <a:pt x="0" y="126"/>
                      <a:pt x="126" y="0"/>
                      <a:pt x="2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8"/>
              <p:cNvSpPr/>
              <p:nvPr/>
            </p:nvSpPr>
            <p:spPr>
              <a:xfrm>
                <a:off x="5391598" y="2689929"/>
                <a:ext cx="1171711" cy="81424"/>
              </a:xfrm>
              <a:custGeom>
                <a:avLst/>
                <a:gdLst/>
                <a:ahLst/>
                <a:cxnLst/>
                <a:rect l="l" t="t" r="r" b="b"/>
                <a:pathLst>
                  <a:path w="7929" h="551" extrusionOk="0">
                    <a:moveTo>
                      <a:pt x="276" y="0"/>
                    </a:moveTo>
                    <a:lnTo>
                      <a:pt x="7653" y="0"/>
                    </a:lnTo>
                    <a:cubicBezTo>
                      <a:pt x="7803" y="0"/>
                      <a:pt x="7929" y="126"/>
                      <a:pt x="7929" y="276"/>
                    </a:cubicBezTo>
                    <a:lnTo>
                      <a:pt x="7929" y="276"/>
                    </a:lnTo>
                    <a:cubicBezTo>
                      <a:pt x="7929" y="433"/>
                      <a:pt x="7803" y="551"/>
                      <a:pt x="7653" y="551"/>
                    </a:cubicBezTo>
                    <a:lnTo>
                      <a:pt x="276" y="551"/>
                    </a:lnTo>
                    <a:cubicBezTo>
                      <a:pt x="126" y="551"/>
                      <a:pt x="0" y="425"/>
                      <a:pt x="0" y="276"/>
                    </a:cubicBezTo>
                    <a:lnTo>
                      <a:pt x="0" y="276"/>
                    </a:lnTo>
                    <a:cubicBezTo>
                      <a:pt x="0" y="126"/>
                      <a:pt x="126" y="0"/>
                      <a:pt x="2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8"/>
              <p:cNvSpPr/>
              <p:nvPr/>
            </p:nvSpPr>
            <p:spPr>
              <a:xfrm>
                <a:off x="5292736" y="2649291"/>
                <a:ext cx="1369435" cy="81424"/>
              </a:xfrm>
              <a:custGeom>
                <a:avLst/>
                <a:gdLst/>
                <a:ahLst/>
                <a:cxnLst/>
                <a:rect l="l" t="t" r="r" b="b"/>
                <a:pathLst>
                  <a:path w="9267" h="551" extrusionOk="0">
                    <a:moveTo>
                      <a:pt x="276" y="0"/>
                    </a:moveTo>
                    <a:lnTo>
                      <a:pt x="8991" y="0"/>
                    </a:lnTo>
                    <a:cubicBezTo>
                      <a:pt x="9148" y="0"/>
                      <a:pt x="9266" y="126"/>
                      <a:pt x="9266" y="275"/>
                    </a:cubicBezTo>
                    <a:lnTo>
                      <a:pt x="9266" y="275"/>
                    </a:lnTo>
                    <a:cubicBezTo>
                      <a:pt x="9266" y="425"/>
                      <a:pt x="9140" y="551"/>
                      <a:pt x="8991" y="551"/>
                    </a:cubicBezTo>
                    <a:lnTo>
                      <a:pt x="276" y="551"/>
                    </a:lnTo>
                    <a:cubicBezTo>
                      <a:pt x="127" y="551"/>
                      <a:pt x="1" y="425"/>
                      <a:pt x="1" y="275"/>
                    </a:cubicBezTo>
                    <a:lnTo>
                      <a:pt x="1" y="275"/>
                    </a:lnTo>
                    <a:cubicBezTo>
                      <a:pt x="1" y="126"/>
                      <a:pt x="127" y="0"/>
                      <a:pt x="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8"/>
              <p:cNvSpPr/>
              <p:nvPr/>
            </p:nvSpPr>
            <p:spPr>
              <a:xfrm>
                <a:off x="5199785" y="2731750"/>
                <a:ext cx="1555336" cy="1608683"/>
              </a:xfrm>
              <a:custGeom>
                <a:avLst/>
                <a:gdLst/>
                <a:ahLst/>
                <a:cxnLst/>
                <a:rect l="l" t="t" r="r" b="b"/>
                <a:pathLst>
                  <a:path w="10525" h="10886" extrusionOk="0">
                    <a:moveTo>
                      <a:pt x="10241" y="10878"/>
                    </a:moveTo>
                    <a:cubicBezTo>
                      <a:pt x="10084" y="9895"/>
                      <a:pt x="9777" y="8086"/>
                      <a:pt x="9470" y="6293"/>
                    </a:cubicBezTo>
                    <a:cubicBezTo>
                      <a:pt x="9085" y="3996"/>
                      <a:pt x="8700" y="1731"/>
                      <a:pt x="8621" y="1306"/>
                    </a:cubicBezTo>
                    <a:cubicBezTo>
                      <a:pt x="8542" y="897"/>
                      <a:pt x="8432" y="630"/>
                      <a:pt x="8275" y="472"/>
                    </a:cubicBezTo>
                    <a:cubicBezTo>
                      <a:pt x="8125" y="331"/>
                      <a:pt x="7913" y="252"/>
                      <a:pt x="7701" y="268"/>
                    </a:cubicBezTo>
                    <a:lnTo>
                      <a:pt x="2824" y="268"/>
                    </a:lnTo>
                    <a:cubicBezTo>
                      <a:pt x="2580" y="268"/>
                      <a:pt x="2392" y="323"/>
                      <a:pt x="2250" y="465"/>
                    </a:cubicBezTo>
                    <a:cubicBezTo>
                      <a:pt x="2109" y="614"/>
                      <a:pt x="1983" y="881"/>
                      <a:pt x="1904" y="1306"/>
                    </a:cubicBezTo>
                    <a:cubicBezTo>
                      <a:pt x="1825" y="1731"/>
                      <a:pt x="1448" y="3980"/>
                      <a:pt x="1055" y="6285"/>
                    </a:cubicBezTo>
                    <a:cubicBezTo>
                      <a:pt x="756" y="8078"/>
                      <a:pt x="449" y="9895"/>
                      <a:pt x="284" y="10878"/>
                    </a:cubicBezTo>
                    <a:lnTo>
                      <a:pt x="1" y="10878"/>
                    </a:lnTo>
                    <a:cubicBezTo>
                      <a:pt x="166" y="9911"/>
                      <a:pt x="473" y="8062"/>
                      <a:pt x="779" y="6238"/>
                    </a:cubicBezTo>
                    <a:cubicBezTo>
                      <a:pt x="1173" y="3949"/>
                      <a:pt x="1550" y="1691"/>
                      <a:pt x="1629" y="1259"/>
                    </a:cubicBezTo>
                    <a:cubicBezTo>
                      <a:pt x="1723" y="779"/>
                      <a:pt x="1857" y="465"/>
                      <a:pt x="2054" y="276"/>
                    </a:cubicBezTo>
                    <a:cubicBezTo>
                      <a:pt x="2242" y="87"/>
                      <a:pt x="2510" y="0"/>
                      <a:pt x="2824" y="0"/>
                    </a:cubicBezTo>
                    <a:lnTo>
                      <a:pt x="7701" y="0"/>
                    </a:lnTo>
                    <a:cubicBezTo>
                      <a:pt x="8015" y="0"/>
                      <a:pt x="8275" y="79"/>
                      <a:pt x="8479" y="291"/>
                    </a:cubicBezTo>
                    <a:cubicBezTo>
                      <a:pt x="8684" y="504"/>
                      <a:pt x="8810" y="803"/>
                      <a:pt x="8896" y="1267"/>
                    </a:cubicBezTo>
                    <a:cubicBezTo>
                      <a:pt x="8975" y="1715"/>
                      <a:pt x="9360" y="3972"/>
                      <a:pt x="9746" y="6261"/>
                    </a:cubicBezTo>
                    <a:cubicBezTo>
                      <a:pt x="10052" y="8078"/>
                      <a:pt x="10367" y="9918"/>
                      <a:pt x="10524" y="1088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4"/>
                                        </p:tgtEl>
                                        <p:attrNameLst>
                                          <p:attrName>style.visibility</p:attrName>
                                        </p:attrNameLst>
                                      </p:cBhvr>
                                      <p:to>
                                        <p:strVal val="visible"/>
                                      </p:to>
                                    </p:set>
                                    <p:animEffect transition="in" filter="fade">
                                      <p:cBhvr>
                                        <p:cTn id="7" dur="1000"/>
                                        <p:tgtEl>
                                          <p:spTgt spid="15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46"/>
                                        </p:tgtEl>
                                        <p:attrNameLst>
                                          <p:attrName>style.visibility</p:attrName>
                                        </p:attrNameLst>
                                      </p:cBhvr>
                                      <p:to>
                                        <p:strVal val="visible"/>
                                      </p:to>
                                    </p:set>
                                    <p:anim calcmode="lin" valueType="num">
                                      <p:cBhvr additive="base">
                                        <p:cTn id="12" dur="1000"/>
                                        <p:tgtEl>
                                          <p:spTgt spid="154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Salsa20 encryption</a:t>
            </a:r>
            <a:endParaRPr sz="2400" b="1">
              <a:latin typeface="Quicksand" panose="020B0604020202020204" charset="0"/>
            </a:endParaRPr>
          </a:p>
        </p:txBody>
      </p:sp>
      <p:sp>
        <p:nvSpPr>
          <p:cNvPr id="1532" name="Google Shape;1532;p57"/>
          <p:cNvSpPr/>
          <p:nvPr/>
        </p:nvSpPr>
        <p:spPr>
          <a:xfrm>
            <a:off x="720000" y="1076131"/>
            <a:ext cx="7704000" cy="3788228"/>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0905E6-B216-CEA7-2CED-004C2B2A235F}"/>
                  </a:ext>
                </a:extLst>
              </p:cNvPr>
              <p:cNvSpPr txBox="1"/>
              <p:nvPr/>
            </p:nvSpPr>
            <p:spPr>
              <a:xfrm>
                <a:off x="999796" y="1266441"/>
                <a:ext cx="7374440" cy="3820020"/>
              </a:xfrm>
              <a:prstGeom prst="rect">
                <a:avLst/>
              </a:prstGeom>
              <a:noFill/>
            </p:spPr>
            <p:txBody>
              <a:bodyPr wrap="square" rtlCol="0">
                <a:spAutoFit/>
              </a:bodyPr>
              <a:lstStyle/>
              <a:p>
                <a:pPr marL="285750" indent="-285750">
                  <a:lnSpc>
                    <a:spcPct val="150000"/>
                  </a:lnSpc>
                  <a:buFont typeface="Arial" panose="020B0604020202020204" pitchFamily="34" charset="0"/>
                  <a:buChar char="•"/>
                </a:pPr>
                <a14:m>
                  <m:oMath xmlns:m="http://schemas.openxmlformats.org/officeDocument/2006/math">
                    <m:sSub>
                      <m:sSubPr>
                        <m:ctrlPr>
                          <a:rPr lang="en-US" sz="1800" b="1" i="1" smtClean="0">
                            <a:solidFill>
                              <a:schemeClr val="bg2"/>
                            </a:solidFill>
                            <a:latin typeface="Cambria Math" panose="02040503050406030204" pitchFamily="18" charset="0"/>
                          </a:rPr>
                        </m:ctrlPr>
                      </m:sSubPr>
                      <m:e>
                        <m:r>
                          <a:rPr lang="en-US" sz="1800" b="1" i="1">
                            <a:solidFill>
                              <a:schemeClr val="bg2"/>
                            </a:solidFill>
                            <a:latin typeface="Cambria Math" panose="02040503050406030204" pitchFamily="18" charset="0"/>
                          </a:rPr>
                          <m:t>𝑺𝒂𝒍𝒔𝒂</m:t>
                        </m:r>
                        <m:r>
                          <a:rPr lang="en-US" sz="1800" b="1" i="1">
                            <a:solidFill>
                              <a:schemeClr val="bg2"/>
                            </a:solidFill>
                            <a:latin typeface="Cambria Math" panose="02040503050406030204" pitchFamily="18" charset="0"/>
                          </a:rPr>
                          <m:t>𝟐𝟎</m:t>
                        </m:r>
                      </m:e>
                      <m:sub>
                        <m:r>
                          <a:rPr lang="en-US" sz="1800" b="1" i="1" smtClean="0">
                            <a:solidFill>
                              <a:schemeClr val="bg2"/>
                            </a:solidFill>
                            <a:latin typeface="Cambria Math" panose="02040503050406030204" pitchFamily="18" charset="0"/>
                          </a:rPr>
                          <m:t>𝒌</m:t>
                        </m:r>
                      </m:sub>
                    </m:sSub>
                    <m:r>
                      <a:rPr lang="en-US" sz="1800" b="1" i="1">
                        <a:solidFill>
                          <a:schemeClr val="bg2"/>
                        </a:solidFill>
                        <a:latin typeface="Cambria Math" panose="02040503050406030204" pitchFamily="18" charset="0"/>
                      </a:rPr>
                      <m:t>(</m:t>
                    </m:r>
                    <m:r>
                      <a:rPr lang="en-US" sz="1800" b="1" i="1">
                        <a:solidFill>
                          <a:schemeClr val="bg2"/>
                        </a:solidFill>
                        <a:latin typeface="Cambria Math" panose="02040503050406030204" pitchFamily="18" charset="0"/>
                      </a:rPr>
                      <m:t>𝒗</m:t>
                    </m:r>
                    <m:r>
                      <a:rPr lang="en-US" sz="1800" b="1" i="1">
                        <a:solidFill>
                          <a:schemeClr val="bg2"/>
                        </a:solidFill>
                        <a:latin typeface="Cambria Math" panose="02040503050406030204" pitchFamily="18" charset="0"/>
                      </a:rPr>
                      <m:t>) </m:t>
                    </m:r>
                  </m:oMath>
                </a14:m>
                <a:r>
                  <a:rPr lang="sv-SE" sz="1800">
                    <a:solidFill>
                      <a:schemeClr val="bg2"/>
                    </a:solidFill>
                    <a:latin typeface="Quicksand" panose="020B0604020202020204" charset="0"/>
                  </a:rPr>
                  <a:t> =</a:t>
                </a:r>
                <a14:m>
                  <m:oMath xmlns:m="http://schemas.openxmlformats.org/officeDocument/2006/math">
                    <m:r>
                      <a:rPr lang="en-US" sz="1800" b="0" i="0" smtClean="0">
                        <a:solidFill>
                          <a:schemeClr val="bg2"/>
                        </a:solidFill>
                        <a:latin typeface="Cambria Math" panose="02040503050406030204" pitchFamily="18" charset="0"/>
                      </a:rPr>
                      <m:t> </m:t>
                    </m:r>
                    <m:sSub>
                      <m:sSubPr>
                        <m:ctrlPr>
                          <a:rPr lang="en-US" sz="1800" i="1">
                            <a:solidFill>
                              <a:schemeClr val="bg2"/>
                            </a:solidFill>
                            <a:latin typeface="Cambria Math" panose="02040503050406030204" pitchFamily="18" charset="0"/>
                          </a:rPr>
                        </m:ctrlPr>
                      </m:sSubPr>
                      <m:e>
                        <m:r>
                          <a:rPr lang="en-US" sz="1800" b="0" i="1">
                            <a:solidFill>
                              <a:schemeClr val="bg2"/>
                            </a:solidFill>
                            <a:latin typeface="Cambria Math" panose="02040503050406030204" pitchFamily="18" charset="0"/>
                          </a:rPr>
                          <m:t>𝑆𝑎𝑙𝑠𝑎</m:t>
                        </m:r>
                        <m:r>
                          <a:rPr lang="en-US" sz="1800" b="0" i="1">
                            <a:solidFill>
                              <a:schemeClr val="bg2"/>
                            </a:solidFill>
                            <a:latin typeface="Cambria Math" panose="02040503050406030204" pitchFamily="18" charset="0"/>
                          </a:rPr>
                          <m:t>20</m:t>
                        </m:r>
                      </m:e>
                      <m:sub>
                        <m:r>
                          <a:rPr lang="en-US" sz="1800" b="0" i="1">
                            <a:solidFill>
                              <a:schemeClr val="bg2"/>
                            </a:solidFill>
                            <a:latin typeface="Cambria Math" panose="02040503050406030204" pitchFamily="18" charset="0"/>
                          </a:rPr>
                          <m:t>𝑘</m:t>
                        </m:r>
                      </m:sub>
                    </m:sSub>
                    <m:d>
                      <m:dPr>
                        <m:ctrlPr>
                          <a:rPr lang="sv-SE" sz="1800" i="1" smtClean="0">
                            <a:solidFill>
                              <a:schemeClr val="bg2"/>
                            </a:solidFill>
                            <a:latin typeface="Cambria Math" panose="02040503050406030204" pitchFamily="18" charset="0"/>
                          </a:rPr>
                        </m:ctrlPr>
                      </m:dPr>
                      <m:e>
                        <m:r>
                          <a:rPr lang="sv-SE" sz="1800" b="0" i="1" smtClean="0">
                            <a:solidFill>
                              <a:schemeClr val="bg2"/>
                            </a:solidFill>
                            <a:latin typeface="Cambria Math" panose="02040503050406030204" pitchFamily="18" charset="0"/>
                          </a:rPr>
                          <m:t>𝑣</m:t>
                        </m:r>
                        <m:r>
                          <a:rPr lang="sv-SE" sz="1800" b="0" i="1" smtClean="0">
                            <a:solidFill>
                              <a:schemeClr val="bg2"/>
                            </a:solidFill>
                            <a:latin typeface="Cambria Math" panose="02040503050406030204" pitchFamily="18" charset="0"/>
                          </a:rPr>
                          <m:t>,</m:t>
                        </m:r>
                        <m:acc>
                          <m:accPr>
                            <m:chr m:val="̅"/>
                            <m:ctrlPr>
                              <a:rPr lang="sv-SE" sz="1800" b="0" i="1" smtClean="0">
                                <a:solidFill>
                                  <a:schemeClr val="bg2"/>
                                </a:solidFill>
                                <a:latin typeface="Cambria Math" panose="02040503050406030204" pitchFamily="18" charset="0"/>
                              </a:rPr>
                            </m:ctrlPr>
                          </m:accPr>
                          <m:e>
                            <m:r>
                              <a:rPr lang="en-US" sz="1800" b="0" i="1" smtClean="0">
                                <a:solidFill>
                                  <a:schemeClr val="bg2"/>
                                </a:solidFill>
                                <a:latin typeface="Cambria Math" panose="02040503050406030204" pitchFamily="18" charset="0"/>
                              </a:rPr>
                              <m:t>0</m:t>
                            </m:r>
                          </m:e>
                        </m:acc>
                      </m:e>
                    </m:d>
                    <m:r>
                      <a:rPr lang="en-US" sz="1800" b="0" i="1" smtClean="0">
                        <a:solidFill>
                          <a:schemeClr val="bg2"/>
                        </a:solidFill>
                        <a:latin typeface="Cambria Math" panose="02040503050406030204" pitchFamily="18" charset="0"/>
                      </a:rPr>
                      <m:t> ,</m:t>
                    </m:r>
                    <m:sSub>
                      <m:sSubPr>
                        <m:ctrlPr>
                          <a:rPr lang="en-US" sz="1800" i="1">
                            <a:solidFill>
                              <a:schemeClr val="bg2"/>
                            </a:solidFill>
                            <a:latin typeface="Cambria Math" panose="02040503050406030204" pitchFamily="18" charset="0"/>
                          </a:rPr>
                        </m:ctrlPr>
                      </m:sSubPr>
                      <m:e>
                        <m:r>
                          <a:rPr lang="en-US" sz="1800" b="0" i="1">
                            <a:solidFill>
                              <a:schemeClr val="bg2"/>
                            </a:solidFill>
                            <a:latin typeface="Cambria Math" panose="02040503050406030204" pitchFamily="18" charset="0"/>
                          </a:rPr>
                          <m:t>𝑆𝑎𝑙𝑠𝑎</m:t>
                        </m:r>
                        <m:r>
                          <a:rPr lang="en-US" sz="1800" b="0" i="1">
                            <a:solidFill>
                              <a:schemeClr val="bg2"/>
                            </a:solidFill>
                            <a:latin typeface="Cambria Math" panose="02040503050406030204" pitchFamily="18" charset="0"/>
                          </a:rPr>
                          <m:t>20</m:t>
                        </m:r>
                      </m:e>
                      <m:sub>
                        <m:r>
                          <a:rPr lang="en-US" sz="1800" b="0" i="1">
                            <a:solidFill>
                              <a:schemeClr val="bg2"/>
                            </a:solidFill>
                            <a:latin typeface="Cambria Math" panose="02040503050406030204" pitchFamily="18" charset="0"/>
                          </a:rPr>
                          <m:t>𝑘</m:t>
                        </m:r>
                      </m:sub>
                    </m:sSub>
                    <m:d>
                      <m:dPr>
                        <m:ctrlPr>
                          <a:rPr lang="sv-SE" sz="1800" i="1" smtClean="0">
                            <a:solidFill>
                              <a:schemeClr val="bg2"/>
                            </a:solidFill>
                            <a:latin typeface="Cambria Math" panose="02040503050406030204" pitchFamily="18" charset="0"/>
                          </a:rPr>
                        </m:ctrlPr>
                      </m:dPr>
                      <m:e>
                        <m:r>
                          <a:rPr lang="sv-SE" sz="1800" b="0" i="1" smtClean="0">
                            <a:solidFill>
                              <a:schemeClr val="bg2"/>
                            </a:solidFill>
                            <a:latin typeface="Cambria Math" panose="02040503050406030204" pitchFamily="18" charset="0"/>
                          </a:rPr>
                          <m:t>𝑣</m:t>
                        </m:r>
                        <m:r>
                          <a:rPr lang="sv-SE" sz="1800" b="0" i="1" smtClean="0">
                            <a:solidFill>
                              <a:schemeClr val="bg2"/>
                            </a:solidFill>
                            <a:latin typeface="Cambria Math" panose="02040503050406030204" pitchFamily="18" charset="0"/>
                          </a:rPr>
                          <m:t>,</m:t>
                        </m:r>
                        <m:acc>
                          <m:accPr>
                            <m:chr m:val="̅"/>
                            <m:ctrlPr>
                              <a:rPr lang="sv-SE" sz="1800" i="1">
                                <a:solidFill>
                                  <a:schemeClr val="bg2"/>
                                </a:solidFill>
                                <a:latin typeface="Cambria Math" panose="02040503050406030204" pitchFamily="18" charset="0"/>
                              </a:rPr>
                            </m:ctrlPr>
                          </m:accPr>
                          <m:e>
                            <m:r>
                              <a:rPr lang="en-US" sz="1800" b="0" i="1" smtClean="0">
                                <a:solidFill>
                                  <a:schemeClr val="bg2"/>
                                </a:solidFill>
                                <a:latin typeface="Cambria Math" panose="02040503050406030204" pitchFamily="18" charset="0"/>
                              </a:rPr>
                              <m:t>1</m:t>
                            </m:r>
                          </m:e>
                        </m:acc>
                      </m:e>
                    </m:d>
                    <m:r>
                      <a:rPr lang="en-US" sz="1800" b="0" i="1" smtClean="0">
                        <a:solidFill>
                          <a:schemeClr val="bg2"/>
                        </a:solidFill>
                        <a:latin typeface="Cambria Math" panose="02040503050406030204" pitchFamily="18" charset="0"/>
                      </a:rPr>
                      <m:t>,</m:t>
                    </m:r>
                    <m:sSub>
                      <m:sSubPr>
                        <m:ctrlPr>
                          <a:rPr lang="en-US" sz="1800" i="1">
                            <a:solidFill>
                              <a:schemeClr val="bg2"/>
                            </a:solidFill>
                            <a:latin typeface="Cambria Math" panose="02040503050406030204" pitchFamily="18" charset="0"/>
                          </a:rPr>
                        </m:ctrlPr>
                      </m:sSubPr>
                      <m:e>
                        <m:r>
                          <a:rPr lang="en-US" sz="1800" b="0" i="1">
                            <a:solidFill>
                              <a:schemeClr val="bg2"/>
                            </a:solidFill>
                            <a:latin typeface="Cambria Math" panose="02040503050406030204" pitchFamily="18" charset="0"/>
                          </a:rPr>
                          <m:t>𝑆𝑎𝑙𝑠𝑎</m:t>
                        </m:r>
                        <m:r>
                          <a:rPr lang="en-US" sz="1800" b="0" i="1">
                            <a:solidFill>
                              <a:schemeClr val="bg2"/>
                            </a:solidFill>
                            <a:latin typeface="Cambria Math" panose="02040503050406030204" pitchFamily="18" charset="0"/>
                          </a:rPr>
                          <m:t>20</m:t>
                        </m:r>
                      </m:e>
                      <m:sub>
                        <m:r>
                          <a:rPr lang="en-US" sz="1800" b="0" i="1">
                            <a:solidFill>
                              <a:schemeClr val="bg2"/>
                            </a:solidFill>
                            <a:latin typeface="Cambria Math" panose="02040503050406030204" pitchFamily="18" charset="0"/>
                          </a:rPr>
                          <m:t>𝑘</m:t>
                        </m:r>
                      </m:sub>
                    </m:sSub>
                    <m:d>
                      <m:dPr>
                        <m:ctrlPr>
                          <a:rPr lang="sv-SE" sz="1800" i="1" smtClean="0">
                            <a:solidFill>
                              <a:schemeClr val="bg2"/>
                            </a:solidFill>
                            <a:latin typeface="Cambria Math" panose="02040503050406030204" pitchFamily="18" charset="0"/>
                          </a:rPr>
                        </m:ctrlPr>
                      </m:dPr>
                      <m:e>
                        <m:r>
                          <a:rPr lang="sv-SE" sz="1800" b="0" i="1" smtClean="0">
                            <a:solidFill>
                              <a:schemeClr val="bg2"/>
                            </a:solidFill>
                            <a:latin typeface="Cambria Math" panose="02040503050406030204" pitchFamily="18" charset="0"/>
                          </a:rPr>
                          <m:t>𝑣</m:t>
                        </m:r>
                        <m:r>
                          <a:rPr lang="sv-SE" sz="1800" b="0" i="1" smtClean="0">
                            <a:solidFill>
                              <a:schemeClr val="bg2"/>
                            </a:solidFill>
                            <a:latin typeface="Cambria Math" panose="02040503050406030204" pitchFamily="18" charset="0"/>
                          </a:rPr>
                          <m:t>,</m:t>
                        </m:r>
                        <m:acc>
                          <m:accPr>
                            <m:chr m:val="̅"/>
                            <m:ctrlPr>
                              <a:rPr lang="sv-SE" sz="1800" i="1">
                                <a:solidFill>
                                  <a:schemeClr val="bg2"/>
                                </a:solidFill>
                                <a:latin typeface="Cambria Math" panose="02040503050406030204" pitchFamily="18" charset="0"/>
                              </a:rPr>
                            </m:ctrlPr>
                          </m:accPr>
                          <m:e>
                            <m:r>
                              <a:rPr lang="en-US" sz="1800" b="0" i="1" smtClean="0">
                                <a:solidFill>
                                  <a:schemeClr val="bg2"/>
                                </a:solidFill>
                                <a:latin typeface="Cambria Math" panose="02040503050406030204" pitchFamily="18" charset="0"/>
                              </a:rPr>
                              <m:t>2</m:t>
                            </m:r>
                          </m:e>
                        </m:acc>
                      </m:e>
                    </m:d>
                  </m:oMath>
                </a14:m>
                <a:endParaRPr lang="en-US" sz="1800" i="1">
                  <a:solidFill>
                    <a:schemeClr val="bg2"/>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sv-SE" sz="1800" b="0" i="1" smtClean="0">
                          <a:solidFill>
                            <a:schemeClr val="bg2"/>
                          </a:solidFill>
                          <a:latin typeface="Cambria Math" panose="02040503050406030204" pitchFamily="18" charset="0"/>
                        </a:rPr>
                        <m:t>…</m:t>
                      </m:r>
                      <m:r>
                        <a:rPr lang="en-US" sz="1800" b="0" i="1" smtClean="0">
                          <a:solidFill>
                            <a:schemeClr val="bg2"/>
                          </a:solidFill>
                          <a:latin typeface="Cambria Math" panose="02040503050406030204" pitchFamily="18" charset="0"/>
                        </a:rPr>
                        <m:t> </m:t>
                      </m:r>
                      <m:sSub>
                        <m:sSubPr>
                          <m:ctrlPr>
                            <a:rPr lang="en-US" sz="1800" i="1">
                              <a:solidFill>
                                <a:schemeClr val="bg2"/>
                              </a:solidFill>
                              <a:latin typeface="Cambria Math" panose="02040503050406030204" pitchFamily="18" charset="0"/>
                            </a:rPr>
                          </m:ctrlPr>
                        </m:sSubPr>
                        <m:e>
                          <m:r>
                            <a:rPr lang="en-US" sz="1800" b="0" i="1">
                              <a:solidFill>
                                <a:schemeClr val="bg2"/>
                              </a:solidFill>
                              <a:latin typeface="Cambria Math" panose="02040503050406030204" pitchFamily="18" charset="0"/>
                            </a:rPr>
                            <m:t>𝑆𝑎𝑙𝑠𝑎</m:t>
                          </m:r>
                          <m:r>
                            <a:rPr lang="en-US" sz="1800" b="0" i="1">
                              <a:solidFill>
                                <a:schemeClr val="bg2"/>
                              </a:solidFill>
                              <a:latin typeface="Cambria Math" panose="02040503050406030204" pitchFamily="18" charset="0"/>
                            </a:rPr>
                            <m:t>20</m:t>
                          </m:r>
                        </m:e>
                        <m:sub>
                          <m:r>
                            <a:rPr lang="en-US" sz="1800" b="0" i="1">
                              <a:solidFill>
                                <a:schemeClr val="bg2"/>
                              </a:solidFill>
                              <a:latin typeface="Cambria Math" panose="02040503050406030204" pitchFamily="18" charset="0"/>
                            </a:rPr>
                            <m:t>𝑘</m:t>
                          </m:r>
                        </m:sub>
                      </m:sSub>
                      <m:r>
                        <a:rPr lang="sv-SE" sz="1800" b="0" i="1" smtClean="0">
                          <a:solidFill>
                            <a:schemeClr val="bg2"/>
                          </a:solidFill>
                          <a:latin typeface="Cambria Math" panose="02040503050406030204" pitchFamily="18" charset="0"/>
                        </a:rPr>
                        <m:t>(</m:t>
                      </m:r>
                      <m:r>
                        <a:rPr lang="sv-SE" sz="1800" b="0" i="1" smtClean="0">
                          <a:solidFill>
                            <a:schemeClr val="bg2"/>
                          </a:solidFill>
                          <a:latin typeface="Cambria Math" panose="02040503050406030204" pitchFamily="18" charset="0"/>
                        </a:rPr>
                        <m:t>𝑣</m:t>
                      </m:r>
                      <m:r>
                        <a:rPr lang="sv-SE" sz="1800" b="0" i="1" smtClean="0">
                          <a:solidFill>
                            <a:schemeClr val="bg2"/>
                          </a:solidFill>
                          <a:latin typeface="Cambria Math" panose="02040503050406030204" pitchFamily="18" charset="0"/>
                        </a:rPr>
                        <m:t>, </m:t>
                      </m:r>
                      <m:acc>
                        <m:accPr>
                          <m:chr m:val="̅"/>
                          <m:ctrlPr>
                            <a:rPr lang="sv-SE" sz="1800" i="1">
                              <a:solidFill>
                                <a:schemeClr val="bg2"/>
                              </a:solidFill>
                              <a:latin typeface="Cambria Math" panose="02040503050406030204" pitchFamily="18" charset="0"/>
                            </a:rPr>
                          </m:ctrlPr>
                        </m:accPr>
                        <m:e>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panose="02040503050406030204" pitchFamily="18" charset="0"/>
                                </a:rPr>
                                <m:t>2</m:t>
                              </m:r>
                            </m:e>
                            <m:sup>
                              <m:r>
                                <a:rPr lang="en-US" sz="1800" i="1">
                                  <a:solidFill>
                                    <a:schemeClr val="bg2"/>
                                  </a:solidFill>
                                  <a:latin typeface="Cambria Math" panose="02040503050406030204" pitchFamily="18" charset="0"/>
                                </a:rPr>
                                <m:t>64</m:t>
                              </m:r>
                            </m:sup>
                          </m:sSup>
                          <m:r>
                            <a:rPr lang="sv-SE" sz="1800" i="1">
                              <a:solidFill>
                                <a:schemeClr val="bg2"/>
                              </a:solidFill>
                              <a:latin typeface="Cambria Math" panose="02040503050406030204" pitchFamily="18" charset="0"/>
                            </a:rPr>
                            <m:t>−1</m:t>
                          </m:r>
                        </m:e>
                      </m:acc>
                      <m:r>
                        <a:rPr lang="sv-SE" sz="1800" b="0" i="1" smtClean="0">
                          <a:solidFill>
                            <a:schemeClr val="bg2"/>
                          </a:solidFill>
                          <a:latin typeface="Cambria Math" panose="02040503050406030204" pitchFamily="18" charset="0"/>
                        </a:rPr>
                        <m:t>)</m:t>
                      </m:r>
                    </m:oMath>
                  </m:oMathPara>
                </a14:m>
                <a:endParaRPr lang="en-US" sz="1800">
                  <a:solidFill>
                    <a:schemeClr val="bg2"/>
                  </a:solidFill>
                  <a:latin typeface="Quicksand" panose="020B0604020202020204" charset="0"/>
                </a:endParaRPr>
              </a:p>
              <a:p>
                <a:pPr marL="285750" indent="-285750">
                  <a:lnSpc>
                    <a:spcPct val="150000"/>
                  </a:lnSpc>
                  <a:buFont typeface="Arial" panose="020B0604020202020204" pitchFamily="34" charset="0"/>
                  <a:buChar char="•"/>
                </a:pPr>
                <a:r>
                  <a:rPr lang="en-US" sz="1800">
                    <a:solidFill>
                      <a:schemeClr val="bg2"/>
                    </a:solidFill>
                    <a:latin typeface="Quicksand" panose="020B0604020202020204" charset="0"/>
                  </a:rPr>
                  <a:t>Trong đó </a:t>
                </a:r>
                <a14:m>
                  <m:oMath xmlns:m="http://schemas.openxmlformats.org/officeDocument/2006/math">
                    <m:acc>
                      <m:accPr>
                        <m:chr m:val="̅"/>
                        <m:ctrlPr>
                          <a:rPr lang="en-US" sz="1800" i="1" smtClean="0">
                            <a:solidFill>
                              <a:schemeClr val="bg2"/>
                            </a:solidFill>
                            <a:latin typeface="Cambria Math" panose="02040503050406030204" pitchFamily="18" charset="0"/>
                          </a:rPr>
                        </m:ctrlPr>
                      </m:accPr>
                      <m:e>
                        <m:r>
                          <a:rPr lang="en-US" sz="1800" b="0" i="1" smtClean="0">
                            <a:solidFill>
                              <a:schemeClr val="bg2"/>
                            </a:solidFill>
                            <a:latin typeface="Cambria Math" panose="02040503050406030204" pitchFamily="18" charset="0"/>
                          </a:rPr>
                          <m:t>𝑖</m:t>
                        </m:r>
                      </m:e>
                    </m:acc>
                  </m:oMath>
                </a14:m>
                <a:r>
                  <a:rPr lang="en-US" sz="1800">
                    <a:solidFill>
                      <a:schemeClr val="bg2"/>
                    </a:solidFill>
                    <a:latin typeface="Quicksand" panose="020B0604020202020204" charset="0"/>
                  </a:rPr>
                  <a:t> là chuỗi 8 bit </a:t>
                </a:r>
                <a14:m>
                  <m:oMath xmlns:m="http://schemas.openxmlformats.org/officeDocument/2006/math">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𝑖</m:t>
                    </m:r>
                    <m:r>
                      <a:rPr lang="en-US" sz="1800" i="1" smtClean="0">
                        <a:solidFill>
                          <a:schemeClr val="bg2"/>
                        </a:solidFill>
                        <a:latin typeface="Cambria Math" panose="02040503050406030204" pitchFamily="18" charset="0"/>
                      </a:rPr>
                      <m:t>0, </m:t>
                    </m:r>
                    <m:r>
                      <a:rPr lang="en-US" sz="1800" i="1" smtClean="0">
                        <a:solidFill>
                          <a:schemeClr val="bg2"/>
                        </a:solidFill>
                        <a:latin typeface="Cambria Math" panose="02040503050406030204" pitchFamily="18" charset="0"/>
                      </a:rPr>
                      <m:t>𝑖</m:t>
                    </m:r>
                    <m:r>
                      <a:rPr lang="en-US" sz="1800" i="1" smtClean="0">
                        <a:solidFill>
                          <a:schemeClr val="bg2"/>
                        </a:solidFill>
                        <a:latin typeface="Cambria Math" panose="02040503050406030204" pitchFamily="18" charset="0"/>
                      </a:rPr>
                      <m:t>1,…</m:t>
                    </m:r>
                    <m:r>
                      <a:rPr lang="en-US" sz="1800" i="1" smtClean="0">
                        <a:solidFill>
                          <a:schemeClr val="bg2"/>
                        </a:solidFill>
                        <a:latin typeface="Cambria Math" panose="02040503050406030204" pitchFamily="18" charset="0"/>
                      </a:rPr>
                      <m:t>𝑖</m:t>
                    </m:r>
                    <m:r>
                      <a:rPr lang="en-US" sz="1800" i="1" smtClean="0">
                        <a:solidFill>
                          <a:schemeClr val="bg2"/>
                        </a:solidFill>
                        <a:latin typeface="Cambria Math" panose="02040503050406030204" pitchFamily="18" charset="0"/>
                      </a:rPr>
                      <m:t>7)</m:t>
                    </m:r>
                  </m:oMath>
                </a14:m>
                <a:r>
                  <a:rPr lang="en-US" sz="1800">
                    <a:solidFill>
                      <a:schemeClr val="bg2"/>
                    </a:solidFill>
                    <a:latin typeface="Quicksand" panose="020B0604020202020204" charset="0"/>
                  </a:rPr>
                  <a:t> thỏa mãn </a:t>
                </a:r>
                <a:endParaRPr lang="en-US" sz="1800" i="1">
                  <a:solidFill>
                    <a:schemeClr val="bg2"/>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1800" i="1" smtClean="0">
                          <a:solidFill>
                            <a:schemeClr val="bg2"/>
                          </a:solidFill>
                          <a:latin typeface="Cambria Math" panose="02040503050406030204" pitchFamily="18" charset="0"/>
                        </a:rPr>
                        <m:t>𝑖</m:t>
                      </m:r>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𝑖</m:t>
                      </m:r>
                      <m:r>
                        <a:rPr lang="en-US" sz="1800" i="1" smtClean="0">
                          <a:solidFill>
                            <a:schemeClr val="bg2"/>
                          </a:solidFill>
                          <a:latin typeface="Cambria Math" panose="02040503050406030204" pitchFamily="18" charset="0"/>
                        </a:rPr>
                        <m:t>0+</m:t>
                      </m:r>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panose="02040503050406030204" pitchFamily="18" charset="0"/>
                            </a:rPr>
                            <m:t>2</m:t>
                          </m:r>
                        </m:e>
                        <m:sup>
                          <m:r>
                            <a:rPr lang="en-US" sz="1800" b="0" i="1" smtClean="0">
                              <a:solidFill>
                                <a:schemeClr val="bg2"/>
                              </a:solidFill>
                              <a:latin typeface="Cambria Math" panose="02040503050406030204" pitchFamily="18" charset="0"/>
                            </a:rPr>
                            <m:t>8</m:t>
                          </m:r>
                        </m:sup>
                      </m:sSup>
                      <m:r>
                        <a:rPr lang="en-US" sz="1800" b="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𝑖</m:t>
                      </m:r>
                      <m:r>
                        <a:rPr lang="en-US" sz="1800" i="1" smtClean="0">
                          <a:solidFill>
                            <a:schemeClr val="bg2"/>
                          </a:solidFill>
                          <a:latin typeface="Cambria Math" panose="02040503050406030204" pitchFamily="18" charset="0"/>
                        </a:rPr>
                        <m:t>1+</m:t>
                      </m:r>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panose="02040503050406030204" pitchFamily="18" charset="0"/>
                            </a:rPr>
                            <m:t>2</m:t>
                          </m:r>
                        </m:e>
                        <m:sup>
                          <m:r>
                            <a:rPr lang="en-US" sz="1800" b="0" i="1" smtClean="0">
                              <a:solidFill>
                                <a:schemeClr val="bg2"/>
                              </a:solidFill>
                              <a:latin typeface="Cambria Math" panose="02040503050406030204" pitchFamily="18" charset="0"/>
                            </a:rPr>
                            <m:t>16</m:t>
                          </m:r>
                        </m:sup>
                      </m:sSup>
                      <m:r>
                        <a:rPr lang="en-US" sz="1800" i="1">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𝑖</m:t>
                      </m:r>
                      <m:r>
                        <a:rPr lang="en-US" sz="1800" i="1" smtClean="0">
                          <a:solidFill>
                            <a:schemeClr val="bg2"/>
                          </a:solidFill>
                          <a:latin typeface="Cambria Math" panose="02040503050406030204" pitchFamily="18" charset="0"/>
                        </a:rPr>
                        <m:t>2+···+</m:t>
                      </m:r>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panose="02040503050406030204" pitchFamily="18" charset="0"/>
                            </a:rPr>
                            <m:t>2</m:t>
                          </m:r>
                        </m:e>
                        <m:sup>
                          <m:r>
                            <a:rPr lang="en-US" sz="1800" b="0" i="1" smtClean="0">
                              <a:solidFill>
                                <a:schemeClr val="bg2"/>
                              </a:solidFill>
                              <a:latin typeface="Cambria Math" panose="02040503050406030204" pitchFamily="18" charset="0"/>
                            </a:rPr>
                            <m:t>56</m:t>
                          </m:r>
                        </m:sup>
                      </m:sSup>
                      <m:r>
                        <a:rPr lang="en-US" sz="1800" i="1">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𝑖</m:t>
                      </m:r>
                      <m:r>
                        <a:rPr lang="en-US" sz="1800" i="1" smtClean="0">
                          <a:solidFill>
                            <a:schemeClr val="bg2"/>
                          </a:solidFill>
                          <a:latin typeface="Cambria Math" panose="02040503050406030204" pitchFamily="18" charset="0"/>
                        </a:rPr>
                        <m:t>7</m:t>
                      </m:r>
                    </m:oMath>
                  </m:oMathPara>
                </a14:m>
                <a:endParaRPr lang="en-US" sz="1800">
                  <a:solidFill>
                    <a:schemeClr val="bg2"/>
                  </a:solidFill>
                  <a:latin typeface="Quicksand" panose="020B0604020202020204" charset="0"/>
                </a:endParaRPr>
              </a:p>
              <a:p>
                <a:pPr marL="285750" indent="-285750">
                  <a:lnSpc>
                    <a:spcPct val="150000"/>
                  </a:lnSpc>
                  <a:buFont typeface="Arial" panose="020B0604020202020204" pitchFamily="34" charset="0"/>
                  <a:buChar char="•"/>
                </a:pPr>
                <a:r>
                  <a:rPr lang="en-US" sz="1800">
                    <a:solidFill>
                      <a:schemeClr val="bg2"/>
                    </a:solidFill>
                    <a:latin typeface="Quicksand" panose="020B0604020202020204" charset="0"/>
                  </a:rPr>
                  <a:t>Cắt ngắn </a:t>
                </a:r>
                <a14:m>
                  <m:oMath xmlns:m="http://schemas.openxmlformats.org/officeDocument/2006/math">
                    <m:sSub>
                      <m:sSubPr>
                        <m:ctrlPr>
                          <a:rPr lang="en-US" sz="1800" i="1">
                            <a:solidFill>
                              <a:schemeClr val="bg2"/>
                            </a:solidFill>
                            <a:latin typeface="Cambria Math" panose="02040503050406030204" pitchFamily="18" charset="0"/>
                          </a:rPr>
                        </m:ctrlPr>
                      </m:sSubPr>
                      <m:e>
                        <m:r>
                          <a:rPr lang="en-US" sz="1800" i="1">
                            <a:solidFill>
                              <a:schemeClr val="bg2"/>
                            </a:solidFill>
                            <a:latin typeface="Cambria Math" panose="02040503050406030204" pitchFamily="18" charset="0"/>
                          </a:rPr>
                          <m:t>𝑆𝑎𝑙𝑠𝑎</m:t>
                        </m:r>
                        <m:r>
                          <a:rPr lang="en-US" sz="1800" i="1">
                            <a:solidFill>
                              <a:schemeClr val="bg2"/>
                            </a:solidFill>
                            <a:latin typeface="Cambria Math" panose="02040503050406030204" pitchFamily="18" charset="0"/>
                          </a:rPr>
                          <m:t>20</m:t>
                        </m:r>
                      </m:e>
                      <m:sub>
                        <m:r>
                          <a:rPr lang="en-US" sz="1800" i="1">
                            <a:solidFill>
                              <a:schemeClr val="bg2"/>
                            </a:solidFill>
                            <a:latin typeface="Cambria Math" panose="02040503050406030204" pitchFamily="18" charset="0"/>
                          </a:rPr>
                          <m:t>𝑘</m:t>
                        </m:r>
                      </m:sub>
                    </m:sSub>
                    <m:d>
                      <m:dPr>
                        <m:ctrlPr>
                          <a:rPr lang="en-US" sz="1800" i="1">
                            <a:solidFill>
                              <a:schemeClr val="bg2"/>
                            </a:solidFill>
                            <a:latin typeface="Cambria Math" panose="02040503050406030204" pitchFamily="18" charset="0"/>
                          </a:rPr>
                        </m:ctrlPr>
                      </m:dPr>
                      <m:e>
                        <m:r>
                          <a:rPr lang="en-US" sz="1800" i="1">
                            <a:solidFill>
                              <a:schemeClr val="bg2"/>
                            </a:solidFill>
                            <a:latin typeface="Cambria Math" panose="02040503050406030204" pitchFamily="18" charset="0"/>
                          </a:rPr>
                          <m:t>𝑣</m:t>
                        </m:r>
                      </m:e>
                    </m:d>
                    <m:r>
                      <a:rPr lang="en-US" sz="1800" b="0" i="1" smtClean="0">
                        <a:solidFill>
                          <a:schemeClr val="bg2"/>
                        </a:solidFill>
                        <a:latin typeface="Cambria Math" panose="02040503050406030204" pitchFamily="18" charset="0"/>
                      </a:rPr>
                      <m:t> </m:t>
                    </m:r>
                  </m:oMath>
                </a14:m>
                <a:r>
                  <a:rPr lang="en-US" sz="1800">
                    <a:solidFill>
                      <a:schemeClr val="bg2"/>
                    </a:solidFill>
                    <a:latin typeface="Quicksand" panose="020B0604020202020204" charset="0"/>
                  </a:rPr>
                  <a:t>cho có cùng chiều dài v</a:t>
                </a:r>
                <a:r>
                  <a:rPr lang="vi-VN" sz="1800">
                    <a:solidFill>
                      <a:schemeClr val="bg2"/>
                    </a:solidFill>
                    <a:latin typeface="Quicksand" panose="020B0604020202020204" charset="0"/>
                  </a:rPr>
                  <a:t>ới</a:t>
                </a:r>
                <a:r>
                  <a:rPr lang="en-US" sz="1800">
                    <a:solidFill>
                      <a:schemeClr val="bg2"/>
                    </a:solidFill>
                    <a:latin typeface="Quicksand" panose="020B0604020202020204" charset="0"/>
                  </a:rPr>
                  <a:t> </a:t>
                </a:r>
                <a14:m>
                  <m:oMath xmlns:m="http://schemas.openxmlformats.org/officeDocument/2006/math">
                    <m:r>
                      <a:rPr lang="en-US" sz="1800" i="1" smtClean="0">
                        <a:solidFill>
                          <a:schemeClr val="bg2"/>
                        </a:solidFill>
                        <a:latin typeface="Cambria Math" panose="02040503050406030204" pitchFamily="18" charset="0"/>
                      </a:rPr>
                      <m:t>𝑚</m:t>
                    </m:r>
                  </m:oMath>
                </a14:m>
                <a:r>
                  <a:rPr lang="en-US" sz="1800">
                    <a:solidFill>
                      <a:schemeClr val="bg2"/>
                    </a:solidFill>
                    <a:latin typeface="Quicksand" panose="020B0604020202020204" charset="0"/>
                  </a:rPr>
                  <a:t>. T</a:t>
                </a:r>
                <a:r>
                  <a:rPr lang="vi-VN" sz="1800">
                    <a:solidFill>
                      <a:schemeClr val="bg2"/>
                    </a:solidFill>
                    <a:latin typeface="Quicksand" panose="020B0604020202020204" charset="0"/>
                  </a:rPr>
                  <a:t>ức</a:t>
                </a:r>
                <a:r>
                  <a:rPr lang="en-US" sz="1800">
                    <a:solidFill>
                      <a:schemeClr val="bg2"/>
                    </a:solidFill>
                    <a:latin typeface="Quicksand" panose="020B0604020202020204" charset="0"/>
                  </a:rPr>
                  <a:t> là:</a:t>
                </a:r>
              </a:p>
              <a:p>
                <a:pPr>
                  <a:lnSpc>
                    <a:spcPct val="150000"/>
                  </a:lnSpc>
                </a:pPr>
                <a14:m>
                  <m:oMathPara xmlns:m="http://schemas.openxmlformats.org/officeDocument/2006/math">
                    <m:oMathParaPr>
                      <m:jc m:val="centerGroup"/>
                    </m:oMathParaPr>
                    <m:oMath xmlns:m="http://schemas.openxmlformats.org/officeDocument/2006/math">
                      <m:sSub>
                        <m:sSubPr>
                          <m:ctrlPr>
                            <a:rPr lang="en-US" sz="1800" i="1">
                              <a:solidFill>
                                <a:schemeClr val="bg2"/>
                              </a:solidFill>
                              <a:latin typeface="Cambria Math" panose="02040503050406030204" pitchFamily="18" charset="0"/>
                            </a:rPr>
                          </m:ctrlPr>
                        </m:sSubPr>
                        <m:e>
                          <m:r>
                            <a:rPr lang="en-US" sz="1800" b="0" i="1">
                              <a:solidFill>
                                <a:schemeClr val="bg2"/>
                              </a:solidFill>
                              <a:latin typeface="Cambria Math" panose="02040503050406030204" pitchFamily="18" charset="0"/>
                            </a:rPr>
                            <m:t>𝑆𝑎𝑙𝑠𝑎</m:t>
                          </m:r>
                          <m:r>
                            <a:rPr lang="en-US" sz="1800" b="0" i="1">
                              <a:solidFill>
                                <a:schemeClr val="bg2"/>
                              </a:solidFill>
                              <a:latin typeface="Cambria Math" panose="02040503050406030204" pitchFamily="18" charset="0"/>
                            </a:rPr>
                            <m:t>20</m:t>
                          </m:r>
                        </m:e>
                        <m:sub>
                          <m:r>
                            <a:rPr lang="en-US" sz="1800" b="0" i="1">
                              <a:solidFill>
                                <a:schemeClr val="bg2"/>
                              </a:solidFill>
                              <a:latin typeface="Cambria Math" panose="02040503050406030204" pitchFamily="18" charset="0"/>
                            </a:rPr>
                            <m:t>𝑘</m:t>
                          </m:r>
                        </m:sub>
                      </m:sSub>
                      <m:d>
                        <m:dPr>
                          <m:ctrlPr>
                            <a:rPr lang="en-US" sz="1800" i="1">
                              <a:solidFill>
                                <a:schemeClr val="bg2"/>
                              </a:solidFill>
                              <a:latin typeface="Cambria Math" panose="02040503050406030204" pitchFamily="18" charset="0"/>
                            </a:rPr>
                          </m:ctrlPr>
                        </m:dPr>
                        <m:e>
                          <m:r>
                            <a:rPr lang="en-US" sz="1800" b="0" i="1">
                              <a:solidFill>
                                <a:schemeClr val="bg2"/>
                              </a:solidFill>
                              <a:latin typeface="Cambria Math" panose="02040503050406030204" pitchFamily="18" charset="0"/>
                            </a:rPr>
                            <m:t>𝑣</m:t>
                          </m:r>
                        </m:e>
                      </m:d>
                      <m:r>
                        <a:rPr lang="en-US" sz="1800" i="1" smtClean="0">
                          <a:solidFill>
                            <a:schemeClr val="bg2"/>
                          </a:solidFill>
                          <a:latin typeface="Cambria Math" panose="02040503050406030204" pitchFamily="18" charset="0"/>
                        </a:rPr>
                        <m:t>⊕</m:t>
                      </m:r>
                      <m:d>
                        <m:dPr>
                          <m:ctrlPr>
                            <a:rPr lang="en-US" sz="1800" b="1" i="1" smtClean="0">
                              <a:solidFill>
                                <a:schemeClr val="bg2"/>
                              </a:solidFill>
                              <a:latin typeface="Cambria Math" panose="02040503050406030204" pitchFamily="18" charset="0"/>
                            </a:rPr>
                          </m:ctrlPr>
                        </m:dPr>
                        <m:e>
                          <m:r>
                            <a:rPr lang="en-US" sz="1800" i="1" smtClean="0">
                              <a:solidFill>
                                <a:schemeClr val="bg2"/>
                              </a:solidFill>
                              <a:latin typeface="Cambria Math" panose="02040503050406030204" pitchFamily="18" charset="0"/>
                            </a:rPr>
                            <m:t>𝑚</m:t>
                          </m:r>
                          <m:d>
                            <m:dPr>
                              <m:begChr m:val="["/>
                              <m:endChr m:val="]"/>
                              <m:ctrlPr>
                                <a:rPr lang="en-US" sz="1800" i="1" smtClean="0">
                                  <a:solidFill>
                                    <a:schemeClr val="bg2"/>
                                  </a:solidFill>
                                  <a:latin typeface="Cambria Math" panose="02040503050406030204" pitchFamily="18" charset="0"/>
                                </a:rPr>
                              </m:ctrlPr>
                            </m:dPr>
                            <m:e>
                              <m:r>
                                <a:rPr lang="en-US" sz="1800" i="1" smtClean="0">
                                  <a:solidFill>
                                    <a:schemeClr val="bg2"/>
                                  </a:solidFill>
                                  <a:latin typeface="Cambria Math" panose="02040503050406030204" pitchFamily="18" charset="0"/>
                                </a:rPr>
                                <m:t>0</m:t>
                              </m:r>
                            </m:e>
                          </m:d>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𝑚</m:t>
                          </m:r>
                          <m:d>
                            <m:dPr>
                              <m:begChr m:val="["/>
                              <m:endChr m:val="]"/>
                              <m:ctrlPr>
                                <a:rPr lang="en-US" sz="1800" i="1" smtClean="0">
                                  <a:solidFill>
                                    <a:schemeClr val="bg2"/>
                                  </a:solidFill>
                                  <a:latin typeface="Cambria Math" panose="02040503050406030204" pitchFamily="18" charset="0"/>
                                </a:rPr>
                              </m:ctrlPr>
                            </m:dPr>
                            <m:e>
                              <m:r>
                                <a:rPr lang="en-US" sz="1800" i="1" smtClean="0">
                                  <a:solidFill>
                                    <a:schemeClr val="bg2"/>
                                  </a:solidFill>
                                  <a:latin typeface="Cambria Math" panose="02040503050406030204" pitchFamily="18" charset="0"/>
                                </a:rPr>
                                <m:t>1</m:t>
                              </m:r>
                            </m:e>
                          </m:d>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𝑚</m:t>
                          </m:r>
                          <m:d>
                            <m:dPr>
                              <m:begChr m:val="["/>
                              <m:endChr m:val="]"/>
                              <m:ctrlPr>
                                <a:rPr lang="en-US" sz="1800" i="1" smtClean="0">
                                  <a:solidFill>
                                    <a:schemeClr val="bg2"/>
                                  </a:solidFill>
                                  <a:latin typeface="Cambria Math" panose="02040503050406030204" pitchFamily="18" charset="0"/>
                                </a:rPr>
                              </m:ctrlPr>
                            </m:dPr>
                            <m:e>
                              <m:r>
                                <a:rPr lang="en-US" sz="1800" i="1" smtClean="0">
                                  <a:solidFill>
                                    <a:schemeClr val="bg2"/>
                                  </a:solidFill>
                                  <a:latin typeface="Cambria Math" panose="02040503050406030204" pitchFamily="18" charset="0"/>
                                </a:rPr>
                                <m:t>−1</m:t>
                              </m:r>
                            </m:e>
                          </m:d>
                        </m:e>
                      </m:d>
                      <m:r>
                        <a:rPr lang="en-US" sz="1800" i="1" smtClean="0">
                          <a:solidFill>
                            <a:schemeClr val="bg2"/>
                          </a:solidFill>
                          <a:latin typeface="Cambria Math" panose="02040503050406030204" pitchFamily="18" charset="0"/>
                        </a:rPr>
                        <m:t>=</m:t>
                      </m:r>
                      <m:d>
                        <m:dPr>
                          <m:ctrlPr>
                            <a:rPr lang="en-US" sz="1800" i="1" smtClean="0">
                              <a:solidFill>
                                <a:schemeClr val="bg2"/>
                              </a:solidFill>
                              <a:latin typeface="Cambria Math" panose="02040503050406030204" pitchFamily="18" charset="0"/>
                            </a:rPr>
                          </m:ctrlPr>
                        </m:dPr>
                        <m:e>
                          <m:r>
                            <a:rPr lang="en-US" sz="1800" i="1" smtClean="0">
                              <a:solidFill>
                                <a:schemeClr val="bg2"/>
                              </a:solidFill>
                              <a:latin typeface="Cambria Math" panose="02040503050406030204" pitchFamily="18" charset="0"/>
                            </a:rPr>
                            <m:t>𝑐</m:t>
                          </m:r>
                          <m:d>
                            <m:dPr>
                              <m:begChr m:val="["/>
                              <m:endChr m:val="]"/>
                              <m:ctrlPr>
                                <a:rPr lang="en-US" sz="1800" i="1" smtClean="0">
                                  <a:solidFill>
                                    <a:schemeClr val="bg2"/>
                                  </a:solidFill>
                                  <a:latin typeface="Cambria Math" panose="02040503050406030204" pitchFamily="18" charset="0"/>
                                </a:rPr>
                              </m:ctrlPr>
                            </m:dPr>
                            <m:e>
                              <m:r>
                                <a:rPr lang="en-US" sz="1800" i="1" smtClean="0">
                                  <a:solidFill>
                                    <a:schemeClr val="bg2"/>
                                  </a:solidFill>
                                  <a:latin typeface="Cambria Math" panose="02040503050406030204" pitchFamily="18" charset="0"/>
                                </a:rPr>
                                <m:t>0</m:t>
                              </m:r>
                            </m:e>
                          </m:d>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𝑐</m:t>
                          </m:r>
                          <m:d>
                            <m:dPr>
                              <m:begChr m:val="["/>
                              <m:endChr m:val="]"/>
                              <m:ctrlPr>
                                <a:rPr lang="en-US" sz="1800" i="1" smtClean="0">
                                  <a:solidFill>
                                    <a:schemeClr val="bg2"/>
                                  </a:solidFill>
                                  <a:latin typeface="Cambria Math" panose="02040503050406030204" pitchFamily="18" charset="0"/>
                                </a:rPr>
                              </m:ctrlPr>
                            </m:dPr>
                            <m:e>
                              <m:r>
                                <a:rPr lang="en-US" sz="1800" i="1" smtClean="0">
                                  <a:solidFill>
                                    <a:schemeClr val="bg2"/>
                                  </a:solidFill>
                                  <a:latin typeface="Cambria Math" panose="02040503050406030204" pitchFamily="18" charset="0"/>
                                </a:rPr>
                                <m:t>1</m:t>
                              </m:r>
                            </m:e>
                          </m:d>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𝑐</m:t>
                          </m:r>
                          <m:d>
                            <m:dPr>
                              <m:begChr m:val="["/>
                              <m:endChr m:val="]"/>
                              <m:ctrlPr>
                                <a:rPr lang="en-US" sz="1800" i="1" smtClean="0">
                                  <a:solidFill>
                                    <a:schemeClr val="bg2"/>
                                  </a:solidFill>
                                  <a:latin typeface="Cambria Math" panose="02040503050406030204" pitchFamily="18" charset="0"/>
                                </a:rPr>
                              </m:ctrlPr>
                            </m:dPr>
                            <m:e>
                              <m:r>
                                <a:rPr lang="en-US" sz="1800" i="1" smtClean="0">
                                  <a:solidFill>
                                    <a:schemeClr val="bg2"/>
                                  </a:solidFill>
                                  <a:latin typeface="Cambria Math" panose="02040503050406030204" pitchFamily="18" charset="0"/>
                                </a:rPr>
                                <m:t>−1</m:t>
                              </m:r>
                            </m:e>
                          </m:d>
                        </m:e>
                      </m:d>
                    </m:oMath>
                  </m:oMathPara>
                </a14:m>
                <a:endParaRPr lang="en-US" sz="1800" i="1">
                  <a:solidFill>
                    <a:schemeClr val="bg2"/>
                  </a:solidFill>
                  <a:latin typeface="Cambria Math" panose="02040503050406030204" pitchFamily="18" charset="0"/>
                </a:endParaRPr>
              </a:p>
              <a:p>
                <a:pPr algn="ctr">
                  <a:lnSpc>
                    <a:spcPct val="150000"/>
                  </a:lnSpc>
                </a:pPr>
                <a:r>
                  <a:rPr lang="en-US" sz="1800">
                    <a:solidFill>
                      <a:schemeClr val="bg2"/>
                    </a:solidFill>
                    <a:latin typeface="Quicksand" panose="020B0604020202020204" charset="0"/>
                  </a:rPr>
                  <a:t>trong đó</a:t>
                </a:r>
                <a:endParaRPr lang="en-US" sz="1800" i="1">
                  <a:solidFill>
                    <a:schemeClr val="bg2"/>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1800" i="1" smtClean="0">
                          <a:solidFill>
                            <a:schemeClr val="bg2"/>
                          </a:solidFill>
                          <a:latin typeface="Cambria Math" panose="02040503050406030204" pitchFamily="18" charset="0"/>
                        </a:rPr>
                        <m:t>𝑐</m:t>
                      </m:r>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𝑖</m:t>
                      </m:r>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𝑚</m:t>
                      </m:r>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𝑖</m:t>
                      </m:r>
                      <m:r>
                        <a:rPr lang="en-US" sz="1800" i="1" smtClean="0">
                          <a:solidFill>
                            <a:schemeClr val="bg2"/>
                          </a:solidFill>
                          <a:latin typeface="Cambria Math" panose="02040503050406030204" pitchFamily="18" charset="0"/>
                        </a:rPr>
                        <m:t>]⊕</m:t>
                      </m:r>
                      <m:sSub>
                        <m:sSubPr>
                          <m:ctrlPr>
                            <a:rPr lang="en-US" sz="1800" i="1">
                              <a:solidFill>
                                <a:schemeClr val="bg2"/>
                              </a:solidFill>
                              <a:latin typeface="Cambria Math" panose="02040503050406030204" pitchFamily="18" charset="0"/>
                            </a:rPr>
                          </m:ctrlPr>
                        </m:sSubPr>
                        <m:e>
                          <m:r>
                            <a:rPr lang="en-US" sz="1800" i="1">
                              <a:solidFill>
                                <a:schemeClr val="bg2"/>
                              </a:solidFill>
                              <a:latin typeface="Cambria Math" panose="02040503050406030204" pitchFamily="18" charset="0"/>
                            </a:rPr>
                            <m:t>𝑆𝑎𝑙𝑠𝑎</m:t>
                          </m:r>
                          <m:r>
                            <a:rPr lang="en-US" sz="1800" i="1">
                              <a:solidFill>
                                <a:schemeClr val="bg2"/>
                              </a:solidFill>
                              <a:latin typeface="Cambria Math" panose="02040503050406030204" pitchFamily="18" charset="0"/>
                            </a:rPr>
                            <m:t>20</m:t>
                          </m:r>
                        </m:e>
                        <m:sub>
                          <m:r>
                            <a:rPr lang="en-US" sz="1800" i="1">
                              <a:solidFill>
                                <a:schemeClr val="bg2"/>
                              </a:solidFill>
                              <a:latin typeface="Cambria Math" panose="02040503050406030204" pitchFamily="18" charset="0"/>
                            </a:rPr>
                            <m:t>𝑘</m:t>
                          </m:r>
                        </m:sub>
                      </m:sSub>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𝑣</m:t>
                      </m:r>
                      <m:r>
                        <a:rPr lang="en-US" sz="1800" i="1" smtClean="0">
                          <a:solidFill>
                            <a:schemeClr val="bg2"/>
                          </a:solidFill>
                          <a:latin typeface="Cambria Math" panose="02040503050406030204" pitchFamily="18" charset="0"/>
                        </a:rPr>
                        <m:t>,[</m:t>
                      </m:r>
                      <m:r>
                        <a:rPr lang="en-US" sz="1800" i="1" smtClean="0">
                          <a:solidFill>
                            <a:schemeClr val="bg2"/>
                          </a:solidFill>
                          <a:latin typeface="Cambria Math" panose="02040503050406030204" pitchFamily="18" charset="0"/>
                        </a:rPr>
                        <m:t>𝑖</m:t>
                      </m:r>
                      <m:r>
                        <a:rPr lang="en-US" sz="1800" i="1" smtClean="0">
                          <a:solidFill>
                            <a:schemeClr val="bg2"/>
                          </a:solidFill>
                          <a:latin typeface="Cambria Math" panose="02040503050406030204" pitchFamily="18" charset="0"/>
                        </a:rPr>
                        <m:t>/64])[</m:t>
                      </m:r>
                      <m:r>
                        <a:rPr lang="en-US" sz="1800" i="1" smtClean="0">
                          <a:solidFill>
                            <a:schemeClr val="bg2"/>
                          </a:solidFill>
                          <a:latin typeface="Cambria Math" panose="02040503050406030204" pitchFamily="18" charset="0"/>
                        </a:rPr>
                        <m:t>𝑖</m:t>
                      </m:r>
                      <m:r>
                        <a:rPr lang="en-US" sz="1800" b="0" i="1" smtClean="0">
                          <a:solidFill>
                            <a:schemeClr val="bg2"/>
                          </a:solidFill>
                          <a:latin typeface="Cambria Math" panose="02040503050406030204" pitchFamily="18" charset="0"/>
                        </a:rPr>
                        <m:t> </m:t>
                      </m:r>
                      <m:r>
                        <a:rPr lang="en-US" sz="1800" i="1" smtClean="0">
                          <a:solidFill>
                            <a:schemeClr val="bg2"/>
                          </a:solidFill>
                          <a:latin typeface="Cambria Math" panose="02040503050406030204" pitchFamily="18" charset="0"/>
                        </a:rPr>
                        <m:t>𝑚𝑜𝑑</m:t>
                      </m:r>
                      <m:r>
                        <a:rPr lang="en-US" sz="1800" b="0" i="1" smtClean="0">
                          <a:solidFill>
                            <a:schemeClr val="bg2"/>
                          </a:solidFill>
                          <a:latin typeface="Cambria Math" panose="02040503050406030204" pitchFamily="18" charset="0"/>
                        </a:rPr>
                        <m:t> </m:t>
                      </m:r>
                      <m:r>
                        <a:rPr lang="en-US" sz="1800" i="1" smtClean="0">
                          <a:solidFill>
                            <a:schemeClr val="bg2"/>
                          </a:solidFill>
                          <a:latin typeface="Cambria Math" panose="02040503050406030204" pitchFamily="18" charset="0"/>
                        </a:rPr>
                        <m:t>64].</m:t>
                      </m:r>
                    </m:oMath>
                  </m:oMathPara>
                </a14:m>
                <a:endParaRPr lang="en-US" sz="1800">
                  <a:solidFill>
                    <a:schemeClr val="bg2"/>
                  </a:solidFill>
                  <a:latin typeface="Quicksand" panose="020B0604020202020204" charset="0"/>
                </a:endParaRPr>
              </a:p>
              <a:p>
                <a:pPr>
                  <a:lnSpc>
                    <a:spcPct val="150000"/>
                  </a:lnSpc>
                </a:pPr>
                <a:endParaRPr lang="en-US" sz="1800">
                  <a:solidFill>
                    <a:schemeClr val="bg2"/>
                  </a:solidFill>
                  <a:latin typeface="Quicksand" panose="020B0604020202020204" charset="0"/>
                </a:endParaRPr>
              </a:p>
            </p:txBody>
          </p:sp>
        </mc:Choice>
        <mc:Fallback xmlns="">
          <p:sp>
            <p:nvSpPr>
              <p:cNvPr id="2" name="TextBox 1">
                <a:extLst>
                  <a:ext uri="{FF2B5EF4-FFF2-40B4-BE49-F238E27FC236}">
                    <a16:creationId xmlns:a16="http://schemas.microsoft.com/office/drawing/2014/main" id="{1D0905E6-B216-CEA7-2CED-004C2B2A235F}"/>
                  </a:ext>
                </a:extLst>
              </p:cNvPr>
              <p:cNvSpPr txBox="1">
                <a:spLocks noRot="1" noChangeAspect="1" noMove="1" noResize="1" noEditPoints="1" noAdjustHandles="1" noChangeArrowheads="1" noChangeShapeType="1" noTextEdit="1"/>
              </p:cNvSpPr>
              <p:nvPr/>
            </p:nvSpPr>
            <p:spPr>
              <a:xfrm>
                <a:off x="999796" y="1266441"/>
                <a:ext cx="7374440" cy="3820020"/>
              </a:xfrm>
              <a:prstGeom prst="rect">
                <a:avLst/>
              </a:prstGeom>
              <a:blipFill>
                <a:blip r:embed="rId3"/>
                <a:stretch>
                  <a:fillRect l="-496"/>
                </a:stretch>
              </a:blipFill>
            </p:spPr>
            <p:txBody>
              <a:bodyPr/>
              <a:lstStyle/>
              <a:p>
                <a:r>
                  <a:rPr lang="en-US">
                    <a:noFill/>
                  </a:rPr>
                  <a:t> </a:t>
                </a:r>
              </a:p>
            </p:txBody>
          </p:sp>
        </mc:Fallback>
      </mc:AlternateContent>
    </p:spTree>
    <p:extLst>
      <p:ext uri="{BB962C8B-B14F-4D97-AF65-F5344CB8AC3E}">
        <p14:creationId xmlns:p14="http://schemas.microsoft.com/office/powerpoint/2010/main" val="213666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54"/>
          <p:cNvSpPr/>
          <p:nvPr/>
        </p:nvSpPr>
        <p:spPr>
          <a:xfrm>
            <a:off x="714799" y="474832"/>
            <a:ext cx="7704000" cy="3767486"/>
          </a:xfrm>
          <a:prstGeom prst="roundRect">
            <a:avLst>
              <a:gd name="adj" fmla="val 16667"/>
            </a:avLst>
          </a:prstGeom>
          <a:solidFill>
            <a:schemeClr val="accent1">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4"/>
          <p:cNvSpPr txBox="1">
            <a:spLocks noGrp="1"/>
          </p:cNvSpPr>
          <p:nvPr>
            <p:ph type="title" idx="15"/>
          </p:nvPr>
        </p:nvSpPr>
        <p:spPr>
          <a:xfrm>
            <a:off x="1422835" y="1999050"/>
            <a:ext cx="6412200" cy="572700"/>
          </a:xfrm>
          <a:prstGeom prst="rect">
            <a:avLst/>
          </a:prstGeom>
        </p:spPr>
        <p:txBody>
          <a:bodyPr spcFirstLastPara="1" wrap="square" lIns="0" tIns="0" rIns="0" bIns="0" anchor="t" anchorCtr="0">
            <a:noAutofit/>
          </a:bodyPr>
          <a:lstStyle/>
          <a:p>
            <a:pPr lvl="0"/>
            <a:r>
              <a:rPr lang="en" sz="5400"/>
              <a:t>THANK YOU FOR L</a:t>
            </a:r>
            <a:r>
              <a:rPr lang="en-US" sz="5400"/>
              <a:t>ISTENING</a:t>
            </a:r>
            <a:endParaRPr sz="5400"/>
          </a:p>
        </p:txBody>
      </p:sp>
      <p:grpSp>
        <p:nvGrpSpPr>
          <p:cNvPr id="1468" name="Google Shape;1468;p54"/>
          <p:cNvGrpSpPr/>
          <p:nvPr/>
        </p:nvGrpSpPr>
        <p:grpSpPr>
          <a:xfrm>
            <a:off x="7631947" y="649694"/>
            <a:ext cx="636814" cy="120078"/>
            <a:chOff x="8209059" y="198000"/>
            <a:chExt cx="636814" cy="120078"/>
          </a:xfrm>
        </p:grpSpPr>
        <p:sp>
          <p:nvSpPr>
            <p:cNvPr id="1469" name="Google Shape;1469;p5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458"/>
                                        </p:tgtEl>
                                        <p:attrNameLst>
                                          <p:attrName>style.visibility</p:attrName>
                                        </p:attrNameLst>
                                      </p:cBhvr>
                                      <p:to>
                                        <p:strVal val="visible"/>
                                      </p:to>
                                    </p:set>
                                    <p:anim calcmode="lin" valueType="num">
                                      <p:cBhvr additive="base">
                                        <p:cTn id="7" dur="1000"/>
                                        <p:tgtEl>
                                          <p:spTgt spid="14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57"/>
          <p:cNvSpPr/>
          <p:nvPr/>
        </p:nvSpPr>
        <p:spPr>
          <a:xfrm>
            <a:off x="720000" y="571145"/>
            <a:ext cx="7704000" cy="232756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7CC8B7C-836C-2059-1E7F-C93E2841580F}"/>
              </a:ext>
            </a:extLst>
          </p:cNvPr>
          <p:cNvSpPr txBox="1"/>
          <p:nvPr/>
        </p:nvSpPr>
        <p:spPr>
          <a:xfrm>
            <a:off x="848940" y="791441"/>
            <a:ext cx="7135642" cy="1754326"/>
          </a:xfrm>
          <a:prstGeom prst="rect">
            <a:avLst/>
          </a:prstGeom>
          <a:noFill/>
        </p:spPr>
        <p:txBody>
          <a:bodyPr wrap="square" rtlCol="0">
            <a:spAutoFit/>
          </a:bodyPr>
          <a:lstStyle/>
          <a:p>
            <a:pPr marL="285750" indent="-285750">
              <a:buFont typeface="Arial" panose="020B0604020202020204" pitchFamily="34" charset="0"/>
              <a:buChar char="•"/>
            </a:pPr>
            <a:r>
              <a:rPr lang="vi-VN" sz="1800" b="0" i="0">
                <a:solidFill>
                  <a:schemeClr val="bg2"/>
                </a:solidFill>
                <a:effectLst/>
                <a:latin typeface="Quicksand" panose="020B0604020202020204" charset="0"/>
              </a:rPr>
              <a:t>Mật mã dòng (stream cipher) Salsa20 là một thuật toán mật mã dòng được thiết kế bởi Daniel J. Bernstein vào năm 2005.</a:t>
            </a:r>
            <a:endParaRPr lang="en-US" sz="1800" b="0" i="0">
              <a:solidFill>
                <a:schemeClr val="bg2"/>
              </a:solidFill>
              <a:effectLst/>
              <a:latin typeface="Quicksand" panose="020B0604020202020204" charset="0"/>
            </a:endParaRPr>
          </a:p>
          <a:p>
            <a:pPr marL="285750" indent="-285750">
              <a:buFont typeface="Arial" panose="020B0604020202020204" pitchFamily="34" charset="0"/>
              <a:buChar char="•"/>
            </a:pPr>
            <a:endParaRPr lang="en-US" sz="1800" b="0" i="0">
              <a:solidFill>
                <a:schemeClr val="bg2"/>
              </a:solidFill>
              <a:effectLst/>
              <a:latin typeface="Quicksand" panose="020B0604020202020204" charset="0"/>
            </a:endParaRPr>
          </a:p>
          <a:p>
            <a:pPr marL="285750" indent="-285750">
              <a:buFont typeface="Arial" panose="020B0604020202020204" pitchFamily="34" charset="0"/>
              <a:buChar char="•"/>
            </a:pPr>
            <a:r>
              <a:rPr lang="vi-VN" sz="1800" b="0" i="0">
                <a:solidFill>
                  <a:schemeClr val="bg2"/>
                </a:solidFill>
                <a:effectLst/>
                <a:latin typeface="Quicksand" panose="020B0604020202020204" charset="0"/>
              </a:rPr>
              <a:t>Nó đã trở thành một trong những thuật toán mật mã dòng phổ biến và an toàn trong nhiều ứng dụng bảo mật trên internet và trong các hệ thống khác.</a:t>
            </a:r>
            <a:endParaRPr lang="en-US" sz="1800" b="0" i="0">
              <a:solidFill>
                <a:schemeClr val="bg2"/>
              </a:solidFill>
              <a:effectLst/>
              <a:latin typeface="Quicksand"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57"/>
          <p:cNvSpPr/>
          <p:nvPr/>
        </p:nvSpPr>
        <p:spPr>
          <a:xfrm>
            <a:off x="720000" y="571144"/>
            <a:ext cx="7704000" cy="3780915"/>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7CC8B7C-836C-2059-1E7F-C93E2841580F}"/>
              </a:ext>
            </a:extLst>
          </p:cNvPr>
          <p:cNvSpPr txBox="1"/>
          <p:nvPr/>
        </p:nvSpPr>
        <p:spPr>
          <a:xfrm>
            <a:off x="848940" y="791441"/>
            <a:ext cx="7374440" cy="3139321"/>
          </a:xfrm>
          <a:prstGeom prst="rect">
            <a:avLst/>
          </a:prstGeom>
          <a:noFill/>
        </p:spPr>
        <p:txBody>
          <a:bodyPr wrap="square" rtlCol="0">
            <a:spAutoFit/>
          </a:bodyPr>
          <a:lstStyle/>
          <a:p>
            <a:pPr algn="l"/>
            <a:r>
              <a:rPr lang="vi-VN" sz="1800" b="0" i="0">
                <a:solidFill>
                  <a:schemeClr val="bg2"/>
                </a:solidFill>
                <a:effectLst/>
                <a:latin typeface="Quicksand" panose="020B0604020202020204" charset="0"/>
              </a:rPr>
              <a:t>Salsa20 có một loạt ưu điểm quan trọng, bao gồm:</a:t>
            </a:r>
            <a:endParaRPr lang="en-US" sz="1800" b="0" i="0">
              <a:solidFill>
                <a:schemeClr val="bg2"/>
              </a:solidFill>
              <a:effectLst/>
              <a:latin typeface="Quicksand" panose="020B0604020202020204" charset="0"/>
            </a:endParaRPr>
          </a:p>
          <a:p>
            <a:pPr algn="l"/>
            <a:endParaRPr lang="vi-VN" sz="1800" b="0" i="0">
              <a:solidFill>
                <a:schemeClr val="bg2"/>
              </a:solidFill>
              <a:effectLst/>
              <a:latin typeface="Quicksand" panose="020B0604020202020204" charset="0"/>
            </a:endParaRPr>
          </a:p>
          <a:p>
            <a:pPr algn="l">
              <a:buFont typeface="+mj-lt"/>
              <a:buAutoNum type="arabicPeriod"/>
            </a:pPr>
            <a:r>
              <a:rPr lang="en-US" sz="1800" b="1" i="0">
                <a:solidFill>
                  <a:schemeClr val="bg2"/>
                </a:solidFill>
                <a:effectLst/>
                <a:latin typeface="Quicksand" panose="020B0604020202020204" charset="0"/>
              </a:rPr>
              <a:t> </a:t>
            </a:r>
            <a:r>
              <a:rPr lang="vi-VN" sz="1800" b="1" i="0">
                <a:solidFill>
                  <a:schemeClr val="bg2"/>
                </a:solidFill>
                <a:effectLst/>
                <a:latin typeface="Quicksand" panose="020B0604020202020204" charset="0"/>
              </a:rPr>
              <a:t>Hiệu suất cao</a:t>
            </a:r>
            <a:r>
              <a:rPr lang="vi-VN" sz="1800" b="0" i="0">
                <a:solidFill>
                  <a:schemeClr val="bg2"/>
                </a:solidFill>
                <a:effectLst/>
                <a:latin typeface="Quicksand" panose="020B0604020202020204" charset="0"/>
              </a:rPr>
              <a:t>: Salsa20 được thiết kế để hoạt động nhanh chóng và hiệu quả trên nhiều nền tảng phần cứng và phần mềm. Điều này làm cho nó trở thành lựa chọn lý tưởng cho các ứng dụng đòi hỏi xử lý nhanh và hiệu suất cao, như mã hóa dữ liệu trong thời gian thực.</a:t>
            </a:r>
            <a:endParaRPr lang="en-US" sz="1800" b="0" i="0">
              <a:solidFill>
                <a:schemeClr val="bg2"/>
              </a:solidFill>
              <a:effectLst/>
              <a:latin typeface="Quicksand" panose="020B0604020202020204" charset="0"/>
            </a:endParaRPr>
          </a:p>
          <a:p>
            <a:pPr algn="l">
              <a:buFont typeface="+mj-lt"/>
              <a:buAutoNum type="arabicPeriod"/>
            </a:pPr>
            <a:endParaRPr lang="vi-VN" sz="1800" b="0" i="0">
              <a:solidFill>
                <a:schemeClr val="bg2"/>
              </a:solidFill>
              <a:effectLst/>
              <a:latin typeface="Quicksand" panose="020B0604020202020204" charset="0"/>
            </a:endParaRPr>
          </a:p>
          <a:p>
            <a:pPr algn="l">
              <a:buFont typeface="+mj-lt"/>
              <a:buAutoNum type="arabicPeriod"/>
            </a:pPr>
            <a:r>
              <a:rPr lang="en-US" sz="1800" b="1" i="0">
                <a:solidFill>
                  <a:schemeClr val="bg2"/>
                </a:solidFill>
                <a:effectLst/>
                <a:latin typeface="Quicksand" panose="020B0604020202020204" charset="0"/>
              </a:rPr>
              <a:t> </a:t>
            </a:r>
            <a:r>
              <a:rPr lang="vi-VN" sz="1800" b="1" i="0">
                <a:solidFill>
                  <a:schemeClr val="bg2"/>
                </a:solidFill>
                <a:effectLst/>
                <a:latin typeface="Quicksand" panose="020B0604020202020204" charset="0"/>
              </a:rPr>
              <a:t>Bảo mật mạnh</a:t>
            </a:r>
            <a:r>
              <a:rPr lang="vi-VN" sz="1800" b="0" i="0">
                <a:solidFill>
                  <a:schemeClr val="bg2"/>
                </a:solidFill>
                <a:effectLst/>
                <a:latin typeface="Quicksand" panose="020B0604020202020204" charset="0"/>
              </a:rPr>
              <a:t>: Salsa20 được chấp nhận rộng rãi trong cộng đồng mật mã học vì tính bảo mật mạnh của nó. Nó đã trải qua nhiều cuộc kiểm tra và đánh giá bởi các chuyên gia an ninh và không có lỗ hổng lớn nào được phát hiện.</a:t>
            </a:r>
          </a:p>
        </p:txBody>
      </p:sp>
    </p:spTree>
    <p:extLst>
      <p:ext uri="{BB962C8B-B14F-4D97-AF65-F5344CB8AC3E}">
        <p14:creationId xmlns:p14="http://schemas.microsoft.com/office/powerpoint/2010/main" val="212596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57"/>
          <p:cNvSpPr/>
          <p:nvPr/>
        </p:nvSpPr>
        <p:spPr>
          <a:xfrm>
            <a:off x="720000" y="571144"/>
            <a:ext cx="7704000" cy="3683615"/>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7CC8B7C-836C-2059-1E7F-C93E2841580F}"/>
              </a:ext>
            </a:extLst>
          </p:cNvPr>
          <p:cNvSpPr txBox="1"/>
          <p:nvPr/>
        </p:nvSpPr>
        <p:spPr>
          <a:xfrm>
            <a:off x="857841" y="791441"/>
            <a:ext cx="7135642" cy="3139321"/>
          </a:xfrm>
          <a:prstGeom prst="rect">
            <a:avLst/>
          </a:prstGeom>
          <a:noFill/>
        </p:spPr>
        <p:txBody>
          <a:bodyPr wrap="square" rtlCol="0">
            <a:spAutoFit/>
          </a:bodyPr>
          <a:lstStyle/>
          <a:p>
            <a:pPr algn="l"/>
            <a:r>
              <a:rPr lang="en-US" sz="1800" b="1" i="0">
                <a:solidFill>
                  <a:schemeClr val="bg2"/>
                </a:solidFill>
                <a:effectLst/>
                <a:latin typeface="Quicksand" panose="020B0604020202020204" charset="0"/>
              </a:rPr>
              <a:t>3. </a:t>
            </a:r>
            <a:r>
              <a:rPr lang="vi-VN" sz="1800" b="1" i="0">
                <a:solidFill>
                  <a:schemeClr val="bg2"/>
                </a:solidFill>
                <a:effectLst/>
                <a:latin typeface="Quicksand" panose="020B0604020202020204" charset="0"/>
              </a:rPr>
              <a:t>Dễ triển khai và hiểu</a:t>
            </a:r>
            <a:r>
              <a:rPr lang="vi-VN" sz="1800" b="0" i="0">
                <a:solidFill>
                  <a:schemeClr val="bg2"/>
                </a:solidFill>
                <a:effectLst/>
                <a:latin typeface="Quicksand" panose="020B0604020202020204" charset="0"/>
              </a:rPr>
              <a:t>: Salsa20 có cấu trúc đơn giản, dễ hiểu, và có thể triển khai dễ dàng trong nhiều ngôn ngữ và môi trường khác nhau. Điều này làm cho nó phù hợp cho việc sử dụng trong các ứng dụng khác nhau mà không đòi hỏi kiến thức mật mã sâu rộng.</a:t>
            </a:r>
            <a:endParaRPr lang="en-US" sz="1800" b="0" i="0">
              <a:solidFill>
                <a:schemeClr val="bg2"/>
              </a:solidFill>
              <a:effectLst/>
              <a:latin typeface="Quicksand" panose="020B0604020202020204" charset="0"/>
            </a:endParaRPr>
          </a:p>
          <a:p>
            <a:pPr algn="l"/>
            <a:endParaRPr lang="vi-VN" sz="1800" b="0" i="0">
              <a:solidFill>
                <a:schemeClr val="bg2"/>
              </a:solidFill>
              <a:effectLst/>
              <a:latin typeface="Quicksand" panose="020B0604020202020204" charset="0"/>
            </a:endParaRPr>
          </a:p>
          <a:p>
            <a:pPr algn="l"/>
            <a:r>
              <a:rPr lang="en-US" sz="1800" b="1" i="0">
                <a:solidFill>
                  <a:schemeClr val="bg2"/>
                </a:solidFill>
                <a:effectLst/>
                <a:latin typeface="Quicksand" panose="020B0604020202020204" charset="0"/>
              </a:rPr>
              <a:t>4. </a:t>
            </a:r>
            <a:r>
              <a:rPr lang="vi-VN" sz="1800" b="1" i="0">
                <a:solidFill>
                  <a:schemeClr val="bg2"/>
                </a:solidFill>
                <a:effectLst/>
                <a:latin typeface="Quicksand" panose="020B0604020202020204" charset="0"/>
              </a:rPr>
              <a:t>Loạt biến thể và mở rộng</a:t>
            </a:r>
            <a:r>
              <a:rPr lang="vi-VN" sz="1800" b="0" i="0">
                <a:solidFill>
                  <a:schemeClr val="bg2"/>
                </a:solidFill>
                <a:effectLst/>
                <a:latin typeface="Quicksand" panose="020B0604020202020204" charset="0"/>
              </a:rPr>
              <a:t>: Salsa20 có nhiều phiên bản và biến thể, cho phép tùy chỉnh cấu hình theo nhu cầu cụ thể của ứng dụng. Điều này bao gồm Salsa20/20 và XSalsa20, mang lại sự linh hoạt cho việc đảm bảo tính bảo mật và hiệu suất theo yêu cầu.</a:t>
            </a:r>
          </a:p>
        </p:txBody>
      </p:sp>
    </p:spTree>
    <p:extLst>
      <p:ext uri="{BB962C8B-B14F-4D97-AF65-F5344CB8AC3E}">
        <p14:creationId xmlns:p14="http://schemas.microsoft.com/office/powerpoint/2010/main" val="346974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57"/>
          <p:cNvSpPr/>
          <p:nvPr/>
        </p:nvSpPr>
        <p:spPr>
          <a:xfrm>
            <a:off x="720000" y="571145"/>
            <a:ext cx="7704000" cy="2806538"/>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7CC8B7C-836C-2059-1E7F-C93E2841580F}"/>
              </a:ext>
            </a:extLst>
          </p:cNvPr>
          <p:cNvSpPr txBox="1"/>
          <p:nvPr/>
        </p:nvSpPr>
        <p:spPr>
          <a:xfrm>
            <a:off x="857841" y="791441"/>
            <a:ext cx="7135642" cy="2031325"/>
          </a:xfrm>
          <a:prstGeom prst="rect">
            <a:avLst/>
          </a:prstGeom>
          <a:noFill/>
        </p:spPr>
        <p:txBody>
          <a:bodyPr wrap="square" rtlCol="0">
            <a:spAutoFit/>
          </a:bodyPr>
          <a:lstStyle/>
          <a:p>
            <a:pPr algn="l"/>
            <a:r>
              <a:rPr lang="en-US" sz="1800" b="1" i="0">
                <a:solidFill>
                  <a:schemeClr val="bg2"/>
                </a:solidFill>
                <a:effectLst/>
                <a:latin typeface="Quicksand" panose="020B0604020202020204" charset="0"/>
              </a:rPr>
              <a:t>5. </a:t>
            </a:r>
            <a:r>
              <a:rPr lang="vi-VN" sz="1800" b="1" i="0">
                <a:solidFill>
                  <a:schemeClr val="bg2"/>
                </a:solidFill>
                <a:effectLst/>
                <a:latin typeface="Quicksand" panose="020B0604020202020204" charset="0"/>
              </a:rPr>
              <a:t>Ứng dụng rộng rãi</a:t>
            </a:r>
            <a:r>
              <a:rPr lang="vi-VN" sz="1800" b="0" i="0">
                <a:solidFill>
                  <a:schemeClr val="bg2"/>
                </a:solidFill>
                <a:effectLst/>
                <a:latin typeface="Quicksand" panose="020B0604020202020204" charset="0"/>
              </a:rPr>
              <a:t>: Salsa20 được sử dụng rộng rãi trong các ứng dụng bảo mật, bao gồm HTTPS, SSH, VPN, và nhiều giao thức mạng khác. Điều này chứng tỏ tính phổ biến và đáng tin cậy của thuật toán này.</a:t>
            </a:r>
            <a:endParaRPr lang="en-US" sz="1800" b="0" i="0">
              <a:solidFill>
                <a:schemeClr val="bg2"/>
              </a:solidFill>
              <a:effectLst/>
              <a:latin typeface="Quicksand" panose="020B0604020202020204" charset="0"/>
            </a:endParaRPr>
          </a:p>
          <a:p>
            <a:pPr algn="l"/>
            <a:endParaRPr lang="vi-VN" sz="1800" b="0" i="0">
              <a:solidFill>
                <a:schemeClr val="bg2"/>
              </a:solidFill>
              <a:effectLst/>
              <a:latin typeface="Quicksand" panose="020B0604020202020204" charset="0"/>
            </a:endParaRPr>
          </a:p>
          <a:p>
            <a:pPr algn="l"/>
            <a:r>
              <a:rPr lang="vi-VN" sz="1800" b="0" i="0">
                <a:solidFill>
                  <a:schemeClr val="bg2"/>
                </a:solidFill>
                <a:effectLst/>
                <a:latin typeface="Quicksand" panose="020B0604020202020204" charset="0"/>
              </a:rPr>
              <a:t>Tóm lại, Salsa20 là một thuật toán mật mã dòng mạnh mẽ, hiệu suất cao, và phù hợp cho nhiều ứng dụng bảo mật.</a:t>
            </a:r>
          </a:p>
        </p:txBody>
      </p:sp>
    </p:spTree>
    <p:extLst>
      <p:ext uri="{BB962C8B-B14F-4D97-AF65-F5344CB8AC3E}">
        <p14:creationId xmlns:p14="http://schemas.microsoft.com/office/powerpoint/2010/main" val="178902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Giới thiệu</a:t>
            </a:r>
            <a:endParaRPr sz="2400" b="1">
              <a:latin typeface="Quicksand" panose="020B0604020202020204" charset="0"/>
            </a:endParaRPr>
          </a:p>
        </p:txBody>
      </p:sp>
      <p:sp>
        <p:nvSpPr>
          <p:cNvPr id="1532" name="Google Shape;1532;p57"/>
          <p:cNvSpPr/>
          <p:nvPr/>
        </p:nvSpPr>
        <p:spPr>
          <a:xfrm>
            <a:off x="720000" y="1076131"/>
            <a:ext cx="7704000" cy="2768081"/>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665;p59">
            <a:extLst>
              <a:ext uri="{FF2B5EF4-FFF2-40B4-BE49-F238E27FC236}">
                <a16:creationId xmlns:a16="http://schemas.microsoft.com/office/drawing/2014/main" id="{437466BA-AFBF-55BD-53F2-51A748D93927}"/>
              </a:ext>
            </a:extLst>
          </p:cNvPr>
          <p:cNvSpPr txBox="1">
            <a:spLocks noGrp="1"/>
          </p:cNvSpPr>
          <p:nvPr>
            <p:ph type="title"/>
          </p:nvPr>
        </p:nvSpPr>
        <p:spPr>
          <a:xfrm>
            <a:off x="1110013" y="1188277"/>
            <a:ext cx="7158747" cy="2156991"/>
          </a:xfrm>
          <a:prstGeom prst="rect">
            <a:avLst/>
          </a:prstGeom>
        </p:spPr>
        <p:txBody>
          <a:bodyPr spcFirstLastPara="1" wrap="square" lIns="0" tIns="0" rIns="0" bIns="0" anchor="t" anchorCtr="0">
            <a:noAutofit/>
          </a:bodyPr>
          <a:lstStyle/>
          <a:p>
            <a:pPr lvl="0" algn="l"/>
            <a:br>
              <a:rPr lang="en-US" sz="1800"/>
            </a:br>
            <a:r>
              <a:rPr lang="vi-VN" sz="1800" b="1"/>
              <a:t>Salsa20</a:t>
            </a:r>
            <a:r>
              <a:rPr lang="vi-VN" sz="1800"/>
              <a:t> là một hàm băm với đầu vào là 64 byte và đầu ra là 64 byte. Hàm băm này được sử dụng trong chế độ tính toán như một mã dòng: </a:t>
            </a:r>
            <a:r>
              <a:rPr lang="vi-VN" sz="1800" b="1"/>
              <a:t>Salsa20</a:t>
            </a:r>
            <a:r>
              <a:rPr lang="vi-VN" sz="1800"/>
              <a:t> thực hiện mã hóa một khối plaintext 64 byte bằng cách áp dụng phép băm cho khóa, số nonce và số block, sau đó thực hiện phép XOR với plaintext. </a:t>
            </a:r>
            <a:endParaRPr sz="1800"/>
          </a:p>
        </p:txBody>
      </p:sp>
    </p:spTree>
    <p:extLst>
      <p:ext uri="{BB962C8B-B14F-4D97-AF65-F5344CB8AC3E}">
        <p14:creationId xmlns:p14="http://schemas.microsoft.com/office/powerpoint/2010/main" val="186173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word</a:t>
            </a:r>
            <a:endParaRPr sz="2400" b="1">
              <a:latin typeface="Quicksand" panose="020B0604020202020204" charset="0"/>
            </a:endParaRPr>
          </a:p>
        </p:txBody>
      </p:sp>
      <p:sp>
        <p:nvSpPr>
          <p:cNvPr id="1532" name="Google Shape;1532;p57"/>
          <p:cNvSpPr/>
          <p:nvPr/>
        </p:nvSpPr>
        <p:spPr>
          <a:xfrm>
            <a:off x="720000" y="1076131"/>
            <a:ext cx="7704000" cy="2768081"/>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4B103A-CE6E-891B-9A2E-DDC7D1EE1C3D}"/>
                  </a:ext>
                </a:extLst>
              </p:cNvPr>
              <p:cNvSpPr txBox="1"/>
              <p:nvPr/>
            </p:nvSpPr>
            <p:spPr>
              <a:xfrm>
                <a:off x="884780" y="1357499"/>
                <a:ext cx="7374440" cy="1511632"/>
              </a:xfrm>
              <a:prstGeom prst="rect">
                <a:avLst/>
              </a:prstGeom>
              <a:noFill/>
            </p:spPr>
            <p:txBody>
              <a:bodyPr wrap="square" rtlCol="0">
                <a:spAutoFit/>
              </a:bodyPr>
              <a:lstStyle/>
              <a:p>
                <a:pPr algn="l"/>
                <a:endParaRPr lang="vi-VN" sz="1800" b="0" i="0">
                  <a:solidFill>
                    <a:schemeClr val="bg2"/>
                  </a:solidFill>
                  <a:effectLst/>
                  <a:latin typeface="Quicksand" panose="020B0604020202020204" charset="0"/>
                </a:endParaRPr>
              </a:p>
              <a:p>
                <a:pPr marL="285750" indent="-285750" algn="l">
                  <a:buFont typeface="Arial" panose="020B0604020202020204" pitchFamily="34" charset="0"/>
                  <a:buChar char="•"/>
                </a:pPr>
                <a:r>
                  <a:rPr lang="vi-VN" sz="1800">
                    <a:latin typeface="Quicksand" panose="020B0604020202020204" charset="0"/>
                  </a:rPr>
                  <a:t>Một word là một phần tử trong tập </a:t>
                </a:r>
                <a14:m>
                  <m:oMath xmlns:m="http://schemas.openxmlformats.org/officeDocument/2006/math">
                    <m:d>
                      <m:dPr>
                        <m:begChr m:val="{"/>
                        <m:endChr m:val="}"/>
                        <m:ctrlPr>
                          <a:rPr lang="en-US" sz="1800" i="1" smtClean="0">
                            <a:latin typeface="Cambria Math" panose="02040503050406030204" pitchFamily="18" charset="0"/>
                          </a:rPr>
                        </m:ctrlPr>
                      </m:dPr>
                      <m:e>
                        <m:r>
                          <a:rPr lang="en-US" sz="1800" b="0" i="1" smtClean="0">
                            <a:latin typeface="Cambria Math" panose="02040503050406030204" pitchFamily="18" charset="0"/>
                          </a:rPr>
                          <m:t>0, 1, …, </m:t>
                        </m:r>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32</m:t>
                            </m:r>
                          </m:sup>
                        </m:sSup>
                        <m:r>
                          <a:rPr lang="en-US" sz="1800" b="0" i="1" smtClean="0">
                            <a:latin typeface="Cambria Math" panose="02040503050406030204" pitchFamily="18" charset="0"/>
                          </a:rPr>
                          <m:t>−1</m:t>
                        </m:r>
                      </m:e>
                    </m:d>
                  </m:oMath>
                </a14:m>
                <a:r>
                  <a:rPr lang="en-US" sz="1800">
                    <a:latin typeface="Quicksand" panose="020B0604020202020204" charset="0"/>
                  </a:rPr>
                  <a:t>.</a:t>
                </a:r>
                <a:br>
                  <a:rPr lang="en-US" sz="1800">
                    <a:latin typeface="Quicksand" panose="020B0604020202020204" charset="0"/>
                  </a:rPr>
                </a:br>
                <a:r>
                  <a:rPr lang="en-US" sz="1800">
                    <a:latin typeface="Quicksand" panose="020B0604020202020204" charset="0"/>
                  </a:rPr>
                  <a:t>M</a:t>
                </a:r>
                <a:r>
                  <a:rPr lang="vi-VN" sz="1800">
                    <a:latin typeface="Quicksand" panose="020B0604020202020204" charset="0"/>
                  </a:rPr>
                  <a:t>ỗi word kích thước 4 byte</a:t>
                </a:r>
                <a:r>
                  <a:rPr lang="en-US" sz="1800">
                    <a:latin typeface="Quicksand" panose="020B0604020202020204" charset="0"/>
                  </a:rPr>
                  <a:t>.</a:t>
                </a:r>
                <a:br>
                  <a:rPr lang="en-US" sz="1800">
                    <a:latin typeface="Quicksand" panose="020B0604020202020204" charset="0"/>
                  </a:rPr>
                </a:br>
                <a:endParaRPr lang="vi-VN" sz="1800" i="0">
                  <a:solidFill>
                    <a:schemeClr val="bg2"/>
                  </a:solidFill>
                  <a:effectLst/>
                  <a:latin typeface="Quicksand" panose="020B0604020202020204" charset="0"/>
                </a:endParaRPr>
              </a:p>
              <a:p>
                <a:pPr marL="285750" indent="-285750">
                  <a:buFont typeface="Arial" panose="020B0604020202020204" pitchFamily="34" charset="0"/>
                  <a:buChar char="•"/>
                </a:pPr>
                <a:r>
                  <a:rPr lang="en-US" sz="1800">
                    <a:latin typeface="Quicksand" panose="020B0604020202020204" charset="0"/>
                  </a:rPr>
                  <a:t>Phép quay trái c-bit của một word u kí hiệu là </a:t>
                </a:r>
                <a14:m>
                  <m:oMath xmlns:m="http://schemas.openxmlformats.org/officeDocument/2006/math">
                    <m:r>
                      <a:rPr lang="en-US" sz="1800" i="1">
                        <a:latin typeface="Cambria Math" panose="02040503050406030204" pitchFamily="18" charset="0"/>
                      </a:rPr>
                      <m:t>𝑢</m:t>
                    </m:r>
                    <m:r>
                      <a:rPr lang="pl-PL" sz="1800" i="1">
                        <a:latin typeface="Cambria Math" panose="02040503050406030204" pitchFamily="18" charset="0"/>
                      </a:rPr>
                      <m:t>&lt;&lt;&lt;</m:t>
                    </m:r>
                    <m:r>
                      <a:rPr lang="en-US" sz="1800" i="1">
                        <a:latin typeface="Cambria Math" panose="02040503050406030204" pitchFamily="18" charset="0"/>
                      </a:rPr>
                      <m:t>𝑐</m:t>
                    </m:r>
                  </m:oMath>
                </a14:m>
                <a:r>
                  <a:rPr lang="en-US" sz="1800">
                    <a:latin typeface="Quicksand" panose="020B0604020202020204" charset="0"/>
                  </a:rPr>
                  <a:t>.</a:t>
                </a:r>
                <a:endParaRPr lang="vi-VN" sz="1800" b="0" i="0">
                  <a:solidFill>
                    <a:schemeClr val="bg2"/>
                  </a:solidFill>
                  <a:effectLst/>
                  <a:latin typeface="Quicksand" panose="020B0604020202020204" charset="0"/>
                </a:endParaRPr>
              </a:p>
            </p:txBody>
          </p:sp>
        </mc:Choice>
        <mc:Fallback xmlns="">
          <p:sp>
            <p:nvSpPr>
              <p:cNvPr id="4" name="TextBox 3">
                <a:extLst>
                  <a:ext uri="{FF2B5EF4-FFF2-40B4-BE49-F238E27FC236}">
                    <a16:creationId xmlns:a16="http://schemas.microsoft.com/office/drawing/2014/main" id="{2D4B103A-CE6E-891B-9A2E-DDC7D1EE1C3D}"/>
                  </a:ext>
                </a:extLst>
              </p:cNvPr>
              <p:cNvSpPr txBox="1">
                <a:spLocks noRot="1" noChangeAspect="1" noMove="1" noResize="1" noEditPoints="1" noAdjustHandles="1" noChangeArrowheads="1" noChangeShapeType="1" noTextEdit="1"/>
              </p:cNvSpPr>
              <p:nvPr/>
            </p:nvSpPr>
            <p:spPr>
              <a:xfrm>
                <a:off x="884780" y="1357499"/>
                <a:ext cx="7374440" cy="1511632"/>
              </a:xfrm>
              <a:prstGeom prst="rect">
                <a:avLst/>
              </a:prstGeom>
              <a:blipFill>
                <a:blip r:embed="rId3"/>
                <a:stretch>
                  <a:fillRect l="-496" b="-3226"/>
                </a:stretch>
              </a:blipFill>
            </p:spPr>
            <p:txBody>
              <a:bodyPr/>
              <a:lstStyle/>
              <a:p>
                <a:r>
                  <a:rPr lang="en-US">
                    <a:noFill/>
                  </a:rPr>
                  <a:t> </a:t>
                </a:r>
              </a:p>
            </p:txBody>
          </p:sp>
        </mc:Fallback>
      </mc:AlternateContent>
    </p:spTree>
    <p:extLst>
      <p:ext uri="{BB962C8B-B14F-4D97-AF65-F5344CB8AC3E}">
        <p14:creationId xmlns:p14="http://schemas.microsoft.com/office/powerpoint/2010/main" val="17464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3" name="Google Shape;1479;p55">
            <a:extLst>
              <a:ext uri="{FF2B5EF4-FFF2-40B4-BE49-F238E27FC236}">
                <a16:creationId xmlns:a16="http://schemas.microsoft.com/office/drawing/2014/main" id="{6A70015C-CB93-E98C-D90B-165EB20D922D}"/>
              </a:ext>
            </a:extLst>
          </p:cNvPr>
          <p:cNvSpPr/>
          <p:nvPr/>
        </p:nvSpPr>
        <p:spPr>
          <a:xfrm>
            <a:off x="720000" y="465591"/>
            <a:ext cx="7704000" cy="520433"/>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a:latin typeface="Quicksand" panose="020B0604020202020204" charset="0"/>
              </a:rPr>
              <a:t>Hàm quarter_round</a:t>
            </a:r>
            <a:endParaRPr sz="2400" b="1">
              <a:latin typeface="Quicksand" panose="020B0604020202020204" charset="0"/>
            </a:endParaRPr>
          </a:p>
        </p:txBody>
      </p:sp>
      <p:sp>
        <p:nvSpPr>
          <p:cNvPr id="1532" name="Google Shape;1532;p57"/>
          <p:cNvSpPr/>
          <p:nvPr/>
        </p:nvSpPr>
        <p:spPr>
          <a:xfrm>
            <a:off x="720000" y="1076131"/>
            <a:ext cx="7704000" cy="3234612"/>
          </a:xfrm>
          <a:prstGeom prst="roundRect">
            <a:avLst>
              <a:gd name="adj" fmla="val 1850"/>
            </a:avLst>
          </a:prstGeom>
          <a:solidFill>
            <a:schemeClr val="tx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7"/>
          <p:cNvGrpSpPr/>
          <p:nvPr/>
        </p:nvGrpSpPr>
        <p:grpSpPr>
          <a:xfrm>
            <a:off x="7631947" y="671363"/>
            <a:ext cx="636814" cy="120078"/>
            <a:chOff x="8209059" y="198000"/>
            <a:chExt cx="636814" cy="120078"/>
          </a:xfrm>
        </p:grpSpPr>
        <p:sp>
          <p:nvSpPr>
            <p:cNvPr id="1534" name="Google Shape;1534;p57"/>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7"/>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7"/>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4B103A-CE6E-891B-9A2E-DDC7D1EE1C3D}"/>
                  </a:ext>
                </a:extLst>
              </p:cNvPr>
              <p:cNvSpPr txBox="1"/>
              <p:nvPr/>
            </p:nvSpPr>
            <p:spPr>
              <a:xfrm>
                <a:off x="1049560" y="1285875"/>
                <a:ext cx="7374440" cy="26972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a:latin typeface="Quicksand" panose="020B0604020202020204" charset="0"/>
                  </a:rPr>
                  <a:t>Input: chuỗi 4 word </a:t>
                </a:r>
                <a14:m>
                  <m:oMath xmlns:m="http://schemas.openxmlformats.org/officeDocument/2006/math">
                    <m:d>
                      <m:dPr>
                        <m:begChr m:val="{"/>
                        <m:endChr m:val="}"/>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smtClean="0">
                                <a:latin typeface="Cambria Math" panose="02040503050406030204" pitchFamily="18" charset="0"/>
                              </a:rPr>
                              <m:t>3</m:t>
                            </m:r>
                          </m:sub>
                        </m:sSub>
                      </m:e>
                    </m:d>
                  </m:oMath>
                </a14:m>
                <a:endParaRPr lang="en-US" sz="1800">
                  <a:latin typeface="Quicksand" panose="020B0604020202020204" charset="0"/>
                </a:endParaRPr>
              </a:p>
              <a:p>
                <a:pPr marL="285750" indent="-285750" algn="l">
                  <a:lnSpc>
                    <a:spcPct val="150000"/>
                  </a:lnSpc>
                  <a:buFont typeface="Arial" panose="020B0604020202020204" pitchFamily="34" charset="0"/>
                  <a:buChar char="•"/>
                </a:pPr>
                <a:r>
                  <a:rPr lang="en-US" sz="1800">
                    <a:latin typeface="Quicksand" panose="020B0604020202020204" charset="0"/>
                  </a:rPr>
                  <a:t>Output: chuỗi 4 word </a:t>
                </a:r>
                <a14:m>
                  <m:oMath xmlns:m="http://schemas.openxmlformats.org/officeDocument/2006/math">
                    <m:d>
                      <m:dPr>
                        <m:begChr m:val="{"/>
                        <m:endChr m:val="}"/>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3</m:t>
                            </m:r>
                          </m:sub>
                        </m:sSub>
                      </m:e>
                    </m:d>
                  </m:oMath>
                </a14:m>
                <a:endParaRPr lang="en-US" sz="1800" b="0">
                  <a:latin typeface="Quicksand" panose="020B0604020202020204" charset="0"/>
                </a:endParaRPr>
              </a:p>
              <a:p>
                <a:pPr marL="285750" indent="-285750">
                  <a:lnSpc>
                    <a:spcPct val="150000"/>
                  </a:lnSpc>
                  <a:buFont typeface="Arial" panose="020B0604020202020204" pitchFamily="34" charset="0"/>
                  <a:buChar char="•"/>
                </a:pPr>
                <a14:m>
                  <m:oMath xmlns:m="http://schemas.openxmlformats.org/officeDocument/2006/math">
                    <m:r>
                      <a:rPr lang="pl-PL" sz="1800" i="1" smtClean="0">
                        <a:latin typeface="Cambria Math" panose="02040503050406030204" pitchFamily="18" charset="0"/>
                      </a:rPr>
                      <m:t>𝑧</m:t>
                    </m:r>
                    <m:r>
                      <a:rPr lang="pl-PL" sz="1800" i="1" smtClean="0">
                        <a:latin typeface="Cambria Math" panose="02040503050406030204" pitchFamily="18" charset="0"/>
                      </a:rPr>
                      <m:t>1=</m:t>
                    </m:r>
                    <m:r>
                      <a:rPr lang="pl-PL" sz="1800" i="1" smtClean="0">
                        <a:latin typeface="Cambria Math" panose="02040503050406030204" pitchFamily="18" charset="0"/>
                      </a:rPr>
                      <m:t>𝑦</m:t>
                    </m:r>
                    <m:r>
                      <a:rPr lang="pl-PL" sz="1800" i="1" smtClean="0">
                        <a:latin typeface="Cambria Math" panose="02040503050406030204" pitchFamily="18" charset="0"/>
                      </a:rPr>
                      <m:t>1⊕</m:t>
                    </m:r>
                    <m:d>
                      <m:dPr>
                        <m:ctrlPr>
                          <a:rPr lang="pl-PL" sz="1800" i="1" smtClean="0">
                            <a:latin typeface="Cambria Math" panose="02040503050406030204" pitchFamily="18" charset="0"/>
                          </a:rPr>
                        </m:ctrlPr>
                      </m:dPr>
                      <m:e>
                        <m:d>
                          <m:dPr>
                            <m:ctrlPr>
                              <a:rPr lang="pl-PL" sz="1800" i="1" smtClean="0">
                                <a:latin typeface="Cambria Math" panose="02040503050406030204" pitchFamily="18" charset="0"/>
                              </a:rPr>
                            </m:ctrlPr>
                          </m:dPr>
                          <m:e>
                            <m:r>
                              <a:rPr lang="pl-PL" sz="1800" i="1" smtClean="0">
                                <a:latin typeface="Cambria Math" panose="02040503050406030204" pitchFamily="18" charset="0"/>
                              </a:rPr>
                              <m:t>𝑦</m:t>
                            </m:r>
                            <m:r>
                              <a:rPr lang="pl-PL" sz="1800" i="1" smtClean="0">
                                <a:latin typeface="Cambria Math" panose="02040503050406030204" pitchFamily="18" charset="0"/>
                              </a:rPr>
                              <m:t>0+</m:t>
                            </m:r>
                            <m:r>
                              <a:rPr lang="pl-PL" sz="1800" i="1" smtClean="0">
                                <a:latin typeface="Cambria Math" panose="02040503050406030204" pitchFamily="18" charset="0"/>
                              </a:rPr>
                              <m:t>𝑦</m:t>
                            </m:r>
                            <m:r>
                              <a:rPr lang="pl-PL" sz="1800" i="1" smtClean="0">
                                <a:latin typeface="Cambria Math" panose="02040503050406030204" pitchFamily="18" charset="0"/>
                              </a:rPr>
                              <m:t>3</m:t>
                            </m:r>
                          </m:e>
                        </m:d>
                        <m:r>
                          <a:rPr lang="pl-PL" sz="1800" i="1" smtClean="0">
                            <a:latin typeface="Cambria Math" panose="02040503050406030204" pitchFamily="18" charset="0"/>
                          </a:rPr>
                          <m:t>&lt;&lt;&lt;7</m:t>
                        </m:r>
                      </m:e>
                    </m:d>
                    <m:r>
                      <a:rPr lang="pl-PL" sz="1800" i="1" smtClean="0">
                        <a:latin typeface="Cambria Math" panose="02040503050406030204" pitchFamily="18" charset="0"/>
                      </a:rPr>
                      <m:t>, </m:t>
                    </m:r>
                  </m:oMath>
                </a14:m>
                <a:endParaRPr lang="en-US" sz="1800" i="1">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r>
                      <a:rPr lang="pl-PL" sz="1800" i="1" smtClean="0">
                        <a:latin typeface="Cambria Math" panose="02040503050406030204" pitchFamily="18" charset="0"/>
                      </a:rPr>
                      <m:t>𝑧</m:t>
                    </m:r>
                    <m:r>
                      <a:rPr lang="pl-PL" sz="1800" i="1" smtClean="0">
                        <a:latin typeface="Cambria Math" panose="02040503050406030204" pitchFamily="18" charset="0"/>
                      </a:rPr>
                      <m:t>2=</m:t>
                    </m:r>
                    <m:r>
                      <a:rPr lang="pl-PL" sz="1800" i="1" smtClean="0">
                        <a:latin typeface="Cambria Math" panose="02040503050406030204" pitchFamily="18" charset="0"/>
                      </a:rPr>
                      <m:t>𝑦</m:t>
                    </m:r>
                    <m:r>
                      <a:rPr lang="pl-PL" sz="1800" i="1" smtClean="0">
                        <a:latin typeface="Cambria Math" panose="02040503050406030204" pitchFamily="18" charset="0"/>
                      </a:rPr>
                      <m:t>2⊕</m:t>
                    </m:r>
                    <m:d>
                      <m:dPr>
                        <m:ctrlPr>
                          <a:rPr lang="pl-PL" sz="1800" i="1" smtClean="0">
                            <a:latin typeface="Cambria Math" panose="02040503050406030204" pitchFamily="18" charset="0"/>
                          </a:rPr>
                        </m:ctrlPr>
                      </m:dPr>
                      <m:e>
                        <m:d>
                          <m:dPr>
                            <m:ctrlPr>
                              <a:rPr lang="pl-PL" sz="1800" i="1" smtClean="0">
                                <a:latin typeface="Cambria Math" panose="02040503050406030204" pitchFamily="18" charset="0"/>
                              </a:rPr>
                            </m:ctrlPr>
                          </m:dPr>
                          <m:e>
                            <m:r>
                              <a:rPr lang="pl-PL" sz="1800" i="1" smtClean="0">
                                <a:latin typeface="Cambria Math" panose="02040503050406030204" pitchFamily="18" charset="0"/>
                              </a:rPr>
                              <m:t>𝑧</m:t>
                            </m:r>
                            <m:r>
                              <a:rPr lang="pl-PL" sz="1800" i="1" smtClean="0">
                                <a:latin typeface="Cambria Math" panose="02040503050406030204" pitchFamily="18" charset="0"/>
                              </a:rPr>
                              <m:t>1+</m:t>
                            </m:r>
                            <m:r>
                              <a:rPr lang="pl-PL" sz="1800" i="1" smtClean="0">
                                <a:latin typeface="Cambria Math" panose="02040503050406030204" pitchFamily="18" charset="0"/>
                              </a:rPr>
                              <m:t>𝑦</m:t>
                            </m:r>
                            <m:r>
                              <a:rPr lang="pl-PL" sz="1800" i="1" smtClean="0">
                                <a:latin typeface="Cambria Math" panose="02040503050406030204" pitchFamily="18" charset="0"/>
                              </a:rPr>
                              <m:t>0</m:t>
                            </m:r>
                          </m:e>
                        </m:d>
                        <m:r>
                          <a:rPr lang="pl-PL" sz="1800" i="1" smtClean="0">
                            <a:latin typeface="Cambria Math" panose="02040503050406030204" pitchFamily="18" charset="0"/>
                          </a:rPr>
                          <m:t>&lt;&lt;&lt;9</m:t>
                        </m:r>
                      </m:e>
                    </m:d>
                    <m:r>
                      <a:rPr lang="pl-PL" sz="1800" i="1" smtClean="0">
                        <a:latin typeface="Cambria Math" panose="02040503050406030204" pitchFamily="18" charset="0"/>
                      </a:rPr>
                      <m:t>, </m:t>
                    </m:r>
                  </m:oMath>
                </a14:m>
                <a:endParaRPr lang="en-US" sz="1800" i="1">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r>
                      <a:rPr lang="pl-PL" sz="1800" i="1" smtClean="0">
                        <a:latin typeface="Cambria Math" panose="02040503050406030204" pitchFamily="18" charset="0"/>
                      </a:rPr>
                      <m:t>𝑧</m:t>
                    </m:r>
                    <m:r>
                      <a:rPr lang="pl-PL" sz="1800" i="1" smtClean="0">
                        <a:latin typeface="Cambria Math" panose="02040503050406030204" pitchFamily="18" charset="0"/>
                      </a:rPr>
                      <m:t>3=</m:t>
                    </m:r>
                    <m:r>
                      <a:rPr lang="pl-PL" sz="1800" i="1" smtClean="0">
                        <a:latin typeface="Cambria Math" panose="02040503050406030204" pitchFamily="18" charset="0"/>
                      </a:rPr>
                      <m:t>𝑦</m:t>
                    </m:r>
                    <m:r>
                      <a:rPr lang="pl-PL" sz="1800" i="1" smtClean="0">
                        <a:latin typeface="Cambria Math" panose="02040503050406030204" pitchFamily="18" charset="0"/>
                      </a:rPr>
                      <m:t>3⊕</m:t>
                    </m:r>
                    <m:d>
                      <m:dPr>
                        <m:ctrlPr>
                          <a:rPr lang="pl-PL" sz="1800" i="1" smtClean="0">
                            <a:latin typeface="Cambria Math" panose="02040503050406030204" pitchFamily="18" charset="0"/>
                          </a:rPr>
                        </m:ctrlPr>
                      </m:dPr>
                      <m:e>
                        <m:d>
                          <m:dPr>
                            <m:ctrlPr>
                              <a:rPr lang="pl-PL" sz="1800" i="1" smtClean="0">
                                <a:latin typeface="Cambria Math" panose="02040503050406030204" pitchFamily="18" charset="0"/>
                              </a:rPr>
                            </m:ctrlPr>
                          </m:dPr>
                          <m:e>
                            <m:r>
                              <a:rPr lang="pl-PL" sz="1800" i="1" smtClean="0">
                                <a:latin typeface="Cambria Math" panose="02040503050406030204" pitchFamily="18" charset="0"/>
                              </a:rPr>
                              <m:t>𝑧</m:t>
                            </m:r>
                            <m:r>
                              <a:rPr lang="pl-PL" sz="1800" i="1" smtClean="0">
                                <a:latin typeface="Cambria Math" panose="02040503050406030204" pitchFamily="18" charset="0"/>
                              </a:rPr>
                              <m:t>2+</m:t>
                            </m:r>
                            <m:r>
                              <a:rPr lang="pl-PL" sz="1800" i="1" smtClean="0">
                                <a:latin typeface="Cambria Math" panose="02040503050406030204" pitchFamily="18" charset="0"/>
                              </a:rPr>
                              <m:t>𝑧</m:t>
                            </m:r>
                            <m:r>
                              <a:rPr lang="pl-PL" sz="1800" i="1" smtClean="0">
                                <a:latin typeface="Cambria Math" panose="02040503050406030204" pitchFamily="18" charset="0"/>
                              </a:rPr>
                              <m:t>1</m:t>
                            </m:r>
                          </m:e>
                        </m:d>
                        <m:r>
                          <a:rPr lang="pl-PL" sz="1800" i="1" smtClean="0">
                            <a:latin typeface="Cambria Math" panose="02040503050406030204" pitchFamily="18" charset="0"/>
                          </a:rPr>
                          <m:t>&lt;&lt;&lt;13</m:t>
                        </m:r>
                      </m:e>
                    </m:d>
                    <m:r>
                      <a:rPr lang="pl-PL" sz="1800" i="1" smtClean="0">
                        <a:latin typeface="Cambria Math" panose="02040503050406030204" pitchFamily="18" charset="0"/>
                      </a:rPr>
                      <m:t>, </m:t>
                    </m:r>
                  </m:oMath>
                </a14:m>
                <a:endParaRPr lang="en-US" sz="1800" i="1">
                  <a:latin typeface="Cambria Math" panose="02040503050406030204" pitchFamily="18" charset="0"/>
                </a:endParaRPr>
              </a:p>
              <a:p>
                <a:pPr marL="285750" indent="-285750">
                  <a:lnSpc>
                    <a:spcPct val="150000"/>
                  </a:lnSpc>
                  <a:buFont typeface="Arial" panose="020B0604020202020204" pitchFamily="34" charset="0"/>
                  <a:buChar char="•"/>
                </a:pPr>
                <a14:m>
                  <m:oMath xmlns:m="http://schemas.openxmlformats.org/officeDocument/2006/math">
                    <m:r>
                      <a:rPr lang="pl-PL" sz="1800" i="1" smtClean="0">
                        <a:latin typeface="Cambria Math" panose="02040503050406030204" pitchFamily="18" charset="0"/>
                      </a:rPr>
                      <m:t>𝑧</m:t>
                    </m:r>
                    <m:r>
                      <a:rPr lang="pl-PL" sz="1800" i="1" smtClean="0">
                        <a:latin typeface="Cambria Math" panose="02040503050406030204" pitchFamily="18" charset="0"/>
                      </a:rPr>
                      <m:t>0=</m:t>
                    </m:r>
                    <m:r>
                      <a:rPr lang="pl-PL" sz="1800" i="1" smtClean="0">
                        <a:latin typeface="Cambria Math" panose="02040503050406030204" pitchFamily="18" charset="0"/>
                      </a:rPr>
                      <m:t>𝑦</m:t>
                    </m:r>
                    <m:r>
                      <a:rPr lang="pl-PL" sz="1800" i="1" smtClean="0">
                        <a:latin typeface="Cambria Math" panose="02040503050406030204" pitchFamily="18" charset="0"/>
                      </a:rPr>
                      <m:t>0⊕((</m:t>
                    </m:r>
                    <m:r>
                      <a:rPr lang="pl-PL" sz="1800" i="1" smtClean="0">
                        <a:latin typeface="Cambria Math" panose="02040503050406030204" pitchFamily="18" charset="0"/>
                      </a:rPr>
                      <m:t>𝑧</m:t>
                    </m:r>
                    <m:r>
                      <a:rPr lang="pl-PL" sz="1800" i="1" smtClean="0">
                        <a:latin typeface="Cambria Math" panose="02040503050406030204" pitchFamily="18" charset="0"/>
                      </a:rPr>
                      <m:t>3+</m:t>
                    </m:r>
                    <m:r>
                      <a:rPr lang="pl-PL" sz="1800" i="1" smtClean="0">
                        <a:latin typeface="Cambria Math" panose="02040503050406030204" pitchFamily="18" charset="0"/>
                      </a:rPr>
                      <m:t>𝑧</m:t>
                    </m:r>
                    <m:r>
                      <a:rPr lang="pl-PL" sz="1800" i="1" smtClean="0">
                        <a:latin typeface="Cambria Math" panose="02040503050406030204" pitchFamily="18" charset="0"/>
                      </a:rPr>
                      <m:t>2)&lt;&lt;&lt;18).</m:t>
                    </m:r>
                  </m:oMath>
                </a14:m>
                <a:endParaRPr lang="vi-VN" sz="1800" i="0">
                  <a:solidFill>
                    <a:schemeClr val="bg2"/>
                  </a:solidFill>
                  <a:effectLst/>
                  <a:latin typeface="Quicksand" panose="020B0604020202020204" charset="0"/>
                </a:endParaRPr>
              </a:p>
            </p:txBody>
          </p:sp>
        </mc:Choice>
        <mc:Fallback xmlns="">
          <p:sp>
            <p:nvSpPr>
              <p:cNvPr id="4" name="TextBox 3">
                <a:extLst>
                  <a:ext uri="{FF2B5EF4-FFF2-40B4-BE49-F238E27FC236}">
                    <a16:creationId xmlns:a16="http://schemas.microsoft.com/office/drawing/2014/main" id="{2D4B103A-CE6E-891B-9A2E-DDC7D1EE1C3D}"/>
                  </a:ext>
                </a:extLst>
              </p:cNvPr>
              <p:cNvSpPr txBox="1">
                <a:spLocks noRot="1" noChangeAspect="1" noMove="1" noResize="1" noEditPoints="1" noAdjustHandles="1" noChangeArrowheads="1" noChangeShapeType="1" noTextEdit="1"/>
              </p:cNvSpPr>
              <p:nvPr/>
            </p:nvSpPr>
            <p:spPr>
              <a:xfrm>
                <a:off x="1049560" y="1285875"/>
                <a:ext cx="7374440" cy="2697277"/>
              </a:xfrm>
              <a:prstGeom prst="rect">
                <a:avLst/>
              </a:prstGeom>
              <a:blipFill>
                <a:blip r:embed="rId3"/>
                <a:stretch>
                  <a:fillRect l="-496" b="-2036"/>
                </a:stretch>
              </a:blipFill>
            </p:spPr>
            <p:txBody>
              <a:bodyPr/>
              <a:lstStyle/>
              <a:p>
                <a:r>
                  <a:rPr lang="en-US">
                    <a:noFill/>
                  </a:rPr>
                  <a:t> </a:t>
                </a:r>
              </a:p>
            </p:txBody>
          </p:sp>
        </mc:Fallback>
      </mc:AlternateContent>
    </p:spTree>
    <p:extLst>
      <p:ext uri="{BB962C8B-B14F-4D97-AF65-F5344CB8AC3E}">
        <p14:creationId xmlns:p14="http://schemas.microsoft.com/office/powerpoint/2010/main" val="232146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rnational Programmers Day XL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1259</Words>
  <Application>Microsoft Office PowerPoint</Application>
  <PresentationFormat>On-screen Show (16:9)</PresentationFormat>
  <Paragraphs>104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Cambria Math</vt:lpstr>
      <vt:lpstr>Segoe UI</vt:lpstr>
      <vt:lpstr>Quicksand</vt:lpstr>
      <vt:lpstr>Arial</vt:lpstr>
      <vt:lpstr>Bebas Neue</vt:lpstr>
      <vt:lpstr>International Programmers Day XL by Slidesgo</vt:lpstr>
      <vt:lpstr>Báo cáo BT nhóm Tìm hiểu mật mã dòng trong họ eStream</vt:lpstr>
      <vt:lpstr>Giới thiệu Mật mã dòng eStream  SALSA20</vt:lpstr>
      <vt:lpstr>PowerPoint Presentation</vt:lpstr>
      <vt:lpstr>PowerPoint Presentation</vt:lpstr>
      <vt:lpstr>PowerPoint Presentation</vt:lpstr>
      <vt:lpstr>PowerPoint Presentation</vt:lpstr>
      <vt:lpstr> Salsa20 là một hàm băm với đầu vào là 64 byte và đầu ra là 64 byte. Hàm băm này được sử dụng trong chế độ tính toán như một mã dòng: Salsa20 thực hiện mã hóa một khối plaintext 64 byte bằng cách áp dụng phép băm cho khóa, số nonce và số block, sau đó thực hiện phép XOR với plaintext.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PROGRAMMERS DAY</dc:title>
  <cp:lastModifiedBy>Hung Hoang</cp:lastModifiedBy>
  <cp:revision>14</cp:revision>
  <dcterms:modified xsi:type="dcterms:W3CDTF">2023-11-07T17:37:21Z</dcterms:modified>
</cp:coreProperties>
</file>