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9" r:id="rId3"/>
    <p:sldId id="257" r:id="rId4"/>
    <p:sldId id="258" r:id="rId5"/>
    <p:sldId id="260" r:id="rId6"/>
    <p:sldId id="261" r:id="rId7"/>
    <p:sldId id="1305" r:id="rId8"/>
    <p:sldId id="265" r:id="rId9"/>
    <p:sldId id="266" r:id="rId10"/>
    <p:sldId id="268" r:id="rId11"/>
    <p:sldId id="269" r:id="rId12"/>
    <p:sldId id="881" r:id="rId13"/>
    <p:sldId id="270" r:id="rId14"/>
    <p:sldId id="496" r:id="rId15"/>
    <p:sldId id="471" r:id="rId16"/>
    <p:sldId id="1304" r:id="rId17"/>
    <p:sldId id="1111" r:id="rId18"/>
    <p:sldId id="1113" r:id="rId1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9" autoAdjust="0"/>
    <p:restoredTop sz="94709" autoAdjust="0"/>
  </p:normalViewPr>
  <p:slideViewPr>
    <p:cSldViewPr>
      <p:cViewPr varScale="1">
        <p:scale>
          <a:sx n="70" d="100"/>
          <a:sy n="70" d="100"/>
        </p:scale>
        <p:origin x="10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735BA2E3-8A40-4518-B1E7-7980585FA1EE}"/>
    <pc:docChg chg="modSld">
      <pc:chgData name="Ricardo Luiz Freitas" userId="122532effb8c3c75" providerId="LiveId" clId="{735BA2E3-8A40-4518-B1E7-7980585FA1EE}" dt="2020-08-25T21:42:55.646" v="0"/>
      <pc:docMkLst>
        <pc:docMk/>
      </pc:docMkLst>
      <pc:sldChg chg="modSp mod">
        <pc:chgData name="Ricardo Luiz Freitas" userId="122532effb8c3c75" providerId="LiveId" clId="{735BA2E3-8A40-4518-B1E7-7980585FA1EE}" dt="2020-08-25T21:42:55.646" v="0"/>
        <pc:sldMkLst>
          <pc:docMk/>
          <pc:sldMk cId="0" sldId="1113"/>
        </pc:sldMkLst>
        <pc:spChg chg="mod">
          <ac:chgData name="Ricardo Luiz Freitas" userId="122532effb8c3c75" providerId="LiveId" clId="{735BA2E3-8A40-4518-B1E7-7980585FA1EE}" dt="2020-08-25T21:42:55.646" v="0"/>
          <ac:spMkLst>
            <pc:docMk/>
            <pc:sldMk cId="0" sldId="1113"/>
            <ac:spMk id="38916" creationId="{E07A5E71-A2C7-4B81-B6D4-3CB5AB90BA59}"/>
          </ac:spMkLst>
        </pc:spChg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DB867254-05E1-48F0-8888-EF6BFD19DCCA}"/>
    <pc:docChg chg="delSld modSld">
      <pc:chgData name="Ricardo Luiz Freitas" userId="122532effb8c3c75" providerId="LiveId" clId="{DB867254-05E1-48F0-8888-EF6BFD19DCCA}" dt="2020-08-06T22:27:53.842" v="5" actId="20577"/>
      <pc:docMkLst>
        <pc:docMk/>
      </pc:docMkLst>
      <pc:sldChg chg="modSp mod">
        <pc:chgData name="Ricardo Luiz Freitas" userId="122532effb8c3c75" providerId="LiveId" clId="{DB867254-05E1-48F0-8888-EF6BFD19DCCA}" dt="2020-08-06T22:27:53.842" v="5" actId="20577"/>
        <pc:sldMkLst>
          <pc:docMk/>
          <pc:sldMk cId="0" sldId="256"/>
        </pc:sldMkLst>
        <pc:spChg chg="mod">
          <ac:chgData name="Ricardo Luiz Freitas" userId="122532effb8c3c75" providerId="LiveId" clId="{DB867254-05E1-48F0-8888-EF6BFD19DCCA}" dt="2020-08-06T22:27:53.842" v="5" actId="20577"/>
          <ac:spMkLst>
            <pc:docMk/>
            <pc:sldMk cId="0" sldId="256"/>
            <ac:spMk id="5123" creationId="{496DD0E8-394F-4541-AF26-74CC51CC96BF}"/>
          </ac:spMkLst>
        </pc:spChg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5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0" sldId="4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54311177" sldId="13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9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6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6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6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6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87778" sldId="17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8607876" sldId="19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289396E-2D97-41AE-9FE0-764658239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147C8-FC99-4B45-A067-41C0B8156EAF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CA336F4-BDC8-4C41-8B94-9368D9249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A33D642-2158-4F5F-A598-9113E30B9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12C3B34-039B-4533-8B48-E39F8ADA2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27B7BA-9DA3-41B0-81AC-C9E8D6D5D22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BF7E05A-6242-4D94-B7EA-493FAADF0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98A3AB5-CA2A-4B84-9BD4-CE34E242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B5E5A31-2044-4748-9BE0-A654C7A22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D7508E-80F6-4BFD-9744-69CB9C03D416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57E9F46-5B03-4A1F-904F-D2597A835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3CECCAD-537C-41E2-96A1-76F627B44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F7C8B28-DE9B-4951-979C-3B500C372B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39728-90C5-4DE4-B73E-68B9D5BA0C99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50C54E7-56D1-4AF9-A714-E9E34813F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C0C9530-DA5C-465B-8D51-6FAC5E28B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0D4D942-2678-458E-ADB2-2EA824B63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AB2B1-D4AD-4D84-8316-5B9BBD2B7352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196A3FB-168E-4594-9700-DCBB1C1E3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DC584A5-BFE5-49E1-9245-D6B35D577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F149748-F7D4-49EA-87E8-01DFE5CF5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E252BB-8093-4C7C-81DC-9259CBF8B2E7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B0F7226-DF55-4426-A33A-7B85E7103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6C83F83-CB7D-4CF5-9D46-952F59077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F23A3C0-41DA-4F51-8A40-3D72A9AAA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F8EEE6-6C45-41BA-B518-D5F48326777B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CEA20CF-0E94-49F4-AF72-180F972BC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DE3995E-EDF1-418E-8B0E-9558CAFD8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910786D-98FF-4892-9240-FC617A253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037774-B6E1-4E23-81F8-040775E1C9B7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01D9056-21E1-43DD-BAA7-1BC1C2F38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70B6379-DDAA-4CA4-B073-2B4027B06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51E81F7-AE04-4C01-A2F3-5EB5B62C0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E1334F-4CFE-42F4-A813-C74B0740C553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EB70297-1468-440F-913A-3F7D21FD0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2731E8A-DD54-4CD6-8A7D-490C75C80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CCA2008-1FB7-49D7-A1BD-D09F47264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3FBAC8-3A95-4FF1-A97A-5F8968D49ADB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5FF700D-48CB-4F06-B458-DA228A23E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436D90E-7661-471C-874A-F2E420753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38FEE1F-63DB-4205-B520-39C7749D9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462AB2-2C3F-4291-9F62-233D65C1C45A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860401E-DA9D-4672-99E6-CE71A11BC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E20C378-AE1B-4371-AC5D-9D9890901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0FE0627-BB47-4C63-ADEB-FAE9450A4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5D1C95-CF95-4C5A-8CC2-A160A0DF1496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284F45A-B501-4414-B749-B82CB1941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CB21B97-75CB-4443-B3A6-53DD335A7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7BBE4C2-84C7-4377-9907-FE60B399B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52072E-C089-4039-BBC6-C4A58C43F01A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3B03333-0F92-4EFF-AA94-14A5073B4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F406561-67CC-42F9-9950-92B2ACCD9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61A48A9-BEC6-4983-BBC3-38B224A99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714FD2-7981-493B-8645-D80356C92FC3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58AAFF7-CB52-43D3-9449-A27F44F7B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F823D54-823B-4F47-AE9E-9E37D9831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F258DE9-74DB-4852-AFE8-12F56AD26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A8F27C-6E3C-46F4-9E74-7859BA85329D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DDEEB01-05AE-49CC-98FB-F755D6165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F6ED046-9C10-4A44-A1C6-8052F75D1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051425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ricardo.freitas@emge.edu.br</a:t>
            </a:r>
          </a:p>
        </p:txBody>
      </p:sp>
      <p:pic>
        <p:nvPicPr>
          <p:cNvPr id="2" name="Imagem 3">
            <a:hlinkClick r:id="rId16" action="ppaction://hlinksldjump"/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sSHOeBPwU8" TargetMode="External"/><Relationship Id="rId2" Type="http://schemas.openxmlformats.org/officeDocument/2006/relationships/hyperlink" Target="https://www.youtube.com/watch?v=pdhqwbUWf4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</a:t>
            </a:r>
            <a:r>
              <a:rPr lang="pt-BR" altLang="pt-BR"/>
              <a:t>Ricardo </a:t>
            </a:r>
            <a:r>
              <a:rPr lang="pt-BR" altLang="pt-BR" dirty="0"/>
              <a:t>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3">
            <a:extLst>
              <a:ext uri="{FF2B5EF4-FFF2-40B4-BE49-F238E27FC236}">
                <a16:creationId xmlns:a16="http://schemas.microsoft.com/office/drawing/2014/main" id="{53B7C7B0-EB23-4835-B82C-07F3339AE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85C3F6-11BE-4B26-9B3B-68DA1C21348F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3947494-3EE0-4C3C-A3DD-8762BE8D6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Condicional - SE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6BE1217-3458-4356-880C-F15164E8C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600"/>
              <a:t>A execução ou não de uma ação depende se o resultado de uma condição é </a:t>
            </a:r>
            <a:r>
              <a:rPr lang="pt-BR" altLang="pt-BR" sz="2600" b="1" u="sng"/>
              <a:t>verdadeira</a:t>
            </a:r>
            <a:r>
              <a:rPr lang="pt-BR" altLang="pt-BR" sz="2600"/>
              <a:t> ou </a:t>
            </a:r>
            <a:r>
              <a:rPr lang="pt-BR" altLang="pt-BR" sz="2600" b="1" u="sng"/>
              <a:t>falsa</a:t>
            </a:r>
          </a:p>
          <a:p>
            <a:pPr eaLnBrk="1" hangingPunct="1"/>
            <a:endParaRPr lang="pt-BR" altLang="pt-BR" sz="1400"/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 sz="2000" b="1">
                <a:solidFill>
                  <a:srgbClr val="0000FF"/>
                </a:solidFill>
              </a:rPr>
              <a:t>Se</a:t>
            </a:r>
            <a:r>
              <a:rPr lang="pt-BR" altLang="pt-BR" sz="2000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sua roupa é clara</a:t>
            </a:r>
            <a:r>
              <a:rPr lang="pt-BR" altLang="pt-BR" sz="2000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0000FF"/>
                </a:solidFill>
              </a:rPr>
              <a:t>então</a:t>
            </a:r>
            <a:r>
              <a:rPr lang="pt-BR" altLang="pt-BR" sz="2000">
                <a:solidFill>
                  <a:srgbClr val="000066"/>
                </a:solidFill>
              </a:rPr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Colocar o avental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Descascar as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</a:t>
            </a:r>
            <a:endParaRPr lang="pt-BR" altLang="pt-BR" sz="2000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D92610B7-512E-416B-9BD3-D2CE6948F6C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76475"/>
            <a:ext cx="2590800" cy="857250"/>
            <a:chOff x="385" y="1706"/>
            <a:chExt cx="1632" cy="540"/>
          </a:xfrm>
        </p:grpSpPr>
        <p:sp>
          <p:nvSpPr>
            <p:cNvPr id="23561" name="AutoShape 5">
              <a:extLst>
                <a:ext uri="{FF2B5EF4-FFF2-40B4-BE49-F238E27FC236}">
                  <a16:creationId xmlns:a16="http://schemas.microsoft.com/office/drawing/2014/main" id="{2C3167A7-EC7A-4385-91F0-79011450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06"/>
              <a:ext cx="1632" cy="540"/>
            </a:xfrm>
            <a:prstGeom prst="wedgeRoundRectCallout">
              <a:avLst>
                <a:gd name="adj1" fmla="val 44977"/>
                <a:gd name="adj2" fmla="val 94750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3562" name="Text Box 6">
              <a:extLst>
                <a:ext uri="{FF2B5EF4-FFF2-40B4-BE49-F238E27FC236}">
                  <a16:creationId xmlns:a16="http://schemas.microsoft.com/office/drawing/2014/main" id="{37323649-AC11-45BA-8BEE-228BBB5E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1740"/>
              <a:ext cx="155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400" b="1">
                  <a:solidFill>
                    <a:srgbClr val="000066"/>
                  </a:solidFill>
                </a:rPr>
                <a:t>Condição</a:t>
              </a:r>
            </a:p>
            <a:p>
              <a:pPr algn="ctr" eaLnBrk="1" hangingPunct="1"/>
              <a:r>
                <a:rPr lang="pt-BR" altLang="pt-BR" sz="1800" b="1">
                  <a:solidFill>
                    <a:srgbClr val="000066"/>
                  </a:solidFill>
                </a:rPr>
                <a:t>(verdadeira ou falsa)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E0A22158-B4C0-4B08-B3F6-5AD504B1529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708275"/>
            <a:ext cx="2735263" cy="1479550"/>
            <a:chOff x="4558" y="1662"/>
            <a:chExt cx="998" cy="453"/>
          </a:xfrm>
        </p:grpSpPr>
        <p:sp>
          <p:nvSpPr>
            <p:cNvPr id="23559" name="AutoShape 7">
              <a:extLst>
                <a:ext uri="{FF2B5EF4-FFF2-40B4-BE49-F238E27FC236}">
                  <a16:creationId xmlns:a16="http://schemas.microsoft.com/office/drawing/2014/main" id="{95C91E7E-5C83-42E2-9247-DA7816278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62"/>
              <a:ext cx="998" cy="453"/>
            </a:xfrm>
            <a:prstGeom prst="wedgeRoundRectCallout">
              <a:avLst>
                <a:gd name="adj1" fmla="val -89602"/>
                <a:gd name="adj2" fmla="val 37481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2B1E89CB-9DBF-479F-B6F6-13EB89D63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63"/>
              <a:ext cx="99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400" b="1">
                  <a:solidFill>
                    <a:srgbClr val="000066"/>
                  </a:solidFill>
                </a:rPr>
                <a:t>Ação </a:t>
              </a:r>
            </a:p>
            <a:p>
              <a:pPr algn="ctr" eaLnBrk="1" hangingPunct="1"/>
              <a:r>
                <a:rPr lang="pt-BR" altLang="pt-BR" sz="2400" b="1">
                  <a:solidFill>
                    <a:srgbClr val="000066"/>
                  </a:solidFill>
                </a:rPr>
                <a:t>(</a:t>
              </a:r>
              <a:r>
                <a:rPr lang="pt-BR" altLang="pt-BR" sz="1800" b="1">
                  <a:solidFill>
                    <a:srgbClr val="000066"/>
                  </a:solidFill>
                </a:rPr>
                <a:t>será executada somente se a condição for VERDADEIRA)</a:t>
              </a:r>
              <a:endParaRPr lang="pt-BR" altLang="pt-BR" sz="24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3">
            <a:extLst>
              <a:ext uri="{FF2B5EF4-FFF2-40B4-BE49-F238E27FC236}">
                <a16:creationId xmlns:a16="http://schemas.microsoft.com/office/drawing/2014/main" id="{E3719532-D802-4280-ABFD-4BA0929F6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A11850-56D7-4D68-8947-F1B16A9820CE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B4B5581-C172-4E94-8A2B-47EA2C308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Condicional - SE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4A3E4DA-66C8-4F66-98FC-83EC28638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O </a:t>
            </a:r>
            <a:r>
              <a:rPr lang="pt-BR" altLang="pt-BR" b="1">
                <a:solidFill>
                  <a:srgbClr val="000066"/>
                </a:solidFill>
              </a:rPr>
              <a:t>se..então..</a:t>
            </a:r>
            <a:r>
              <a:rPr lang="pt-BR" altLang="pt-BR"/>
              <a:t> é uma estrutura </a:t>
            </a:r>
            <a:r>
              <a:rPr lang="pt-BR" altLang="pt-BR" b="1" i="1"/>
              <a:t>condicional</a:t>
            </a:r>
            <a:r>
              <a:rPr lang="pt-BR" altLang="pt-BR"/>
              <a:t> ou </a:t>
            </a:r>
            <a:r>
              <a:rPr lang="pt-BR" altLang="pt-BR" b="1" i="1"/>
              <a:t>seletiva</a:t>
            </a:r>
            <a:r>
              <a:rPr lang="pt-BR" altLang="pt-BR"/>
              <a:t>, onde a ação (ou mais de uma) é executada somente se o resultado da condição for </a:t>
            </a:r>
            <a:r>
              <a:rPr lang="pt-BR" altLang="pt-BR" b="1" u="sng"/>
              <a:t>verdadeiro</a:t>
            </a:r>
            <a:r>
              <a:rPr lang="pt-BR" altLang="pt-BR"/>
              <a:t>: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 b="1">
                <a:solidFill>
                  <a:srgbClr val="0000FF"/>
                </a:solidFill>
              </a:rPr>
              <a:t>Se</a:t>
            </a:r>
            <a:r>
              <a:rPr lang="pt-BR" altLang="pt-BR" b="1"/>
              <a:t> </a:t>
            </a:r>
            <a:r>
              <a:rPr lang="pt-BR" altLang="pt-BR" b="1">
                <a:solidFill>
                  <a:srgbClr val="FF0000"/>
                </a:solidFill>
              </a:rPr>
              <a:t>sua roupa é clara</a:t>
            </a:r>
            <a:r>
              <a:rPr lang="pt-BR" altLang="pt-BR" b="1"/>
              <a:t> </a:t>
            </a:r>
            <a:r>
              <a:rPr lang="pt-BR" altLang="pt-BR" b="1">
                <a:solidFill>
                  <a:srgbClr val="0000FF"/>
                </a:solidFill>
              </a:rPr>
              <a:t>então</a:t>
            </a:r>
            <a:r>
              <a:rPr lang="pt-BR" altLang="pt-BR" b="1"/>
              <a:t> </a:t>
            </a:r>
          </a:p>
          <a:p>
            <a:pPr lvl="4" eaLnBrk="1" hangingPunct="1">
              <a:buSzPct val="120000"/>
            </a:pPr>
            <a:r>
              <a:rPr lang="pt-BR" altLang="pt-BR" sz="2600" b="1">
                <a:solidFill>
                  <a:srgbClr val="009900"/>
                </a:solidFill>
              </a:rPr>
              <a:t>Colocar o avental</a:t>
            </a:r>
          </a:p>
          <a:p>
            <a:pPr lvl="4" eaLnBrk="1" hangingPunct="1">
              <a:buSzPct val="120000"/>
            </a:pPr>
            <a:r>
              <a:rPr lang="pt-BR" altLang="pt-BR" sz="2600" b="1">
                <a:solidFill>
                  <a:srgbClr val="009900"/>
                </a:solidFill>
              </a:rPr>
              <a:t>Lavar as mãos</a:t>
            </a:r>
          </a:p>
          <a:p>
            <a:pPr lvl="4" eaLnBrk="1" hangingPunct="1">
              <a:buSzPct val="120000"/>
            </a:pPr>
            <a:r>
              <a:rPr lang="pt-BR" altLang="pt-BR" sz="2600" b="1">
                <a:solidFill>
                  <a:srgbClr val="009900"/>
                </a:solidFill>
              </a:rPr>
              <a:t>Pentear o cabelo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3">
            <a:extLst>
              <a:ext uri="{FF2B5EF4-FFF2-40B4-BE49-F238E27FC236}">
                <a16:creationId xmlns:a16="http://schemas.microsoft.com/office/drawing/2014/main" id="{BDD0EA7E-C893-4C73-A2B8-8AD45D768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EFE8F-4F9C-4DB2-834A-602AC69149BD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566E78F-36D2-41BB-B187-E66E65549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Condicional - SE</a:t>
            </a:r>
          </a:p>
        </p:txBody>
      </p:sp>
      <p:sp>
        <p:nvSpPr>
          <p:cNvPr id="1526787" name="Rectangle 3">
            <a:extLst>
              <a:ext uri="{FF2B5EF4-FFF2-40B4-BE49-F238E27FC236}">
                <a16:creationId xmlns:a16="http://schemas.microsoft.com/office/drawing/2014/main" id="{9DB71132-E3D7-442E-A7EA-E502EABAA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Podemos utilizar também </a:t>
            </a:r>
            <a:r>
              <a:rPr lang="pt-BR" altLang="pt-BR" b="1">
                <a:solidFill>
                  <a:srgbClr val="000066"/>
                </a:solidFill>
              </a:rPr>
              <a:t>se..então..senão... </a:t>
            </a:r>
            <a:r>
              <a:rPr lang="pt-BR" altLang="pt-BR"/>
              <a:t>para tornar a seleção de ações mais completa:</a:t>
            </a:r>
          </a:p>
          <a:p>
            <a:pPr eaLnBrk="1" hangingPunct="1"/>
            <a:endParaRPr lang="pt-BR" altLang="pt-BR" sz="1600"/>
          </a:p>
          <a:p>
            <a:pPr lvl="1" eaLnBrk="1" hangingPunct="1"/>
            <a:r>
              <a:rPr lang="pt-BR" altLang="pt-BR" sz="2000" b="1">
                <a:solidFill>
                  <a:srgbClr val="0000FF"/>
                </a:solidFill>
              </a:rPr>
              <a:t>Se</a:t>
            </a:r>
            <a:r>
              <a:rPr lang="pt-BR" altLang="pt-BR" sz="2000" b="1"/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sua roupa é clara</a:t>
            </a:r>
            <a:r>
              <a:rPr lang="pt-BR" altLang="pt-BR" sz="2000" b="1"/>
              <a:t> </a:t>
            </a:r>
            <a:r>
              <a:rPr lang="pt-BR" altLang="pt-BR" sz="2000" b="1">
                <a:solidFill>
                  <a:srgbClr val="0000FF"/>
                </a:solidFill>
              </a:rPr>
              <a:t>então</a:t>
            </a:r>
            <a:r>
              <a:rPr lang="pt-BR" altLang="pt-BR" sz="2000" b="1"/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Colocar o avental</a:t>
            </a:r>
            <a:r>
              <a:rPr lang="pt-BR" altLang="pt-BR" sz="1600" b="1">
                <a:solidFill>
                  <a:srgbClr val="009900"/>
                </a:solidFill>
              </a:rPr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Lavar as mãos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Pentear o cabelo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>
                <a:solidFill>
                  <a:srgbClr val="FF0000"/>
                </a:solidFill>
              </a:rPr>
              <a:t>	</a:t>
            </a:r>
            <a:r>
              <a:rPr lang="pt-BR" altLang="pt-BR" sz="2000" b="1">
                <a:solidFill>
                  <a:srgbClr val="0000FF"/>
                </a:solidFill>
              </a:rPr>
              <a:t>Senão</a:t>
            </a:r>
            <a:r>
              <a:rPr lang="pt-BR" altLang="pt-BR" sz="2000" b="1"/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Colocar a toca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Utilizar uma luva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2436979-23D3-49C3-B052-53D57FCB4291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2636838"/>
            <a:ext cx="2735262" cy="1512887"/>
            <a:chOff x="4558" y="1662"/>
            <a:chExt cx="998" cy="581"/>
          </a:xfrm>
        </p:grpSpPr>
        <p:sp>
          <p:nvSpPr>
            <p:cNvPr id="27657" name="AutoShape 7">
              <a:extLst>
                <a:ext uri="{FF2B5EF4-FFF2-40B4-BE49-F238E27FC236}">
                  <a16:creationId xmlns:a16="http://schemas.microsoft.com/office/drawing/2014/main" id="{435AC978-FC66-4A9C-8E34-57432C0A4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62"/>
              <a:ext cx="998" cy="470"/>
            </a:xfrm>
            <a:prstGeom prst="wedgeRoundRectCallout">
              <a:avLst>
                <a:gd name="adj1" fmla="val -94778"/>
                <a:gd name="adj2" fmla="val 60630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7658" name="Text Box 8">
              <a:extLst>
                <a:ext uri="{FF2B5EF4-FFF2-40B4-BE49-F238E27FC236}">
                  <a16:creationId xmlns:a16="http://schemas.microsoft.com/office/drawing/2014/main" id="{9A58EBC5-A787-4744-B073-9D601A0B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63"/>
              <a:ext cx="99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 b="1" dirty="0">
                  <a:solidFill>
                    <a:srgbClr val="000066"/>
                  </a:solidFill>
                </a:rPr>
                <a:t>Estas ações serão executadas somente se a condição for VERDADEIRA</a:t>
              </a:r>
              <a:endParaRPr lang="pt-BR" altLang="pt-BR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87512AFC-828A-4350-843D-922F0D754DC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37063"/>
            <a:ext cx="2736850" cy="1435100"/>
            <a:chOff x="4558" y="1662"/>
            <a:chExt cx="998" cy="603"/>
          </a:xfrm>
        </p:grpSpPr>
        <p:sp>
          <p:nvSpPr>
            <p:cNvPr id="27655" name="AutoShape 7">
              <a:extLst>
                <a:ext uri="{FF2B5EF4-FFF2-40B4-BE49-F238E27FC236}">
                  <a16:creationId xmlns:a16="http://schemas.microsoft.com/office/drawing/2014/main" id="{716FFD4F-0F7A-4AC6-B186-6998482A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62"/>
              <a:ext cx="998" cy="514"/>
            </a:xfrm>
            <a:prstGeom prst="wedgeRoundRectCallout">
              <a:avLst>
                <a:gd name="adj1" fmla="val -97954"/>
                <a:gd name="adj2" fmla="val 21435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7656" name="Text Box 8">
              <a:extLst>
                <a:ext uri="{FF2B5EF4-FFF2-40B4-BE49-F238E27FC236}">
                  <a16:creationId xmlns:a16="http://schemas.microsoft.com/office/drawing/2014/main" id="{D7BDAC59-8090-4911-A6CD-9C6B67EFC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63"/>
              <a:ext cx="998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 b="1">
                  <a:solidFill>
                    <a:srgbClr val="000066"/>
                  </a:solidFill>
                </a:rPr>
                <a:t>Estas ações serão executadas somente se a condição for FALSA</a:t>
              </a:r>
              <a:endParaRPr lang="pt-BR" altLang="pt-BR" sz="24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3">
            <a:extLst>
              <a:ext uri="{FF2B5EF4-FFF2-40B4-BE49-F238E27FC236}">
                <a16:creationId xmlns:a16="http://schemas.microsoft.com/office/drawing/2014/main" id="{2088A46E-78DF-4DF1-88E5-54B4ABB5E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1A44CA-8F4E-4954-B9E4-7C33D5D22641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1ABCA878-37A4-4C01-AC73-7D1657F7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559175"/>
            <a:ext cx="3889375" cy="1409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88E7F0B-0C05-4B3E-B65B-6785A3A85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de Repetição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9234EBA-433B-4BCA-96EA-56F097A03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4100"/>
            <a:ext cx="8229600" cy="5111750"/>
          </a:xfrm>
        </p:spPr>
        <p:txBody>
          <a:bodyPr/>
          <a:lstStyle/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 sz="2000">
                <a:solidFill>
                  <a:srgbClr val="0000FF"/>
                </a:solidFill>
              </a:rPr>
              <a:t>Se </a:t>
            </a:r>
            <a:r>
              <a:rPr lang="pt-BR" altLang="pt-BR" sz="2000">
                <a:solidFill>
                  <a:srgbClr val="FF0000"/>
                </a:solidFill>
              </a:rPr>
              <a:t>sua roupa é clara </a:t>
            </a:r>
            <a:r>
              <a:rPr lang="pt-BR" altLang="pt-BR" sz="2000">
                <a:solidFill>
                  <a:srgbClr val="0000FF"/>
                </a:solidFill>
              </a:rPr>
              <a:t>então 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o avental</a:t>
            </a:r>
            <a:r>
              <a:rPr lang="pt-BR" altLang="pt-BR" sz="1800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Lavar as mãos</a:t>
            </a:r>
            <a:r>
              <a:rPr lang="pt-BR" altLang="pt-BR" sz="1800">
                <a:solidFill>
                  <a:srgbClr val="002060"/>
                </a:solidFill>
              </a:rPr>
              <a:t>	</a:t>
            </a:r>
          </a:p>
          <a:p>
            <a:pPr lvl="2" eaLnBrk="1" hangingPunct="1">
              <a:buSzPct val="120000"/>
              <a:buFont typeface="Wingdings" panose="05000000000000000000" pitchFamily="2" charset="2"/>
              <a:buChar char="§"/>
            </a:pPr>
            <a:r>
              <a:rPr lang="pt-BR" altLang="pt-BR" sz="2000">
                <a:solidFill>
                  <a:srgbClr val="0000FF"/>
                </a:solidFill>
              </a:rPr>
              <a:t>Senão</a:t>
            </a:r>
            <a:r>
              <a:rPr lang="pt-BR" altLang="pt-BR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600">
                <a:solidFill>
                  <a:srgbClr val="00B050"/>
                </a:solidFill>
              </a:rPr>
              <a:t>Colocar a touca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batata na cesta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Descascar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...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</a:t>
            </a:r>
          </a:p>
          <a:p>
            <a:pPr eaLnBrk="1" hangingPunct="1"/>
            <a:endParaRPr lang="pt-BR" altLang="pt-BR"/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D365B8E9-DC1D-43B1-95C7-004E78F14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39925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i="1">
                <a:solidFill>
                  <a:srgbClr val="FF0000"/>
                </a:solidFill>
              </a:rPr>
              <a:t>50 vezes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0C6A842F-4072-45DD-993A-E7A0A69FB956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654175"/>
            <a:ext cx="2808288" cy="1630363"/>
            <a:chOff x="4558" y="1316"/>
            <a:chExt cx="1769" cy="1027"/>
          </a:xfrm>
        </p:grpSpPr>
        <p:sp>
          <p:nvSpPr>
            <p:cNvPr id="29704" name="AutoShape 7">
              <a:extLst>
                <a:ext uri="{FF2B5EF4-FFF2-40B4-BE49-F238E27FC236}">
                  <a16:creationId xmlns:a16="http://schemas.microsoft.com/office/drawing/2014/main" id="{E643F33E-A7A3-4B63-AEA9-CDEE965B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70750"/>
                <a:gd name="adj2" fmla="val 74644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9705" name="Text Box 8">
              <a:extLst>
                <a:ext uri="{FF2B5EF4-FFF2-40B4-BE49-F238E27FC236}">
                  <a16:creationId xmlns:a16="http://schemas.microsoft.com/office/drawing/2014/main" id="{B8FAF319-E561-4E76-8320-859325CC8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345"/>
              <a:ext cx="158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b="1"/>
                <a:t>Refinamento do passo “</a:t>
              </a:r>
              <a:r>
                <a:rPr lang="pt-BR" altLang="pt-BR" sz="2400" b="1">
                  <a:solidFill>
                    <a:srgbClr val="0000FF"/>
                  </a:solidFill>
                </a:rPr>
                <a:t>Descascar as batatas</a:t>
              </a:r>
              <a:r>
                <a:rPr lang="pt-BR" altLang="pt-BR" sz="2400" b="1"/>
                <a:t>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3">
            <a:extLst>
              <a:ext uri="{FF2B5EF4-FFF2-40B4-BE49-F238E27FC236}">
                <a16:creationId xmlns:a16="http://schemas.microsoft.com/office/drawing/2014/main" id="{5AD162AB-DFE3-48FF-82A3-AECCCDA0D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69AB1-15E3-4CA7-9B0A-BB245BD62BC5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472DB12-74DE-4E37-BF11-FB57BD3D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600450"/>
            <a:ext cx="4248150" cy="13668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AEF1CFF-C883-4CCC-BBA3-5D4C3C531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de Repetição - DEFINIDA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31C9177-8B50-4907-B086-BCE45ACD3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30725"/>
          </a:xfrm>
        </p:spPr>
        <p:txBody>
          <a:bodyPr/>
          <a:lstStyle/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 sz="2000">
                <a:solidFill>
                  <a:srgbClr val="0000FF"/>
                </a:solidFill>
              </a:rPr>
              <a:t>Se</a:t>
            </a:r>
            <a:r>
              <a:rPr lang="pt-BR" altLang="pt-BR" sz="2000">
                <a:solidFill>
                  <a:srgbClr val="002060"/>
                </a:solidFill>
              </a:rPr>
              <a:t> </a:t>
            </a:r>
            <a:r>
              <a:rPr lang="pt-BR" altLang="pt-BR" sz="2000">
                <a:solidFill>
                  <a:srgbClr val="FF0000"/>
                </a:solidFill>
              </a:rPr>
              <a:t>sua roupa é clara </a:t>
            </a:r>
            <a:r>
              <a:rPr lang="pt-BR" altLang="pt-BR" sz="2000">
                <a:solidFill>
                  <a:srgbClr val="0000FF"/>
                </a:solidFill>
              </a:rPr>
              <a:t>então 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o avental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Lavar as mãos	</a:t>
            </a:r>
          </a:p>
          <a:p>
            <a:pPr lvl="2" eaLnBrk="1" hangingPunct="1">
              <a:buSzPct val="120000"/>
              <a:buFont typeface="Wingdings" panose="05000000000000000000" pitchFamily="2" charset="2"/>
              <a:buChar char="§"/>
            </a:pPr>
            <a:r>
              <a:rPr lang="pt-BR" altLang="pt-BR" sz="2000">
                <a:solidFill>
                  <a:srgbClr val="0000FF"/>
                </a:solidFill>
              </a:rPr>
              <a:t>Senão</a:t>
            </a:r>
            <a:r>
              <a:rPr lang="pt-BR" altLang="pt-BR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a touca</a:t>
            </a:r>
          </a:p>
          <a:p>
            <a:pPr lvl="2" eaLnBrk="1" hangingPunct="1"/>
            <a:r>
              <a:rPr lang="pt-BR" altLang="pt-BR" sz="2000" b="1">
                <a:solidFill>
                  <a:srgbClr val="0000FF"/>
                </a:solidFill>
              </a:rPr>
              <a:t>Repetir</a:t>
            </a:r>
            <a:r>
              <a:rPr lang="pt-BR" altLang="pt-BR" sz="2000" b="1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50</a:t>
            </a:r>
            <a:r>
              <a:rPr lang="pt-BR" altLang="pt-BR" sz="2000" b="1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0000FF"/>
                </a:solidFill>
              </a:rPr>
              <a:t>vezes</a:t>
            </a:r>
            <a:r>
              <a:rPr lang="pt-BR" altLang="pt-BR" sz="2000">
                <a:solidFill>
                  <a:srgbClr val="000066"/>
                </a:solidFill>
              </a:rPr>
              <a:t>              	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Pegar uma batata na cesta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Lavar a batata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Descascar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</a:t>
            </a:r>
          </a:p>
          <a:p>
            <a:pPr eaLnBrk="1" hangingPunct="1"/>
            <a:endParaRPr lang="pt-BR" altLang="pt-BR" sz="2000">
              <a:solidFill>
                <a:srgbClr val="000066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2A741A5-56C9-4B58-8EDF-A18221F896FD}"/>
              </a:ext>
            </a:extLst>
          </p:cNvPr>
          <p:cNvGrpSpPr>
            <a:grpSpLocks/>
          </p:cNvGrpSpPr>
          <p:nvPr/>
        </p:nvGrpSpPr>
        <p:grpSpPr bwMode="auto">
          <a:xfrm>
            <a:off x="6410325" y="4437063"/>
            <a:ext cx="2625725" cy="1209675"/>
            <a:chOff x="6410325" y="4437063"/>
            <a:chExt cx="2625725" cy="1209675"/>
          </a:xfrm>
        </p:grpSpPr>
        <p:pic>
          <p:nvPicPr>
            <p:cNvPr id="31751" name="Picture 7" descr="MMj03363960000[1]">
              <a:extLst>
                <a:ext uri="{FF2B5EF4-FFF2-40B4-BE49-F238E27FC236}">
                  <a16:creationId xmlns:a16="http://schemas.microsoft.com/office/drawing/2014/main" id="{FBAACD53-39C4-4D07-BDA1-8E76B404A2A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325" y="4437063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16C7A63D-5104-4B7B-893E-06D6FD91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925" y="4446588"/>
              <a:ext cx="201612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800" b="1" i="1">
                  <a:solidFill>
                    <a:srgbClr val="FF0000"/>
                  </a:solidFill>
                </a:rPr>
                <a:t>E se não soubermos quantas batatas tem no cesto?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3">
            <a:extLst>
              <a:ext uri="{FF2B5EF4-FFF2-40B4-BE49-F238E27FC236}">
                <a16:creationId xmlns:a16="http://schemas.microsoft.com/office/drawing/2014/main" id="{1CC6A0CE-AF95-4F23-8905-66B28155F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0F2547-FD19-4522-9CCD-BC511AE49D12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198A7F0-DD7C-46D1-998F-8CDF18BE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614738"/>
            <a:ext cx="5689600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A67F39BD-3A50-4D40-8EC7-5DB9214B2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pt-BR" altLang="pt-BR"/>
              <a:t>Estrutura de Repetição - INDEFINIDA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EAD835D1-18F3-4A70-A4EE-74C388B63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30725"/>
          </a:xfrm>
        </p:spPr>
        <p:txBody>
          <a:bodyPr/>
          <a:lstStyle/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no armário</a:t>
            </a:r>
          </a:p>
          <a:p>
            <a:pPr lvl="2" eaLnBrk="1" hangingPunct="1"/>
            <a:r>
              <a:rPr lang="pt-BR" altLang="pt-BR" sz="2000">
                <a:solidFill>
                  <a:srgbClr val="0000FF"/>
                </a:solidFill>
              </a:rPr>
              <a:t>Se</a:t>
            </a:r>
            <a:r>
              <a:rPr lang="pt-BR" altLang="pt-BR" sz="2000">
                <a:solidFill>
                  <a:srgbClr val="002060"/>
                </a:solidFill>
              </a:rPr>
              <a:t> </a:t>
            </a:r>
            <a:r>
              <a:rPr lang="pt-BR" altLang="pt-BR" sz="2000">
                <a:solidFill>
                  <a:srgbClr val="FF0000"/>
                </a:solidFill>
              </a:rPr>
              <a:t>sua roupa é clara </a:t>
            </a:r>
            <a:r>
              <a:rPr lang="pt-BR" altLang="pt-BR" sz="2000">
                <a:solidFill>
                  <a:srgbClr val="0000FF"/>
                </a:solidFill>
              </a:rPr>
              <a:t>então 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o avental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Lavar as mãos</a:t>
            </a:r>
            <a:r>
              <a:rPr lang="pt-BR" altLang="pt-BR" sz="1800">
                <a:solidFill>
                  <a:srgbClr val="002060"/>
                </a:solidFill>
              </a:rPr>
              <a:t>	</a:t>
            </a:r>
          </a:p>
          <a:p>
            <a:pPr lvl="2" eaLnBrk="1" hangingPunct="1">
              <a:buSzPct val="120000"/>
              <a:buFont typeface="Wingdings" panose="05000000000000000000" pitchFamily="2" charset="2"/>
              <a:buChar char="§"/>
            </a:pPr>
            <a:r>
              <a:rPr lang="pt-BR" altLang="pt-BR" sz="2000">
                <a:solidFill>
                  <a:srgbClr val="0000FF"/>
                </a:solidFill>
              </a:rPr>
              <a:t>Senão</a:t>
            </a:r>
            <a:r>
              <a:rPr lang="pt-BR" altLang="pt-BR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a touca</a:t>
            </a:r>
          </a:p>
          <a:p>
            <a:pPr lvl="2" eaLnBrk="1" hangingPunct="1"/>
            <a:r>
              <a:rPr lang="pt-BR" altLang="pt-BR" sz="2000" b="1">
                <a:solidFill>
                  <a:srgbClr val="0000FF"/>
                </a:solidFill>
              </a:rPr>
              <a:t>Enquanto</a:t>
            </a:r>
            <a:r>
              <a:rPr lang="pt-BR" altLang="pt-BR" sz="2000" b="1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ainda tiver batatas no cesto</a:t>
            </a:r>
            <a:endParaRPr lang="pt-BR" altLang="pt-BR" sz="2000" b="1">
              <a:solidFill>
                <a:srgbClr val="000066"/>
              </a:solidFill>
            </a:endParaRP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Pegar uma batata na cesta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Lavar a batata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Descascar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3368A73F-6A86-4F56-8BDB-5EC166041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Por que programar?</a:t>
            </a:r>
            <a:br>
              <a:rPr lang="pt-BR" altLang="pt-BR"/>
            </a:br>
            <a:r>
              <a:rPr lang="pt-BR" altLang="pt-BR" sz="2400"/>
              <a:t>(segundo a Microsoft)</a:t>
            </a:r>
          </a:p>
        </p:txBody>
      </p:sp>
      <p:sp>
        <p:nvSpPr>
          <p:cNvPr id="35843" name="Espaço Reservado para Conteúdo 2">
            <a:extLst>
              <a:ext uri="{FF2B5EF4-FFF2-40B4-BE49-F238E27FC236}">
                <a16:creationId xmlns:a16="http://schemas.microsoft.com/office/drawing/2014/main" id="{A1C2B9B3-89AD-4390-B732-744EC1C3B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900"/>
              <a:t>Desenvolve a habilidade de resolver problemas lógicos;</a:t>
            </a:r>
          </a:p>
          <a:p>
            <a:r>
              <a:rPr lang="pt-BR" altLang="pt-BR" sz="2900"/>
              <a:t>Estimula a criatividade e o pensamento crítico;</a:t>
            </a:r>
          </a:p>
          <a:p>
            <a:r>
              <a:rPr lang="pt-BR" altLang="pt-BR" sz="2900"/>
              <a:t>Aumenta as oportunidades de emprego;</a:t>
            </a:r>
          </a:p>
          <a:p>
            <a:r>
              <a:rPr lang="pt-BR" altLang="pt-BR" sz="2900"/>
              <a:t>Amplia a capacidade de adaptação ao estilo de vida atual e a familiarização com a tecnologia;</a:t>
            </a:r>
          </a:p>
          <a:p>
            <a:r>
              <a:rPr lang="pt-BR" altLang="pt-BR" sz="2900"/>
              <a:t>Torna o empreendedorismo uma opção concreta.</a:t>
            </a:r>
          </a:p>
        </p:txBody>
      </p:sp>
      <p:sp>
        <p:nvSpPr>
          <p:cNvPr id="35844" name="Espaço Reservado para Número de Slide 3">
            <a:extLst>
              <a:ext uri="{FF2B5EF4-FFF2-40B4-BE49-F238E27FC236}">
                <a16:creationId xmlns:a16="http://schemas.microsoft.com/office/drawing/2014/main" id="{C4CBA3A7-97C5-4C07-B263-F14917853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36FD2-DDEC-48CB-B130-3BFF9B23C895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3">
            <a:extLst>
              <a:ext uri="{FF2B5EF4-FFF2-40B4-BE49-F238E27FC236}">
                <a16:creationId xmlns:a16="http://schemas.microsoft.com/office/drawing/2014/main" id="{A73FA771-FDA1-4D9F-B133-18227F426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E2DF3D-014C-4202-ADBD-09B03A401AE1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35A1B8B-C462-4AA9-9C2D-D7BA5F73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11368B4-3846-4136-9A10-5F1918799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73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Suponha que você não possa vir a escola em um dia de entrega do trabalho final de curso. Faça um ALGORITMO que sirva para programar um robô que será acionado na calçada em frente a entrada da EMGE. O robô deverá ir até algum laboratório de informática da escola, </a:t>
            </a:r>
            <a:r>
              <a:rPr lang="pt-BR" altLang="pt-BR" dirty="0" err="1"/>
              <a:t>logar</a:t>
            </a:r>
            <a:r>
              <a:rPr lang="pt-BR" altLang="pt-BR" dirty="0"/>
              <a:t> em algum computador, e enviar o trabalho, que está armazenado na sua área particular de rede, para o professor via e-mail, quando se auto desligará.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pt-BR" altLang="pt-BR" sz="1600" i="1" dirty="0"/>
              <a:t>Instruções no próximo slide...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3">
            <a:extLst>
              <a:ext uri="{FF2B5EF4-FFF2-40B4-BE49-F238E27FC236}">
                <a16:creationId xmlns:a16="http://schemas.microsoft.com/office/drawing/2014/main" id="{F12A6D2F-A640-454C-A40B-36FF98CE3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9B7637-0131-4923-9A7B-2D673C105F18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DD58F22-DE06-41EA-BBFF-AB4A9BBD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(para entregar)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07A5E71-A2C7-4B81-B6D4-3CB5AB90B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Fazer no Word;</a:t>
            </a:r>
          </a:p>
          <a:p>
            <a:r>
              <a:rPr lang="pt-BR" altLang="pt-BR" sz="2800" dirty="0"/>
              <a:t>Valores mínimos para o algoritmo: </a:t>
            </a:r>
          </a:p>
          <a:p>
            <a:pPr lvl="1"/>
            <a:r>
              <a:rPr lang="pt-BR" altLang="pt-BR" sz="2400" u="sng" dirty="0"/>
              <a:t>50 ações</a:t>
            </a:r>
            <a:r>
              <a:rPr lang="pt-BR" altLang="pt-BR" sz="2400" dirty="0"/>
              <a:t> (1 verbo por ação);</a:t>
            </a:r>
          </a:p>
          <a:p>
            <a:pPr lvl="1"/>
            <a:r>
              <a:rPr lang="pt-BR" altLang="pt-BR" sz="2400" dirty="0"/>
              <a:t>2 estruturas condicionais;</a:t>
            </a:r>
          </a:p>
          <a:p>
            <a:pPr lvl="1"/>
            <a:r>
              <a:rPr lang="pt-BR" altLang="pt-BR" sz="2400" dirty="0"/>
              <a:t>2 estruturas de repetição;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Postar no Moodle em “Exercício - Conteúdo 2”</a:t>
            </a:r>
            <a:r>
              <a:rPr lang="pt-BR" altLang="pt-BR" sz="2400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Cada aluno envia seu próprio trabalho;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Colocar seu nome, seu curso e sua turma, no início do algoritmo.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3">
            <a:extLst>
              <a:ext uri="{FF2B5EF4-FFF2-40B4-BE49-F238E27FC236}">
                <a16:creationId xmlns:a16="http://schemas.microsoft.com/office/drawing/2014/main" id="{17785D6C-90DB-4630-9D1A-448C20348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DE9033-B2FE-4856-9E84-9EA1BFD459AE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0658B82-6898-4F2A-9B65-095AFEA4D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2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0DAA99-77C8-495E-88DB-94F4B20D9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BR" altLang="pt-BR" dirty="0"/>
              <a:t>Conceitos de ALGORITMOS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Estruturas básicas de um Algoritmo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dirty="0"/>
              <a:t>Sequencial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dirty="0"/>
              <a:t>Condicional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dirty="0"/>
              <a:t>Repetição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Exercício</a:t>
            </a:r>
          </a:p>
          <a:p>
            <a:pPr lvl="1"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3">
            <a:extLst>
              <a:ext uri="{FF2B5EF4-FFF2-40B4-BE49-F238E27FC236}">
                <a16:creationId xmlns:a16="http://schemas.microsoft.com/office/drawing/2014/main" id="{A539BF33-5D06-4AE9-9E58-4F9F075BE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4BB34-4E85-445F-A0A2-336B9BFEB43B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3E2ABB5-2429-4AFE-9BF2-789D17E78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Conceitos de Algoritmos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1B16251-045B-41C6-A1DC-810B8D465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 é a descrição de uma sequência de passos que deve ser seguida para a realização de uma tarefa;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Algoritmo é uma sequência finita de instruções ou operações cuja execução, em tempo finito, resolve um problema computacional;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287AE34D-DA98-4BC9-82E4-19BF684F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2781300"/>
            <a:ext cx="4149725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626300BF-4744-4C9F-AD02-62179CD76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DBF00-73E9-4430-8879-22F658170943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3901F94-DA64-4C20-9C7E-78D257A6F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Exemplos de Algoritmos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984824A-2FE6-4651-A3F3-AD6260CF6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60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Como fazer um sanduíche?</a:t>
            </a:r>
          </a:p>
          <a:p>
            <a:pPr eaLnBrk="1" hangingPunct="1"/>
            <a:endParaRPr lang="pt-BR" altLang="pt-BR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E402ABEE-455C-48F5-BA0D-936B4321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89138"/>
            <a:ext cx="83534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1 – Pegar 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2 – Cortar o pão ao meio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3 – Pegar a maionese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4 – Passar a maionese no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5 – Pegar o alface e o tomate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6 – Cortar o tomate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7 – Colocar alface e o tomate no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8 – Pegar o hambúrguer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9 – Fritar o hambúrguer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10 – Colocar o hambúrguer no pão</a:t>
            </a:r>
          </a:p>
        </p:txBody>
      </p:sp>
      <p:sp>
        <p:nvSpPr>
          <p:cNvPr id="13319" name="Picture 5" descr="MCj02902340000[1]">
            <a:extLst>
              <a:ext uri="{FF2B5EF4-FFF2-40B4-BE49-F238E27FC236}">
                <a16:creationId xmlns:a16="http://schemas.microsoft.com/office/drawing/2014/main" id="{D66386F4-540F-41A7-93C6-3BD975CF6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1500" y="2420938"/>
            <a:ext cx="2239963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pic>
        <p:nvPicPr>
          <p:cNvPr id="13320" name="Imagem 7" descr="https://encrypted-tbn2.gstatic.com/images?q=tbn:ANd9GcTDmF6HUdz-Rk2sCEutn69j6KufGrIHzXJsZPy4ivBHiQV3h6db">
            <a:extLst>
              <a:ext uri="{FF2B5EF4-FFF2-40B4-BE49-F238E27FC236}">
                <a16:creationId xmlns:a16="http://schemas.microsoft.com/office/drawing/2014/main" id="{B6795F25-F09B-4E86-9948-ACA06A27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17663"/>
            <a:ext cx="267652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3">
            <a:extLst>
              <a:ext uri="{FF2B5EF4-FFF2-40B4-BE49-F238E27FC236}">
                <a16:creationId xmlns:a16="http://schemas.microsoft.com/office/drawing/2014/main" id="{FBB3CB3B-EE88-4AC2-97C2-6A8ACD24F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59656C-0D4D-43BC-A09A-A1B5662D3CD5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pic>
        <p:nvPicPr>
          <p:cNvPr id="15363" name="Picture 4" descr="MMj03363960000[1]">
            <a:extLst>
              <a:ext uri="{FF2B5EF4-FFF2-40B4-BE49-F238E27FC236}">
                <a16:creationId xmlns:a16="http://schemas.microsoft.com/office/drawing/2014/main" id="{E87213CF-D3F9-4692-8174-60C8FAD391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2813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 descr="c3po">
            <a:extLst>
              <a:ext uri="{FF2B5EF4-FFF2-40B4-BE49-F238E27FC236}">
                <a16:creationId xmlns:a16="http://schemas.microsoft.com/office/drawing/2014/main" id="{9D44728D-4B83-4699-AE1A-F5287751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644900"/>
            <a:ext cx="1754188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9" descr="250px-Jetsons">
            <a:extLst>
              <a:ext uri="{FF2B5EF4-FFF2-40B4-BE49-F238E27FC236}">
                <a16:creationId xmlns:a16="http://schemas.microsoft.com/office/drawing/2014/main" id="{0717781A-128F-40D0-9FCD-EE7C542B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8275"/>
            <a:ext cx="259238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10">
            <a:extLst>
              <a:ext uri="{FF2B5EF4-FFF2-40B4-BE49-F238E27FC236}">
                <a16:creationId xmlns:a16="http://schemas.microsoft.com/office/drawing/2014/main" id="{F2A52A89-32AF-49CA-B230-D9CF267F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801688"/>
            <a:ext cx="6788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Um destes robôs abaixo conseguiria executar o algoritmo anterior e fazer o sanduíche?</a:t>
            </a:r>
          </a:p>
        </p:txBody>
      </p:sp>
      <p:pic>
        <p:nvPicPr>
          <p:cNvPr id="43019" name="Picture 11" descr="MCj03111560000[1]">
            <a:extLst>
              <a:ext uri="{FF2B5EF4-FFF2-40B4-BE49-F238E27FC236}">
                <a16:creationId xmlns:a16="http://schemas.microsoft.com/office/drawing/2014/main" id="{FD3223B4-FC11-472A-979A-AC52A2CE1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989138"/>
            <a:ext cx="1068387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>
            <a:extLst>
              <a:ext uri="{FF2B5EF4-FFF2-40B4-BE49-F238E27FC236}">
                <a16:creationId xmlns:a16="http://schemas.microsoft.com/office/drawing/2014/main" id="{4935BE73-CBFB-448E-B025-28FDA040B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BDBE24-6DF3-4E04-AA8B-A25EE9523ED3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75266DF-941F-4FB8-B4AD-47832747C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89138"/>
            <a:ext cx="6696075" cy="331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5C2294E-1534-4978-98CB-8E86209A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Como fazer um sanduíche (versão 2)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58700C07-520A-42B7-8AE6-00FCC897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268413"/>
            <a:ext cx="83534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1 – Pegar um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2 – Cortar o pão ao meio em sentido longitudinal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3.1 – Abrir a geladeira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3.2 – Pegar o vidro de maionese na geladeira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3.3 – Fechar a porta da geladeira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3.4 – Girar a tampa do vidro de maionese em sentido anti-horário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3.5 – Tirar a tampa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3.6 – Pegar uma espátula no armário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3.7 – Colocar a espátula dentro do vidro de maionese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3.8 – Pegar um pouco de maionese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3.9 – Tirar a espátula do vidro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4 – Passar a maionese no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...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8E18A17E-4000-4C33-9F39-4C3E1176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644900"/>
            <a:ext cx="21605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 b="1"/>
              <a:t>Refinamento do passo 3 “</a:t>
            </a:r>
            <a:r>
              <a:rPr lang="pt-BR" altLang="pt-BR" sz="1800" b="1">
                <a:solidFill>
                  <a:srgbClr val="0000FF"/>
                </a:solidFill>
              </a:rPr>
              <a:t>Pegar a maionese</a:t>
            </a:r>
            <a:r>
              <a:rPr lang="pt-BR" altLang="pt-BR" sz="1800" b="1"/>
              <a:t>”</a:t>
            </a:r>
          </a:p>
        </p:txBody>
      </p:sp>
      <p:pic>
        <p:nvPicPr>
          <p:cNvPr id="17415" name="Picture 7" descr="MCj03111560000[1]">
            <a:extLst>
              <a:ext uri="{FF2B5EF4-FFF2-40B4-BE49-F238E27FC236}">
                <a16:creationId xmlns:a16="http://schemas.microsoft.com/office/drawing/2014/main" id="{ACE68E6F-9FFB-42FC-9790-05BB02A30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557338"/>
            <a:ext cx="1068387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40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6DE0-90AA-4663-BE63-76657EC4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Como fazer um sanduíche (vídeo)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9A5A0-E3C9-4E9C-AB33-2A942923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Inglês:</a:t>
            </a:r>
            <a:endParaRPr lang="pt-BR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https://www.youtube.com/watch?v=pdhqwbUWf4U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Versão nacional:</a:t>
            </a:r>
          </a:p>
          <a:p>
            <a:pPr lvl="1"/>
            <a:r>
              <a:rPr lang="pt-BR" dirty="0">
                <a:hlinkClick r:id="rId3"/>
              </a:rPr>
              <a:t>https://www.youtube.com/watch?v=IsSHOeBPwU8</a:t>
            </a:r>
            <a:endParaRPr lang="pt-BR" dirty="0"/>
          </a:p>
          <a:p>
            <a:pPr marL="344487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1E460C-659E-4543-9CEC-F2CBB4D71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631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3">
            <a:extLst>
              <a:ext uri="{FF2B5EF4-FFF2-40B4-BE49-F238E27FC236}">
                <a16:creationId xmlns:a16="http://schemas.microsoft.com/office/drawing/2014/main" id="{ED0255F7-2DA5-4E0E-80F1-00E954C82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9DCE04-258F-41B5-AC12-47A0E55BAFD6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38B0EC6-C992-4E16-95FC-DFF13F98C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básicas de um Algoritmo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BF32D53-E41A-432B-9D77-F86DADF8E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Sequencial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Estrutura Condicional (ou seletiva)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Estrutura de Repetição</a:t>
            </a:r>
          </a:p>
          <a:p>
            <a:pPr lvl="2" eaLnBrk="1" hangingPunct="1"/>
            <a:r>
              <a:rPr lang="pt-BR" altLang="pt-BR"/>
              <a:t>Repetições definidas</a:t>
            </a:r>
          </a:p>
          <a:p>
            <a:pPr lvl="2" eaLnBrk="1" hangingPunct="1"/>
            <a:r>
              <a:rPr lang="pt-BR" altLang="pt-BR"/>
              <a:t>Repetições indefinidas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3">
            <a:extLst>
              <a:ext uri="{FF2B5EF4-FFF2-40B4-BE49-F238E27FC236}">
                <a16:creationId xmlns:a16="http://schemas.microsoft.com/office/drawing/2014/main" id="{9C05AC05-ECA6-424D-8BD6-C04A29A0F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7CA87D-1FD0-4547-AA75-CD738EA75BA1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2B38112-986A-4F99-AD9C-7E5BB61DD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Sequencial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B160D86-E5B8-4A68-A8AD-B14A3306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 ações são executadas </a:t>
            </a:r>
            <a:r>
              <a:rPr lang="pt-BR" altLang="pt-BR" u="sng"/>
              <a:t>uma após a outra</a:t>
            </a:r>
            <a:r>
              <a:rPr lang="pt-BR" altLang="pt-BR"/>
              <a:t>, </a:t>
            </a:r>
            <a:r>
              <a:rPr lang="pt-BR" altLang="pt-BR" u="sng"/>
              <a:t>na mesma ordem</a:t>
            </a:r>
            <a:r>
              <a:rPr lang="pt-BR" altLang="pt-BR"/>
              <a:t> em que aparecem: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Descascar as batatas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Guardar a cesta e a panela no armário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73409</TotalTime>
  <Words>1058</Words>
  <Application>Microsoft Office PowerPoint</Application>
  <PresentationFormat>Apresentação na tela (4:3)</PresentationFormat>
  <Paragraphs>199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Wingdings</vt:lpstr>
      <vt:lpstr>Borda</vt:lpstr>
      <vt:lpstr>Algoritmos</vt:lpstr>
      <vt:lpstr>Conteúdo 2</vt:lpstr>
      <vt:lpstr>Conceitos de Algoritmos</vt:lpstr>
      <vt:lpstr>Exemplos de Algoritmos</vt:lpstr>
      <vt:lpstr>Apresentação do PowerPoint</vt:lpstr>
      <vt:lpstr>Como fazer um sanduíche (versão 2)</vt:lpstr>
      <vt:lpstr>Como fazer um sanduíche (vídeo)</vt:lpstr>
      <vt:lpstr>Estruturas básicas de um Algoritmo</vt:lpstr>
      <vt:lpstr>Estrutura Sequencial</vt:lpstr>
      <vt:lpstr>Estrutura Condicional - SE</vt:lpstr>
      <vt:lpstr>Estrutura Condicional - SE</vt:lpstr>
      <vt:lpstr>Estrutura Condicional - SE</vt:lpstr>
      <vt:lpstr>Estrutura de Repetição</vt:lpstr>
      <vt:lpstr>Estrutura de Repetição - DEFINIDA</vt:lpstr>
      <vt:lpstr>Estrutura de Repetição - INDEFINIDA</vt:lpstr>
      <vt:lpstr>Por que programar? (segundo a Microsoft)</vt:lpstr>
      <vt:lpstr>Exercício</vt:lpstr>
      <vt:lpstr>Exercício (para entregar)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2546</cp:revision>
  <dcterms:created xsi:type="dcterms:W3CDTF">2006-08-20T19:26:34Z</dcterms:created>
  <dcterms:modified xsi:type="dcterms:W3CDTF">2021-02-21T23:19:45Z</dcterms:modified>
</cp:coreProperties>
</file>