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3"/>
  </p:notesMasterIdLst>
  <p:handoutMasterIdLst>
    <p:handoutMasterId r:id="rId64"/>
  </p:handoutMasterIdLst>
  <p:sldIdLst>
    <p:sldId id="256" r:id="rId2"/>
    <p:sldId id="468" r:id="rId3"/>
    <p:sldId id="1326" r:id="rId4"/>
    <p:sldId id="1327" r:id="rId5"/>
    <p:sldId id="1392" r:id="rId6"/>
    <p:sldId id="1331" r:id="rId7"/>
    <p:sldId id="1328" r:id="rId8"/>
    <p:sldId id="1720" r:id="rId9"/>
    <p:sldId id="1828" r:id="rId10"/>
    <p:sldId id="472" r:id="rId11"/>
    <p:sldId id="1332" r:id="rId12"/>
    <p:sldId id="1711" r:id="rId13"/>
    <p:sldId id="1712" r:id="rId14"/>
    <p:sldId id="1768" r:id="rId15"/>
    <p:sldId id="1714" r:id="rId16"/>
    <p:sldId id="1815" r:id="rId17"/>
    <p:sldId id="1816" r:id="rId18"/>
    <p:sldId id="1817" r:id="rId19"/>
    <p:sldId id="1818" r:id="rId20"/>
    <p:sldId id="1819" r:id="rId21"/>
    <p:sldId id="1820" r:id="rId22"/>
    <p:sldId id="1821" r:id="rId23"/>
    <p:sldId id="1822" r:id="rId24"/>
    <p:sldId id="1715" r:id="rId25"/>
    <p:sldId id="1825" r:id="rId26"/>
    <p:sldId id="1823" r:id="rId27"/>
    <p:sldId id="1824" r:id="rId28"/>
    <p:sldId id="1826" r:id="rId29"/>
    <p:sldId id="1827" r:id="rId30"/>
    <p:sldId id="1716" r:id="rId31"/>
    <p:sldId id="1717" r:id="rId32"/>
    <p:sldId id="1651" r:id="rId33"/>
    <p:sldId id="1696" r:id="rId34"/>
    <p:sldId id="1807" r:id="rId35"/>
    <p:sldId id="1811" r:id="rId36"/>
    <p:sldId id="1810" r:id="rId37"/>
    <p:sldId id="1812" r:id="rId38"/>
    <p:sldId id="1831" r:id="rId39"/>
    <p:sldId id="1833" r:id="rId40"/>
    <p:sldId id="1834" r:id="rId41"/>
    <p:sldId id="792" r:id="rId42"/>
    <p:sldId id="461" r:id="rId43"/>
    <p:sldId id="462" r:id="rId44"/>
    <p:sldId id="463" r:id="rId45"/>
    <p:sldId id="464" r:id="rId46"/>
    <p:sldId id="1667" r:id="rId47"/>
    <p:sldId id="465" r:id="rId48"/>
    <p:sldId id="1674" r:id="rId49"/>
    <p:sldId id="1675" r:id="rId50"/>
    <p:sldId id="484" r:id="rId51"/>
    <p:sldId id="1813" r:id="rId52"/>
    <p:sldId id="287" r:id="rId53"/>
    <p:sldId id="1666" r:id="rId54"/>
    <p:sldId id="1668" r:id="rId55"/>
    <p:sldId id="1669" r:id="rId56"/>
    <p:sldId id="1829" r:id="rId57"/>
    <p:sldId id="1830" r:id="rId58"/>
    <p:sldId id="1814" r:id="rId59"/>
    <p:sldId id="1175" r:id="rId60"/>
    <p:sldId id="1681" r:id="rId61"/>
    <p:sldId id="1832" r:id="rId6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A8C4A-1986-4A83-AACA-5605DFCCA3B7}" v="46" dt="2020-11-20T00:21:0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709" autoAdjust="0"/>
  </p:normalViewPr>
  <p:slideViewPr>
    <p:cSldViewPr>
      <p:cViewPr varScale="1">
        <p:scale>
          <a:sx n="93" d="100"/>
          <a:sy n="93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6BFA8C4A-1986-4A83-AACA-5605DFCCA3B7}"/>
    <pc:docChg chg="undo custSel addSld modSld">
      <pc:chgData name="Ricardo Luiz Freitas" userId="122532effb8c3c75" providerId="LiveId" clId="{6BFA8C4A-1986-4A83-AACA-5605DFCCA3B7}" dt="2020-11-20T00:24:28.524" v="295" actId="114"/>
      <pc:docMkLst>
        <pc:docMk/>
      </pc:docMkLst>
      <pc:sldChg chg="addSp delSp modSp new mod setBg">
        <pc:chgData name="Ricardo Luiz Freitas" userId="122532effb8c3c75" providerId="LiveId" clId="{6BFA8C4A-1986-4A83-AACA-5605DFCCA3B7}" dt="2020-11-20T00:24:28.524" v="295" actId="114"/>
        <pc:sldMkLst>
          <pc:docMk/>
          <pc:sldMk cId="3715848397" sldId="1814"/>
        </pc:sldMkLst>
        <pc:spChg chg="mod">
          <ac:chgData name="Ricardo Luiz Freitas" userId="122532effb8c3c75" providerId="LiveId" clId="{6BFA8C4A-1986-4A83-AACA-5605DFCCA3B7}" dt="2020-11-20T00:08:57.902" v="64" actId="20577"/>
          <ac:spMkLst>
            <pc:docMk/>
            <pc:sldMk cId="3715848397" sldId="1814"/>
            <ac:spMk id="2" creationId="{4C762DBB-09D0-4F57-8EBA-E543AB62D0A3}"/>
          </ac:spMkLst>
        </pc:spChg>
        <pc:spChg chg="add del">
          <ac:chgData name="Ricardo Luiz Freitas" userId="122532effb8c3c75" providerId="LiveId" clId="{6BFA8C4A-1986-4A83-AACA-5605DFCCA3B7}" dt="2020-11-20T00:09:33.052" v="69" actId="478"/>
          <ac:spMkLst>
            <pc:docMk/>
            <pc:sldMk cId="3715848397" sldId="1814"/>
            <ac:spMk id="3" creationId="{8FA7EF46-6E97-4100-8464-CD956C149C66}"/>
          </ac:spMkLst>
        </pc:spChg>
        <pc:graphicFrameChg chg="add del">
          <ac:chgData name="Ricardo Luiz Freitas" userId="122532effb8c3c75" providerId="LiveId" clId="{6BFA8C4A-1986-4A83-AACA-5605DFCCA3B7}" dt="2020-11-20T00:09:27.768" v="67"/>
          <ac:graphicFrameMkLst>
            <pc:docMk/>
            <pc:sldMk cId="3715848397" sldId="1814"/>
            <ac:graphicFrameMk id="5" creationId="{DD17AA76-B31F-4644-AEA9-CC323FB458B6}"/>
          </ac:graphicFrameMkLst>
        </pc:graphicFrameChg>
        <pc:graphicFrameChg chg="add mod modGraphic">
          <ac:chgData name="Ricardo Luiz Freitas" userId="122532effb8c3c75" providerId="LiveId" clId="{6BFA8C4A-1986-4A83-AACA-5605DFCCA3B7}" dt="2020-11-20T00:24:28.524" v="295" actId="114"/>
          <ac:graphicFrameMkLst>
            <pc:docMk/>
            <pc:sldMk cId="3715848397" sldId="1814"/>
            <ac:graphicFrameMk id="6" creationId="{4C062207-7840-4D79-83ED-93F16B57C8C6}"/>
          </ac:graphicFrameMkLst>
        </pc:graphicFrame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B2B1BBCF-13AA-4F50-97B2-16F336D3E9F5}"/>
    <pc:docChg chg="delSld modSld">
      <pc:chgData name="Ricardo Luiz Freitas" userId="122532effb8c3c75" providerId="LiveId" clId="{B2B1BBCF-13AA-4F50-97B2-16F336D3E9F5}" dt="2020-08-06T22:28:21.136" v="5" actId="20577"/>
      <pc:docMkLst>
        <pc:docMk/>
      </pc:docMkLst>
      <pc:sldChg chg="modSp mod">
        <pc:chgData name="Ricardo Luiz Freitas" userId="122532effb8c3c75" providerId="LiveId" clId="{B2B1BBCF-13AA-4F50-97B2-16F336D3E9F5}" dt="2020-08-06T22:28:21.136" v="5" actId="20577"/>
        <pc:sldMkLst>
          <pc:docMk/>
          <pc:sldMk cId="0" sldId="256"/>
        </pc:sldMkLst>
        <pc:spChg chg="mod">
          <ac:chgData name="Ricardo Luiz Freitas" userId="122532effb8c3c75" providerId="LiveId" clId="{B2B1BBCF-13AA-4F50-97B2-16F336D3E9F5}" dt="2020-08-06T22:28:21.136" v="5" actId="20577"/>
          <ac:spMkLst>
            <pc:docMk/>
            <pc:sldMk cId="0" sldId="256"/>
            <ac:spMk id="5123" creationId="{496DD0E8-394F-4541-AF26-74CC51CC96BF}"/>
          </ac:spMkLst>
        </pc:spChg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57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58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60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61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65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66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68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6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2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2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2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2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3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4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46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4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495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496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4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5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7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5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77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8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8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9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0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10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11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12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11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5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5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1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2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0" sldId="13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5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35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6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4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54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6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6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6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0" sldId="16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B2B1BBCF-13AA-4F50-97B2-16F336D3E9F5}" dt="2020-08-06T22:13:55.686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B2B1BBCF-13AA-4F50-97B2-16F336D3E9F5}" dt="2020-08-06T22:14:20.033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92149BFE-ADC7-482E-8982-B9AEF316C255}"/>
    <pc:docChg chg="modSld">
      <pc:chgData name="Ricardo Luiz Freitas" userId="122532effb8c3c75" providerId="LiveId" clId="{92149BFE-ADC7-482E-8982-B9AEF316C255}" dt="2020-08-31T18:13:51.386" v="18" actId="20577"/>
      <pc:docMkLst>
        <pc:docMk/>
      </pc:docMkLst>
      <pc:sldChg chg="modSp mod">
        <pc:chgData name="Ricardo Luiz Freitas" userId="122532effb8c3c75" providerId="LiveId" clId="{92149BFE-ADC7-482E-8982-B9AEF316C255}" dt="2020-08-31T18:13:51.386" v="18" actId="20577"/>
        <pc:sldMkLst>
          <pc:docMk/>
          <pc:sldMk cId="0" sldId="468"/>
        </pc:sldMkLst>
        <pc:spChg chg="mod">
          <ac:chgData name="Ricardo Luiz Freitas" userId="122532effb8c3c75" providerId="LiveId" clId="{92149BFE-ADC7-482E-8982-B9AEF316C255}" dt="2020-08-31T18:13:51.386" v="18" actId="20577"/>
          <ac:spMkLst>
            <pc:docMk/>
            <pc:sldMk cId="0" sldId="468"/>
            <ac:spMk id="40964" creationId="{77106C55-C793-45C8-8224-C5CE4209B1DD}"/>
          </ac:spMkLst>
        </pc:spChg>
      </pc:sldChg>
      <pc:sldChg chg="modSp mod">
        <pc:chgData name="Ricardo Luiz Freitas" userId="122532effb8c3c75" providerId="LiveId" clId="{92149BFE-ADC7-482E-8982-B9AEF316C255}" dt="2020-08-07T23:22:45.988" v="8" actId="20577"/>
        <pc:sldMkLst>
          <pc:docMk/>
          <pc:sldMk cId="4083263742" sldId="1681"/>
        </pc:sldMkLst>
        <pc:spChg chg="mod">
          <ac:chgData name="Ricardo Luiz Freitas" userId="122532effb8c3c75" providerId="LiveId" clId="{92149BFE-ADC7-482E-8982-B9AEF316C255}" dt="2020-08-07T23:22:45.988" v="8" actId="20577"/>
          <ac:spMkLst>
            <pc:docMk/>
            <pc:sldMk cId="4083263742" sldId="1681"/>
            <ac:spMk id="5" creationId="{10FECF5F-F3ED-4298-9309-952A50FCB05F}"/>
          </ac:spMkLst>
        </pc:spChg>
        <pc:spChg chg="mod">
          <ac:chgData name="Ricardo Luiz Freitas" userId="122532effb8c3c75" providerId="LiveId" clId="{92149BFE-ADC7-482E-8982-B9AEF316C255}" dt="2020-08-07T23:20:38.615" v="0" actId="20577"/>
          <ac:spMkLst>
            <pc:docMk/>
            <pc:sldMk cId="4083263742" sldId="1681"/>
            <ac:spMk id="90115" creationId="{D99555C8-2EF4-4739-945B-14713155FED0}"/>
          </ac:spMkLst>
        </pc:spChg>
      </pc:sldChg>
    </pc:docChg>
  </pc:docChgLst>
  <pc:docChgLst>
    <pc:chgData name="Ricardo Luiz Freitas" userId="122532effb8c3c75" providerId="LiveId" clId="{A60838E3-EB9A-4A8F-BACB-2E1FE6962AF2}"/>
    <pc:docChg chg="undo custSel addSld delSld modSld">
      <pc:chgData name="Ricardo Luiz Freitas" userId="122532effb8c3c75" providerId="LiveId" clId="{A60838E3-EB9A-4A8F-BACB-2E1FE6962AF2}" dt="2020-10-07T12:31:53.992" v="775"/>
      <pc:docMkLst>
        <pc:docMk/>
      </pc:docMkLst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256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0" sldId="287"/>
        </pc:sldMkLst>
        <pc:spChg chg="mod">
          <ac:chgData name="Ricardo Luiz Freitas" userId="122532effb8c3c75" providerId="LiveId" clId="{A60838E3-EB9A-4A8F-BACB-2E1FE6962AF2}" dt="2020-10-07T12:28:27.391" v="743"/>
          <ac:spMkLst>
            <pc:docMk/>
            <pc:sldMk cId="0" sldId="287"/>
            <ac:spMk id="81924" creationId="{199BC90A-DD5A-43E2-9AD7-DDD749941656}"/>
          </ac:spMkLst>
        </pc:spChg>
      </pc:sldChg>
      <pc:sldChg chg="del">
        <pc:chgData name="Ricardo Luiz Freitas" userId="122532effb8c3c75" providerId="LiveId" clId="{A60838E3-EB9A-4A8F-BACB-2E1FE6962AF2}" dt="2020-10-07T12:29:51.224" v="744" actId="47"/>
        <pc:sldMkLst>
          <pc:docMk/>
          <pc:sldMk cId="0" sldId="292"/>
        </pc:sldMkLst>
      </pc:sldChg>
      <pc:sldChg chg="del">
        <pc:chgData name="Ricardo Luiz Freitas" userId="122532effb8c3c75" providerId="LiveId" clId="{A60838E3-EB9A-4A8F-BACB-2E1FE6962AF2}" dt="2020-10-07T12:29:51.224" v="744" actId="47"/>
        <pc:sldMkLst>
          <pc:docMk/>
          <pc:sldMk cId="0" sldId="293"/>
        </pc:sldMkLst>
      </pc:sldChg>
      <pc:sldChg chg="del">
        <pc:chgData name="Ricardo Luiz Freitas" userId="122532effb8c3c75" providerId="LiveId" clId="{A60838E3-EB9A-4A8F-BACB-2E1FE6962AF2}" dt="2020-10-07T12:04:46.177" v="17" actId="47"/>
        <pc:sldMkLst>
          <pc:docMk/>
          <pc:sldMk cId="0" sldId="294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461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0" sldId="462"/>
        </pc:sldMkLst>
        <pc:spChg chg="mod">
          <ac:chgData name="Ricardo Luiz Freitas" userId="122532effb8c3c75" providerId="LiveId" clId="{A60838E3-EB9A-4A8F-BACB-2E1FE6962AF2}" dt="2020-10-07T12:08:54.107" v="175" actId="207"/>
          <ac:spMkLst>
            <pc:docMk/>
            <pc:sldMk cId="0" sldId="462"/>
            <ac:spMk id="65540" creationId="{1EB64903-DB01-482A-A5AB-483BD66FA61B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0" sldId="463"/>
        </pc:sldMkLst>
        <pc:spChg chg="mod">
          <ac:chgData name="Ricardo Luiz Freitas" userId="122532effb8c3c75" providerId="LiveId" clId="{A60838E3-EB9A-4A8F-BACB-2E1FE6962AF2}" dt="2020-10-07T12:09:58.291" v="182" actId="207"/>
          <ac:spMkLst>
            <pc:docMk/>
            <pc:sldMk cId="0" sldId="463"/>
            <ac:spMk id="67588" creationId="{D88DCC3D-F0DE-4F6F-8280-0C4E1FE34288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0" sldId="464"/>
        </pc:sldMkLst>
        <pc:spChg chg="mod">
          <ac:chgData name="Ricardo Luiz Freitas" userId="122532effb8c3c75" providerId="LiveId" clId="{A60838E3-EB9A-4A8F-BACB-2E1FE6962AF2}" dt="2020-10-07T12:13:58.493" v="297" actId="207"/>
          <ac:spMkLst>
            <pc:docMk/>
            <pc:sldMk cId="0" sldId="464"/>
            <ac:spMk id="69636" creationId="{FD11B2D3-29FF-4F09-A328-CCA2C125463D}"/>
          </ac:spMkLst>
        </pc:spChg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465"/>
        </pc:sldMkLst>
      </pc:sldChg>
      <pc:sldChg chg="del">
        <pc:chgData name="Ricardo Luiz Freitas" userId="122532effb8c3c75" providerId="LiveId" clId="{A60838E3-EB9A-4A8F-BACB-2E1FE6962AF2}" dt="2020-10-07T12:06:35.364" v="48" actId="47"/>
        <pc:sldMkLst>
          <pc:docMk/>
          <pc:sldMk cId="0" sldId="466"/>
        </pc:sldMkLst>
      </pc:sldChg>
      <pc:sldChg chg="del">
        <pc:chgData name="Ricardo Luiz Freitas" userId="122532effb8c3c75" providerId="LiveId" clId="{A60838E3-EB9A-4A8F-BACB-2E1FE6962AF2}" dt="2020-10-07T12:06:35.364" v="48" actId="47"/>
        <pc:sldMkLst>
          <pc:docMk/>
          <pc:sldMk cId="1438706655" sldId="467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0" sldId="468"/>
        </pc:sldMkLst>
        <pc:spChg chg="mod">
          <ac:chgData name="Ricardo Luiz Freitas" userId="122532effb8c3c75" providerId="LiveId" clId="{A60838E3-EB9A-4A8F-BACB-2E1FE6962AF2}" dt="2020-10-07T12:04:14.610" v="13" actId="20577"/>
          <ac:spMkLst>
            <pc:docMk/>
            <pc:sldMk cId="0" sldId="468"/>
            <ac:spMk id="40964" creationId="{77106C55-C793-45C8-8224-C5CE4209B1DD}"/>
          </ac:spMkLst>
        </pc:spChg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472"/>
        </pc:sldMkLst>
      </pc:sldChg>
      <pc:sldChg chg="del">
        <pc:chgData name="Ricardo Luiz Freitas" userId="122532effb8c3c75" providerId="LiveId" clId="{A60838E3-EB9A-4A8F-BACB-2E1FE6962AF2}" dt="2020-10-07T12:04:48.975" v="18" actId="47"/>
        <pc:sldMkLst>
          <pc:docMk/>
          <pc:sldMk cId="0" sldId="475"/>
        </pc:sldMkLst>
      </pc:sldChg>
      <pc:sldChg chg="modSp del mod">
        <pc:chgData name="Ricardo Luiz Freitas" userId="122532effb8c3c75" providerId="LiveId" clId="{A60838E3-EB9A-4A8F-BACB-2E1FE6962AF2}" dt="2020-10-07T12:28:02.910" v="731" actId="47"/>
        <pc:sldMkLst>
          <pc:docMk/>
          <pc:sldMk cId="0" sldId="483"/>
        </pc:sldMkLst>
        <pc:spChg chg="mod">
          <ac:chgData name="Ricardo Luiz Freitas" userId="122532effb8c3c75" providerId="LiveId" clId="{A60838E3-EB9A-4A8F-BACB-2E1FE6962AF2}" dt="2020-10-07T12:15:18.193" v="331" actId="20577"/>
          <ac:spMkLst>
            <pc:docMk/>
            <pc:sldMk cId="0" sldId="483"/>
            <ac:spMk id="79875" creationId="{559F3489-C3D1-48EE-8FFF-636E384545E5}"/>
          </ac:spMkLst>
        </pc:spChg>
      </pc:sldChg>
      <pc:sldChg chg="modSp add del mod setBg">
        <pc:chgData name="Ricardo Luiz Freitas" userId="122532effb8c3c75" providerId="LiveId" clId="{A60838E3-EB9A-4A8F-BACB-2E1FE6962AF2}" dt="2020-10-07T12:31:53.992" v="775"/>
        <pc:sldMkLst>
          <pc:docMk/>
          <pc:sldMk cId="0" sldId="484"/>
        </pc:sldMkLst>
        <pc:spChg chg="mod">
          <ac:chgData name="Ricardo Luiz Freitas" userId="122532effb8c3c75" providerId="LiveId" clId="{A60838E3-EB9A-4A8F-BACB-2E1FE6962AF2}" dt="2020-10-07T12:15:10.665" v="323" actId="20577"/>
          <ac:spMkLst>
            <pc:docMk/>
            <pc:sldMk cId="0" sldId="484"/>
            <ac:spMk id="77827" creationId="{A312C341-2205-4053-9944-251A2162FF17}"/>
          </ac:spMkLst>
        </pc:spChg>
        <pc:spChg chg="mod">
          <ac:chgData name="Ricardo Luiz Freitas" userId="122532effb8c3c75" providerId="LiveId" clId="{A60838E3-EB9A-4A8F-BACB-2E1FE6962AF2}" dt="2020-10-07T12:27:13.109" v="726" actId="20577"/>
          <ac:spMkLst>
            <pc:docMk/>
            <pc:sldMk cId="0" sldId="484"/>
            <ac:spMk id="77828" creationId="{433B41E9-E205-434D-AEE6-49AF9AB4C35B}"/>
          </ac:spMkLst>
        </pc:spChg>
      </pc:sldChg>
      <pc:sldChg chg="del">
        <pc:chgData name="Ricardo Luiz Freitas" userId="122532effb8c3c75" providerId="LiveId" clId="{A60838E3-EB9A-4A8F-BACB-2E1FE6962AF2}" dt="2020-10-07T12:04:43.489" v="15" actId="47"/>
        <pc:sldMkLst>
          <pc:docMk/>
          <pc:sldMk cId="0" sldId="498"/>
        </pc:sldMkLst>
      </pc:sldChg>
      <pc:sldChg chg="del">
        <pc:chgData name="Ricardo Luiz Freitas" userId="122532effb8c3c75" providerId="LiveId" clId="{A60838E3-EB9A-4A8F-BACB-2E1FE6962AF2}" dt="2020-10-07T12:04:44.274" v="16" actId="47"/>
        <pc:sldMkLst>
          <pc:docMk/>
          <pc:sldMk cId="0" sldId="499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792"/>
        </pc:sldMkLst>
      </pc:sldChg>
      <pc:sldChg chg="del">
        <pc:chgData name="Ricardo Luiz Freitas" userId="122532effb8c3c75" providerId="LiveId" clId="{A60838E3-EB9A-4A8F-BACB-2E1FE6962AF2}" dt="2020-10-07T12:04:42.487" v="14" actId="47"/>
        <pc:sldMkLst>
          <pc:docMk/>
          <pc:sldMk cId="0" sldId="1100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1175"/>
        </pc:sldMkLst>
      </pc:sldChg>
      <pc:sldChg chg="del">
        <pc:chgData name="Ricardo Luiz Freitas" userId="122532effb8c3c75" providerId="LiveId" clId="{A60838E3-EB9A-4A8F-BACB-2E1FE6962AF2}" dt="2020-10-07T12:31:19.807" v="774" actId="47"/>
        <pc:sldMkLst>
          <pc:docMk/>
          <pc:sldMk cId="0" sldId="1176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1326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1327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1328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1331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0" sldId="1332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416319321" sldId="1392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2223701200" sldId="1651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1646810408" sldId="1666"/>
        </pc:sldMkLst>
        <pc:spChg chg="mod">
          <ac:chgData name="Ricardo Luiz Freitas" userId="122532effb8c3c75" providerId="LiveId" clId="{A60838E3-EB9A-4A8F-BACB-2E1FE6962AF2}" dt="2020-10-07T12:30:52.446" v="752" actId="20577"/>
          <ac:spMkLst>
            <pc:docMk/>
            <pc:sldMk cId="1646810408" sldId="1666"/>
            <ac:spMk id="2" creationId="{00000000-0000-0000-0000-000000000000}"/>
          </ac:spMkLst>
        </pc:spChg>
        <pc:spChg chg="mod">
          <ac:chgData name="Ricardo Luiz Freitas" userId="122532effb8c3c75" providerId="LiveId" clId="{A60838E3-EB9A-4A8F-BACB-2E1FE6962AF2}" dt="2020-10-07T12:30:39.208" v="745" actId="207"/>
          <ac:spMkLst>
            <pc:docMk/>
            <pc:sldMk cId="1646810408" sldId="1666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1635277941" sldId="1667"/>
        </pc:sldMkLst>
        <pc:spChg chg="mod">
          <ac:chgData name="Ricardo Luiz Freitas" userId="122532effb8c3c75" providerId="LiveId" clId="{A60838E3-EB9A-4A8F-BACB-2E1FE6962AF2}" dt="2020-10-07T12:30:58.513" v="759" actId="20577"/>
          <ac:spMkLst>
            <pc:docMk/>
            <pc:sldMk cId="1635277941" sldId="1667"/>
            <ac:spMk id="2" creationId="{00000000-0000-0000-0000-000000000000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297301743" sldId="1668"/>
        </pc:sldMkLst>
        <pc:spChg chg="mod">
          <ac:chgData name="Ricardo Luiz Freitas" userId="122532effb8c3c75" providerId="LiveId" clId="{A60838E3-EB9A-4A8F-BACB-2E1FE6962AF2}" dt="2020-10-07T12:31:05.814" v="766" actId="20577"/>
          <ac:spMkLst>
            <pc:docMk/>
            <pc:sldMk cId="297301743" sldId="1668"/>
            <ac:spMk id="2" creationId="{00000000-0000-0000-0000-000000000000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1891253146" sldId="1669"/>
        </pc:sldMkLst>
        <pc:spChg chg="mod">
          <ac:chgData name="Ricardo Luiz Freitas" userId="122532effb8c3c75" providerId="LiveId" clId="{A60838E3-EB9A-4A8F-BACB-2E1FE6962AF2}" dt="2020-10-07T12:31:10.333" v="773" actId="20577"/>
          <ac:spMkLst>
            <pc:docMk/>
            <pc:sldMk cId="1891253146" sldId="1669"/>
            <ac:spMk id="2" creationId="{00000000-0000-0000-0000-000000000000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4273102397" sldId="1674"/>
        </pc:sldMkLst>
        <pc:spChg chg="mod">
          <ac:chgData name="Ricardo Luiz Freitas" userId="122532effb8c3c75" providerId="LiveId" clId="{A60838E3-EB9A-4A8F-BACB-2E1FE6962AF2}" dt="2020-10-07T12:14:06.742" v="304" actId="20577"/>
          <ac:spMkLst>
            <pc:docMk/>
            <pc:sldMk cId="4273102397" sldId="1674"/>
            <ac:spMk id="73731" creationId="{D9BCD9CF-7C85-48E2-9C69-11652E229852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3572115217" sldId="1675"/>
        </pc:sldMkLst>
        <pc:spChg chg="mod">
          <ac:chgData name="Ricardo Luiz Freitas" userId="122532effb8c3c75" providerId="LiveId" clId="{A60838E3-EB9A-4A8F-BACB-2E1FE6962AF2}" dt="2020-10-07T12:14:13.228" v="311" actId="6549"/>
          <ac:spMkLst>
            <pc:docMk/>
            <pc:sldMk cId="3572115217" sldId="1675"/>
            <ac:spMk id="75779" creationId="{AE59AF12-8009-410F-9825-F8F77C565144}"/>
          </ac:spMkLst>
        </pc:spChg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4083263742" sldId="1681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1542921796" sldId="1696"/>
        </pc:sldMkLst>
        <pc:spChg chg="mod">
          <ac:chgData name="Ricardo Luiz Freitas" userId="122532effb8c3c75" providerId="LiveId" clId="{A60838E3-EB9A-4A8F-BACB-2E1FE6962AF2}" dt="2020-10-07T12:13:25.683" v="282" actId="20577"/>
          <ac:spMkLst>
            <pc:docMk/>
            <pc:sldMk cId="1542921796" sldId="1696"/>
            <ac:spMk id="57347" creationId="{2DC0D107-322A-4C38-8668-40524CD5C82F}"/>
          </ac:spMkLst>
        </pc:spChg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4039314566" sldId="1711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1855341374" sldId="1712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1018770855" sldId="1713"/>
        </pc:sldMkLst>
        <pc:spChg chg="mod">
          <ac:chgData name="Ricardo Luiz Freitas" userId="122532effb8c3c75" providerId="LiveId" clId="{A60838E3-EB9A-4A8F-BACB-2E1FE6962AF2}" dt="2020-10-07T12:12:54.732" v="254" actId="20577"/>
          <ac:spMkLst>
            <pc:docMk/>
            <pc:sldMk cId="1018770855" sldId="1713"/>
            <ac:spMk id="2" creationId="{A17EBC7F-474F-4854-98DE-BC1C41C8BEBC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2780953302" sldId="1714"/>
        </pc:sldMkLst>
        <pc:spChg chg="mod">
          <ac:chgData name="Ricardo Luiz Freitas" userId="122532effb8c3c75" providerId="LiveId" clId="{A60838E3-EB9A-4A8F-BACB-2E1FE6962AF2}" dt="2020-10-07T12:12:59.064" v="261" actId="20577"/>
          <ac:spMkLst>
            <pc:docMk/>
            <pc:sldMk cId="2780953302" sldId="1714"/>
            <ac:spMk id="2" creationId="{31DE534B-697F-4349-A1DB-79F3226E6DCB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3675032972" sldId="1715"/>
        </pc:sldMkLst>
        <pc:spChg chg="mod">
          <ac:chgData name="Ricardo Luiz Freitas" userId="122532effb8c3c75" providerId="LiveId" clId="{A60838E3-EB9A-4A8F-BACB-2E1FE6962AF2}" dt="2020-10-07T12:13:08.258" v="275" actId="20577"/>
          <ac:spMkLst>
            <pc:docMk/>
            <pc:sldMk cId="3675032972" sldId="1715"/>
            <ac:spMk id="2" creationId="{60F99D9B-38E7-4DE0-A856-D3B443C989EB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493889618" sldId="1716"/>
        </pc:sldMkLst>
        <pc:spChg chg="mod">
          <ac:chgData name="Ricardo Luiz Freitas" userId="122532effb8c3c75" providerId="LiveId" clId="{A60838E3-EB9A-4A8F-BACB-2E1FE6962AF2}" dt="2020-10-07T12:13:03.977" v="268" actId="20577"/>
          <ac:spMkLst>
            <pc:docMk/>
            <pc:sldMk cId="493889618" sldId="1716"/>
            <ac:spMk id="2" creationId="{09FE163D-03CC-4254-8F4C-968907DD378A}"/>
          </ac:spMkLst>
        </pc:spChg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919526185" sldId="1717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1439809007" sldId="1718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272497490" sldId="1719"/>
        </pc:sldMkLst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3656229351" sldId="1720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1505349746" sldId="1768"/>
        </pc:sldMkLst>
        <pc:spChg chg="mod">
          <ac:chgData name="Ricardo Luiz Freitas" userId="122532effb8c3c75" providerId="LiveId" clId="{A60838E3-EB9A-4A8F-BACB-2E1FE6962AF2}" dt="2020-10-07T12:12:26.173" v="247" actId="20577"/>
          <ac:spMkLst>
            <pc:docMk/>
            <pc:sldMk cId="1505349746" sldId="1768"/>
            <ac:spMk id="2" creationId="{09FE163D-03CC-4254-8F4C-968907DD378A}"/>
          </ac:spMkLst>
        </pc:spChg>
      </pc:sldChg>
      <pc:sldChg chg="setBg">
        <pc:chgData name="Ricardo Luiz Freitas" userId="122532effb8c3c75" providerId="LiveId" clId="{A60838E3-EB9A-4A8F-BACB-2E1FE6962AF2}" dt="2020-10-07T12:31:53.992" v="775"/>
        <pc:sldMkLst>
          <pc:docMk/>
          <pc:sldMk cId="976370282" sldId="1807"/>
        </pc:sldMkLst>
      </pc:sldChg>
      <pc:sldChg chg="del">
        <pc:chgData name="Ricardo Luiz Freitas" userId="122532effb8c3c75" providerId="LiveId" clId="{A60838E3-EB9A-4A8F-BACB-2E1FE6962AF2}" dt="2020-10-07T12:05:04.289" v="19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A60838E3-EB9A-4A8F-BACB-2E1FE6962AF2}" dt="2020-10-07T12:05:05.129" v="20" actId="47"/>
        <pc:sldMkLst>
          <pc:docMk/>
          <pc:sldMk cId="1286525662" sldId="1809"/>
        </pc:sldMkLst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3358815485" sldId="1810"/>
        </pc:sldMkLst>
        <pc:spChg chg="mod">
          <ac:chgData name="Ricardo Luiz Freitas" userId="122532effb8c3c75" providerId="LiveId" clId="{A60838E3-EB9A-4A8F-BACB-2E1FE6962AF2}" dt="2020-10-07T12:13:37.477" v="296" actId="20577"/>
          <ac:spMkLst>
            <pc:docMk/>
            <pc:sldMk cId="3358815485" sldId="1810"/>
            <ac:spMk id="287747" creationId="{3D194100-343A-438A-9A9E-D3B9BC55D90E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3670976904" sldId="1811"/>
        </pc:sldMkLst>
        <pc:spChg chg="mod">
          <ac:chgData name="Ricardo Luiz Freitas" userId="122532effb8c3c75" providerId="LiveId" clId="{A60838E3-EB9A-4A8F-BACB-2E1FE6962AF2}" dt="2020-10-07T12:13:33.340" v="289" actId="20577"/>
          <ac:spMkLst>
            <pc:docMk/>
            <pc:sldMk cId="3670976904" sldId="1811"/>
            <ac:spMk id="287747" creationId="{3D194100-343A-438A-9A9E-D3B9BC55D90E}"/>
          </ac:spMkLst>
        </pc:spChg>
      </pc:sldChg>
      <pc:sldChg chg="modSp mod setBg">
        <pc:chgData name="Ricardo Luiz Freitas" userId="122532effb8c3c75" providerId="LiveId" clId="{A60838E3-EB9A-4A8F-BACB-2E1FE6962AF2}" dt="2020-10-07T12:31:53.992" v="775"/>
        <pc:sldMkLst>
          <pc:docMk/>
          <pc:sldMk cId="2725295691" sldId="1812"/>
        </pc:sldMkLst>
        <pc:spChg chg="mod">
          <ac:chgData name="Ricardo Luiz Freitas" userId="122532effb8c3c75" providerId="LiveId" clId="{A60838E3-EB9A-4A8F-BACB-2E1FE6962AF2}" dt="2020-10-07T12:05:33.561" v="47" actId="20577"/>
          <ac:spMkLst>
            <pc:docMk/>
            <pc:sldMk cId="2725295691" sldId="1812"/>
            <ac:spMk id="3" creationId="{7DABCB7E-6A65-4F3F-AC4B-E4D2944598D9}"/>
          </ac:spMkLst>
        </pc:spChg>
      </pc:sldChg>
      <pc:sldChg chg="modSp add mod setBg">
        <pc:chgData name="Ricardo Luiz Freitas" userId="122532effb8c3c75" providerId="LiveId" clId="{A60838E3-EB9A-4A8F-BACB-2E1FE6962AF2}" dt="2020-10-07T12:31:53.992" v="775"/>
        <pc:sldMkLst>
          <pc:docMk/>
          <pc:sldMk cId="1651987084" sldId="1813"/>
        </pc:sldMkLst>
        <pc:spChg chg="mod">
          <ac:chgData name="Ricardo Luiz Freitas" userId="122532effb8c3c75" providerId="LiveId" clId="{A60838E3-EB9A-4A8F-BACB-2E1FE6962AF2}" dt="2020-10-07T12:27:29.624" v="730" actId="20577"/>
          <ac:spMkLst>
            <pc:docMk/>
            <pc:sldMk cId="1651987084" sldId="1813"/>
            <ac:spMk id="77828" creationId="{433B41E9-E205-434D-AEE6-49AF9AB4C35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2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CBF03C1-3EBB-470B-8704-ADFCD08E9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595B40-33A7-4876-8E2D-9443B7CAE9B0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C3A13DA-878E-44E8-B738-09B402482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B85B73B-0FE2-47B8-9A66-7871B57D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FD536A9-6F05-4DBF-9744-3554874A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A8000-5DF8-4B5D-B465-3763AA300AAB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469C63A-9432-4A6D-9EEF-AE0785F0B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66B82F-71CD-4F12-9AE5-C2957E32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0152AD5-3CEA-4FDB-A2D8-1BB290F7C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0D878-D255-4B01-BA68-314272B39BA7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ED3101C-0B8B-447F-BCC1-33375E067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55AA66E-4CDC-4CAC-9132-179B15D08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25130DA-F212-4257-91B5-B42D371E8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77F8E-7CF0-4A9D-BDA2-11EC5F4B38ED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3101F30-87E5-46A2-8A19-9BF1B9879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F21D4E7-6CDA-440D-B513-CAB09FEC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B30A5A9-34E7-409B-B967-97919B9B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F4F7E-4B63-40F4-9A6D-8E906A386E76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866239-25F8-45F0-A4C8-CBBFBE824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F6E7A4-DAD1-4BAD-A7D5-311FF223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2CB00B8-BD64-4911-AE84-17DD8687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8F1F1-3C84-46F6-B436-AC59B6EFA3E6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CE946E9-C4BF-46C2-AD78-7AFC6DD15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6DF3544-77D2-44A5-A5D5-5FDE8DA57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2141530-B909-43CB-BF8F-91A0CB105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87FC3-22D6-4550-88DC-067712614A1D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C27442D-A0FD-4697-85B9-C36A19A92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FC11823-322D-4A27-8687-461E27E2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75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C206118-5280-4133-A542-3A4A5AEA5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7B6D8-C3A9-4D8D-81A6-C933ECA96D95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C2FA2B1-4022-402D-9FC1-73C764617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82D321-E61B-41FB-B749-2C1A0303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9E6FD3-D415-447C-9E72-126D61FFE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BA634-DC74-4EFC-AE5B-EE6BD1F45A41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0E8103-3E19-4078-86B6-7E0F46D2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AC560D5-7E3D-4FE3-B3EC-ECE67D7E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42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85D387B-75DE-4434-BB01-DAE19E83E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D81F2-6422-4496-97ED-C571EE46995B}" type="slidenum">
              <a:rPr lang="pt-BR" altLang="pt-BR" sz="1200" smtClean="0"/>
              <a:pPr/>
              <a:t>52</a:t>
            </a:fld>
            <a:endParaRPr lang="pt-BR" altLang="pt-BR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892A3-BF15-459E-A454-A34CC1267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0F75B59-2AD4-4707-BE85-CA1E5029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67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61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35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76A0B-C652-4E3E-B307-5CAEBBDEAF36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307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02C11AC-DA6B-459B-992A-65C6223E8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03E2-B0DD-4B33-AA30-43BAB6765D59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F0549C1-CD58-4C18-A19C-316E41302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97DE30-8062-4164-AA20-2F445ED23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36B47EB-AFAC-4FE6-9163-056D94002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AC26AB-B361-49F2-9DC8-937508420418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15DA4E-780F-426E-A777-01F10340B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74CEE1-7EE2-43C3-839E-207661BEB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4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8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3F8AD558-5B6F-4D74-979E-7FFF4CB7A9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F5D79280-AC10-4004-8F95-588FEDD3FD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482F8CF-3962-43F2-BF7C-CF9E70F6A0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8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7F54D017-FC0D-4CD0-BDFA-D92DA84E3E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>
            <a:extLst>
              <a:ext uri="{FF2B5EF4-FFF2-40B4-BE49-F238E27FC236}">
                <a16:creationId xmlns:a16="http://schemas.microsoft.com/office/drawing/2014/main" id="{5162F151-8C8A-4327-BB10-B592CD7A0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D18C8-7242-4A8E-BEAA-945B6C3498F1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7F52B22-1C51-481F-AB75-C9E4C2D4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960CB99-70B9-468D-97AC-183762CF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/>
              <a:t>São “ambientes” integrados de desenvolvimento (</a:t>
            </a:r>
            <a:r>
              <a:rPr lang="pt-BR" altLang="pt-BR" sz="2200" i="1" dirty="0"/>
              <a:t>IDE </a:t>
            </a:r>
            <a:r>
              <a:rPr lang="pt-BR" sz="2200" i="1" dirty="0" err="1"/>
              <a:t>Integrated</a:t>
            </a:r>
            <a:r>
              <a:rPr lang="pt-BR" sz="2200" dirty="0"/>
              <a:t> </a:t>
            </a:r>
            <a:r>
              <a:rPr lang="pt-BR" altLang="pt-BR" sz="2200" i="1" dirty="0" err="1"/>
              <a:t>Environment</a:t>
            </a:r>
            <a:r>
              <a:rPr lang="pt-BR" altLang="pt-BR" sz="2200" i="1" dirty="0"/>
              <a:t> </a:t>
            </a:r>
            <a:r>
              <a:rPr lang="pt-BR" altLang="pt-BR" sz="2200" i="1" dirty="0" err="1"/>
              <a:t>Development</a:t>
            </a:r>
            <a:r>
              <a:rPr lang="pt-BR" altLang="pt-BR" sz="2200" dirty="0"/>
              <a:t>), ou programas, utilizados para se criar programas;</a:t>
            </a:r>
          </a:p>
          <a:p>
            <a:pPr lvl="1" eaLnBrk="1" hangingPunct="1"/>
            <a:r>
              <a:rPr lang="pt-BR" altLang="pt-BR" sz="1800" dirty="0"/>
              <a:t>Suportam apenas uma linguagem de programação;</a:t>
            </a:r>
          </a:p>
          <a:p>
            <a:pPr lvl="1" eaLnBrk="1" hangingPunct="1"/>
            <a:r>
              <a:rPr lang="pt-BR" altLang="pt-BR" sz="1800" dirty="0"/>
              <a:t>A maioria dos compiladores/</a:t>
            </a:r>
            <a:r>
              <a:rPr lang="pt-BR" altLang="pt-BR" sz="1800" i="1" dirty="0"/>
              <a:t>IDE</a:t>
            </a:r>
            <a:r>
              <a:rPr lang="pt-BR" altLang="pt-BR" sz="1800" dirty="0"/>
              <a:t> transformam o Programa FONTE (linguagem de programação), digitado pelo programador, em um Programa OBJETO (linguagem de máquina) que roda diretamente em cima do SO (por exemplo o Delphi, C++, VB, etc.);</a:t>
            </a:r>
          </a:p>
          <a:p>
            <a:pPr lvl="1" eaLnBrk="1" hangingPunct="1"/>
            <a:r>
              <a:rPr lang="pt-BR" altLang="pt-BR" sz="1800" dirty="0"/>
              <a:t>Os demais compiladores/IDE interpretam e executam o código fonte, utilizando uma máquina virtual, e independem do SO (por exemplo o </a:t>
            </a:r>
            <a:r>
              <a:rPr lang="pt-BR" altLang="pt-BR" sz="1800" dirty="0" err="1"/>
              <a:t>Portugol</a:t>
            </a:r>
            <a:r>
              <a:rPr lang="pt-BR" altLang="pt-BR" sz="1800" dirty="0"/>
              <a:t>, Java, C#, Python, etc.).</a:t>
            </a:r>
          </a:p>
          <a:p>
            <a:pPr eaLnBrk="1" hangingPunct="1"/>
            <a:r>
              <a:rPr lang="pt-BR" altLang="pt-BR" sz="2200" dirty="0"/>
              <a:t>Exemplos: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VisuAlg / G-</a:t>
            </a:r>
            <a:r>
              <a:rPr lang="pt-BR" altLang="pt-BR" sz="2000" dirty="0" err="1">
                <a:solidFill>
                  <a:srgbClr val="0000FF"/>
                </a:solidFill>
              </a:rPr>
              <a:t>Portugol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Portugol</a:t>
            </a:r>
            <a:endParaRPr lang="pt-BR" altLang="pt-BR" sz="2000" dirty="0"/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PascalZIM</a:t>
            </a:r>
            <a:r>
              <a:rPr lang="pt-BR" altLang="pt-BR" sz="2000" dirty="0">
                <a:solidFill>
                  <a:srgbClr val="0000FF"/>
                </a:solidFill>
              </a:rPr>
              <a:t> / Delphi </a:t>
            </a:r>
            <a:r>
              <a:rPr lang="pt-BR" altLang="pt-BR" sz="2000" dirty="0"/>
              <a:t>= Pascal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Eclipse / </a:t>
            </a:r>
            <a:r>
              <a:rPr lang="pt-BR" altLang="pt-BR" sz="2000" dirty="0" err="1">
                <a:solidFill>
                  <a:srgbClr val="0000FF"/>
                </a:solidFill>
              </a:rPr>
              <a:t>JBuilder</a:t>
            </a:r>
            <a:r>
              <a:rPr lang="pt-BR" altLang="pt-BR" sz="2000" dirty="0">
                <a:solidFill>
                  <a:srgbClr val="0000FF"/>
                </a:solidFill>
              </a:rPr>
              <a:t> / JDK </a:t>
            </a:r>
            <a:r>
              <a:rPr lang="pt-BR" altLang="pt-BR" sz="2000" dirty="0"/>
              <a:t>=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3">
            <a:extLst>
              <a:ext uri="{FF2B5EF4-FFF2-40B4-BE49-F238E27FC236}">
                <a16:creationId xmlns:a16="http://schemas.microsoft.com/office/drawing/2014/main" id="{6E41393F-22C2-4E18-990C-0E6F0027D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DA1D7-1F1D-4F21-B01F-333A5BBDFB21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3E45A88-E94A-4358-9C2E-36C5534E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435614F-64B0-4F18-8B83-E6BB8174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553"/>
            <a:ext cx="8229600" cy="48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pt-BR" sz="2200" dirty="0"/>
              <a:t>Etapas: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Edição</a:t>
            </a:r>
            <a:r>
              <a:rPr lang="pt-BR" altLang="pt-BR" sz="2000" dirty="0"/>
              <a:t>: digitação e alteração do programa;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Compilação</a:t>
            </a:r>
            <a:r>
              <a:rPr lang="pt-BR" altLang="pt-BR" sz="2000" dirty="0"/>
              <a:t>: verificação de erros de sintaxe do programa;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Execução</a:t>
            </a:r>
            <a:r>
              <a:rPr lang="pt-BR" altLang="pt-BR" sz="2000" dirty="0"/>
              <a:t>: rodar o programa, entrando com os dados e obtendo os resultados.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sz="2200" dirty="0"/>
              <a:t>Erros que podem aparecer: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Sintaxe</a:t>
            </a:r>
            <a:r>
              <a:rPr lang="pt-BR" altLang="pt-BR" sz="2000" dirty="0"/>
              <a:t>: identificado pelo compilador na etapa de compilação;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Lógica</a:t>
            </a:r>
            <a:r>
              <a:rPr lang="pt-BR" altLang="pt-BR" sz="2000" dirty="0"/>
              <a:t>: identificado pelo programador na etapa de execução;</a:t>
            </a: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Run</a:t>
            </a:r>
            <a:r>
              <a:rPr lang="pt-BR" altLang="pt-BR" sz="2000" dirty="0">
                <a:solidFill>
                  <a:srgbClr val="0000FF"/>
                </a:solidFill>
              </a:rPr>
              <a:t>-time</a:t>
            </a:r>
            <a:r>
              <a:rPr lang="pt-BR" altLang="pt-BR" sz="2000" dirty="0"/>
              <a:t> : identificado pelo Java na etapa de execução (necessário tratamento das exceções).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D3CD752-DFB8-4D37-9173-06117A407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4CBE-88B2-4DBC-A13D-9C817732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Ecossistema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5A81-CE57-4D0A-A5D3-F04975C2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41885"/>
          </a:xfrm>
        </p:spPr>
        <p:txBody>
          <a:bodyPr/>
          <a:lstStyle/>
          <a:p>
            <a:r>
              <a:rPr lang="pt-BR" sz="2200" dirty="0"/>
              <a:t>O compilador Java gera um </a:t>
            </a:r>
            <a:r>
              <a:rPr lang="pt-BR" sz="2200" b="1" dirty="0" err="1"/>
              <a:t>bytecode</a:t>
            </a:r>
            <a:r>
              <a:rPr lang="pt-BR" sz="2200" dirty="0"/>
              <a:t> que roda dentro da JVM que está dentro da JRE, ou seja, o compilador Java não gera código em linguagem máquina, diferente do Delphi ou do C#, onde o código gerado roda diretamente em cima do SO (Sistema Operacional). Por isso um mesmo programa escrito em Java e compilado pode rodar em Windows, Linux ou Mac, basta os </a:t>
            </a:r>
            <a:r>
              <a:rPr lang="pt-BR" sz="2200" dirty="0" err="1"/>
              <a:t>SOs</a:t>
            </a:r>
            <a:r>
              <a:rPr lang="pt-BR" sz="2200" dirty="0"/>
              <a:t> terem a JRE instalada.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CF9DEE-EBE9-45E5-999B-AD4B9BAC6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8BDA9A7-2E33-4D28-B2B6-568A8126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" y="1268760"/>
            <a:ext cx="7646342" cy="2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CCF3-94C2-4EFA-9346-8DAE8845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</a:t>
            </a:r>
            <a:r>
              <a:rPr lang="pt-BR" dirty="0"/>
              <a:t> SE </a:t>
            </a:r>
            <a:r>
              <a:rPr lang="pt-BR" dirty="0" err="1"/>
              <a:t>Development</a:t>
            </a:r>
            <a:r>
              <a:rPr lang="pt-BR" dirty="0"/>
              <a:t> Kit (JDK) 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7C8DB-C434-49A6-A0FE-FB41E78A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8428"/>
            <a:ext cx="8229600" cy="4392497"/>
          </a:xfrm>
        </p:spPr>
        <p:txBody>
          <a:bodyPr/>
          <a:lstStyle/>
          <a:p>
            <a:r>
              <a:rPr lang="pt-BR" sz="2800" dirty="0"/>
              <a:t>Instalação do Java:</a:t>
            </a:r>
          </a:p>
          <a:p>
            <a:pPr lvl="1"/>
            <a:r>
              <a:rPr lang="pt-BR" sz="2400" dirty="0"/>
              <a:t>Acesse o link: </a:t>
            </a:r>
            <a:r>
              <a:rPr lang="pt-BR" sz="2400" dirty="0">
                <a:hlinkClick r:id="rId2"/>
              </a:rPr>
              <a:t>https://www.oracle.com/technetwork/java/javase/downloads/index.html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Instale a plataforma “Java SE </a:t>
            </a:r>
            <a:r>
              <a:rPr lang="pt-BR" sz="2400" dirty="0" err="1"/>
              <a:t>Development</a:t>
            </a:r>
            <a:r>
              <a:rPr lang="pt-BR" sz="2400" dirty="0"/>
              <a:t> Kit ... downloads”:</a:t>
            </a:r>
          </a:p>
          <a:p>
            <a:pPr lvl="2"/>
            <a:r>
              <a:rPr lang="pt-BR" sz="2000" dirty="0"/>
              <a:t>Clique na aba referente ao seu SO (Linux, </a:t>
            </a:r>
            <a:r>
              <a:rPr lang="pt-BR" sz="2000" dirty="0" err="1"/>
              <a:t>macOS</a:t>
            </a:r>
            <a:r>
              <a:rPr lang="pt-BR" sz="2000" dirty="0"/>
              <a:t> ou Windows);</a:t>
            </a:r>
          </a:p>
          <a:p>
            <a:pPr lvl="2"/>
            <a:r>
              <a:rPr lang="pt-BR" sz="2000" dirty="0"/>
              <a:t>Clique em “... Installer”;</a:t>
            </a:r>
          </a:p>
          <a:p>
            <a:pPr lvl="2"/>
            <a:r>
              <a:rPr lang="pt-BR" sz="2000" dirty="0"/>
              <a:t>Execute o executável baixado;</a:t>
            </a:r>
          </a:p>
          <a:p>
            <a:pPr lvl="2"/>
            <a:r>
              <a:rPr lang="pt-BR" sz="2000" dirty="0"/>
              <a:t>Clique em &lt;ENTER&gt; para todas as telas.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376FE-C9F7-475D-9DD2-F201DCF70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53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Compilar/Executar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barra de comando (CMD):</a:t>
            </a:r>
          </a:p>
          <a:p>
            <a:pPr lvl="1"/>
            <a:r>
              <a:rPr lang="pt-BR" dirty="0"/>
              <a:t>Java programa.java  &gt;&gt;&gt; compila;</a:t>
            </a:r>
          </a:p>
          <a:p>
            <a:pPr lvl="1"/>
            <a:r>
              <a:rPr lang="pt-BR" dirty="0"/>
              <a:t>Java programa  &gt;&gt;&gt; executa.</a:t>
            </a:r>
          </a:p>
          <a:p>
            <a:pPr lvl="1"/>
            <a:endParaRPr lang="pt-BR" dirty="0"/>
          </a:p>
          <a:p>
            <a:r>
              <a:rPr lang="pt-BR" dirty="0"/>
              <a:t>Via plataforma on-line:</a:t>
            </a:r>
          </a:p>
          <a:p>
            <a:pPr lvl="1"/>
            <a:r>
              <a:rPr lang="pt-BR" dirty="0"/>
              <a:t>GDB online </a:t>
            </a:r>
            <a:r>
              <a:rPr lang="pt-BR" dirty="0" err="1"/>
              <a:t>Debugger</a:t>
            </a:r>
            <a:r>
              <a:rPr lang="pt-BR" dirty="0"/>
              <a:t> (</a:t>
            </a:r>
            <a:r>
              <a:rPr lang="pt-BR" dirty="0" err="1"/>
              <a:t>setar</a:t>
            </a:r>
            <a:r>
              <a:rPr lang="pt-BR" dirty="0"/>
              <a:t> para Java);</a:t>
            </a:r>
          </a:p>
          <a:p>
            <a:pPr lvl="1"/>
            <a:r>
              <a:rPr lang="pt-BR" dirty="0">
                <a:hlinkClick r:id="rId2"/>
              </a:rPr>
              <a:t>https://www.onlinegdb.com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Via IDE (exemplo: </a:t>
            </a:r>
            <a:r>
              <a:rPr lang="pt-BR" b="1" dirty="0"/>
              <a:t>Eclipse</a:t>
            </a:r>
            <a:r>
              <a:rPr lang="pt-BR" dirty="0"/>
              <a:t>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0534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E534B-697F-4349-A1DB-79F3226E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B0185-AC03-42F0-B9E5-B958048F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Download do arquivo para instalação </a:t>
            </a:r>
            <a:r>
              <a:rPr lang="pt-BR" sz="2800" dirty="0">
                <a:hlinkClick r:id="rId2"/>
              </a:rPr>
              <a:t>https://www.eclipse.org/downloads/</a:t>
            </a:r>
            <a:r>
              <a:rPr lang="pt-BR" sz="2800" dirty="0"/>
              <a:t>;</a:t>
            </a:r>
          </a:p>
          <a:p>
            <a:r>
              <a:rPr lang="pt-BR" sz="2800" dirty="0"/>
              <a:t>Após o download do arquivo de instalação, execute-o para iniciar a instalação;</a:t>
            </a:r>
          </a:p>
          <a:p>
            <a:r>
              <a:rPr lang="pt-BR" sz="2800" dirty="0"/>
              <a:t>Siga as instruções dos slides seguintes até concluir a instalação.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FCC24-1A17-4338-99AC-4B4DEABA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8095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76497C-EA87-4F70-9760-8850AF426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080000"/>
            <a:ext cx="4867821" cy="4999384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5595238" y="1833193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68396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0378DDA-B88B-4C8E-85A6-D5CFF38D2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43000"/>
            <a:ext cx="4687217" cy="4944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9C24B0-D3B5-4586-A2D7-7E47CE9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1B9CAD-BCBC-49D0-A4BC-C5794B4B7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96C229-833E-48D2-88A6-DF5D335F0F47}"/>
              </a:ext>
            </a:extLst>
          </p:cNvPr>
          <p:cNvSpPr/>
          <p:nvPr/>
        </p:nvSpPr>
        <p:spPr bwMode="auto">
          <a:xfrm>
            <a:off x="6056684" y="5229200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9B8E28D-8809-4AD9-B1B9-81762FCD609F}"/>
              </a:ext>
            </a:extLst>
          </p:cNvPr>
          <p:cNvSpPr/>
          <p:nvPr/>
        </p:nvSpPr>
        <p:spPr bwMode="auto">
          <a:xfrm>
            <a:off x="6584955" y="3633644"/>
            <a:ext cx="2247257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nada!</a:t>
            </a:r>
          </a:p>
        </p:txBody>
      </p:sp>
    </p:spTree>
    <p:extLst>
      <p:ext uri="{BB962C8B-B14F-4D97-AF65-F5344CB8AC3E}">
        <p14:creationId xmlns:p14="http://schemas.microsoft.com/office/powerpoint/2010/main" val="331963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9EB871-AFB8-4D86-A5D8-45B7C0D5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43000"/>
            <a:ext cx="4615209" cy="48687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CAA8A2-32C9-40A5-9BD7-70745517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B8335-AE0B-43EA-B687-F92AE5DD8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F230F9E3-D0A6-49D3-AD8B-2FC44E561322}"/>
              </a:ext>
            </a:extLst>
          </p:cNvPr>
          <p:cNvSpPr/>
          <p:nvPr/>
        </p:nvSpPr>
        <p:spPr bwMode="auto">
          <a:xfrm>
            <a:off x="6012160" y="5128592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9791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1F2CC-59FD-4B35-9FE3-1FA32977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63272" cy="1139825"/>
          </a:xfrm>
        </p:spPr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  <a:br>
              <a:rPr lang="pt-BR" b="1" dirty="0"/>
            </a:br>
            <a:r>
              <a:rPr lang="pt-BR" sz="2100" b="1" dirty="0"/>
              <a:t>(Passo 1 para os computadores dos laboratório de informática da escola)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EB6909-2700-4834-AD62-1E80A8A3B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8742BB-C284-40B9-B93A-D862A02E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2" y="1815963"/>
            <a:ext cx="8047275" cy="3632993"/>
          </a:xfrm>
          <a:prstGeom prst="rect">
            <a:avLst/>
          </a:prstGeom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01D9E7ED-03D6-4DB0-8929-F231E67DF640}"/>
              </a:ext>
            </a:extLst>
          </p:cNvPr>
          <p:cNvSpPr/>
          <p:nvPr/>
        </p:nvSpPr>
        <p:spPr bwMode="auto">
          <a:xfrm>
            <a:off x="4067944" y="4264496"/>
            <a:ext cx="2808312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A14D42A-0FD2-48EB-B40E-923C7E274C43}"/>
              </a:ext>
            </a:extLst>
          </p:cNvPr>
          <p:cNvSpPr/>
          <p:nvPr/>
        </p:nvSpPr>
        <p:spPr bwMode="auto">
          <a:xfrm>
            <a:off x="4139952" y="4770648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32049EF-D392-4587-A2BB-26515AE06A33}"/>
              </a:ext>
            </a:extLst>
          </p:cNvPr>
          <p:cNvSpPr/>
          <p:nvPr/>
        </p:nvSpPr>
        <p:spPr bwMode="auto">
          <a:xfrm>
            <a:off x="2749150" y="3594783"/>
            <a:ext cx="2247257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nada!</a:t>
            </a:r>
          </a:p>
        </p:txBody>
      </p:sp>
    </p:spTree>
    <p:extLst>
      <p:ext uri="{BB962C8B-B14F-4D97-AF65-F5344CB8AC3E}">
        <p14:creationId xmlns:p14="http://schemas.microsoft.com/office/powerpoint/2010/main" val="300474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3">
            <a:extLst>
              <a:ext uri="{FF2B5EF4-FFF2-40B4-BE49-F238E27FC236}">
                <a16:creationId xmlns:a16="http://schemas.microsoft.com/office/drawing/2014/main" id="{2B0578A8-72CE-4431-89B8-107311615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805351-D80E-498D-BAF4-67A3DAB1460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2882735-0FFB-4AC2-92EF-D6D438047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7106C55-C793-45C8-8224-C5CE4209B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pt-BR" altLang="pt-BR" dirty="0"/>
              <a:t>Programas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Compiladores/IDE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Compilador Eclipse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Dados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Identificadores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Variáveis</a:t>
            </a:r>
          </a:p>
          <a:p>
            <a:pPr eaLnBrk="1" hangingPunct="1">
              <a:spcAft>
                <a:spcPts val="1200"/>
              </a:spcAft>
            </a:pPr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D0ED2-555D-4567-8C41-1442AF51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0D3350-BAF8-4C08-A70D-20576A4C8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90B856-C3D4-493B-A822-A9AA399F1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4873230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4EB67D15-2379-424A-A7E4-DA842462CAD6}"/>
              </a:ext>
            </a:extLst>
          </p:cNvPr>
          <p:cNvSpPr/>
          <p:nvPr/>
        </p:nvSpPr>
        <p:spPr bwMode="auto">
          <a:xfrm>
            <a:off x="2915816" y="3321411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203451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4B122-FEC6-40A5-B2A6-CD7F1795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31D1BF-E38A-4E61-9C8F-A2A1A402E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F8857D-73DD-4F29-9920-E2081C1E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080000"/>
            <a:ext cx="5678424" cy="5547265"/>
          </a:xfrm>
          <a:prstGeom prst="rect">
            <a:avLst/>
          </a:prstGeom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4105081-04F5-40DD-B2A7-7B0F564480D7}"/>
              </a:ext>
            </a:extLst>
          </p:cNvPr>
          <p:cNvSpPr/>
          <p:nvPr/>
        </p:nvSpPr>
        <p:spPr bwMode="auto">
          <a:xfrm>
            <a:off x="3275856" y="1759564"/>
            <a:ext cx="4032448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(AEDI)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0A8C3F-FD8C-4124-B50E-4A3D092B4CAA}"/>
              </a:ext>
            </a:extLst>
          </p:cNvPr>
          <p:cNvSpPr/>
          <p:nvPr/>
        </p:nvSpPr>
        <p:spPr bwMode="auto">
          <a:xfrm>
            <a:off x="6087736" y="3722019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D54B00A-FA4E-4815-9E81-D5FEC39DFC7E}"/>
              </a:ext>
            </a:extLst>
          </p:cNvPr>
          <p:cNvSpPr/>
          <p:nvPr/>
        </p:nvSpPr>
        <p:spPr bwMode="auto">
          <a:xfrm>
            <a:off x="4524262" y="6081939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2399019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61384-4A09-4384-9033-D2EACAC7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634042-1702-4AC3-9897-458150477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ADBA22-BCA5-4C00-975E-2F4551D1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61" y="1268760"/>
            <a:ext cx="7089477" cy="4488814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DF70BE8-C743-4B33-935B-21AF2D65C744}"/>
              </a:ext>
            </a:extLst>
          </p:cNvPr>
          <p:cNvSpPr/>
          <p:nvPr/>
        </p:nvSpPr>
        <p:spPr bwMode="auto">
          <a:xfrm>
            <a:off x="4974836" y="5102088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643353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do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FE268-6C7A-4944-BC9E-1930B881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78EE49-2317-4D96-B126-52CEF44D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8" y="1174237"/>
            <a:ext cx="8247780" cy="463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99D9B-38E7-4DE0-A856-D3B443C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 novo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0F79E-361E-4492-89EA-842D9915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r>
              <a:rPr lang="pt-BR" sz="2400" dirty="0"/>
              <a:t>Clique no projeto </a:t>
            </a:r>
            <a:r>
              <a:rPr lang="pt-BR" sz="2400" b="1" dirty="0"/>
              <a:t>AEDI</a:t>
            </a:r>
            <a:r>
              <a:rPr lang="pt-BR" sz="2400" dirty="0"/>
              <a:t>;</a:t>
            </a:r>
          </a:p>
          <a:p>
            <a:r>
              <a:rPr lang="pt-BR" sz="2400" dirty="0"/>
              <a:t>Clique no menu </a:t>
            </a:r>
            <a:r>
              <a:rPr lang="pt-BR" sz="2400" b="1" i="1" dirty="0"/>
              <a:t>File </a:t>
            </a:r>
            <a:r>
              <a:rPr lang="pt-BR" sz="2400" dirty="0"/>
              <a:t>(canto superior esquerdo);</a:t>
            </a:r>
          </a:p>
          <a:p>
            <a:r>
              <a:rPr lang="pt-BR" sz="2400" dirty="0"/>
              <a:t>Clique em </a:t>
            </a:r>
            <a:r>
              <a:rPr lang="pt-BR" sz="2400" b="1" i="1" dirty="0"/>
              <a:t>New</a:t>
            </a:r>
            <a:r>
              <a:rPr lang="pt-BR" sz="2400" dirty="0"/>
              <a:t> depois em </a:t>
            </a:r>
            <a:r>
              <a:rPr lang="pt-BR" sz="2400" b="1" i="1" dirty="0" err="1"/>
              <a:t>Class</a:t>
            </a:r>
            <a:r>
              <a:rPr lang="pt-BR" sz="2400" dirty="0"/>
              <a:t>;</a:t>
            </a:r>
          </a:p>
          <a:p>
            <a:r>
              <a:rPr lang="pt-BR" sz="2400" dirty="0"/>
              <a:t>Digite (sem espaços e acentos) o nome da classe em </a:t>
            </a:r>
            <a:r>
              <a:rPr lang="pt-BR" sz="2400" b="1" i="1" dirty="0" err="1"/>
              <a:t>Name</a:t>
            </a:r>
            <a:r>
              <a:rPr lang="pt-BR" sz="2400" i="1" dirty="0"/>
              <a:t> </a:t>
            </a:r>
            <a:r>
              <a:rPr lang="pt-BR" sz="2400" dirty="0"/>
              <a:t>(não é necessário informar a extensão do arquivo);</a:t>
            </a:r>
          </a:p>
          <a:p>
            <a:r>
              <a:rPr lang="pt-BR" sz="2400" dirty="0"/>
              <a:t>Marque a caixa </a:t>
            </a:r>
            <a:r>
              <a:rPr lang="pt-BR" sz="2400" b="1" i="1" dirty="0" err="1"/>
              <a:t>public</a:t>
            </a:r>
            <a:r>
              <a:rPr lang="pt-BR" sz="2400" b="1" i="1" dirty="0"/>
              <a:t> </a:t>
            </a:r>
            <a:r>
              <a:rPr lang="pt-BR" sz="2400" b="1" i="1" dirty="0" err="1"/>
              <a:t>static</a:t>
            </a:r>
            <a:r>
              <a:rPr lang="pt-BR" sz="2400" b="1" i="1" dirty="0"/>
              <a:t> </a:t>
            </a:r>
            <a:r>
              <a:rPr lang="pt-BR" sz="2400" b="1" i="1" dirty="0" err="1"/>
              <a:t>void</a:t>
            </a:r>
            <a:r>
              <a:rPr lang="pt-BR" sz="2400" b="1" i="1" dirty="0"/>
              <a:t> </a:t>
            </a:r>
            <a:r>
              <a:rPr lang="pt-BR" sz="2400" b="1" i="1" dirty="0" err="1"/>
              <a:t>main</a:t>
            </a:r>
            <a:r>
              <a:rPr lang="pt-BR" sz="2400" b="1" i="1" dirty="0"/>
              <a:t>(</a:t>
            </a:r>
            <a:r>
              <a:rPr lang="pt-BR" sz="2400" b="1" i="1" dirty="0" err="1"/>
              <a:t>String</a:t>
            </a:r>
            <a:r>
              <a:rPr lang="pt-BR" sz="2400" b="1" i="1" dirty="0"/>
              <a:t>[] </a:t>
            </a:r>
            <a:r>
              <a:rPr lang="pt-BR" sz="2400" b="1" i="1" dirty="0" err="1"/>
              <a:t>args</a:t>
            </a:r>
            <a:r>
              <a:rPr lang="pt-BR" sz="2400" b="1" i="1" dirty="0"/>
              <a:t>)</a:t>
            </a:r>
            <a:r>
              <a:rPr lang="pt-BR" sz="2400" dirty="0"/>
              <a:t> para criar o método </a:t>
            </a:r>
            <a:r>
              <a:rPr lang="pt-BR" sz="2400" b="1" i="1" dirty="0" err="1"/>
              <a:t>main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O método </a:t>
            </a:r>
            <a:r>
              <a:rPr lang="pt-BR" sz="2000" b="1" i="1" dirty="0" err="1"/>
              <a:t>main</a:t>
            </a:r>
            <a:r>
              <a:rPr lang="pt-BR" sz="2000" dirty="0"/>
              <a:t> transforma uma classe Java em um programa executável Java;</a:t>
            </a:r>
          </a:p>
          <a:p>
            <a:r>
              <a:rPr lang="pt-BR" sz="2400" dirty="0"/>
              <a:t>Clique em </a:t>
            </a:r>
            <a:r>
              <a:rPr lang="pt-BR" sz="2400" b="1" i="1" dirty="0" err="1"/>
              <a:t>Finish</a:t>
            </a:r>
            <a:r>
              <a:rPr lang="pt-BR" sz="2400" i="1" dirty="0"/>
              <a:t>.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CA8BB8-3EB2-419E-AEC8-AB25D9FCCB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D3EBB07C-D1D5-4F36-A1F5-11985BB2937C}"/>
              </a:ext>
            </a:extLst>
          </p:cNvPr>
          <p:cNvSpPr/>
          <p:nvPr/>
        </p:nvSpPr>
        <p:spPr bwMode="auto">
          <a:xfrm rot="20863101">
            <a:off x="4166793" y="1013961"/>
            <a:ext cx="2304256" cy="672580"/>
          </a:xfrm>
          <a:prstGeom prst="lef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latin typeface="Arial" charset="0"/>
              </a:rPr>
              <a:t>   IMPORTANTE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0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 novo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78EE49-2317-4D96-B126-52CEF44D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8" y="1174237"/>
            <a:ext cx="8247780" cy="4637112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676064" y="1046651"/>
            <a:ext cx="3319872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Class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5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3819C-5467-4A6D-81D4-983750B8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 novo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5E7F61-0987-4507-8BF0-E2E30CE0C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D969FD7-6061-485D-9E49-02A4A0D9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62" y="980728"/>
            <a:ext cx="4422070" cy="5284709"/>
          </a:xfrm>
          <a:prstGeom prst="rect">
            <a:avLst/>
          </a:prstGeom>
        </p:spPr>
      </p:pic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095D698D-7C39-4F88-BBA5-0143DF159AA2}"/>
              </a:ext>
            </a:extLst>
          </p:cNvPr>
          <p:cNvSpPr/>
          <p:nvPr/>
        </p:nvSpPr>
        <p:spPr bwMode="auto">
          <a:xfrm>
            <a:off x="4139952" y="2564904"/>
            <a:ext cx="4422070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programa (classe)</a:t>
            </a:r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CB0E7D87-7097-463D-8EBA-5A0ECD19DC2C}"/>
              </a:ext>
            </a:extLst>
          </p:cNvPr>
          <p:cNvSpPr/>
          <p:nvPr/>
        </p:nvSpPr>
        <p:spPr bwMode="auto">
          <a:xfrm>
            <a:off x="5076056" y="4247592"/>
            <a:ext cx="2808312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86D32EF-307F-4BE4-9B25-46761B913799}"/>
              </a:ext>
            </a:extLst>
          </p:cNvPr>
          <p:cNvSpPr/>
          <p:nvPr/>
        </p:nvSpPr>
        <p:spPr bwMode="auto">
          <a:xfrm>
            <a:off x="3203848" y="5704656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89199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BC84B-659C-4D32-A018-FB773209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 novo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5C5A18-C458-42DA-A5BE-1A7F4BA82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1B41F3-C47F-4DF2-9551-D2C1C36B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86800" cy="4629569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DF05B26F-E92B-49F1-9725-93BEB2901343}"/>
              </a:ext>
            </a:extLst>
          </p:cNvPr>
          <p:cNvSpPr/>
          <p:nvPr/>
        </p:nvSpPr>
        <p:spPr bwMode="auto">
          <a:xfrm>
            <a:off x="3132315" y="2012039"/>
            <a:ext cx="5673753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a partir daqui as linhas do seu programa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935A7149-8572-4AAC-A737-FF876730F6EF}"/>
              </a:ext>
            </a:extLst>
          </p:cNvPr>
          <p:cNvSpPr/>
          <p:nvPr/>
        </p:nvSpPr>
        <p:spPr bwMode="auto">
          <a:xfrm>
            <a:off x="2374304" y="1213656"/>
            <a:ext cx="599336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neste botão para executar o seu programa</a:t>
            </a:r>
          </a:p>
        </p:txBody>
      </p:sp>
    </p:spTree>
    <p:extLst>
      <p:ext uri="{BB962C8B-B14F-4D97-AF65-F5344CB8AC3E}">
        <p14:creationId xmlns:p14="http://schemas.microsoft.com/office/powerpoint/2010/main" val="288055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programa (classe) já criado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78EE49-2317-4D96-B126-52CEF44D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8" y="1174237"/>
            <a:ext cx="8247780" cy="4637112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1979712" y="2327043"/>
            <a:ext cx="5760640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no nome do programa (classe) desejado</a:t>
            </a:r>
          </a:p>
        </p:txBody>
      </p:sp>
    </p:spTree>
    <p:extLst>
      <p:ext uri="{BB962C8B-B14F-4D97-AF65-F5344CB8AC3E}">
        <p14:creationId xmlns:p14="http://schemas.microsoft.com/office/powerpoint/2010/main" val="232670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0A72976-DCA7-4F6B-9529-EAA0960C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8" y="1268760"/>
            <a:ext cx="8388424" cy="44705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7EBC7F-474F-4854-98DE-BC1C41C8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91D524-904F-496C-83A8-7FEDCC7D4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40022463-4A3A-4CE0-967C-EE1AFB5F1111}"/>
              </a:ext>
            </a:extLst>
          </p:cNvPr>
          <p:cNvGrpSpPr>
            <a:grpSpLocks/>
          </p:cNvGrpSpPr>
          <p:nvPr/>
        </p:nvGrpSpPr>
        <p:grpSpPr bwMode="auto">
          <a:xfrm>
            <a:off x="6107113" y="636098"/>
            <a:ext cx="2808287" cy="1246188"/>
            <a:chOff x="4268" y="1316"/>
            <a:chExt cx="1769" cy="102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EE0E710-FFC5-4487-AD76-400147A7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316"/>
              <a:ext cx="1769" cy="1027"/>
            </a:xfrm>
            <a:prstGeom prst="wedgeRoundRectCallout">
              <a:avLst>
                <a:gd name="adj1" fmla="val -61235"/>
                <a:gd name="adj2" fmla="val 77928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8CB2360-3469-45B5-B3E5-ABAB4043F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345"/>
              <a:ext cx="17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Janelas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edição</a:t>
              </a:r>
              <a:r>
                <a:rPr lang="pt-BR" altLang="pt-BR" sz="2400" dirty="0"/>
                <a:t> do programa</a:t>
              </a: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C9E4B9DD-C622-4334-B13F-25BE18E48C5E}"/>
              </a:ext>
            </a:extLst>
          </p:cNvPr>
          <p:cNvGrpSpPr>
            <a:grpSpLocks/>
          </p:cNvGrpSpPr>
          <p:nvPr/>
        </p:nvGrpSpPr>
        <p:grpSpPr bwMode="auto">
          <a:xfrm>
            <a:off x="5927092" y="4296501"/>
            <a:ext cx="3168327" cy="1199757"/>
            <a:chOff x="4109" y="1316"/>
            <a:chExt cx="1928" cy="1081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D7D9D4EF-CCD9-4CCA-A8FF-C612B381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316"/>
              <a:ext cx="1928" cy="1081"/>
            </a:xfrm>
            <a:prstGeom prst="wedgeRoundRectCallout">
              <a:avLst>
                <a:gd name="adj1" fmla="val -69600"/>
                <a:gd name="adj2" fmla="val 1828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61B73FB-61C0-480E-8371-7E17B66CB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1345"/>
              <a:ext cx="192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execução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dos dados do programa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5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3B549C86-955B-4E7E-9725-1E005D63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x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6FA7-DF63-4FC6-9420-4949826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defRPr/>
            </a:pPr>
            <a:r>
              <a:rPr lang="pt-BR" sz="2400" b="1" dirty="0"/>
              <a:t>Programas: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Algoritmo traduzido para uma linguagem de programação.</a:t>
            </a:r>
          </a:p>
          <a:p>
            <a:pPr>
              <a:defRPr/>
            </a:pPr>
            <a:r>
              <a:rPr lang="pt-BR" sz="2400" b="1" dirty="0"/>
              <a:t>Linguagem de programação: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Conjunto de símbolos e regras de sintaxe (Pascal, C++, Java, etc.).</a:t>
            </a:r>
          </a:p>
          <a:p>
            <a:pPr>
              <a:defRPr/>
            </a:pPr>
            <a:r>
              <a:rPr lang="pt-BR" sz="2400" b="1" dirty="0"/>
              <a:t>Programa fonte: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Composto por uma sequência de comandos escritos em uma linguagem de programação de alto nível (Java, Python, etc.).</a:t>
            </a:r>
          </a:p>
          <a:p>
            <a:pPr>
              <a:defRPr/>
            </a:pPr>
            <a:r>
              <a:rPr lang="pt-BR" sz="2400" b="1" dirty="0"/>
              <a:t>Programa objeto: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Composto por uma sequência de comandos escritos em linguagem de máquina (alto nível).</a:t>
            </a:r>
          </a:p>
        </p:txBody>
      </p:sp>
      <p:sp>
        <p:nvSpPr>
          <p:cNvPr id="43012" name="Espaço Reservado para Número de Slide 3">
            <a:extLst>
              <a:ext uri="{FF2B5EF4-FFF2-40B4-BE49-F238E27FC236}">
                <a16:creationId xmlns:a16="http://schemas.microsoft.com/office/drawing/2014/main" id="{B8A55E0E-AAA4-4D62-AF97-51270F470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0130E-321F-4F9D-9754-E6EDC4C9E06E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/>
              <a:t>Eclipse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pasta “.../eclipse-</a:t>
            </a:r>
            <a:r>
              <a:rPr lang="pt-BR" dirty="0" err="1"/>
              <a:t>workspace</a:t>
            </a:r>
            <a:r>
              <a:rPr lang="pt-BR" dirty="0"/>
              <a:t>/AEDI\</a:t>
            </a:r>
            <a:r>
              <a:rPr lang="pt-BR" dirty="0" err="1"/>
              <a:t>src</a:t>
            </a:r>
            <a:r>
              <a:rPr lang="pt-BR" dirty="0"/>
              <a:t>” tem os </a:t>
            </a:r>
            <a:r>
              <a:rPr lang="pt-BR" b="1" dirty="0"/>
              <a:t>fontes</a:t>
            </a:r>
            <a:r>
              <a:rPr lang="pt-BR" dirty="0"/>
              <a:t> (arquivos .Java);</a:t>
            </a:r>
          </a:p>
          <a:p>
            <a:endParaRPr lang="pt-BR" dirty="0"/>
          </a:p>
          <a:p>
            <a:r>
              <a:rPr lang="pt-BR" dirty="0"/>
              <a:t>Na pasta “.../eclipse-</a:t>
            </a:r>
            <a:r>
              <a:rPr lang="pt-BR" dirty="0" err="1"/>
              <a:t>workspace</a:t>
            </a:r>
            <a:r>
              <a:rPr lang="pt-BR" dirty="0"/>
              <a:t>/AEDI\bin” tem os </a:t>
            </a:r>
            <a:r>
              <a:rPr lang="pt-BR" b="1" dirty="0" err="1"/>
              <a:t>bytecodes</a:t>
            </a:r>
            <a:r>
              <a:rPr lang="pt-BR" dirty="0"/>
              <a:t> (arquivos .</a:t>
            </a:r>
            <a:r>
              <a:rPr lang="pt-BR" dirty="0" err="1"/>
              <a:t>class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“...” é o disco (C: por exemplo) seguido da pasta do usuário logado no computador.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9388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Eclipse/Java (dicas)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Java:</a:t>
            </a:r>
          </a:p>
          <a:p>
            <a:pPr lvl="1"/>
            <a:r>
              <a:rPr lang="pt-BR" sz="2000" dirty="0"/>
              <a:t>Para comentários utilizamos </a:t>
            </a:r>
            <a:r>
              <a:rPr lang="pt-BR" sz="2000" b="1" dirty="0"/>
              <a:t>//</a:t>
            </a:r>
            <a:r>
              <a:rPr lang="pt-BR" sz="2000" dirty="0"/>
              <a:t> no início da linha (comentários por linha), ou </a:t>
            </a:r>
            <a:r>
              <a:rPr lang="pt-BR" sz="2000" b="1" dirty="0"/>
              <a:t>/*</a:t>
            </a:r>
            <a:r>
              <a:rPr lang="pt-BR" sz="2000" dirty="0"/>
              <a:t> fechando com </a:t>
            </a:r>
            <a:r>
              <a:rPr lang="pt-BR" sz="2000" b="1" dirty="0"/>
              <a:t>*/</a:t>
            </a:r>
            <a:r>
              <a:rPr lang="pt-BR" sz="2000" dirty="0"/>
              <a:t> em outra linha (comentários em bloco); </a:t>
            </a:r>
          </a:p>
          <a:p>
            <a:pPr lvl="1"/>
            <a:r>
              <a:rPr lang="pt-BR" sz="2000" dirty="0"/>
              <a:t>Utilizamos </a:t>
            </a:r>
            <a:r>
              <a:rPr lang="pt-BR" sz="2000" b="1" dirty="0"/>
              <a:t>;</a:t>
            </a:r>
            <a:r>
              <a:rPr lang="pt-BR" sz="2000" dirty="0"/>
              <a:t> (ponto e vírgula) para finalizar as linhas (declarações, comandos, etc.).</a:t>
            </a:r>
            <a:endParaRPr lang="pt-BR" sz="2400" dirty="0"/>
          </a:p>
          <a:p>
            <a:r>
              <a:rPr lang="pt-BR" sz="2400" dirty="0"/>
              <a:t>Eclipse:</a:t>
            </a:r>
          </a:p>
          <a:p>
            <a:pPr lvl="1"/>
            <a:r>
              <a:rPr lang="pt-BR" sz="2000" dirty="0"/>
              <a:t>Se você precisar criar o método </a:t>
            </a:r>
            <a:r>
              <a:rPr lang="pt-BR" sz="2000" b="1" i="1" dirty="0" err="1"/>
              <a:t>main</a:t>
            </a:r>
            <a:r>
              <a:rPr lang="pt-BR" sz="2000" dirty="0"/>
              <a:t> no modo de edição é só digitar a palavra </a:t>
            </a:r>
            <a:r>
              <a:rPr lang="pt-BR" sz="2000" u="sng" dirty="0" err="1"/>
              <a:t>main</a:t>
            </a:r>
            <a:r>
              <a:rPr lang="pt-BR" sz="2000" dirty="0"/>
              <a:t> e depois </a:t>
            </a:r>
            <a:r>
              <a:rPr lang="pt-BR" sz="2000" b="1" i="1" dirty="0" err="1"/>
              <a:t>Ctrl</a:t>
            </a:r>
            <a:r>
              <a:rPr lang="pt-BR" sz="2000" dirty="0"/>
              <a:t> mais </a:t>
            </a:r>
            <a:r>
              <a:rPr lang="pt-BR" sz="2000" b="1" i="1" dirty="0"/>
              <a:t>barra de espaço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No modo de edição, se digitar </a:t>
            </a:r>
            <a:r>
              <a:rPr lang="pt-BR" sz="2000" u="sng" dirty="0" err="1"/>
              <a:t>sysout</a:t>
            </a:r>
            <a:r>
              <a:rPr lang="pt-BR" sz="2000" dirty="0"/>
              <a:t> e depois </a:t>
            </a:r>
            <a:r>
              <a:rPr lang="pt-BR" sz="2000" b="1" i="1" dirty="0" err="1"/>
              <a:t>Ctrl</a:t>
            </a:r>
            <a:r>
              <a:rPr lang="pt-BR" sz="2000" dirty="0"/>
              <a:t> mais </a:t>
            </a:r>
            <a:r>
              <a:rPr lang="pt-BR" sz="2000" b="1" i="1" dirty="0"/>
              <a:t>barra de espaço</a:t>
            </a:r>
            <a:r>
              <a:rPr lang="pt-BR" sz="2000" dirty="0"/>
              <a:t> vira </a:t>
            </a:r>
            <a:r>
              <a:rPr lang="pt-BR" sz="2000" b="1" i="1" dirty="0" err="1"/>
              <a:t>System.out.println</a:t>
            </a:r>
            <a:r>
              <a:rPr lang="pt-BR" sz="2000" b="1" i="1" dirty="0"/>
              <a:t>()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Para aumentar ou diminuir os fontes do editor pressione </a:t>
            </a:r>
            <a:r>
              <a:rPr lang="pt-BR" sz="2000" b="1" i="1" dirty="0" err="1"/>
              <a:t>Ctrl</a:t>
            </a:r>
            <a:r>
              <a:rPr lang="pt-BR" sz="2000" b="1" i="1" dirty="0"/>
              <a:t> +</a:t>
            </a:r>
            <a:r>
              <a:rPr lang="pt-BR" sz="2000" dirty="0"/>
              <a:t> ou </a:t>
            </a:r>
            <a:r>
              <a:rPr lang="pt-BR" sz="2000" b="1" i="1" dirty="0" err="1"/>
              <a:t>Ctrl</a:t>
            </a:r>
            <a:r>
              <a:rPr lang="pt-BR" sz="2000" b="1" i="1" dirty="0"/>
              <a:t> -</a:t>
            </a:r>
            <a:r>
              <a:rPr lang="pt-BR" sz="20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19526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/>
              <a:t>Estrutura básica de um Programa no </a:t>
            </a:r>
            <a:r>
              <a:rPr lang="pt-BR" altLang="pt-BR" sz="3800" b="1" dirty="0"/>
              <a:t>Java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1412776"/>
            <a:ext cx="838842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NomePacoteClasses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Classes externas a serem 		              // utilizadas no programa</a:t>
            </a:r>
          </a:p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Declarações de variáveis globais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???;</a:t>
            </a:r>
          </a:p>
          <a:p>
            <a:pPr marL="0" indent="0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4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Declarações de variáveis locais</a:t>
            </a:r>
          </a:p>
          <a:p>
            <a:pPr marL="0" lvl="1" eaLnBrk="1" hangingPunct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24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Comandos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701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656728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Exemplo 5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836712"/>
            <a:ext cx="80283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CalcSomaMedia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Calcula a média de 3 números inteiros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Ricardo Luiz de Freitas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36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n1, n2, n3, soma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eaLnBrk="1" hangingPunct="1"/>
            <a:r>
              <a:rPr lang="pt-BR" altLang="pt-BR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Scanner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n1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outro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n2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mais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n3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soma = n1 + n2 + n3;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 = soma / 3.0;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media);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921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A19-FA8F-4DA7-ADF1-23E96EC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Indentação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CB7E-6A65-4F3F-AC4B-E4D294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Organizar/estruturar o código do algoritmo;</a:t>
            </a:r>
          </a:p>
          <a:p>
            <a:r>
              <a:rPr lang="pt-BR" dirty="0"/>
              <a:t>Facilitar a legibilidade do código;</a:t>
            </a:r>
          </a:p>
          <a:p>
            <a:r>
              <a:rPr lang="pt-BR" dirty="0"/>
              <a:t>Tornar a interpretação do código mais fácil aos olhos de um terceiro;</a:t>
            </a:r>
          </a:p>
          <a:p>
            <a:r>
              <a:rPr lang="pt-BR" b="1" dirty="0"/>
              <a:t>Mostrar a hierarquia entre as partes e/ou comandos do código.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8FBFF-D02A-4C16-9D8A-86EDB5E30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345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6</a:t>
            </a:r>
            <a:br>
              <a:rPr lang="pt-BR" altLang="pt-BR" dirty="0"/>
            </a:br>
            <a:r>
              <a:rPr lang="pt-BR" altLang="pt-BR" sz="2800" dirty="0"/>
              <a:t>Código </a:t>
            </a:r>
            <a:r>
              <a:rPr lang="pt-BR" altLang="pt-BR" sz="2800" b="1" u="sng" dirty="0"/>
              <a:t>SEM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indentação</a:t>
            </a: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646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rep;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Quantos números serão informados?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aux=1; aux&lt;=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/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"A média deu "</a:t>
            </a:r>
            <a:r>
              <a:rPr lang="pt-BR" altLang="pt-BR" sz="1400" dirty="0">
                <a:latin typeface="Courier New" panose="02070309020205020404" pitchFamily="49" charset="0"/>
              </a:rPr>
              <a:t>+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3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br>
              <a:rPr lang="pt-BR" altLang="pt-BR" dirty="0"/>
            </a:br>
            <a:r>
              <a:rPr lang="pt-BR" altLang="pt-BR" sz="2800" dirty="0"/>
              <a:t>Código </a:t>
            </a:r>
            <a:r>
              <a:rPr lang="pt-BR" altLang="pt-BR" sz="2800" b="1" u="sng" dirty="0"/>
              <a:t>COM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indentação</a:t>
            </a:r>
            <a:endParaRPr lang="pt-BR" altLang="pt-BR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646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rep;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Quantos números serão informados?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    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aux=1; aux&lt;=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soma += 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    </a:t>
            </a: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/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"A média deu "</a:t>
            </a:r>
            <a:r>
              <a:rPr lang="pt-BR" altLang="pt-BR" sz="1400" dirty="0">
                <a:latin typeface="Courier New" panose="02070309020205020404" pitchFamily="49" charset="0"/>
              </a:rPr>
              <a:t>+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429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A19-FA8F-4DA7-ADF1-23E96EC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Indentação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CB7E-6A65-4F3F-AC4B-E4D294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das </a:t>
            </a:r>
            <a:r>
              <a:rPr lang="pt-BR" dirty="0" err="1"/>
              <a:t>IDEs</a:t>
            </a:r>
            <a:r>
              <a:rPr lang="pt-BR" dirty="0"/>
              <a:t> fazem a </a:t>
            </a:r>
            <a:r>
              <a:rPr lang="pt-BR" dirty="0" err="1"/>
              <a:t>indentação</a:t>
            </a:r>
            <a:r>
              <a:rPr lang="pt-BR" dirty="0"/>
              <a:t> do código automaticamente.</a:t>
            </a:r>
          </a:p>
          <a:p>
            <a:pPr lvl="1"/>
            <a:r>
              <a:rPr lang="pt-BR" dirty="0"/>
              <a:t>É o caso do Eclipse.</a:t>
            </a:r>
          </a:p>
          <a:p>
            <a:pPr lvl="1"/>
            <a:endParaRPr lang="pt-BR" dirty="0"/>
          </a:p>
          <a:p>
            <a:r>
              <a:rPr lang="pt-BR" dirty="0"/>
              <a:t>No Eclipse, para fazer manualmente (ao longo ou ao final da digitação do código) pressione simultaneamente as teclas:</a:t>
            </a:r>
          </a:p>
          <a:p>
            <a:pPr lvl="1"/>
            <a:r>
              <a:rPr lang="pt-BR" b="1" i="1" dirty="0" err="1"/>
              <a:t>Ctrl</a:t>
            </a:r>
            <a:r>
              <a:rPr lang="pt-BR" dirty="0"/>
              <a:t> </a:t>
            </a:r>
            <a:r>
              <a:rPr lang="pt-BR" b="1" i="1" dirty="0"/>
              <a:t>Shift</a:t>
            </a:r>
            <a:r>
              <a:rPr lang="pt-BR" dirty="0"/>
              <a:t> </a:t>
            </a:r>
            <a:r>
              <a:rPr lang="pt-BR" b="1" i="1" dirty="0"/>
              <a:t>F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8FBFF-D02A-4C16-9D8A-86EDB5E30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83981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A79E5-3539-4ADA-83CD-1D858D1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E945-0C62-485E-8AF6-D6D20859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Baixe e execute os instaladores do Java e do Eclipse no seu computador conforme as instruções dos slides anteriores (FAZER EM CASA, SE AINDA NÃO O FEZ).</a:t>
            </a:r>
          </a:p>
          <a:p>
            <a:endParaRPr lang="pt-BR" sz="2400" dirty="0"/>
          </a:p>
          <a:p>
            <a:r>
              <a:rPr lang="pt-BR" sz="2400" dirty="0"/>
              <a:t>Rode o Eclipse, digite e execute nele o programa Java do exemplo 4: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 dado 5 para o campo solicitado;</a:t>
            </a:r>
          </a:p>
          <a:p>
            <a:pPr lvl="1"/>
            <a:r>
              <a:rPr lang="pt-BR" sz="2000" dirty="0"/>
              <a:t>Verifique se o resultado será 120, não sendo, volte ao editor;</a:t>
            </a:r>
          </a:p>
          <a:p>
            <a:pPr lvl="1"/>
            <a:r>
              <a:rPr lang="pt-BR" sz="2000" dirty="0"/>
              <a:t>Recomece voltando ao primeiro item.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90E61-06C2-4C90-A40F-23BCB64F5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20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A79E5-3539-4ADA-83CD-1D858D1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E945-0C62-485E-8AF6-D6D20859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Baixe e execute os instaladores do Java e do Eclipse no seu computador conforme as instruções dos slides anteriores (FAZER EM CASA, SE AINDA NÃO O FEZ).</a:t>
            </a:r>
          </a:p>
          <a:p>
            <a:endParaRPr lang="pt-BR" sz="2400" dirty="0"/>
          </a:p>
          <a:p>
            <a:r>
              <a:rPr lang="pt-BR" sz="2400" dirty="0"/>
              <a:t>Rode o Eclipse, digite  e execute nele o programa Java do exemplo 5: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os dados 8, 12 e 63 para cada campo solicitado;</a:t>
            </a:r>
          </a:p>
          <a:p>
            <a:pPr lvl="1"/>
            <a:r>
              <a:rPr lang="pt-BR" sz="2000" dirty="0"/>
              <a:t>Verifique se o resultado será 27,66666..., não sendo, volte ao editor;</a:t>
            </a:r>
          </a:p>
          <a:p>
            <a:pPr lvl="1"/>
            <a:r>
              <a:rPr lang="pt-BR" sz="2000" dirty="0"/>
              <a:t>Recomece voltando ao primeiro item.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90E61-06C2-4C90-A40F-23BCB64F5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5160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EE8D8C10-BAE3-41E2-B766-A37B2F8C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Exemplo 1 - Programa fonte em </a:t>
            </a:r>
            <a:r>
              <a:rPr lang="pt-BR" altLang="pt-BR" b="1" dirty="0"/>
              <a:t>Pascal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108B2-BC3D-4943-8372-FB02EC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Função: calcular o fatorial de um número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Fatorial, Contador :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'Informe um número: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'Fatorial =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553D021-E3E9-4663-9918-2D86CF860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9F6A-9167-4A3A-9993-946CD8ECF4CB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7348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Baixe o arquivo  “</a:t>
            </a:r>
            <a:r>
              <a:rPr lang="pt-BR" altLang="pt-BR" sz="2400" kern="0" dirty="0" err="1"/>
              <a:t>CalculaHipotenusa.Java</a:t>
            </a:r>
            <a:r>
              <a:rPr lang="pt-BR" altLang="pt-BR" sz="2400" kern="0" dirty="0"/>
              <a:t>” que está em “Arquivos JAVA dos exemplos dos </a:t>
            </a:r>
            <a:r>
              <a:rPr lang="pt-BR" altLang="pt-BR" sz="2400" kern="0" dirty="0" err="1"/>
              <a:t>PPTs</a:t>
            </a:r>
            <a:r>
              <a:rPr lang="pt-BR" altLang="pt-BR" sz="2400" kern="0" dirty="0"/>
              <a:t> de conteúdos das aulas” (programa fonte em Java) da pasta </a:t>
            </a:r>
            <a:r>
              <a:rPr lang="pt-BR" altLang="pt-BR" sz="2400" u="sng" kern="0" dirty="0"/>
              <a:t>Informações</a:t>
            </a:r>
            <a:r>
              <a:rPr lang="pt-BR" altLang="pt-BR" sz="2400" kern="0" dirty="0"/>
              <a:t> da disciplina no </a:t>
            </a:r>
            <a:r>
              <a:rPr lang="pt-BR" altLang="pt-BR" sz="2400" u="sng" kern="0" dirty="0" err="1"/>
              <a:t>Moodle</a:t>
            </a:r>
            <a:r>
              <a:rPr lang="pt-BR" altLang="pt-BR" sz="2400" kern="0" dirty="0"/>
              <a:t>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Baixe na pasta SRC do projeto AEDI;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pt-BR" altLang="pt-BR" sz="20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Rode o Eclipse;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Clique com o botão direito do mouse em cima de SRC do projeto AEDI e clique na opção REFRESH. </a:t>
            </a:r>
          </a:p>
          <a:p>
            <a:pPr lvl="1"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Abra  e execute o programa acima: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Entre com os dados solicitados para cada campo solicitado;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Verifique se o resultado está correto, não sendo, volte ao editor;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Recomece voltando ao primeiro item. </a:t>
            </a:r>
          </a:p>
        </p:txBody>
      </p:sp>
    </p:spTree>
    <p:extLst>
      <p:ext uri="{BB962C8B-B14F-4D97-AF65-F5344CB8AC3E}">
        <p14:creationId xmlns:p14="http://schemas.microsoft.com/office/powerpoint/2010/main" val="443709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3">
            <a:extLst>
              <a:ext uri="{FF2B5EF4-FFF2-40B4-BE49-F238E27FC236}">
                <a16:creationId xmlns:a16="http://schemas.microsoft.com/office/drawing/2014/main" id="{D78BD8D9-6E9E-4AE3-B5DC-929CE94A8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DBEF9-5286-47F0-B9D9-B3869D520ABF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705A631-33D6-4266-B8E9-03CF6EA3B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Dados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BC46BF9-9784-4F06-A0E5-EFC7C17AE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dado é a própria essência de um algoritmo ou programa de computador.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Ele pode ser informado pelo usuário, gerado pelo programa, processado pelo computador, e impresso para o usuário como uma informação.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3">
            <a:extLst>
              <a:ext uri="{FF2B5EF4-FFF2-40B4-BE49-F238E27FC236}">
                <a16:creationId xmlns:a16="http://schemas.microsoft.com/office/drawing/2014/main" id="{6FEFEBA9-FD6F-45E7-86DE-491332428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88ADC-5B47-4845-AD8F-3433BD5E695B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A9F64C-6B2A-4E96-BF60-BE8F7D95D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9C80FE-D643-42E2-9B36-433545A47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 são maneiras pelas quais os dados são tratados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Constantes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não se alteram</a:t>
            </a:r>
            <a:r>
              <a:rPr lang="pt-BR" altLang="pt-BR" b="1"/>
              <a:t> </a:t>
            </a:r>
            <a:r>
              <a:rPr lang="pt-BR" altLang="pt-BR"/>
              <a:t>durante a execução do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Variáveis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podem ser alterados</a:t>
            </a:r>
            <a:r>
              <a:rPr lang="pt-BR" altLang="pt-BR" b="1">
                <a:solidFill>
                  <a:srgbClr val="000066"/>
                </a:solidFill>
              </a:rPr>
              <a:t> </a:t>
            </a:r>
            <a:r>
              <a:rPr lang="pt-BR" altLang="pt-BR"/>
              <a:t>durante a execução do algoritmo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3">
            <a:extLst>
              <a:ext uri="{FF2B5EF4-FFF2-40B4-BE49-F238E27FC236}">
                <a16:creationId xmlns:a16="http://schemas.microsoft.com/office/drawing/2014/main" id="{B6105D45-E032-465A-A539-E18A2DE6F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FC3F1-7E7E-4686-B8C1-87C865597A2B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CE4C7E-1E80-442A-86DB-CD370EAB6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EB64903-DB01-482A-A5AB-483BD66FA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196975"/>
            <a:ext cx="6213475" cy="4751388"/>
          </a:xfrm>
        </p:spPr>
        <p:txBody>
          <a:bodyPr/>
          <a:lstStyle/>
          <a:p>
            <a:pPr eaLnBrk="1" hangingPunct="1"/>
            <a:r>
              <a:rPr lang="pt-BR" altLang="pt-BR" dirty="0"/>
              <a:t>Classificação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Simples</a:t>
            </a:r>
          </a:p>
          <a:p>
            <a:pPr lvl="2" eaLnBrk="1" hangingPunct="1"/>
            <a:r>
              <a:rPr lang="pt-BR" altLang="pt-BR" dirty="0"/>
              <a:t>Numéricos</a:t>
            </a:r>
          </a:p>
          <a:p>
            <a:pPr lvl="3" eaLnBrk="1" hangingPunct="1"/>
            <a:r>
              <a:rPr lang="pt-BR" altLang="pt-BR" sz="1600" dirty="0"/>
              <a:t>Sem casa decimal (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altLang="pt-BR" sz="1600" dirty="0"/>
              <a:t>,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altLang="pt-BR" sz="1600" dirty="0"/>
              <a:t>,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altLang="pt-BR" sz="1600" dirty="0"/>
              <a:t>)</a:t>
            </a:r>
          </a:p>
          <a:p>
            <a:pPr lvl="3" eaLnBrk="1" hangingPunct="1"/>
            <a:r>
              <a:rPr lang="pt-BR" altLang="pt-BR" sz="1600" dirty="0"/>
              <a:t>Com casa decimal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altLang="pt-BR" sz="1600" dirty="0"/>
              <a:t>)</a:t>
            </a:r>
          </a:p>
          <a:p>
            <a:pPr lvl="2"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3" eaLnBrk="1" hangingPunct="1"/>
            <a:r>
              <a:rPr lang="pt-BR" altLang="pt-BR" sz="1600" dirty="0"/>
              <a:t>Caracteres (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sz="1600" dirty="0"/>
              <a:t>)</a:t>
            </a:r>
          </a:p>
          <a:p>
            <a:pPr lvl="3" eaLnBrk="1" hangingPunct="1"/>
            <a:r>
              <a:rPr lang="pt-BR" altLang="pt-BR" sz="1600" dirty="0"/>
              <a:t>Lógico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altLang="pt-BR" sz="1600" dirty="0"/>
              <a:t>)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Estruturados</a:t>
            </a:r>
          </a:p>
          <a:p>
            <a:pPr lvl="2" eaLnBrk="1" hangingPunct="1"/>
            <a:r>
              <a:rPr lang="pt-BR" altLang="pt-BR" dirty="0"/>
              <a:t>Vetores/Matrizes</a:t>
            </a:r>
          </a:p>
          <a:p>
            <a:pPr lvl="2" eaLnBrk="1" hangingPunct="1"/>
            <a:r>
              <a:rPr lang="pt-BR" altLang="pt-BR" dirty="0"/>
              <a:t>Listas</a:t>
            </a:r>
          </a:p>
          <a:p>
            <a:pPr lvl="2" eaLnBrk="1" hangingPunct="1"/>
            <a:r>
              <a:rPr lang="pt-BR" altLang="pt-BR" dirty="0"/>
              <a:t>Arquivos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3">
            <a:extLst>
              <a:ext uri="{FF2B5EF4-FFF2-40B4-BE49-F238E27FC236}">
                <a16:creationId xmlns:a16="http://schemas.microsoft.com/office/drawing/2014/main" id="{46431746-A12B-443D-9EDB-C830AD101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394D5A-FDE1-4106-BB88-7E93B74ACCBD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3319F74-A450-42F9-B711-903CCC2E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88DCC3D-F0DE-4F6F-8280-0C4E1FE3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Numéricos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Sem casa decimal </a:t>
            </a:r>
            <a:r>
              <a:rPr lang="pt-BR" altLang="pt-BR" sz="2800" dirty="0"/>
              <a:t>(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altLang="pt-BR" sz="2800" dirty="0"/>
              <a:t>, 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altLang="pt-BR" sz="2800" dirty="0"/>
              <a:t>)</a:t>
            </a:r>
          </a:p>
          <a:p>
            <a:pPr lvl="2" eaLnBrk="1" hangingPunct="1"/>
            <a:r>
              <a:rPr lang="pt-BR" altLang="pt-BR" dirty="0"/>
              <a:t>São os valores numéricos inteiros (sem casas decimais)</a:t>
            </a:r>
          </a:p>
          <a:p>
            <a:pPr lvl="2" eaLnBrk="1" hangingPunct="1"/>
            <a:r>
              <a:rPr lang="pt-BR" altLang="pt-BR" dirty="0"/>
              <a:t>Podem ser valores positivos ou negativos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0, -2, 47, 58, 123220, -34235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Com casa decimal </a:t>
            </a:r>
            <a:r>
              <a:rPr lang="pt-BR" altLang="pt-BR" sz="2800" dirty="0"/>
              <a:t>(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São os valores numéricos que possuem casas decimais</a:t>
            </a:r>
          </a:p>
          <a:p>
            <a:pPr lvl="2" eaLnBrk="1" hangingPunct="1"/>
            <a:r>
              <a:rPr lang="pt-BR" altLang="pt-BR" dirty="0"/>
              <a:t>Podem ser valores positivos ou negativos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0.12, -45.17, 3.14159, 0.000001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3">
            <a:extLst>
              <a:ext uri="{FF2B5EF4-FFF2-40B4-BE49-F238E27FC236}">
                <a16:creationId xmlns:a16="http://schemas.microsoft.com/office/drawing/2014/main" id="{18CCE35C-D06F-4381-AC19-88993C8E3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E64F7-FDE0-426F-87D5-63683F8F477D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F0D29DC-7434-4F7F-8ED8-1EDAF732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D11B2D3-29FF-4F09-A328-CCA2C1254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Caracteres</a:t>
            </a:r>
            <a:r>
              <a:rPr lang="pt-BR" altLang="pt-BR" sz="2800" dirty="0"/>
              <a:t> (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Representadas por um (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dirty="0"/>
              <a:t>) ou uma sequência de caracteres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dirty="0"/>
              <a:t>) (letras, números ou caracteres especiais)</a:t>
            </a:r>
          </a:p>
          <a:p>
            <a:pPr lvl="2" eaLnBrk="1" hangingPunct="1"/>
            <a:r>
              <a:rPr lang="pt-BR" altLang="pt-BR" dirty="0"/>
              <a:t>Textos em geral</a:t>
            </a:r>
          </a:p>
          <a:p>
            <a:pPr lvl="2" eaLnBrk="1" hangingPunct="1"/>
            <a:r>
              <a:rPr lang="pt-BR" altLang="pt-BR" dirty="0"/>
              <a:t>Geralmente são delimitadas por aspas (</a:t>
            </a:r>
            <a:r>
              <a:rPr lang="pt-BR" altLang="pt-BR" dirty="0">
                <a:solidFill>
                  <a:srgbClr val="0000FF"/>
                </a:solidFill>
              </a:rPr>
              <a:t>“   ”</a:t>
            </a:r>
            <a:r>
              <a:rPr lang="pt-BR" altLang="pt-BR" dirty="0"/>
              <a:t>)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</a:t>
            </a:r>
            <a:r>
              <a:rPr lang="pt-BR" altLang="pt-BR" dirty="0">
                <a:solidFill>
                  <a:srgbClr val="0000FF"/>
                </a:solidFill>
              </a:rPr>
              <a:t>“F”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“Rua”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“Computação”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“20/10/1998”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Lógico</a:t>
            </a:r>
            <a:r>
              <a:rPr lang="pt-BR" altLang="pt-BR" sz="2800" dirty="0"/>
              <a:t> (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Representadas por apenas 2 valores: </a:t>
            </a:r>
          </a:p>
          <a:p>
            <a:pPr lvl="3" eaLnBrk="1" hangingPunct="1"/>
            <a:r>
              <a:rPr lang="pt-BR" altLang="pt-BR" dirty="0"/>
              <a:t>Verdadeiro (</a:t>
            </a:r>
            <a:r>
              <a:rPr lang="pt-BR" altLang="pt-BR" dirty="0" err="1"/>
              <a:t>true</a:t>
            </a:r>
            <a:r>
              <a:rPr lang="pt-BR" altLang="pt-BR" dirty="0"/>
              <a:t>)</a:t>
            </a:r>
          </a:p>
          <a:p>
            <a:pPr lvl="3" eaLnBrk="1" hangingPunct="1"/>
            <a:r>
              <a:rPr lang="pt-BR" altLang="pt-BR" dirty="0"/>
              <a:t>Falso (false)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83567" y="1916832"/>
          <a:ext cx="7809558" cy="397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255297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Valores que podem assumir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Tamanho em bytes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–128 até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de -32.768 até 32.767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–2.147.483.648 a 2.147.483.647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-9.223.372.036.854.775.808 a 9.223.372.036.854.775.807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–3.4 x10</a:t>
                      </a:r>
                      <a:r>
                        <a:rPr lang="pt-BR" baseline="30000" dirty="0"/>
                        <a:t>38</a:t>
                      </a:r>
                      <a:r>
                        <a:rPr lang="pt-BR" dirty="0"/>
                        <a:t> a 3.4 x 10</a:t>
                      </a:r>
                      <a:r>
                        <a:rPr lang="pt-BR" sz="1800" kern="1200" baseline="30000" dirty="0"/>
                        <a:t>38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–1.7 x10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a 1.7 x 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apenas um caracter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um conjunto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cada caracter = 1 byte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r>
                        <a:rPr lang="pt-BR" dirty="0"/>
                        <a:t> ou false</a:t>
                      </a:r>
                      <a:endParaRPr lang="pt-BR" b="0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bit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9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92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3">
            <a:extLst>
              <a:ext uri="{FF2B5EF4-FFF2-40B4-BE49-F238E27FC236}">
                <a16:creationId xmlns:a16="http://schemas.microsoft.com/office/drawing/2014/main" id="{821625E6-BD78-4341-932D-684631966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31847B-6891-4764-ADAF-E59B1446DF82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F0E36CE-EDBE-47E2-B1A4-A1118D277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Identificadores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03F67CA-4446-414C-B579-4218D9CF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Todas as variáveis ou constantes são identificadas por um nome que chamamos de  </a:t>
            </a:r>
            <a:r>
              <a:rPr lang="pt-BR" altLang="pt-BR" b="1" dirty="0"/>
              <a:t>IDENTIFICADOR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Exemplos: 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salario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idade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j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 err="1"/>
              <a:t>xpto</a:t>
            </a:r>
            <a:endParaRPr lang="pt-BR" altLang="pt-BR" dirty="0"/>
          </a:p>
          <a:p>
            <a:pPr lvl="2" eaLnBrk="1" hangingPunct="1">
              <a:lnSpc>
                <a:spcPct val="90000"/>
              </a:lnSpc>
            </a:pPr>
            <a:r>
              <a:rPr lang="pt-BR" altLang="pt-BR" dirty="0" err="1"/>
              <a:t>nomeVariavel</a:t>
            </a:r>
            <a:endParaRPr lang="pt-BR" alt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3">
            <a:extLst>
              <a:ext uri="{FF2B5EF4-FFF2-40B4-BE49-F238E27FC236}">
                <a16:creationId xmlns:a16="http://schemas.microsoft.com/office/drawing/2014/main" id="{437886FC-8139-41E3-8B2C-8F7A6625E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2A16B-45C4-48EE-9C7D-05FB7B18B962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BCD9CF-7C85-48E2-9C69-11652E22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77B5F15-2194-4B68-B265-7A40C01D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/>
            <a:r>
              <a:rPr lang="pt-BR" altLang="pt-BR" sz="2600" dirty="0"/>
              <a:t>Regras para formação de identificadores:</a:t>
            </a:r>
          </a:p>
          <a:p>
            <a:pPr lvl="1" eaLnBrk="1" hangingPunct="1"/>
            <a:r>
              <a:rPr lang="pt-BR" altLang="pt-BR" sz="2200" dirty="0"/>
              <a:t>Devem começar OBRIGATORIAMENTE com uma LETRA ou com os caracteres sublinhado ( _ ) ou cifrão ($);</a:t>
            </a:r>
          </a:p>
          <a:p>
            <a:pPr lvl="1" eaLnBrk="1" hangingPunct="1"/>
            <a:r>
              <a:rPr lang="pt-BR" altLang="pt-BR" sz="2200" dirty="0"/>
              <a:t>Só podem conter LETRAS, NÚMEROS, caracteres sublinhado ( _ ) ou cifrão ($);</a:t>
            </a:r>
          </a:p>
          <a:p>
            <a:pPr lvl="2" eaLnBrk="1" hangingPunct="1"/>
            <a:r>
              <a:rPr lang="pt-BR" altLang="pt-BR" sz="1800" b="1" dirty="0">
                <a:solidFill>
                  <a:srgbClr val="FF0000"/>
                </a:solidFill>
              </a:rPr>
              <a:t>Não podem conter</a:t>
            </a:r>
            <a:r>
              <a:rPr lang="pt-BR" altLang="pt-BR" sz="1800" dirty="0"/>
              <a:t> ESPAÇOS ou caracteres especiais (@, ?, !, -, caracteres acentuados, c com cedilha, etc.);</a:t>
            </a:r>
          </a:p>
          <a:p>
            <a:pPr lvl="1" eaLnBrk="1" hangingPunct="1"/>
            <a:r>
              <a:rPr lang="pt-BR" altLang="pt-BR" sz="2400" u="sng" dirty="0"/>
              <a:t>O Java é </a:t>
            </a:r>
            <a:r>
              <a:rPr lang="pt-BR" altLang="pt-BR" sz="2400" i="1" u="sng" dirty="0"/>
              <a:t>case </a:t>
            </a:r>
            <a:r>
              <a:rPr lang="pt-BR" altLang="pt-BR" sz="2400" i="1" u="sng" dirty="0" err="1"/>
              <a:t>sensitive</a:t>
            </a:r>
            <a:r>
              <a:rPr lang="pt-BR" altLang="pt-BR" sz="2400" u="sng" dirty="0"/>
              <a:t>, ou seja, distingue maiúsculas de minúsculas</a:t>
            </a:r>
            <a:r>
              <a:rPr lang="pt-BR" altLang="pt-BR" sz="2400" dirty="0"/>
              <a:t>;</a:t>
            </a:r>
          </a:p>
          <a:p>
            <a:pPr marL="344487" lvl="1" indent="0" eaLnBrk="1" hangingPunct="1">
              <a:buNone/>
            </a:pPr>
            <a:endParaRPr lang="pt-BR" altLang="pt-BR" sz="1600" dirty="0"/>
          </a:p>
          <a:p>
            <a:pPr lvl="2" eaLnBrk="1" hangingPunct="1"/>
            <a:r>
              <a:rPr lang="pt-BR" altLang="pt-BR" sz="2000" b="1" dirty="0"/>
              <a:t>Nomes válidos</a:t>
            </a:r>
            <a:r>
              <a:rPr lang="pt-BR" altLang="pt-BR" sz="2000" dirty="0"/>
              <a:t>: </a:t>
            </a:r>
            <a:r>
              <a:rPr lang="pt-BR" altLang="pt-BR" sz="2000" dirty="0">
                <a:latin typeface="Courier New" panose="02070309020205020404" pitchFamily="49" charset="0"/>
              </a:rPr>
              <a:t>i, j, FRUTA, salario, $a12, i23ER21, </a:t>
            </a:r>
            <a:r>
              <a:rPr lang="pt-BR" altLang="pt-BR" sz="2000" dirty="0" err="1">
                <a:latin typeface="Courier New" panose="02070309020205020404" pitchFamily="49" charset="0"/>
              </a:rPr>
              <a:t>um_nome_qualquer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A$1</a:t>
            </a:r>
          </a:p>
          <a:p>
            <a:pPr lvl="2" eaLnBrk="1" hangingPunct="1">
              <a:spcAft>
                <a:spcPct val="50000"/>
              </a:spcAft>
            </a:pPr>
            <a:r>
              <a:rPr lang="pt-BR" altLang="pt-BR" sz="2000" b="1" dirty="0"/>
              <a:t>Nomes inválidos</a:t>
            </a:r>
            <a:r>
              <a:rPr lang="pt-BR" altLang="pt-BR" sz="2000" dirty="0"/>
              <a:t>:</a:t>
            </a:r>
            <a:r>
              <a:rPr lang="pt-BR" altLang="pt-BR" sz="2000" dirty="0">
                <a:latin typeface="Courier New" panose="02070309020205020404" pitchFamily="49" charset="0"/>
              </a:rPr>
              <a:t> 1, 25, nome-fruta, 5JOSE, nome do pai, média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273102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3">
            <a:extLst>
              <a:ext uri="{FF2B5EF4-FFF2-40B4-BE49-F238E27FC236}">
                <a16:creationId xmlns:a16="http://schemas.microsoft.com/office/drawing/2014/main" id="{F47CDA7F-12CC-4DA1-AEF9-F48301316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6589C-05B4-47E9-9016-DF07DEA3CE9B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E59AF12-8009-410F-9825-F8F77C565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7E38A0B-EF8F-4AE6-AC1F-9BECBB6FC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lvl="1" eaLnBrk="1" hangingPunct="1"/>
            <a:r>
              <a:rPr lang="pt-BR" altLang="pt-BR" sz="2200" dirty="0"/>
              <a:t>O identificador deve passar ao programador (ou quem está lendo o programa/algoritmo) a origem do dado que a variável ou constante vai armazenar, ou seja, não devemos criar nomes que não tenham nada a ver com o conteúdo da variável ou constante;</a:t>
            </a:r>
          </a:p>
          <a:p>
            <a:pPr lvl="1" eaLnBrk="1" hangingPunct="1"/>
            <a:r>
              <a:rPr lang="pt-BR" altLang="pt-BR" sz="2200" u="sng" dirty="0"/>
              <a:t>É padrão no Java começar com letra minúscula um identificador de variável</a:t>
            </a:r>
            <a:r>
              <a:rPr lang="pt-BR" altLang="pt-BR" sz="22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200" dirty="0"/>
          </a:p>
          <a:p>
            <a:pPr lvl="2" eaLnBrk="1" hangingPunct="1"/>
            <a:r>
              <a:rPr lang="pt-BR" altLang="pt-BR" b="1" dirty="0"/>
              <a:t>Nomes inapropriados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i, j, a12, i23ER21, </a:t>
            </a:r>
            <a:r>
              <a:rPr lang="pt-BR" altLang="pt-BR" sz="2400" dirty="0" err="1">
                <a:latin typeface="Courier New" panose="02070309020205020404" pitchFamily="49" charset="0"/>
              </a:rPr>
              <a:t>xyz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xibobo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ricardo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pt-BR" altLang="pt-BR" b="1" dirty="0"/>
              <a:t>Nomes 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idade, salario, </a:t>
            </a:r>
            <a:r>
              <a:rPr lang="pt-BR" altLang="pt-BR" sz="2400" dirty="0" err="1">
                <a:latin typeface="Courier New" panose="02070309020205020404" pitchFamily="49" charset="0"/>
              </a:rPr>
              <a:t>nomeFruta</a:t>
            </a:r>
            <a:r>
              <a:rPr lang="pt-BR" altLang="pt-BR" sz="2400" dirty="0">
                <a:latin typeface="Courier New" panose="02070309020205020404" pitchFamily="49" charset="0"/>
              </a:rPr>
              <a:t>, contador, </a:t>
            </a:r>
            <a:r>
              <a:rPr lang="pt-BR" altLang="pt-BR" sz="2400" dirty="0" err="1">
                <a:latin typeface="Courier New" panose="02070309020205020404" pitchFamily="49" charset="0"/>
              </a:rPr>
              <a:t>endereco_correspondencia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/>
            <a:endParaRPr lang="pt-BR" altLang="pt-BR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1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1B99-C283-46B4-95C0-A649145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altLang="pt-BR" dirty="0"/>
              <a:t>Exemplo 2 - </a:t>
            </a:r>
            <a:r>
              <a:rPr lang="pt-BR" dirty="0"/>
              <a:t>Programa fonte em </a:t>
            </a:r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6BB6-A20E-4E83-9DDF-2F60888A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53072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Função: Calcular o fatorial de um número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print("Cálculo do fatorial de um número\n")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leia o valor de n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(input("Digite um número inteiro não-negativo: "))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inicialização da variável que armazena os fatoriais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calcule n!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range(2,n+1):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i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print("%d! = %d" %(n,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93292-D419-4A04-ADC0-F026184C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6319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br>
              <a:rPr lang="pt-BR" altLang="pt-BR" dirty="0"/>
            </a:br>
            <a:r>
              <a:rPr lang="pt-BR" altLang="pt-BR" sz="2800" dirty="0"/>
              <a:t>(identificadores </a:t>
            </a:r>
            <a:r>
              <a:rPr lang="pt-BR" altLang="pt-BR" sz="2800" b="1" dirty="0"/>
              <a:t>inapropriados</a:t>
            </a:r>
            <a:r>
              <a:rPr lang="pt-BR" altLang="pt-BR" sz="2800" dirty="0"/>
              <a:t>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507288" cy="4464050"/>
          </a:xfrm>
          <a:noFill/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 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c=2; c&lt;=a; c++)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 = b *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9</a:t>
            </a:r>
            <a:br>
              <a:rPr lang="pt-BR" altLang="pt-BR" dirty="0"/>
            </a:br>
            <a:r>
              <a:rPr lang="pt-BR" altLang="pt-BR" sz="2800" dirty="0"/>
              <a:t>(identificadores </a:t>
            </a:r>
            <a:r>
              <a:rPr lang="pt-BR" altLang="pt-BR" sz="2800" b="1" dirty="0"/>
              <a:t>apropriados</a:t>
            </a:r>
            <a:r>
              <a:rPr lang="pt-BR" altLang="pt-BR" sz="2800" dirty="0"/>
              <a:t>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964488" cy="4464050"/>
          </a:xfrm>
          <a:noFill/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um número: "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contador=2; contador&lt;= numero; contador++)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"Fatorial = "</a:t>
            </a:r>
            <a:r>
              <a:rPr lang="pt-BR" altLang="pt-BR" sz="2000" dirty="0">
                <a:latin typeface="Courier New" panose="02070309020205020404" pitchFamily="49" charset="0"/>
              </a:rPr>
              <a:t>+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987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Número de Slide 3">
            <a:extLst>
              <a:ext uri="{FF2B5EF4-FFF2-40B4-BE49-F238E27FC236}">
                <a16:creationId xmlns:a16="http://schemas.microsoft.com/office/drawing/2014/main" id="{3FBEFA8F-788D-4119-9584-3E7411DDC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6D698-FCB5-4A16-83A1-EAC9E3B9E012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42277C6-67E4-4BF1-956B-97672AC82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Variáveis</a:t>
            </a:r>
            <a:br>
              <a:rPr lang="pt-BR" altLang="pt-BR"/>
            </a:br>
            <a:r>
              <a:rPr lang="pt-BR" altLang="pt-BR" sz="2800"/>
              <a:t>(abreviação de </a:t>
            </a:r>
            <a:r>
              <a:rPr lang="pt-BR" altLang="pt-BR" sz="2800" u="sng"/>
              <a:t>dados variáveis</a:t>
            </a:r>
            <a:r>
              <a:rPr lang="pt-BR" altLang="pt-BR" sz="2800"/>
              <a:t>)</a:t>
            </a:r>
            <a:endParaRPr lang="pt-BR" altLang="pt-BR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99BC90A-DD5A-43E2-9AD7-DDD749941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1025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b="1" dirty="0"/>
              <a:t>O que é uma Variável?</a:t>
            </a:r>
          </a:p>
          <a:p>
            <a:pPr eaLnBrk="1" hangingPunct="1">
              <a:lnSpc>
                <a:spcPct val="90000"/>
              </a:lnSpc>
            </a:pPr>
            <a:endParaRPr lang="pt-BR" altLang="pt-BR" sz="1200" b="1" dirty="0"/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Em termos lógicos é o registro formal, dentro do programa,  dos dados a serem utilizados pelo próprio programa;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Em  termos físicos é uma posição na memória do computador reservada pelo programa, durante a sua execução, para armazenar dados a serem utilizados pelo próprio programa;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Estes dados podem ter sido gerados pelo próprio programa (comandos de repetição, comando de atribuição, etc.) ou inseridos pelo usuário quando da execução de um comando de entrada/leitura de dados.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sz="1200" dirty="0"/>
          </a:p>
          <a:p>
            <a:pPr lvl="1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sz="2400" dirty="0"/>
              <a:t>,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sz="2400" b="1" dirty="0"/>
              <a:t>, </a:t>
            </a: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sz="2400" dirty="0"/>
              <a:t>, </a:t>
            </a:r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inteiro, ou seja, sem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12, 1000, 5, 345);</a:t>
            </a:r>
            <a:endParaRPr 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sz="2400" dirty="0"/>
              <a:t>, </a:t>
            </a:r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real, ou seja, com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1.45, 0.05, 500.4, 3.4);</a:t>
            </a:r>
          </a:p>
          <a:p>
            <a:pPr lvl="1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, ou seja, um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A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9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‘$’</a:t>
            </a:r>
            <a:r>
              <a:rPr lang="pt-BR" altLang="pt-BR" sz="2000" dirty="0"/>
              <a:t>); &gt;&gt; </a:t>
            </a:r>
            <a:r>
              <a:rPr lang="pt-BR" altLang="pt-BR" sz="2000" u="sng" dirty="0"/>
              <a:t>Aspa simples</a:t>
            </a:r>
          </a:p>
          <a:p>
            <a:pPr lvl="1"/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caracter, ou seja, um ou uma cadeia de caracteres.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ABC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Agosto/2006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);</a:t>
            </a:r>
            <a:endParaRPr lang="pt-BR" sz="2000" dirty="0"/>
          </a:p>
          <a:p>
            <a:pPr lvl="1"/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lógico, ou seja, elas só tem dois valores: </a:t>
            </a:r>
            <a:r>
              <a:rPr lang="pt-BR" altLang="pt-BR" sz="2000" i="1" dirty="0" err="1"/>
              <a:t>true</a:t>
            </a:r>
            <a:r>
              <a:rPr lang="pt-BR" altLang="pt-BR" sz="2000" dirty="0"/>
              <a:t> ou </a:t>
            </a:r>
            <a:r>
              <a:rPr lang="pt-BR" altLang="pt-BR" sz="2000" i="1" dirty="0"/>
              <a:t>false</a:t>
            </a:r>
            <a:r>
              <a:rPr lang="pt-BR" altLang="pt-BR" sz="2000" dirty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53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8D10AE6-32AB-479F-8D2C-E8BA7EF7577C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1417638"/>
            <a:ext cx="2808287" cy="2754832"/>
            <a:chOff x="4558" y="1316"/>
            <a:chExt cx="1769" cy="1028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99E714D3-3240-455B-A3AE-58727E81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316"/>
              <a:ext cx="1769" cy="1027"/>
            </a:xfrm>
            <a:prstGeom prst="wedgeRoundRectCallout">
              <a:avLst>
                <a:gd name="adj1" fmla="val -168512"/>
                <a:gd name="adj2" fmla="val 69406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4FD573A-10B9-4153-B89B-B7ABC963E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345"/>
              <a:ext cx="1769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Como </a:t>
              </a:r>
              <a:r>
                <a:rPr lang="pt-BR" altLang="pt-BR" sz="2400" b="1" dirty="0" err="1"/>
                <a:t>String</a:t>
              </a:r>
              <a:r>
                <a:rPr lang="pt-BR" altLang="pt-BR" sz="2400" dirty="0"/>
                <a:t> é uma classe é OBRIGATÓRIO começar com </a:t>
              </a:r>
              <a:r>
                <a:rPr lang="pt-BR" altLang="pt-BR" sz="2400" u="sng" dirty="0"/>
                <a:t>letra maiúscula</a:t>
              </a:r>
              <a:r>
                <a:rPr lang="pt-BR" altLang="pt-BR" sz="2400" dirty="0"/>
                <a:t>, os demais em minúsculo!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0" lvl="1" indent="0" eaLnBrk="1" hangingPunct="1">
              <a:buClr>
                <a:schemeClr val="accent1"/>
              </a:buClr>
              <a:buSzPct val="65000"/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</a:t>
            </a:r>
            <a:r>
              <a:rPr lang="pt-BR" altLang="pt-BR" sz="2000" dirty="0">
                <a:latin typeface="Courier New" panose="02070309020205020404" pitchFamily="49" charset="0"/>
              </a:rPr>
              <a:t> idade, numero;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altura, peso, salario;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rua, bairro,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temPai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ehCasado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7301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11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000" dirty="0">
                <a:latin typeface="Courier New" panose="02070309020205020404" pitchFamily="49" charset="0"/>
              </a:rPr>
              <a:t> idade = 55, numero = 200;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float</a:t>
            </a:r>
            <a:r>
              <a:rPr lang="pt-BR" altLang="pt-BR" sz="2000" dirty="0">
                <a:latin typeface="Courier New" panose="02070309020205020404" pitchFamily="49" charset="0"/>
              </a:rPr>
              <a:t> salario = 55400.35</a:t>
            </a:r>
            <a:r>
              <a:rPr lang="pt-BR" altLang="pt-BR" sz="2000" b="1" dirty="0">
                <a:latin typeface="Courier New" panose="02070309020205020404" pitchFamily="49" charset="0"/>
              </a:rPr>
              <a:t>f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Quando é </a:t>
            </a:r>
            <a:r>
              <a:rPr lang="pt-BR" sz="2000" b="1" i="1" dirty="0" err="1">
                <a:solidFill>
                  <a:srgbClr val="00B050"/>
                </a:solidFill>
              </a:rPr>
              <a:t>float</a:t>
            </a:r>
            <a:r>
              <a:rPr lang="pt-BR" sz="2000" dirty="0">
                <a:solidFill>
                  <a:srgbClr val="00B050"/>
                </a:solidFill>
              </a:rPr>
              <a:t> tem que colocar o </a:t>
            </a:r>
            <a:r>
              <a:rPr lang="pt-BR" sz="2000" b="1" dirty="0">
                <a:solidFill>
                  <a:srgbClr val="00B050"/>
                </a:solidFill>
              </a:rPr>
              <a:t>f</a:t>
            </a:r>
            <a:r>
              <a:rPr lang="pt-BR" sz="2000" dirty="0">
                <a:solidFill>
                  <a:srgbClr val="00B050"/>
                </a:solidFill>
              </a:rPr>
              <a:t> no final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taxaDolar</a:t>
            </a:r>
            <a:r>
              <a:rPr lang="pt-BR" altLang="pt-BR" sz="2000" dirty="0">
                <a:latin typeface="Courier New" panose="02070309020205020404" pitchFamily="49" charset="0"/>
              </a:rPr>
              <a:t> = 5.26;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"20/10/1963"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2000" dirty="0">
                <a:latin typeface="Courier New" panose="02070309020205020404" pitchFamily="49" charset="0"/>
              </a:rPr>
              <a:t> letra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'A'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/>
              <a:t>             </a:t>
            </a:r>
            <a:r>
              <a:rPr lang="pt-BR" sz="2000" dirty="0">
                <a:solidFill>
                  <a:srgbClr val="00B050"/>
                </a:solidFill>
              </a:rPr>
              <a:t>// Quando é </a:t>
            </a:r>
            <a:r>
              <a:rPr lang="pt-BR" sz="2000" b="1" i="1" dirty="0">
                <a:solidFill>
                  <a:srgbClr val="00B050"/>
                </a:solidFill>
              </a:rPr>
              <a:t>char</a:t>
            </a:r>
            <a:r>
              <a:rPr lang="pt-BR" sz="2000" dirty="0">
                <a:solidFill>
                  <a:srgbClr val="00B050"/>
                </a:solidFill>
              </a:rPr>
              <a:t> tem que colocar </a:t>
            </a:r>
            <a:r>
              <a:rPr lang="pt-BR" sz="2000" u="sng" dirty="0">
                <a:solidFill>
                  <a:srgbClr val="00B050"/>
                </a:solidFill>
              </a:rPr>
              <a:t>aspa simples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latin typeface="Courier New" panose="02070309020205020404" pitchFamily="49" charset="0"/>
              </a:rPr>
              <a:t>true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91253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12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final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PI = 3.1416;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Coloque “</a:t>
            </a:r>
            <a:r>
              <a:rPr lang="pt-BR" sz="2000" b="1" dirty="0">
                <a:solidFill>
                  <a:srgbClr val="00B050"/>
                </a:solidFill>
              </a:rPr>
              <a:t>final</a:t>
            </a:r>
            <a:r>
              <a:rPr lang="pt-BR" sz="2000" dirty="0">
                <a:solidFill>
                  <a:srgbClr val="00B050"/>
                </a:solidFill>
              </a:rPr>
              <a:t>” antes do tipo para que a variável se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transforme numa constante, ou seja, não pode ser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alterada ao longo do programa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PI = 3.1416;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56</a:t>
            </a:fld>
            <a:endParaRPr lang="pt-BR" altLang="en-US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A1A9C7EC-67AB-41E6-A0E8-424B41DE6F1B}"/>
              </a:ext>
            </a:extLst>
          </p:cNvPr>
          <p:cNvSpPr/>
          <p:nvPr/>
        </p:nvSpPr>
        <p:spPr bwMode="auto">
          <a:xfrm>
            <a:off x="1835696" y="3761276"/>
            <a:ext cx="1368152" cy="648072"/>
          </a:xfrm>
          <a:prstGeom prst="mathMultiply">
            <a:avLst>
              <a:gd name="adj1" fmla="val 51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13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areaBrasil</a:t>
            </a:r>
            <a:r>
              <a:rPr lang="pt-BR" altLang="pt-BR" sz="2000" dirty="0">
                <a:latin typeface="Courier New" panose="02070309020205020404" pitchFamily="49" charset="0"/>
              </a:rPr>
              <a:t> = 8_516_000;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Os sublinhados ajudam a tornar os números grandes     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mais legíveis.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Os sublinhados não afetam o valor de uma variável.     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areaBrasil</a:t>
            </a:r>
            <a:r>
              <a:rPr lang="pt-BR" altLang="pt-BR" sz="2000" dirty="0">
                <a:latin typeface="Courier New" panose="02070309020205020404" pitchFamily="49" charset="0"/>
              </a:rPr>
              <a:t> = 8.516.000;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A1A9C7EC-67AB-41E6-A0E8-424B41DE6F1B}"/>
              </a:ext>
            </a:extLst>
          </p:cNvPr>
          <p:cNvSpPr/>
          <p:nvPr/>
        </p:nvSpPr>
        <p:spPr bwMode="auto">
          <a:xfrm>
            <a:off x="3779912" y="3789040"/>
            <a:ext cx="1368152" cy="648072"/>
          </a:xfrm>
          <a:prstGeom prst="mathMultiply">
            <a:avLst>
              <a:gd name="adj1" fmla="val 51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62DBB-09D0-4F57-8EBA-E543AB62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tipos de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C998C-AF9A-4E72-B097-A95EC59C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062207-7840-4D79-83ED-93F16B57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26570"/>
              </p:ext>
            </p:extLst>
          </p:nvPr>
        </p:nvGraphicFramePr>
        <p:xfrm>
          <a:off x="457200" y="1417638"/>
          <a:ext cx="8229600" cy="4315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Para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pt-BR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Integer.toString</a:t>
                      </a:r>
                      <a:r>
                        <a:rPr lang="pt-BR" sz="1800" dirty="0">
                          <a:effectLst/>
                        </a:rPr>
                        <a:t>(numero);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20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dirty="0"/>
                        <a:t> str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effectLst/>
                        </a:rPr>
                        <a:t>Long.toString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pt-BR" sz="1800" dirty="0"/>
                        <a:t>numero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Float.toString</a:t>
                      </a:r>
                      <a:r>
                        <a:rPr lang="pt-BR" sz="1800" dirty="0">
                          <a:effectLst/>
                        </a:rPr>
                        <a:t>(numero);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20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Double.toString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/>
                        <a:t>numero</a:t>
                      </a:r>
                      <a:r>
                        <a:rPr lang="pt-BR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n-NO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nn-NO" sz="1800" dirty="0"/>
                        <a:t> </a:t>
                      </a:r>
                      <a:r>
                        <a:rPr lang="pt-BR" sz="1800" dirty="0"/>
                        <a:t>numero</a:t>
                      </a:r>
                      <a:r>
                        <a:rPr lang="nn-NO" sz="1800" dirty="0"/>
                        <a:t> </a:t>
                      </a:r>
                      <a:r>
                        <a:rPr lang="nn-N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nn-NO" sz="1800" dirty="0"/>
                        <a:t> </a:t>
                      </a:r>
                      <a:r>
                        <a:rPr lang="nn-NO" sz="1800" b="1" dirty="0">
                          <a:effectLst/>
                        </a:rPr>
                        <a:t>Integer.</a:t>
                      </a:r>
                      <a:r>
                        <a:rPr lang="nn-NO" sz="1800" b="1" i="1" dirty="0">
                          <a:effectLst/>
                        </a:rPr>
                        <a:t>valueOf</a:t>
                      </a:r>
                      <a:r>
                        <a:rPr lang="nn-NO" sz="1800" dirty="0">
                          <a:effectLst/>
                        </a:rPr>
                        <a:t>(</a:t>
                      </a:r>
                      <a:r>
                        <a:rPr lang="nn-NO" sz="1800" dirty="0"/>
                        <a:t>str</a:t>
                      </a:r>
                      <a:r>
                        <a:rPr lang="nn-NO" sz="1800" dirty="0">
                          <a:effectLst/>
                        </a:rPr>
                        <a:t>);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sz="1800" dirty="0"/>
                        <a:t> </a:t>
                      </a:r>
                      <a:r>
                        <a:rPr lang="pt-BR" sz="1800" dirty="0"/>
                        <a:t>numero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effectLst/>
                        </a:rPr>
                        <a:t>Long.</a:t>
                      </a:r>
                      <a:r>
                        <a:rPr lang="en-US" sz="1800" b="1" i="1" dirty="0" err="1">
                          <a:effectLst/>
                        </a:rPr>
                        <a:t>valueOf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/>
                        <a:t>str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dirty="0"/>
                        <a:t> numero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Float.</a:t>
                      </a:r>
                      <a:r>
                        <a:rPr lang="pt-BR" sz="1800" b="1" i="1" dirty="0" err="1">
                          <a:effectLst/>
                        </a:rPr>
                        <a:t>valueOf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pt-BR" sz="1800" dirty="0"/>
                        <a:t> numero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Double.</a:t>
                      </a:r>
                      <a:r>
                        <a:rPr lang="pt-BR" sz="1800" b="1" i="1" dirty="0" err="1">
                          <a:effectLst/>
                        </a:rPr>
                        <a:t>valueOf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48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7348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Baixe o arquivo que está em “Exercícios de Fixação - Conteúdo 3” (planilha Excel) da pasta </a:t>
            </a:r>
            <a:r>
              <a:rPr lang="pt-BR" altLang="pt-BR" sz="2400" u="sng" kern="0" dirty="0"/>
              <a:t>Conteúdos</a:t>
            </a:r>
            <a:r>
              <a:rPr lang="pt-BR" altLang="pt-BR" sz="2400" kern="0" dirty="0"/>
              <a:t> (Módulo I) da disciplina no </a:t>
            </a:r>
            <a:r>
              <a:rPr lang="pt-BR" altLang="pt-BR" sz="2400" u="sng" kern="0" dirty="0"/>
              <a:t>Moodle</a:t>
            </a:r>
            <a:r>
              <a:rPr lang="pt-BR" altLang="pt-BR" sz="2400" kern="0" dirty="0"/>
              <a:t>;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Faça os exercícios listados no arquivo (Partes 1 e 2);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Poste (envie) o arquivo acima no mesmo local.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2FEFF88E-42CA-4803-9390-8C228CA1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altLang="pt-BR" dirty="0"/>
              <a:t>Exemplo 3 - Programa fonte em </a:t>
            </a:r>
            <a:r>
              <a:rPr lang="pt-BR" altLang="pt-BR" sz="3600" b="1" dirty="0"/>
              <a:t>Portugol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4679A-FCA5-49F9-9F10-4CF580B2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507413" cy="4104803"/>
          </a:xfrm>
        </p:spPr>
        <p:txBody>
          <a:bodyPr/>
          <a:lstStyle/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algoritmo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CalculaFatorial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 o fatorial de um número 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numero, fatorial, contador : </a:t>
            </a: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inteiro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inicio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(numero)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para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ate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faca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fatorial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fimpara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escreval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Fatorial =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,fatorial)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fimalgoritmo</a:t>
            </a:r>
            <a:endParaRPr lang="pt-BR" altLang="pt-BR" sz="1800" b="1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BA130E13-F9D6-4941-A83E-0038FAFEC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7B146-59A0-449D-874C-F7250A09A9C7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FECF5F-F3ED-4298-9309-952A50FC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372673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/>
              <a:t>Baixe e execute os instaladores do Java e do Eclipse no seu computador conforme as instruções dos slides anterior (FAZER EM CASA, SE AINDA NÃO O FEZ).</a:t>
            </a:r>
          </a:p>
          <a:p>
            <a:r>
              <a:rPr lang="pt-BR" sz="2400" dirty="0"/>
              <a:t>Rode o Eclipse, digite  e execute nele o programa Java do próximo slide: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os dados para cada campo solicitado;</a:t>
            </a:r>
          </a:p>
          <a:p>
            <a:pPr lvl="1"/>
            <a:r>
              <a:rPr lang="pt-BR" sz="2000" dirty="0"/>
              <a:t>Verifique se o resultado está correto, não sendo, volte ao editor;</a:t>
            </a:r>
          </a:p>
          <a:p>
            <a:pPr lvl="1"/>
            <a:r>
              <a:rPr lang="pt-BR" sz="2000" dirty="0"/>
              <a:t>Recomece voltando ao primeiro item. 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Poste (enviar) o arquivo com o programa fonte criado acima em “Exercícios de Fixação - Conteúdo 3” da pasta </a:t>
            </a:r>
            <a:r>
              <a:rPr lang="pt-BR" altLang="pt-BR" sz="2400" u="sng" kern="0" dirty="0"/>
              <a:t>Conteúdos</a:t>
            </a:r>
            <a:r>
              <a:rPr lang="pt-BR" altLang="pt-BR" sz="2400" kern="0" dirty="0"/>
              <a:t> (Módulo I) da disciplina no </a:t>
            </a:r>
            <a:r>
              <a:rPr lang="pt-BR" altLang="pt-BR" sz="2400" u="sng" kern="0" dirty="0"/>
              <a:t>Moodle</a:t>
            </a:r>
            <a:r>
              <a:rPr lang="pt-BR" altLang="pt-BR" sz="2400" kern="0" dirty="0"/>
              <a:t>.</a:t>
            </a:r>
          </a:p>
          <a:p>
            <a:pPr marL="457200" indent="-457200" algn="just" eaLnBrk="1" hangingPunct="1">
              <a:lnSpc>
                <a:spcPct val="90000"/>
              </a:lnSpc>
              <a:buFont typeface="Wingdings" pitchFamily="2" charset="2"/>
              <a:buAutoNum type="arabicParenR"/>
              <a:defRPr/>
            </a:pPr>
            <a:endParaRPr lang="pt-BR" alt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83263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468052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5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você nasceu: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estamos: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5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idade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nome+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você tem/terá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+idade+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anos em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0724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D58E411D-DAA4-4CC5-85BC-2F207EFB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4 - Programa fonte em </a:t>
            </a:r>
            <a:r>
              <a:rPr lang="pt-BR" altLang="pt-BR" b="1" dirty="0"/>
              <a:t>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alt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alcular o fatorial de um número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= 2; contador &lt;= numero; contador++)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"Fatorial =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5060" name="Espaço Reservado para Número de Slide 3">
            <a:extLst>
              <a:ext uri="{FF2B5EF4-FFF2-40B4-BE49-F238E27FC236}">
                <a16:creationId xmlns:a16="http://schemas.microsoft.com/office/drawing/2014/main" id="{FD69B3A8-BAA5-46C8-9123-70922E6CB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29592-88FD-4CD5-A5FC-11BF95D99E9E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E4F2-1AA5-4F76-A2B6-4129E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89C05-CD55-43DB-988B-637964AF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 (Programação Imperativa):</a:t>
            </a:r>
          </a:p>
          <a:p>
            <a:pPr lvl="1"/>
            <a:r>
              <a:rPr lang="pt-BR" dirty="0"/>
              <a:t>Modelo de programação onde sequências de comandos mudam o estado (variáveis) de um programa (</a:t>
            </a:r>
            <a:r>
              <a:rPr lang="pt-BR" dirty="0" err="1"/>
              <a:t>Portugol</a:t>
            </a:r>
            <a:r>
              <a:rPr lang="pt-BR" dirty="0"/>
              <a:t>);</a:t>
            </a:r>
          </a:p>
          <a:p>
            <a:r>
              <a:rPr lang="pt-BR" dirty="0"/>
              <a:t>POO (Programação Orientada a Objetos):</a:t>
            </a:r>
          </a:p>
          <a:p>
            <a:pPr lvl="1"/>
            <a:r>
              <a:rPr lang="pt-BR" dirty="0"/>
              <a:t>Modelo de análise, projeto e programação baseado na composição e interação entre diversas unidades chamadas de “objetos” (Java, C#, Python).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6E411-4CDD-46B7-A26C-8096D8266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5622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716FB-BF81-416E-8569-231C7C25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CF16C-0635-49C7-87F4-723A8F41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pt-BR" sz="3200" b="0" i="0" u="none" strike="noStrike" baseline="0" dirty="0">
                <a:latin typeface="Calibri" panose="020F0502020204030204" pitchFamily="34" charset="0"/>
              </a:rPr>
              <a:t>Linguagens Procedurais: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Leem uma linha por vez;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A linguagem </a:t>
            </a:r>
            <a:r>
              <a:rPr lang="pt-BR" sz="2400" b="1" i="0" u="none" strike="noStrike" baseline="0" dirty="0">
                <a:latin typeface="Calibri" panose="020F0502020204030204" pitchFamily="34" charset="0"/>
              </a:rPr>
              <a:t>C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é procedural.</a:t>
            </a:r>
          </a:p>
          <a:p>
            <a:pPr marR="0" algn="l"/>
            <a:r>
              <a:rPr lang="pt-BR" sz="3200" b="0" i="0" u="none" strike="noStrike" baseline="0" dirty="0">
                <a:latin typeface="Calibri" panose="020F0502020204030204" pitchFamily="34" charset="0"/>
              </a:rPr>
              <a:t>Linguagens orientadas a objetos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Leem uma linha por vez</a:t>
            </a:r>
            <a:r>
              <a:rPr lang="pt-BR" sz="2400" dirty="0">
                <a:latin typeface="Calibri" panose="020F0502020204030204" pitchFamily="34" charset="0"/>
              </a:rPr>
              <a:t>;</a:t>
            </a:r>
            <a:endParaRPr lang="pt-BR" sz="24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Modelam objetos por meio do código;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Enfatizam a interação do objeto;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Permitem uma interação sem uma ordem prescrita</a:t>
            </a:r>
            <a:r>
              <a:rPr lang="pt-BR" sz="2400" dirty="0">
                <a:latin typeface="Calibri" panose="020F0502020204030204" pitchFamily="34" charset="0"/>
              </a:rPr>
              <a:t>;</a:t>
            </a:r>
            <a:endParaRPr lang="pt-BR" sz="24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pt-BR" sz="2400" b="1" i="0" u="none" strike="noStrike" baseline="0" dirty="0">
                <a:latin typeface="Calibri" panose="020F0502020204030204" pitchFamily="34" charset="0"/>
              </a:rPr>
              <a:t>Java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e </a:t>
            </a:r>
            <a:r>
              <a:rPr lang="pt-BR" sz="2400" b="1" i="0" u="none" strike="noStrike" baseline="0" dirty="0">
                <a:latin typeface="Calibri" panose="020F0502020204030204" pitchFamily="34" charset="0"/>
              </a:rPr>
              <a:t>C++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são linguagens orientadas a objetos. </a:t>
            </a:r>
          </a:p>
          <a:p>
            <a:pPr marR="0" algn="l"/>
            <a:endParaRPr lang="pt-BR" sz="2800" b="0" i="0" u="none" strike="noStrike" baseline="0" dirty="0">
              <a:latin typeface="Calibri" panose="020F0502020204030204" pitchFamily="34" charset="0"/>
            </a:endParaRP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83EAE-FB09-4EEB-9F42-7BC34BEB6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35832102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74846</TotalTime>
  <Words>4299</Words>
  <Application>Microsoft Office PowerPoint</Application>
  <PresentationFormat>Apresentação na tela (4:3)</PresentationFormat>
  <Paragraphs>641</Paragraphs>
  <Slides>61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Courier New</vt:lpstr>
      <vt:lpstr>Garamond</vt:lpstr>
      <vt:lpstr>Wingdings</vt:lpstr>
      <vt:lpstr>Borda</vt:lpstr>
      <vt:lpstr>Algoritmos</vt:lpstr>
      <vt:lpstr>Conteúdo 3</vt:lpstr>
      <vt:lpstr>Algoritmo x Programas</vt:lpstr>
      <vt:lpstr>Exemplo 1 - Programa fonte em Pascal</vt:lpstr>
      <vt:lpstr>Exemplo 2 - Programa fonte em Python</vt:lpstr>
      <vt:lpstr>Exemplo 3 - Programa fonte em Portugol</vt:lpstr>
      <vt:lpstr>Exemplo 4 - Programa fonte em Java</vt:lpstr>
      <vt:lpstr>Tipos de Programação</vt:lpstr>
      <vt:lpstr>Tipos de Linguagens de Programação</vt:lpstr>
      <vt:lpstr>Compiladores/IDE</vt:lpstr>
      <vt:lpstr>Compiladores/IDE</vt:lpstr>
      <vt:lpstr>Ecossistema Java</vt:lpstr>
      <vt:lpstr>Java SE Development Kit (JDK) </vt:lpstr>
      <vt:lpstr>Compilar/Executar Programas</vt:lpstr>
      <vt:lpstr>Compilador/IDE Eclipse</vt:lpstr>
      <vt:lpstr>Instalação do Eclipse</vt:lpstr>
      <vt:lpstr>Instalação do Eclipse</vt:lpstr>
      <vt:lpstr>Instalação do Eclipse</vt:lpstr>
      <vt:lpstr>Instalação do Eclipse (Passo 1 para os computadores dos laboratório de informática da escola)</vt:lpstr>
      <vt:lpstr>Instalação do Eclipse</vt:lpstr>
      <vt:lpstr>Instalação do Eclipse</vt:lpstr>
      <vt:lpstr>Instalação do Eclipse</vt:lpstr>
      <vt:lpstr>Tela principal do Eclipse</vt:lpstr>
      <vt:lpstr>Criar programa (classe) novo</vt:lpstr>
      <vt:lpstr>Criar programa (classe) novo</vt:lpstr>
      <vt:lpstr>Criar programa (classe) novo</vt:lpstr>
      <vt:lpstr>Criar programa (classe) novo</vt:lpstr>
      <vt:lpstr>Abrir programa (classe) já criado</vt:lpstr>
      <vt:lpstr>Compilador/IDE Eclipse</vt:lpstr>
      <vt:lpstr>Compilador/IDE Eclipse</vt:lpstr>
      <vt:lpstr>Eclipse/Java (dicas)</vt:lpstr>
      <vt:lpstr>Estrutura básica de um Programa no Java</vt:lpstr>
      <vt:lpstr>Exemplo 5</vt:lpstr>
      <vt:lpstr>Indentação de Código</vt:lpstr>
      <vt:lpstr>Exemplo 6 Código SEM indentação</vt:lpstr>
      <vt:lpstr>Exemplo 7 Código COM indentação</vt:lpstr>
      <vt:lpstr>Indentação de Código</vt:lpstr>
      <vt:lpstr>Exercício 1</vt:lpstr>
      <vt:lpstr>Exercício 2</vt:lpstr>
      <vt:lpstr>Exercício 3</vt:lpstr>
      <vt:lpstr>Dados</vt:lpstr>
      <vt:lpstr>Tipos de dados</vt:lpstr>
      <vt:lpstr>Tipos de dados</vt:lpstr>
      <vt:lpstr>Tipos de dados</vt:lpstr>
      <vt:lpstr>Tipos de dados</vt:lpstr>
      <vt:lpstr>Declaração de variáveis</vt:lpstr>
      <vt:lpstr>Identificadores</vt:lpstr>
      <vt:lpstr>Identificadores</vt:lpstr>
      <vt:lpstr>Identificadores</vt:lpstr>
      <vt:lpstr>Exemplo 8 (identificadores inapropriados)</vt:lpstr>
      <vt:lpstr>Exemplo 9 (identificadores apropriados)</vt:lpstr>
      <vt:lpstr>Variáveis (abreviação de dados variáveis)</vt:lpstr>
      <vt:lpstr>Declaração de variáveis</vt:lpstr>
      <vt:lpstr>Exemplo 10</vt:lpstr>
      <vt:lpstr>Exemplo 11 (inicialização de variáveis)</vt:lpstr>
      <vt:lpstr>Exemplo 12 (inicialização de variáveis)</vt:lpstr>
      <vt:lpstr>Exemplo 13 (inicialização de variáveis)</vt:lpstr>
      <vt:lpstr>Conversão de tipos de variáveis</vt:lpstr>
      <vt:lpstr>Exercício 4</vt:lpstr>
      <vt:lpstr>Exercício 5</vt:lpstr>
      <vt:lpstr>Exercício 5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LUAN MARCELINO DE SOUZA</cp:lastModifiedBy>
  <cp:revision>2586</cp:revision>
  <dcterms:created xsi:type="dcterms:W3CDTF">2006-08-20T19:26:34Z</dcterms:created>
  <dcterms:modified xsi:type="dcterms:W3CDTF">2022-02-24T18:02:42Z</dcterms:modified>
</cp:coreProperties>
</file>