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3"/>
  </p:notesMasterIdLst>
  <p:handoutMasterIdLst>
    <p:handoutMasterId r:id="rId64"/>
  </p:handoutMasterIdLst>
  <p:sldIdLst>
    <p:sldId id="256" r:id="rId2"/>
    <p:sldId id="1019" r:id="rId3"/>
    <p:sldId id="1670" r:id="rId4"/>
    <p:sldId id="1873" r:id="rId5"/>
    <p:sldId id="1874" r:id="rId6"/>
    <p:sldId id="1875" r:id="rId7"/>
    <p:sldId id="1928" r:id="rId8"/>
    <p:sldId id="1848" r:id="rId9"/>
    <p:sldId id="1849" r:id="rId10"/>
    <p:sldId id="1850" r:id="rId11"/>
    <p:sldId id="1851" r:id="rId12"/>
    <p:sldId id="1919" r:id="rId13"/>
    <p:sldId id="1920" r:id="rId14"/>
    <p:sldId id="1876" r:id="rId15"/>
    <p:sldId id="1921" r:id="rId16"/>
    <p:sldId id="1033" r:id="rId17"/>
    <p:sldId id="1852" r:id="rId18"/>
    <p:sldId id="1918" r:id="rId19"/>
    <p:sldId id="1853" r:id="rId20"/>
    <p:sldId id="1929" r:id="rId21"/>
    <p:sldId id="1036" r:id="rId22"/>
    <p:sldId id="1037" r:id="rId23"/>
    <p:sldId id="1906" r:id="rId24"/>
    <p:sldId id="1907" r:id="rId25"/>
    <p:sldId id="1908" r:id="rId26"/>
    <p:sldId id="1909" r:id="rId27"/>
    <p:sldId id="1881" r:id="rId28"/>
    <p:sldId id="1854" r:id="rId29"/>
    <p:sldId id="1855" r:id="rId30"/>
    <p:sldId id="1856" r:id="rId31"/>
    <p:sldId id="1914" r:id="rId32"/>
    <p:sldId id="1916" r:id="rId33"/>
    <p:sldId id="1857" r:id="rId34"/>
    <p:sldId id="1858" r:id="rId35"/>
    <p:sldId id="1922" r:id="rId36"/>
    <p:sldId id="1926" r:id="rId37"/>
    <p:sldId id="1927" r:id="rId38"/>
    <p:sldId id="1923" r:id="rId39"/>
    <p:sldId id="1924" r:id="rId40"/>
    <p:sldId id="1925" r:id="rId41"/>
    <p:sldId id="1768" r:id="rId42"/>
    <p:sldId id="1930" r:id="rId43"/>
    <p:sldId id="1305" r:id="rId44"/>
    <p:sldId id="1576" r:id="rId45"/>
    <p:sldId id="1577" r:id="rId46"/>
    <p:sldId id="1582" r:id="rId47"/>
    <p:sldId id="1583" r:id="rId48"/>
    <p:sldId id="1065" r:id="rId49"/>
    <p:sldId id="1931" r:id="rId50"/>
    <p:sldId id="1586" r:id="rId51"/>
    <p:sldId id="1068" r:id="rId52"/>
    <p:sldId id="1589" r:id="rId53"/>
    <p:sldId id="1592" r:id="rId54"/>
    <p:sldId id="1283" r:id="rId55"/>
    <p:sldId id="1307" r:id="rId56"/>
    <p:sldId id="1342" r:id="rId57"/>
    <p:sldId id="1594" r:id="rId58"/>
    <p:sldId id="1595" r:id="rId59"/>
    <p:sldId id="1597" r:id="rId60"/>
    <p:sldId id="1284" r:id="rId61"/>
    <p:sldId id="1285" r:id="rId6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709" autoAdjust="0"/>
  </p:normalViewPr>
  <p:slideViewPr>
    <p:cSldViewPr>
      <p:cViewPr varScale="1">
        <p:scale>
          <a:sx n="81" d="100"/>
          <a:sy n="81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5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5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5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7">
            <a:extLst>
              <a:ext uri="{FF2B5EF4-FFF2-40B4-BE49-F238E27FC236}">
                <a16:creationId xmlns:a16="http://schemas.microsoft.com/office/drawing/2014/main" id="{59237063-701E-434B-BA9A-E9F74B90C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36018-77EF-4575-8F47-8BB234A5F2AA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951299" name="Rectangle 2">
            <a:extLst>
              <a:ext uri="{FF2B5EF4-FFF2-40B4-BE49-F238E27FC236}">
                <a16:creationId xmlns:a16="http://schemas.microsoft.com/office/drawing/2014/main" id="{86D6A5FA-0C87-4408-951B-ADA9276B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300" name="Rectangle 3">
            <a:extLst>
              <a:ext uri="{FF2B5EF4-FFF2-40B4-BE49-F238E27FC236}">
                <a16:creationId xmlns:a16="http://schemas.microsoft.com/office/drawing/2014/main" id="{52D27453-FE9B-4192-9D76-5701EAF66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19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0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7">
            <a:extLst>
              <a:ext uri="{FF2B5EF4-FFF2-40B4-BE49-F238E27FC236}">
                <a16:creationId xmlns:a16="http://schemas.microsoft.com/office/drawing/2014/main" id="{95BBBA9C-3BDD-43BC-B5B4-2133663A0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F7300-5DB0-43B7-B412-E6696CEA3412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957443" name="Rectangle 2">
            <a:extLst>
              <a:ext uri="{FF2B5EF4-FFF2-40B4-BE49-F238E27FC236}">
                <a16:creationId xmlns:a16="http://schemas.microsoft.com/office/drawing/2014/main" id="{7A6DFA93-1C52-41D9-B145-A93BD7CB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4" name="Rectangle 3">
            <a:extLst>
              <a:ext uri="{FF2B5EF4-FFF2-40B4-BE49-F238E27FC236}">
                <a16:creationId xmlns:a16="http://schemas.microsoft.com/office/drawing/2014/main" id="{113DFEE3-8ADC-4E5E-ABD5-1D0E7FC18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>
            <a:extLst>
              <a:ext uri="{FF2B5EF4-FFF2-40B4-BE49-F238E27FC236}">
                <a16:creationId xmlns:a16="http://schemas.microsoft.com/office/drawing/2014/main" id="{62879B5C-2ADF-4A33-8771-AE547F2E6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CF420C-5383-453C-AA89-466D920C86E2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959491" name="Rectangle 2">
            <a:extLst>
              <a:ext uri="{FF2B5EF4-FFF2-40B4-BE49-F238E27FC236}">
                <a16:creationId xmlns:a16="http://schemas.microsoft.com/office/drawing/2014/main" id="{3A205A90-2650-4AC6-9D2A-450F0307E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>
            <a:extLst>
              <a:ext uri="{FF2B5EF4-FFF2-40B4-BE49-F238E27FC236}">
                <a16:creationId xmlns:a16="http://schemas.microsoft.com/office/drawing/2014/main" id="{E484676F-BF89-46EA-9AF6-68C1684F0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2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92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4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83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27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>
            <a:extLst>
              <a:ext uri="{FF2B5EF4-FFF2-40B4-BE49-F238E27FC236}">
                <a16:creationId xmlns:a16="http://schemas.microsoft.com/office/drawing/2014/main" id="{AAF53C50-8CA6-491D-B34A-C7DC23B5C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D74F4-E6DA-42D3-9438-C62BF930C463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777219" name="Rectangle 2">
            <a:extLst>
              <a:ext uri="{FF2B5EF4-FFF2-40B4-BE49-F238E27FC236}">
                <a16:creationId xmlns:a16="http://schemas.microsoft.com/office/drawing/2014/main" id="{B09875F0-37C8-47CC-95CA-C2DEE5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20" name="Rectangle 3">
            <a:extLst>
              <a:ext uri="{FF2B5EF4-FFF2-40B4-BE49-F238E27FC236}">
                <a16:creationId xmlns:a16="http://schemas.microsoft.com/office/drawing/2014/main" id="{9668D526-F5C8-4C20-977E-CF2C2324B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53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7">
            <a:extLst>
              <a:ext uri="{FF2B5EF4-FFF2-40B4-BE49-F238E27FC236}">
                <a16:creationId xmlns:a16="http://schemas.microsoft.com/office/drawing/2014/main" id="{487A6461-74F6-4931-A385-0FADB5C9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22AB1B-EC43-4610-982B-338B18135E2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23651" name="Rectangle 2">
            <a:extLst>
              <a:ext uri="{FF2B5EF4-FFF2-40B4-BE49-F238E27FC236}">
                <a16:creationId xmlns:a16="http://schemas.microsoft.com/office/drawing/2014/main" id="{47CCFCAE-710E-4388-979C-8B6D0E77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2" name="Rectangle 3">
            <a:extLst>
              <a:ext uri="{FF2B5EF4-FFF2-40B4-BE49-F238E27FC236}">
                <a16:creationId xmlns:a16="http://schemas.microsoft.com/office/drawing/2014/main" id="{767BAEF0-2E70-4A25-BD2F-7DF2CA6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6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48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7">
            <a:extLst>
              <a:ext uri="{FF2B5EF4-FFF2-40B4-BE49-F238E27FC236}">
                <a16:creationId xmlns:a16="http://schemas.microsoft.com/office/drawing/2014/main" id="{D9C63883-29AC-42EE-BC09-9B7A69501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9F6A1B-CA77-446D-90B2-374595165E97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65635" name="Rectangle 2">
            <a:extLst>
              <a:ext uri="{FF2B5EF4-FFF2-40B4-BE49-F238E27FC236}">
                <a16:creationId xmlns:a16="http://schemas.microsoft.com/office/drawing/2014/main" id="{5F426604-1603-419B-86EC-C576B1489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6" name="Rectangle 3">
            <a:extLst>
              <a:ext uri="{FF2B5EF4-FFF2-40B4-BE49-F238E27FC236}">
                <a16:creationId xmlns:a16="http://schemas.microsoft.com/office/drawing/2014/main" id="{CA03A92F-B486-4217-B101-A0FACD240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3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7">
            <a:extLst>
              <a:ext uri="{FF2B5EF4-FFF2-40B4-BE49-F238E27FC236}">
                <a16:creationId xmlns:a16="http://schemas.microsoft.com/office/drawing/2014/main" id="{53EFF149-E8DA-46EF-8F64-ECDA98C9F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72B34-9DEA-434D-B597-64C80AB76F3C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967683" name="Rectangle 2">
            <a:extLst>
              <a:ext uri="{FF2B5EF4-FFF2-40B4-BE49-F238E27FC236}">
                <a16:creationId xmlns:a16="http://schemas.microsoft.com/office/drawing/2014/main" id="{9FD57306-1E1C-4147-8971-9F14C235C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4" name="Rectangle 3">
            <a:extLst>
              <a:ext uri="{FF2B5EF4-FFF2-40B4-BE49-F238E27FC236}">
                <a16:creationId xmlns:a16="http://schemas.microsoft.com/office/drawing/2014/main" id="{BCA4867C-A91E-4496-B77F-3CC1B398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86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7">
            <a:extLst>
              <a:ext uri="{FF2B5EF4-FFF2-40B4-BE49-F238E27FC236}">
                <a16:creationId xmlns:a16="http://schemas.microsoft.com/office/drawing/2014/main" id="{D01164EC-1EF6-40C0-81DC-354D43B5B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5EED7-CDCD-4C61-AE6D-DDBA18AC39E4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969731" name="Rectangle 2">
            <a:extLst>
              <a:ext uri="{FF2B5EF4-FFF2-40B4-BE49-F238E27FC236}">
                <a16:creationId xmlns:a16="http://schemas.microsoft.com/office/drawing/2014/main" id="{A99BD056-53D1-4841-B975-E82356A2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2" name="Rectangle 3">
            <a:extLst>
              <a:ext uri="{FF2B5EF4-FFF2-40B4-BE49-F238E27FC236}">
                <a16:creationId xmlns:a16="http://schemas.microsoft.com/office/drawing/2014/main" id="{FB3677BF-F5BD-4226-BC96-CEE182EBD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>
            <a:extLst>
              <a:ext uri="{FF2B5EF4-FFF2-40B4-BE49-F238E27FC236}">
                <a16:creationId xmlns:a16="http://schemas.microsoft.com/office/drawing/2014/main" id="{0ABE34D3-FC01-41FB-9F7A-F7A43918C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4FF39-BA56-4726-98BB-D6CA13993396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779267" name="Rectangle 2">
            <a:extLst>
              <a:ext uri="{FF2B5EF4-FFF2-40B4-BE49-F238E27FC236}">
                <a16:creationId xmlns:a16="http://schemas.microsoft.com/office/drawing/2014/main" id="{5AFB9D1E-B159-47E3-BFE7-4D6DF1816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8" name="Rectangle 3">
            <a:extLst>
              <a:ext uri="{FF2B5EF4-FFF2-40B4-BE49-F238E27FC236}">
                <a16:creationId xmlns:a16="http://schemas.microsoft.com/office/drawing/2014/main" id="{91EDFE4B-BF0F-40D3-8FE7-D8358D30B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7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>
            <a:extLst>
              <a:ext uri="{FF2B5EF4-FFF2-40B4-BE49-F238E27FC236}">
                <a16:creationId xmlns:a16="http://schemas.microsoft.com/office/drawing/2014/main" id="{557AD669-24B7-46EC-85EF-CE3E2331A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6A672E-E8BE-459D-BA91-44C0790F66E5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781315" name="Rectangle 2">
            <a:extLst>
              <a:ext uri="{FF2B5EF4-FFF2-40B4-BE49-F238E27FC236}">
                <a16:creationId xmlns:a16="http://schemas.microsoft.com/office/drawing/2014/main" id="{F6F2007A-1274-4555-B497-BFB81CF5F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6" name="Rectangle 3">
            <a:extLst>
              <a:ext uri="{FF2B5EF4-FFF2-40B4-BE49-F238E27FC236}">
                <a16:creationId xmlns:a16="http://schemas.microsoft.com/office/drawing/2014/main" id="{47B354C1-2D18-4DEA-B64D-7D0AF47F4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00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1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6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7">
            <a:extLst>
              <a:ext uri="{FF2B5EF4-FFF2-40B4-BE49-F238E27FC236}">
                <a16:creationId xmlns:a16="http://schemas.microsoft.com/office/drawing/2014/main" id="{622BDB1E-6064-4380-930E-D1619D333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287E1-392A-4FC2-8603-D6006456AB7C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977923" name="Rectangle 2">
            <a:extLst>
              <a:ext uri="{FF2B5EF4-FFF2-40B4-BE49-F238E27FC236}">
                <a16:creationId xmlns:a16="http://schemas.microsoft.com/office/drawing/2014/main" id="{A6BB26BB-51F4-4CB8-A8E3-555D835E7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4" name="Rectangle 3">
            <a:extLst>
              <a:ext uri="{FF2B5EF4-FFF2-40B4-BE49-F238E27FC236}">
                <a16:creationId xmlns:a16="http://schemas.microsoft.com/office/drawing/2014/main" id="{023AF7C3-E6C4-4B98-BAA6-398ABF3B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7">
            <a:extLst>
              <a:ext uri="{FF2B5EF4-FFF2-40B4-BE49-F238E27FC236}">
                <a16:creationId xmlns:a16="http://schemas.microsoft.com/office/drawing/2014/main" id="{5D357D40-F279-4320-A8CD-D0C64DE88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50F79-C776-4D05-9202-48F0EFEDC5F1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926723" name="Rectangle 2">
            <a:extLst>
              <a:ext uri="{FF2B5EF4-FFF2-40B4-BE49-F238E27FC236}">
                <a16:creationId xmlns:a16="http://schemas.microsoft.com/office/drawing/2014/main" id="{DFA4DEA9-710B-4620-94D7-68A7C849A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4" name="Rectangle 3">
            <a:extLst>
              <a:ext uri="{FF2B5EF4-FFF2-40B4-BE49-F238E27FC236}">
                <a16:creationId xmlns:a16="http://schemas.microsoft.com/office/drawing/2014/main" id="{0FBDBB2F-5F13-447F-9ADE-0094CC2D6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04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32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7">
            <a:extLst>
              <a:ext uri="{FF2B5EF4-FFF2-40B4-BE49-F238E27FC236}">
                <a16:creationId xmlns:a16="http://schemas.microsoft.com/office/drawing/2014/main" id="{D06F41DB-2474-42C8-9A97-81A9A38F2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BCDA3-43AA-4A62-9F10-0212B0E115BB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984067" name="Rectangle 2">
            <a:extLst>
              <a:ext uri="{FF2B5EF4-FFF2-40B4-BE49-F238E27FC236}">
                <a16:creationId xmlns:a16="http://schemas.microsoft.com/office/drawing/2014/main" id="{EA968197-BA16-4C43-9468-F7539DFC5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8" name="Rectangle 3">
            <a:extLst>
              <a:ext uri="{FF2B5EF4-FFF2-40B4-BE49-F238E27FC236}">
                <a16:creationId xmlns:a16="http://schemas.microsoft.com/office/drawing/2014/main" id="{E1178A65-E570-4268-80ED-0660768D6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>
            <a:extLst>
              <a:ext uri="{FF2B5EF4-FFF2-40B4-BE49-F238E27FC236}">
                <a16:creationId xmlns:a16="http://schemas.microsoft.com/office/drawing/2014/main" id="{0C7AE3D0-1AE5-492F-95B0-9CE20597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818FE-4F4D-4428-A9A4-D90717964CD3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990211" name="Rectangle 2">
            <a:extLst>
              <a:ext uri="{FF2B5EF4-FFF2-40B4-BE49-F238E27FC236}">
                <a16:creationId xmlns:a16="http://schemas.microsoft.com/office/drawing/2014/main" id="{C19EE8A5-22BC-4EA7-A0A1-A5B36ED6A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>
            <a:extLst>
              <a:ext uri="{FF2B5EF4-FFF2-40B4-BE49-F238E27FC236}">
                <a16:creationId xmlns:a16="http://schemas.microsoft.com/office/drawing/2014/main" id="{C389C487-DA8F-408F-9A93-0B1096741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7">
            <a:extLst>
              <a:ext uri="{FF2B5EF4-FFF2-40B4-BE49-F238E27FC236}">
                <a16:creationId xmlns:a16="http://schemas.microsoft.com/office/drawing/2014/main" id="{C9AC9E39-32F9-48EA-8093-6EB2943EA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EA209-B94A-4397-95C7-0FF02649FD94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996355" name="Rectangle 2">
            <a:extLst>
              <a:ext uri="{FF2B5EF4-FFF2-40B4-BE49-F238E27FC236}">
                <a16:creationId xmlns:a16="http://schemas.microsoft.com/office/drawing/2014/main" id="{93CF9D5E-5859-42BE-AAE0-C49BB7947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6" name="Rectangle 3">
            <a:extLst>
              <a:ext uri="{FF2B5EF4-FFF2-40B4-BE49-F238E27FC236}">
                <a16:creationId xmlns:a16="http://schemas.microsoft.com/office/drawing/2014/main" id="{5214942A-A98E-4B24-8CC5-971DF8668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7">
            <a:extLst>
              <a:ext uri="{FF2B5EF4-FFF2-40B4-BE49-F238E27FC236}">
                <a16:creationId xmlns:a16="http://schemas.microsoft.com/office/drawing/2014/main" id="{13533BDB-FF0C-4DFF-93C9-80BD07258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A1E68-0979-49F7-A203-89C0FEC3CDBC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998403" name="Rectangle 2">
            <a:extLst>
              <a:ext uri="{FF2B5EF4-FFF2-40B4-BE49-F238E27FC236}">
                <a16:creationId xmlns:a16="http://schemas.microsoft.com/office/drawing/2014/main" id="{C3B77A1A-AD84-4DB9-86CD-92E2BB80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4" name="Rectangle 3">
            <a:extLst>
              <a:ext uri="{FF2B5EF4-FFF2-40B4-BE49-F238E27FC236}">
                <a16:creationId xmlns:a16="http://schemas.microsoft.com/office/drawing/2014/main" id="{50F53D99-1DAB-42AE-B29A-7E8AE39F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7">
            <a:extLst>
              <a:ext uri="{FF2B5EF4-FFF2-40B4-BE49-F238E27FC236}">
                <a16:creationId xmlns:a16="http://schemas.microsoft.com/office/drawing/2014/main" id="{F08243EF-29F3-41C5-9709-7CC997C1F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09E61-6019-409F-8F0E-792A6A9522BC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1004547" name="Rectangle 2">
            <a:extLst>
              <a:ext uri="{FF2B5EF4-FFF2-40B4-BE49-F238E27FC236}">
                <a16:creationId xmlns:a16="http://schemas.microsoft.com/office/drawing/2014/main" id="{0811EBB9-4345-4F44-BC7E-2DCC8740B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8" name="Rectangle 3">
            <a:extLst>
              <a:ext uri="{FF2B5EF4-FFF2-40B4-BE49-F238E27FC236}">
                <a16:creationId xmlns:a16="http://schemas.microsoft.com/office/drawing/2014/main" id="{450A370C-C002-4D1E-BA3E-C47FE69B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7">
            <a:extLst>
              <a:ext uri="{FF2B5EF4-FFF2-40B4-BE49-F238E27FC236}">
                <a16:creationId xmlns:a16="http://schemas.microsoft.com/office/drawing/2014/main" id="{66272156-FFBA-457E-9A7E-97A33D540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F908C2-7F9E-49FB-B02B-0718BFC94DE6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1010691" name="Rectangle 2">
            <a:extLst>
              <a:ext uri="{FF2B5EF4-FFF2-40B4-BE49-F238E27FC236}">
                <a16:creationId xmlns:a16="http://schemas.microsoft.com/office/drawing/2014/main" id="{BD254462-8B08-4120-B7EE-B0FA83970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2" name="Rectangle 3">
            <a:extLst>
              <a:ext uri="{FF2B5EF4-FFF2-40B4-BE49-F238E27FC236}">
                <a16:creationId xmlns:a16="http://schemas.microsoft.com/office/drawing/2014/main" id="{28A34FCB-3645-4F5F-BB88-FBEEE300F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0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5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78716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for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1BD41E0-A3B3-471B-9F04-D79B1406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6" y="2205038"/>
            <a:ext cx="56333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for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CONT=1; CONT&lt;=50; CONT++)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904" y="2205038"/>
            <a:ext cx="32235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20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0589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do </a:t>
            </a:r>
            <a:r>
              <a:rPr lang="pt-BR" altLang="pt-BR" sz="2100" b="1" dirty="0" err="1"/>
              <a:t>while</a:t>
            </a:r>
            <a:r>
              <a:rPr lang="pt-BR" altLang="pt-BR" sz="2100" b="1" dirty="0"/>
              <a:t>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388843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D75D632-D41D-410A-B104-1C2F9E00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05038"/>
            <a:ext cx="37444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42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3" grpId="0" animBg="1" autoUpdateAnimBg="0"/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real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= 1;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40968"/>
            <a:ext cx="4896544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0" name="Grupo 11">
            <a:extLst>
              <a:ext uri="{FF2B5EF4-FFF2-40B4-BE49-F238E27FC236}">
                <a16:creationId xmlns:a16="http://schemas.microsoft.com/office/drawing/2014/main" id="{167308F9-751D-4F3D-B9D9-5BB40CACA380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479036"/>
            <a:ext cx="5786438" cy="1201738"/>
            <a:chOff x="2285984" y="1857364"/>
            <a:chExt cx="5786478" cy="1201743"/>
          </a:xfrm>
        </p:grpSpPr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C4D9C9-8614-411A-BC25-81C7F9EA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2714620"/>
              <a:ext cx="5786478" cy="344487"/>
            </a:xfrm>
            <a:prstGeom prst="leftArrow">
              <a:avLst>
                <a:gd name="adj1" fmla="val 41435"/>
                <a:gd name="adj2" fmla="val 2259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CC2C9BD2-4DBE-447D-B8B3-86ED00E53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8" y="1857364"/>
              <a:ext cx="33575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400" b="1" dirty="0">
                  <a:solidFill>
                    <a:srgbClr val="FF0000"/>
                  </a:solidFill>
                </a:rPr>
                <a:t>Necessário inicializar a variável NUMERO!</a:t>
              </a:r>
              <a:endPara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" name="Group 64">
            <a:extLst>
              <a:ext uri="{FF2B5EF4-FFF2-40B4-BE49-F238E27FC236}">
                <a16:creationId xmlns:a16="http://schemas.microsoft.com/office/drawing/2014/main" id="{8C550CA8-D6A0-42CB-A040-AEF937557402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3887814"/>
          <a:ext cx="3816350" cy="2349498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fictício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962555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4" name="Group 64">
            <a:extLst>
              <a:ext uri="{FF2B5EF4-FFF2-40B4-BE49-F238E27FC236}">
                <a16:creationId xmlns:a16="http://schemas.microsoft.com/office/drawing/2014/main" id="{21F2120F-22F3-43A9-8541-B90989B94CB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548680"/>
          <a:ext cx="3960687" cy="2028826"/>
        </p:xfrm>
        <a:graphic>
          <a:graphicData uri="http://schemas.openxmlformats.org/drawingml/2006/table">
            <a:tbl>
              <a:tblPr/>
              <a:tblGrid>
                <a:gridCol w="10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AutoShape 63">
            <a:extLst>
              <a:ext uri="{FF2B5EF4-FFF2-40B4-BE49-F238E27FC236}">
                <a16:creationId xmlns:a16="http://schemas.microsoft.com/office/drawing/2014/main" id="{2D9588EF-A459-4FEB-9BAC-78F6023A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852936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90F7D22-36C3-4693-BF45-E3AB83E26DF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438" y="3082082"/>
            <a:ext cx="357187" cy="785812"/>
          </a:xfrm>
          <a:prstGeom prst="curvedLeftArrow">
            <a:avLst>
              <a:gd name="adj1" fmla="val 18252"/>
              <a:gd name="adj2" fmla="val 68282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557A093F-AAB0-43CF-AFBD-1DDBC1B6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3871069"/>
            <a:ext cx="407988" cy="566043"/>
          </a:xfrm>
          <a:prstGeom prst="curvedRightArrow">
            <a:avLst>
              <a:gd name="adj1" fmla="val 20178"/>
              <a:gd name="adj2" fmla="val 64720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BDB14EAA-06D7-4446-BF5C-C0B9549449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0112" y="3119339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B8E19D4E-7D29-4FEE-BADD-F9F6620348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8144" y="4221088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77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Último nome (FIM = flag) </a:t>
            </a:r>
            <a:r>
              <a:rPr lang="pt-BR" altLang="pt-BR" sz="2100" b="1" u="sng" dirty="0">
                <a:solidFill>
                  <a:srgbClr val="FF0000"/>
                </a:solidFill>
              </a:rPr>
              <a:t>não</a:t>
            </a:r>
            <a:r>
              <a:rPr lang="pt-BR" altLang="pt-BR" sz="2100" b="1" dirty="0">
                <a:solidFill>
                  <a:srgbClr val="FF0000"/>
                </a:solidFill>
              </a:rPr>
              <a:t> é contado!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CONT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.equalsIgnoreCase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CONT++;</a:t>
            </a:r>
            <a:endParaRPr lang="pt-BR" altLang="pt-BR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69151" name="Group 95">
            <a:extLst>
              <a:ext uri="{FF2B5EF4-FFF2-40B4-BE49-F238E27FC236}">
                <a16:creationId xmlns:a16="http://schemas.microsoft.com/office/drawing/2014/main" id="{5B71630A-F227-4FCA-9B60-AA39EBAFD5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8788" y="571831"/>
          <a:ext cx="3423691" cy="2727326"/>
        </p:xfrm>
        <a:graphic>
          <a:graphicData uri="http://schemas.openxmlformats.org/drawingml/2006/table">
            <a:tbl>
              <a:tblPr/>
              <a:tblGrid>
                <a:gridCol w="83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9117" name="AutoShape 61">
            <a:extLst>
              <a:ext uri="{FF2B5EF4-FFF2-40B4-BE49-F238E27FC236}">
                <a16:creationId xmlns:a16="http://schemas.microsoft.com/office/drawing/2014/main" id="{F11F3060-7BBF-45BB-ACFE-89EF6044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3129328"/>
            <a:ext cx="4607743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264373"/>
            <a:ext cx="4536877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85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7" grpId="0" animBg="1"/>
      <p:bldP spid="1069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Serão lidos sempre 6 nomes!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6)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60000" eaLnBrk="1" hangingPunct="1"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" name="Group 61">
            <a:extLst>
              <a:ext uri="{FF2B5EF4-FFF2-40B4-BE49-F238E27FC236}">
                <a16:creationId xmlns:a16="http://schemas.microsoft.com/office/drawing/2014/main" id="{4D620F74-30A6-4A8A-9E8B-A5A70E28F00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87900" y="332656"/>
          <a:ext cx="4057650" cy="3060701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Espaço Reservado para Número de Slide 3">
            <a:extLst>
              <a:ext uri="{FF2B5EF4-FFF2-40B4-BE49-F238E27FC236}">
                <a16:creationId xmlns:a16="http://schemas.microsoft.com/office/drawing/2014/main" id="{D311F803-6A96-4185-A931-91557D484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93D12-9AF1-4280-A26C-594B4942EB91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0275" name="Rectangle 2">
            <a:extLst>
              <a:ext uri="{FF2B5EF4-FFF2-40B4-BE49-F238E27FC236}">
                <a16:creationId xmlns:a16="http://schemas.microsoft.com/office/drawing/2014/main" id="{EC72DF04-D9C4-4C9A-A1BC-F91745526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950276" name="Rectangle 3">
            <a:extLst>
              <a:ext uri="{FF2B5EF4-FFF2-40B4-BE49-F238E27FC236}">
                <a16:creationId xmlns:a16="http://schemas.microsoft.com/office/drawing/2014/main" id="{59B84688-1B69-40F2-93D6-585A85878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4765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MÉDIA dos mesmos. O último número a ser informado será igual a </a:t>
            </a:r>
            <a:r>
              <a:rPr lang="pt-BR" altLang="pt-BR" sz="2600" dirty="0">
                <a:solidFill>
                  <a:srgbClr val="0000FF"/>
                </a:solidFill>
              </a:rPr>
              <a:t>-1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  <a:r>
              <a:rPr lang="pt-BR" altLang="pt-BR" sz="2600" dirty="0"/>
              <a:t>e </a:t>
            </a:r>
            <a:r>
              <a:rPr lang="pt-BR" altLang="pt-BR" sz="2600" u="sng" dirty="0"/>
              <a:t>não deverá entrar nos cálculos</a:t>
            </a:r>
            <a:r>
              <a:rPr lang="pt-BR" altLang="pt-BR" sz="26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149080"/>
            <a:ext cx="1655763" cy="431800"/>
          </a:xfrm>
          <a:prstGeom prst="wedgeRoundRectCallout">
            <a:avLst>
              <a:gd name="adj1" fmla="val -225219"/>
              <a:gd name="adj2" fmla="val 746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25963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941416"/>
            <a:ext cx="1655763" cy="431800"/>
          </a:xfrm>
          <a:prstGeom prst="wedgeRoundRectCallout">
            <a:avLst>
              <a:gd name="adj1" fmla="val -214173"/>
              <a:gd name="adj2" fmla="val 2901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036665E-EF38-486A-9AFD-E09F1EAB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20" y="2739140"/>
            <a:ext cx="1655763" cy="431800"/>
          </a:xfrm>
          <a:prstGeom prst="wedgeRoundRectCallout">
            <a:avLst>
              <a:gd name="adj1" fmla="val -243910"/>
              <a:gd name="adj2" fmla="val 2831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1923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0,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5860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817" y="2591286"/>
            <a:ext cx="1655763" cy="431800"/>
          </a:xfrm>
          <a:prstGeom prst="wedgeRoundRectCallout">
            <a:avLst>
              <a:gd name="adj1" fmla="val -228616"/>
              <a:gd name="adj2" fmla="val 1169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15404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Conteúdo 11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Comando de REPETIÇÃO:</a:t>
            </a:r>
          </a:p>
          <a:p>
            <a:pPr lvl="1"/>
            <a:r>
              <a:rPr lang="pt-BR" altLang="pt-BR" b="1" dirty="0" err="1"/>
              <a:t>while</a:t>
            </a:r>
            <a:endParaRPr lang="pt-BR" altLang="pt-BR" b="1" dirty="0"/>
          </a:p>
          <a:p>
            <a:r>
              <a:rPr lang="pt-BR" altLang="pt-BR" dirty="0"/>
              <a:t>Comandos de exceção em loops:</a:t>
            </a:r>
          </a:p>
          <a:p>
            <a:pPr lvl="1"/>
            <a:r>
              <a:rPr lang="pt-BR" altLang="pt-BR" b="1" dirty="0"/>
              <a:t>break</a:t>
            </a:r>
          </a:p>
          <a:p>
            <a:pPr lvl="1"/>
            <a:r>
              <a:rPr lang="pt-BR" altLang="pt-BR" b="1" dirty="0"/>
              <a:t>continue</a:t>
            </a:r>
          </a:p>
          <a:p>
            <a:r>
              <a:rPr lang="pt-BR" altLang="pt-BR" dirty="0"/>
              <a:t>Leitura de arquivos texto (TXT)</a:t>
            </a:r>
          </a:p>
          <a:p>
            <a:r>
              <a:rPr lang="pt-BR" altLang="pt-BR" dirty="0"/>
              <a:t>Exercícios</a:t>
            </a:r>
          </a:p>
        </p:txBody>
      </p:sp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mtClean="0"/>
              <a:pPr/>
              <a:t>2</a:t>
            </a:fld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45809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04" y="321297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693" y="2853184"/>
            <a:ext cx="1655763" cy="431800"/>
          </a:xfrm>
          <a:prstGeom prst="wedgeRoundRectCallout">
            <a:avLst>
              <a:gd name="adj1" fmla="val -245609"/>
              <a:gd name="adj2" fmla="val 1788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(não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32811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Espaço Reservado para Número de Slide 3">
            <a:extLst>
              <a:ext uri="{FF2B5EF4-FFF2-40B4-BE49-F238E27FC236}">
                <a16:creationId xmlns:a16="http://schemas.microsoft.com/office/drawing/2014/main" id="{9332658C-D8AF-43C1-AC16-011183DE0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8EA12-8C1B-4721-8646-037F2E416E45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6419" name="Rectangle 2">
            <a:extLst>
              <a:ext uri="{FF2B5EF4-FFF2-40B4-BE49-F238E27FC236}">
                <a16:creationId xmlns:a16="http://schemas.microsoft.com/office/drawing/2014/main" id="{7CF34B31-EF52-4F35-84EA-A32461AD0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956420" name="Rectangle 3">
            <a:extLst>
              <a:ext uri="{FF2B5EF4-FFF2-40B4-BE49-F238E27FC236}">
                <a16:creationId xmlns:a16="http://schemas.microsoft.com/office/drawing/2014/main" id="{E15A3083-ACA0-4554-AC55-9F0587BD1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25538"/>
            <a:ext cx="8077200" cy="45672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preço final de um produto manufaturado é calculo somando-se os custos parciais dos materiais consumidos na sua fabricação somado ao BDI. Faça um programa para ler a taxa de BDI (em %) da empresa, uma única vez no início, e o nome, a quantidade e o preço unitário de uma série de materiais utilizados na manufatura do produto. A cada material lido o programa deverá informar o seu custo parcial e ao final o preço final do produto, aplicando-se o BDI.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Parcial = Quantidade do Material  X  Preço Unitário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Total = Somatório dos </a:t>
            </a:r>
            <a:r>
              <a:rPr lang="pt-BR" altLang="pt-BR" sz="1700" b="1" u="sng" dirty="0"/>
              <a:t>Custos Parciais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BDI = Taxa sobre o </a:t>
            </a:r>
            <a:r>
              <a:rPr lang="pt-BR" altLang="pt-BR" sz="1700" b="1" u="sng" dirty="0"/>
              <a:t>Custo Total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Preço Final = Custo Total + BDI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último material a ser lido terá seu nome igual a “</a:t>
            </a:r>
            <a:r>
              <a:rPr lang="pt-BR" altLang="pt-BR" sz="1900" dirty="0">
                <a:solidFill>
                  <a:srgbClr val="0000FF"/>
                </a:solidFill>
              </a:rPr>
              <a:t>FIM”</a:t>
            </a:r>
            <a:r>
              <a:rPr lang="pt-BR" altLang="pt-BR" sz="2000" dirty="0"/>
              <a:t> (</a:t>
            </a:r>
            <a:r>
              <a:rPr lang="pt-BR" altLang="pt-BR" sz="2000" i="1" dirty="0"/>
              <a:t>flag</a:t>
            </a:r>
            <a:r>
              <a:rPr lang="pt-BR" altLang="pt-BR" sz="2000" dirty="0"/>
              <a:t>)</a:t>
            </a:r>
            <a:r>
              <a:rPr lang="pt-BR" altLang="pt-BR" sz="1900" dirty="0"/>
              <a:t> e </a:t>
            </a:r>
            <a:r>
              <a:rPr lang="pt-BR" altLang="pt-BR" sz="1900" u="sng" dirty="0"/>
              <a:t>não deverá entrar nos cálculos</a:t>
            </a:r>
            <a:r>
              <a:rPr lang="pt-BR" altLang="pt-BR" sz="1900" dirty="0"/>
              <a:t>.</a:t>
            </a:r>
          </a:p>
        </p:txBody>
      </p:sp>
      <p:sp>
        <p:nvSpPr>
          <p:cNvPr id="956421" name="Rectangle 4">
            <a:extLst>
              <a:ext uri="{FF2B5EF4-FFF2-40B4-BE49-F238E27FC236}">
                <a16:creationId xmlns:a16="http://schemas.microsoft.com/office/drawing/2014/main" id="{9F372CCF-B329-45D3-BC5A-10FAB9CC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Espaço Reservado para Número de Slide 3">
            <a:extLst>
              <a:ext uri="{FF2B5EF4-FFF2-40B4-BE49-F238E27FC236}">
                <a16:creationId xmlns:a16="http://schemas.microsoft.com/office/drawing/2014/main" id="{393D1FF7-2AAD-47E2-BF48-3D5A94D5B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77048-1225-4C75-89FC-AEDD76CD7D50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8467" name="Rectangle 2">
            <a:extLst>
              <a:ext uri="{FF2B5EF4-FFF2-40B4-BE49-F238E27FC236}">
                <a16:creationId xmlns:a16="http://schemas.microsoft.com/office/drawing/2014/main" id="{0C22C291-8F54-4C88-A0CB-73F9F7BB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  <a:endParaRPr lang="pt-BR" altLang="pt-BR" sz="1700" dirty="0"/>
          </a:p>
        </p:txBody>
      </p:sp>
      <p:sp>
        <p:nvSpPr>
          <p:cNvPr id="958468" name="Rectangle 3">
            <a:extLst>
              <a:ext uri="{FF2B5EF4-FFF2-40B4-BE49-F238E27FC236}">
                <a16:creationId xmlns:a16="http://schemas.microsoft.com/office/drawing/2014/main" id="{D2A2CD36-8D8D-4211-8E2E-3ACFB0EE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5750"/>
            <a:ext cx="81375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Taxa de BDI: 25%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Materiais consumidos para produzir um Carrinho de Rolimã: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Madeira – 2 tábuas – R$2.50 cada tábua 	</a:t>
            </a:r>
            <a:r>
              <a:rPr lang="pt-BR" altLang="pt-BR" sz="1900">
                <a:solidFill>
                  <a:srgbClr val="0000FF"/>
                </a:solidFill>
              </a:rPr>
              <a:t>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Prego – 2 caixas – R$0.50 cada caixa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Cola – 2 bastões – R$7.00 cada bastão</a:t>
            </a:r>
            <a:r>
              <a:rPr lang="pt-BR" altLang="pt-BR" sz="1900">
                <a:solidFill>
                  <a:schemeClr val="accent1"/>
                </a:solidFill>
              </a:rPr>
              <a:t>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Lixa – 3 folhas – R$0.35 cada folha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R$ 1.05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Rolamento – 4 unidades – R$85.00 cada unidade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R$ 340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Custo Total = 361.05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BDI (25% de 361.05) = 90.26...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Preço Final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/>
              <a:t>(361.05 + 90.26)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= 451.31...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7882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311D7E9-8DE6-4029-8C56-5961EE8E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446" y="4185431"/>
            <a:ext cx="1655763" cy="431800"/>
          </a:xfrm>
          <a:prstGeom prst="wedgeRoundRectCallout">
            <a:avLst>
              <a:gd name="adj1" fmla="val -130061"/>
              <a:gd name="adj2" fmla="val 5833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C27CD6D-D305-4DE4-BCFF-AF8A2FD6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05297C-1608-4B50-BC3F-5C54611E2CD3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31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nome.equalsToIgnoreCase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FD134CD-F647-4A78-B4DA-06227977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09" y="4427792"/>
            <a:ext cx="1655763" cy="431800"/>
          </a:xfrm>
          <a:prstGeom prst="wedgeRoundRectCallout">
            <a:avLst>
              <a:gd name="adj1" fmla="val -183587"/>
              <a:gd name="adj2" fmla="val 1234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14229E2-8CE4-4686-8152-D7F337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10" y="3373531"/>
            <a:ext cx="1655763" cy="431800"/>
          </a:xfrm>
          <a:prstGeom prst="wedgeRoundRectCallout">
            <a:avLst>
              <a:gd name="adj1" fmla="val -186136"/>
              <a:gd name="adj2" fmla="val 12675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F5C693-F560-4CBD-9F46-402ED8AE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FICTÍCIO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LUGAR ERRADO!!!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3CD6BC-5FAF-4FE1-9BEA-5DD280AD13C8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6393B56-4557-45D1-9C6F-9ABBD7D9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0" y="4555699"/>
            <a:ext cx="1655763" cy="431800"/>
          </a:xfrm>
          <a:prstGeom prst="wedgeRoundRectCallout">
            <a:avLst>
              <a:gd name="adj1" fmla="val -182737"/>
              <a:gd name="adj2" fmla="val 9417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891DC42-FE26-4345-B0DF-A67FA878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1" y="3183308"/>
            <a:ext cx="1655763" cy="431800"/>
          </a:xfrm>
          <a:prstGeom prst="wedgeRoundRectCallout">
            <a:avLst>
              <a:gd name="adj1" fmla="val -202279"/>
              <a:gd name="adj2" fmla="val -7849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3C0C21C-4325-4D96-9944-99F9E394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69E138-56F2-428B-A889-86C9B67BC6F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98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PrecoFinalEnquantoFlagReal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= "";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249269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BBF614-0E2A-4B9A-8D0D-2379FB3E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830" y="3347409"/>
            <a:ext cx="1655763" cy="431800"/>
          </a:xfrm>
          <a:prstGeom prst="wedgeRoundRectCallout">
            <a:avLst>
              <a:gd name="adj1" fmla="val -198031"/>
              <a:gd name="adj2" fmla="val -2707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42C447F-AEDF-413F-9BA8-F23F82FC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C8B89-2D5E-4391-9487-71E8B347B63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0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PrecoFinallEnquantoFlagFicticio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5000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465460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BA15627-1611-4500-97CA-5F9CDCC6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37AB1C3-8055-4154-B27A-C9F2C942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2" y="2861688"/>
            <a:ext cx="1655763" cy="431800"/>
          </a:xfrm>
          <a:prstGeom prst="wedgeRoundRectCallout">
            <a:avLst>
              <a:gd name="adj1" fmla="val -198031"/>
              <a:gd name="adj2" fmla="val -622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05DB76-4726-4153-8176-342052E8637C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2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Espaço Reservado para Número de Slide 3">
            <a:extLst>
              <a:ext uri="{FF2B5EF4-FFF2-40B4-BE49-F238E27FC236}">
                <a16:creationId xmlns:a16="http://schemas.microsoft.com/office/drawing/2014/main" id="{3C05918F-8A17-4F21-88A2-3757D6B59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B8574-6033-4C71-8921-5D1F31A30712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6195" name="Rectangle 2">
            <a:extLst>
              <a:ext uri="{FF2B5EF4-FFF2-40B4-BE49-F238E27FC236}">
                <a16:creationId xmlns:a16="http://schemas.microsoft.com/office/drawing/2014/main" id="{F4CD72E5-CA1A-4A02-8CA5-9AD3DA2A8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/>
              <a:t>for</a:t>
            </a:r>
            <a:endParaRPr lang="pt-BR" altLang="pt-BR" sz="1700" dirty="0"/>
          </a:p>
        </p:txBody>
      </p:sp>
      <p:sp>
        <p:nvSpPr>
          <p:cNvPr id="776196" name="Rectangle 3">
            <a:extLst>
              <a:ext uri="{FF2B5EF4-FFF2-40B4-BE49-F238E27FC236}">
                <a16:creationId xmlns:a16="http://schemas.microsoft.com/office/drawing/2014/main" id="{511A083F-400C-48F4-90F2-7C92DC17F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052513"/>
            <a:ext cx="84661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&lt;=?;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Leitura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 especial a ser pesquisada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SOMA2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MEDIA1 = SOMA1 / ?;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MEDIA2 = SOMA2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PORCENTAGEM &lt;- PARTE / TODO * 100;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90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4293096"/>
            <a:ext cx="1655762" cy="431800"/>
          </a:xfrm>
          <a:prstGeom prst="wedgeRoundRectCallout">
            <a:avLst>
              <a:gd name="adj1" fmla="val -109842"/>
              <a:gd name="adj2" fmla="val 5846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4036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Espaço Reservado para Número de Slide 3">
            <a:extLst>
              <a:ext uri="{FF2B5EF4-FFF2-40B4-BE49-F238E27FC236}">
                <a16:creationId xmlns:a16="http://schemas.microsoft.com/office/drawing/2014/main" id="{EE113985-D5CA-4174-B118-8D0AC0DA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7D-24AE-4D6E-8B2C-27662766A504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7CF464B-154E-4C26-A3CC-D9ADFE3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85032"/>
            <a:ext cx="1584325" cy="153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800">
              <a:solidFill>
                <a:srgbClr val="6699FF"/>
              </a:solidFill>
            </a:endParaRPr>
          </a:p>
        </p:txBody>
      </p:sp>
      <p:sp>
        <p:nvSpPr>
          <p:cNvPr id="922628" name="Rectangle 3">
            <a:extLst>
              <a:ext uri="{FF2B5EF4-FFF2-40B4-BE49-F238E27FC236}">
                <a16:creationId xmlns:a16="http://schemas.microsoft.com/office/drawing/2014/main" id="{CB7B454E-60B1-45CE-A755-9D04EC67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922629" name="Rectangle 4">
            <a:extLst>
              <a:ext uri="{FF2B5EF4-FFF2-40B4-BE49-F238E27FC236}">
                <a16:creationId xmlns:a16="http://schemas.microsoft.com/office/drawing/2014/main" id="{5F834DE5-F0BC-4B25-9A03-B5F3BB8A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Comando com os mesmos objetivos de utilização do </a:t>
            </a:r>
            <a:r>
              <a:rPr lang="pt-BR" altLang="pt-BR" sz="2600" b="1" dirty="0" err="1"/>
              <a:t>do</a:t>
            </a:r>
            <a:r>
              <a:rPr lang="pt-BR" altLang="pt-BR" sz="2600" b="1" dirty="0"/>
              <a:t>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, porém o teste é feito no cabeçalho do comando.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Sintaxe:	</a:t>
            </a:r>
          </a:p>
        </p:txBody>
      </p:sp>
      <p:sp>
        <p:nvSpPr>
          <p:cNvPr id="1083397" name="Text Box 5">
            <a:extLst>
              <a:ext uri="{FF2B5EF4-FFF2-40B4-BE49-F238E27FC236}">
                <a16:creationId xmlns:a16="http://schemas.microsoft.com/office/drawing/2014/main" id="{23313AB2-40F3-4E74-804B-62899DE3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6338"/>
            <a:ext cx="8077200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1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2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dirty="0" err="1">
                <a:latin typeface="Times New Roman" panose="02020603050405020304" pitchFamily="18" charset="0"/>
              </a:rPr>
              <a:t>comando</a:t>
            </a:r>
            <a:r>
              <a:rPr lang="pt-BR" altLang="pt-BR" sz="2400" baseline="-25000" dirty="0" err="1">
                <a:latin typeface="Times New Roman" panose="02020603050405020304" pitchFamily="18" charset="0"/>
              </a:rPr>
              <a:t>n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398" name="AutoShape 6">
            <a:extLst>
              <a:ext uri="{FF2B5EF4-FFF2-40B4-BE49-F238E27FC236}">
                <a16:creationId xmlns:a16="http://schemas.microsoft.com/office/drawing/2014/main" id="{E8AF11E9-DFFF-4785-93FF-9A5DDC66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551113" cy="1943100"/>
          </a:xfrm>
          <a:prstGeom prst="wedgeRoundRectCallout">
            <a:avLst>
              <a:gd name="adj1" fmla="val -136755"/>
              <a:gd name="adj2" fmla="val 32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/>
              <a:t>Comandos a serem executados repetidas vezes ENQUANTO a </a:t>
            </a:r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dirty="0"/>
              <a:t> é </a:t>
            </a:r>
            <a:r>
              <a:rPr lang="pt-BR" altLang="pt-BR" sz="1800" dirty="0">
                <a:solidFill>
                  <a:srgbClr val="FF0000"/>
                </a:solidFill>
              </a:rPr>
              <a:t>VERDADEIRA</a:t>
            </a:r>
          </a:p>
        </p:txBody>
      </p:sp>
    </p:spTree>
    <p:extLst>
      <p:ext uri="{BB962C8B-B14F-4D97-AF65-F5344CB8AC3E}">
        <p14:creationId xmlns:p14="http://schemas.microsoft.com/office/powerpoint/2010/main" val="42409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4" grpId="0" animBg="1"/>
      <p:bldP spid="1083397" grpId="0" animBg="1" autoUpdateAnimBg="0"/>
      <p:bldP spid="1083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581525"/>
            <a:ext cx="1655762" cy="431800"/>
          </a:xfrm>
          <a:prstGeom prst="wedgeRoundRectCallout">
            <a:avLst>
              <a:gd name="adj1" fmla="val -127043"/>
              <a:gd name="adj2" fmla="val 1174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E228277C-01D4-476B-BDD6-AABD7447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08486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2880230-39F2-4A56-B019-B375DD8A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57488"/>
            <a:ext cx="1655762" cy="431800"/>
          </a:xfrm>
          <a:prstGeom prst="wedgeRoundRectCallout">
            <a:avLst>
              <a:gd name="adj1" fmla="val -145990"/>
              <a:gd name="adj2" fmla="val 1656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133BD70-FED5-47AC-8699-1E7C66C1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8677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44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6028"/>
              <a:gd name="adj2" fmla="val -766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0404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75CBEC2-BDAF-4CAC-93FD-DA4DBD8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4124"/>
              <a:gd name="adj2" fmla="val -3646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FEDFF20-FB42-44BB-9CFB-79AE3AAE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8112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7A2271EE-DABA-4711-ACBE-43586CDF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21539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86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Espaço Reservado para Número de Slide 3">
            <a:extLst>
              <a:ext uri="{FF2B5EF4-FFF2-40B4-BE49-F238E27FC236}">
                <a16:creationId xmlns:a16="http://schemas.microsoft.com/office/drawing/2014/main" id="{63B41B03-48E4-487A-A83D-F945E32E7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85E06-E4E0-4220-93E0-471038E782B2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4611" name="Rectangle 2">
            <a:extLst>
              <a:ext uri="{FF2B5EF4-FFF2-40B4-BE49-F238E27FC236}">
                <a16:creationId xmlns:a16="http://schemas.microsoft.com/office/drawing/2014/main" id="{3D4154C2-19EF-45C4-91B7-D4F1C7E72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for</a:t>
            </a:r>
            <a:r>
              <a:rPr lang="pt-BR" altLang="pt-BR" dirty="0"/>
              <a:t> x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x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(Estruturas de repetição)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0B6FF10-A155-4141-99D5-41B5C6CC7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4356"/>
              </p:ext>
            </p:extLst>
          </p:nvPr>
        </p:nvGraphicFramePr>
        <p:xfrm>
          <a:off x="323529" y="4508500"/>
          <a:ext cx="8640960" cy="1798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39">
                  <a:extLst>
                    <a:ext uri="{9D8B030D-6E8A-4147-A177-3AD203B41FA5}">
                      <a16:colId xmlns:a16="http://schemas.microsoft.com/office/drawing/2014/main" val="31274353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6064309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3271655453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variável auxiliar (CONT) ultrapassa o VALOR FINAL (50).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 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repete, depois testa a CONDIÇÃO.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testa a CONDIÇÃO, depois repete.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54595"/>
                  </a:ext>
                </a:extLst>
              </a:tr>
            </a:tbl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CC7A5F7F-2A7E-47C7-A993-37C0B492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008" y="1628800"/>
            <a:ext cx="2215480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  <a:endParaRPr lang="pt-BR" altLang="pt-BR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293C2C8-1D6F-4A46-BA80-30753939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96" y="1628800"/>
            <a:ext cx="2376264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 </a:t>
            </a: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E3D7224-BC2A-4C93-A71C-40F28351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28800"/>
            <a:ext cx="3960440" cy="2529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for </a:t>
            </a:r>
            <a:r>
              <a:rPr lang="pt-BR" altLang="pt-BR" sz="1800" dirty="0">
                <a:latin typeface="Times New Roman" panose="02020603050405020304" pitchFamily="18" charset="0"/>
              </a:rPr>
              <a:t>(CONT=1; CONT&lt;=50; CONT++)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Espaço Reservado para Número de Slide 3">
            <a:extLst>
              <a:ext uri="{FF2B5EF4-FFF2-40B4-BE49-F238E27FC236}">
                <a16:creationId xmlns:a16="http://schemas.microsoft.com/office/drawing/2014/main" id="{F0029969-8E20-40CA-A562-1C4EC5C6C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E769E7-07F8-49DE-8884-BA31E8C4B3CD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2917" name="Text Box 5">
            <a:extLst>
              <a:ext uri="{FF2B5EF4-FFF2-40B4-BE49-F238E27FC236}">
                <a16:creationId xmlns:a16="http://schemas.microsoft.com/office/drawing/2014/main" id="{C5D9FE07-3122-4BBA-9B8C-95D82596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0956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 = -1;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AC4432F3-ED65-4393-8545-BF61D925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0321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43F287-363B-417B-AB37-413690C2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141663"/>
            <a:ext cx="3995738" cy="2997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323A5C0-63CE-43F0-A40C-5E5D58D4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138488"/>
            <a:ext cx="3995738" cy="299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(VALOR != 0)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1500FF0-B42D-446A-B6B5-EF76045A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765175"/>
            <a:ext cx="2408238" cy="1079649"/>
          </a:xfrm>
          <a:prstGeom prst="wedgeRoundRectCallout">
            <a:avLst>
              <a:gd name="adj1" fmla="val -168840"/>
              <a:gd name="adj2" fmla="val 976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9056B93-B62C-4E8D-A4C7-6A22DE61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716338"/>
            <a:ext cx="2408238" cy="1008807"/>
          </a:xfrm>
          <a:prstGeom prst="wedgeRoundRectCallout">
            <a:avLst>
              <a:gd name="adj1" fmla="val -168861"/>
              <a:gd name="adj2" fmla="val 14326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A5FC140-F3AA-4886-80AF-6C88A59C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2408238" cy="1079649"/>
          </a:xfrm>
          <a:prstGeom prst="wedgeRoundRectCallout">
            <a:avLst>
              <a:gd name="adj1" fmla="val 91599"/>
              <a:gd name="adj2" fmla="val -12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08F16A9-2588-4A9E-AA80-A2E4D23A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16339"/>
            <a:ext cx="2408238" cy="1008806"/>
          </a:xfrm>
          <a:prstGeom prst="wedgeRoundRectCallout">
            <a:avLst>
              <a:gd name="adj1" fmla="val 89073"/>
              <a:gd name="adj2" fmla="val 2327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7" grpId="0" animBg="1" autoUpdateAnimBg="0"/>
      <p:bldP spid="10" grpId="0" animBg="1" autoUpdateAnimBg="0"/>
      <p:bldP spid="7" grpId="0" animBg="1" autoUpdateAnimBg="0"/>
      <p:bldP spid="8" grpId="0" animBg="1" autoUpdateAnimBg="0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A07BAFEB-D159-4FAF-A992-03E14E280A22}"/>
              </a:ext>
            </a:extLst>
          </p:cNvPr>
          <p:cNvSpPr/>
          <p:nvPr/>
        </p:nvSpPr>
        <p:spPr bwMode="auto">
          <a:xfrm>
            <a:off x="3779912" y="453251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FBEBC0E-4A7A-46A3-A70D-7F5268E6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848" y="4878482"/>
            <a:ext cx="2376264" cy="127275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B5F17332-1CA2-48E0-B68C-9617860DFD9C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13DFD42-3822-4073-9707-4B94C004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7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581ACC42-4A51-4B12-9257-149E1D993E78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5522558-4D77-4888-8F8C-C41EED20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83894" y="2780928"/>
            <a:ext cx="792162" cy="172819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9918" y="4365104"/>
            <a:ext cx="792162" cy="1416770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ítulo 1">
            <a:extLst>
              <a:ext uri="{FF2B5EF4-FFF2-40B4-BE49-F238E27FC236}">
                <a16:creationId xmlns:a16="http://schemas.microsoft.com/office/drawing/2014/main" id="{1A33A316-A0DC-4194-B4F6-1B515142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Fluxograma</a:t>
            </a:r>
          </a:p>
        </p:txBody>
      </p:sp>
      <p:sp>
        <p:nvSpPr>
          <p:cNvPr id="924675" name="Espaço Reservado para Conteúdo 2">
            <a:extLst>
              <a:ext uri="{FF2B5EF4-FFF2-40B4-BE49-F238E27FC236}">
                <a16:creationId xmlns:a16="http://schemas.microsoft.com/office/drawing/2014/main" id="{F8D3D8CA-55A9-4D4D-A1C6-C11E9C352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while</a:t>
            </a:r>
            <a:r>
              <a:rPr lang="pt-BR" altLang="pt-BR" dirty="0"/>
              <a:t>:</a:t>
            </a:r>
          </a:p>
        </p:txBody>
      </p:sp>
      <p:sp>
        <p:nvSpPr>
          <p:cNvPr id="924676" name="Espaço Reservado para Número de Slide 3">
            <a:extLst>
              <a:ext uri="{FF2B5EF4-FFF2-40B4-BE49-F238E27FC236}">
                <a16:creationId xmlns:a16="http://schemas.microsoft.com/office/drawing/2014/main" id="{8383C879-1689-4B2F-A44A-1E4E14A0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F04B5-9978-4C71-8C11-B8C5A6775690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4677" name="Fluxograma: Decisão 1">
            <a:extLst>
              <a:ext uri="{FF2B5EF4-FFF2-40B4-BE49-F238E27FC236}">
                <a16:creationId xmlns:a16="http://schemas.microsoft.com/office/drawing/2014/main" id="{EE5EC15B-9EE0-4B61-AD91-70F50752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2252663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4678" name="Retângulo 15">
            <a:extLst>
              <a:ext uri="{FF2B5EF4-FFF2-40B4-BE49-F238E27FC236}">
                <a16:creationId xmlns:a16="http://schemas.microsoft.com/office/drawing/2014/main" id="{304E2C5A-C729-4CD2-A2C8-34CB5543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425825"/>
            <a:ext cx="1357312" cy="306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924679" name="CaixaDeTexto 21">
            <a:extLst>
              <a:ext uri="{FF2B5EF4-FFF2-40B4-BE49-F238E27FC236}">
                <a16:creationId xmlns:a16="http://schemas.microsoft.com/office/drawing/2014/main" id="{AAF8D428-B334-47AA-B174-8BB49CA3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305050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4680" name="CaixaDeTexto 25">
            <a:extLst>
              <a:ext uri="{FF2B5EF4-FFF2-40B4-BE49-F238E27FC236}">
                <a16:creationId xmlns:a16="http://schemas.microsoft.com/office/drawing/2014/main" id="{DB8E3F25-7659-4361-BB4C-33151238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0368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924681" name="CaixaDeTexto 22">
            <a:extLst>
              <a:ext uri="{FF2B5EF4-FFF2-40B4-BE49-F238E27FC236}">
                <a16:creationId xmlns:a16="http://schemas.microsoft.com/office/drawing/2014/main" id="{3F6DAE8B-55EE-437A-B5E0-ACFFAC06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532063"/>
            <a:ext cx="1220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924682" name="Retângulo 27">
            <a:extLst>
              <a:ext uri="{FF2B5EF4-FFF2-40B4-BE49-F238E27FC236}">
                <a16:creationId xmlns:a16="http://schemas.microsoft.com/office/drawing/2014/main" id="{8FBD822B-FB25-4540-8899-6FCEC465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037013"/>
            <a:ext cx="1354137" cy="271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2</a:t>
            </a:r>
          </a:p>
        </p:txBody>
      </p:sp>
      <p:sp>
        <p:nvSpPr>
          <p:cNvPr id="924683" name="Retângulo 28">
            <a:extLst>
              <a:ext uri="{FF2B5EF4-FFF2-40B4-BE49-F238E27FC236}">
                <a16:creationId xmlns:a16="http://schemas.microsoft.com/office/drawing/2014/main" id="{B9327C4E-8189-4121-A31A-4D390104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702175"/>
            <a:ext cx="135731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4684" name="Conector de seta reta 31">
            <a:extLst>
              <a:ext uri="{FF2B5EF4-FFF2-40B4-BE49-F238E27FC236}">
                <a16:creationId xmlns:a16="http://schemas.microsoft.com/office/drawing/2014/main" id="{4E9B8352-123E-4979-A404-9D05CC7665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3749675"/>
            <a:ext cx="4762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5" name="Conector de seta reta 37">
            <a:extLst>
              <a:ext uri="{FF2B5EF4-FFF2-40B4-BE49-F238E27FC236}">
                <a16:creationId xmlns:a16="http://schemas.microsoft.com/office/drawing/2014/main" id="{FF722087-9E52-487A-8B0A-772B689F62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1950" y="4324350"/>
            <a:ext cx="3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6" name="Conector de seta reta 45">
            <a:extLst>
              <a:ext uri="{FF2B5EF4-FFF2-40B4-BE49-F238E27FC236}">
                <a16:creationId xmlns:a16="http://schemas.microsoft.com/office/drawing/2014/main" id="{EB7D5BE4-1CE7-457D-B606-14C1633575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1675" y="2687638"/>
            <a:ext cx="0" cy="282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7" name="Conector reto 75798">
            <a:extLst>
              <a:ext uri="{FF2B5EF4-FFF2-40B4-BE49-F238E27FC236}">
                <a16:creationId xmlns:a16="http://schemas.microsoft.com/office/drawing/2014/main" id="{FC532B39-B055-4B43-A023-031328755A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0950" y="2687638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8" name="Conector de seta reta 75803">
            <a:extLst>
              <a:ext uri="{FF2B5EF4-FFF2-40B4-BE49-F238E27FC236}">
                <a16:creationId xmlns:a16="http://schemas.microsoft.com/office/drawing/2014/main" id="{04420DE2-6E2B-400B-998E-13AA7DC80D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2425" y="2690813"/>
            <a:ext cx="371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ED5AA949-4DD8-445E-9B1D-B581F13B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3094038"/>
            <a:ext cx="2143125" cy="1343025"/>
          </a:xfrm>
          <a:prstGeom prst="wedgeRoundRectCallout">
            <a:avLst>
              <a:gd name="adj1" fmla="val -120944"/>
              <a:gd name="adj2" fmla="val -76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/>
              <a:t>Verifica se ainda </a:t>
            </a:r>
            <a:r>
              <a:rPr lang="pt-BR" altLang="pt-BR" sz="1800" u="sng"/>
              <a:t>NÃO</a:t>
            </a:r>
            <a:r>
              <a:rPr lang="pt-BR" altLang="pt-BR" sz="1800"/>
              <a:t> atingiu a </a:t>
            </a:r>
            <a:r>
              <a:rPr lang="pt-BR" altLang="pt-BR" sz="1800" b="1"/>
              <a:t>CONDIÇÃO DE PARADA</a:t>
            </a:r>
            <a:endParaRPr lang="pt-BR" altLang="pt-BR" sz="1800" b="1" i="1">
              <a:solidFill>
                <a:srgbClr val="0000FF"/>
              </a:solidFill>
            </a:endParaRPr>
          </a:p>
        </p:txBody>
      </p:sp>
      <p:cxnSp>
        <p:nvCxnSpPr>
          <p:cNvPr id="924690" name="Conector reto 75801">
            <a:extLst>
              <a:ext uri="{FF2B5EF4-FFF2-40B4-BE49-F238E27FC236}">
                <a16:creationId xmlns:a16="http://schemas.microsoft.com/office/drawing/2014/main" id="{82B30F97-B9BC-4E44-8F38-D8DFDAF737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5013325"/>
            <a:ext cx="4763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1" name="Conector reto 75801">
            <a:extLst>
              <a:ext uri="{FF2B5EF4-FFF2-40B4-BE49-F238E27FC236}">
                <a16:creationId xmlns:a16="http://schemas.microsoft.com/office/drawing/2014/main" id="{3461D1AF-46B9-484F-8916-D36A6D6A1F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2679700"/>
            <a:ext cx="7938" cy="269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2" name="Conector reto 75801">
            <a:extLst>
              <a:ext uri="{FF2B5EF4-FFF2-40B4-BE49-F238E27FC236}">
                <a16:creationId xmlns:a16="http://schemas.microsoft.com/office/drawing/2014/main" id="{453DA6C1-36DE-402A-B488-DDC2C8F88B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4488" y="5370513"/>
            <a:ext cx="12890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3" name="Conector de seta reta 37">
            <a:extLst>
              <a:ext uri="{FF2B5EF4-FFF2-40B4-BE49-F238E27FC236}">
                <a16:creationId xmlns:a16="http://schemas.microsoft.com/office/drawing/2014/main" id="{F31B4485-03F1-40C9-B5C2-AAD96223E2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5125" y="1887538"/>
            <a:ext cx="3175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4" name="Conector de seta reta 31">
            <a:extLst>
              <a:ext uri="{FF2B5EF4-FFF2-40B4-BE49-F238E27FC236}">
                <a16:creationId xmlns:a16="http://schemas.microsoft.com/office/drawing/2014/main" id="{A90EE311-9C55-4583-8AFF-79D52271B017}"/>
              </a:ext>
            </a:extLst>
          </p:cNvPr>
          <p:cNvCxnSpPr>
            <a:cxnSpLocks noChangeShapeType="1"/>
            <a:stCxn id="924677" idx="2"/>
            <a:endCxn id="924678" idx="0"/>
          </p:cNvCxnSpPr>
          <p:nvPr/>
        </p:nvCxnSpPr>
        <p:spPr bwMode="auto">
          <a:xfrm>
            <a:off x="4164013" y="3116263"/>
            <a:ext cx="3175" cy="309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6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51921" y="2780928"/>
            <a:ext cx="792162" cy="170480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</a:t>
            </a:r>
            <a:r>
              <a:rPr lang="pt-BR" b="1" dirty="0"/>
              <a:t>texto (TXT)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48D9BBF-BEF5-497B-9CB4-5265016D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25144"/>
            <a:ext cx="3345061" cy="1296144"/>
          </a:xfrm>
          <a:prstGeom prst="wedgeRoundRectCallout">
            <a:avLst>
              <a:gd name="adj1" fmla="val 17635"/>
              <a:gd name="adj2" fmla="val -1112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arquivo </a:t>
            </a:r>
            <a:r>
              <a:rPr lang="pt-BR" altLang="pt-BR" sz="1800" dirty="0" err="1"/>
              <a:t>txt</a:t>
            </a:r>
            <a:r>
              <a:rPr lang="pt-BR" altLang="pt-BR" sz="1800" dirty="0"/>
              <a:t> (criado no Bloco de Notas) tem que estar na pasta </a:t>
            </a:r>
            <a:r>
              <a:rPr lang="pt-BR" altLang="pt-BR" sz="1800" b="1" dirty="0"/>
              <a:t>bin</a:t>
            </a:r>
            <a:r>
              <a:rPr lang="pt-BR" altLang="pt-BR" sz="1800" dirty="0"/>
              <a:t> do projeto, onde estão os arquivos </a:t>
            </a:r>
            <a:r>
              <a:rPr lang="pt-BR" altLang="pt-BR" sz="1800" b="1" dirty="0"/>
              <a:t>.</a:t>
            </a:r>
            <a:r>
              <a:rPr lang="pt-BR" altLang="pt-BR" sz="1800" b="1" dirty="0" err="1"/>
              <a:t>class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Seta para baixo 6">
            <a:extLst>
              <a:ext uri="{FF2B5EF4-FFF2-40B4-BE49-F238E27FC236}">
                <a16:creationId xmlns:a16="http://schemas.microsoft.com/office/drawing/2014/main" id="{6FC10FD3-FE26-4767-87BC-FFAA4CD5740B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986926" y="1842700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Seta para baixo 6">
            <a:extLst>
              <a:ext uri="{FF2B5EF4-FFF2-40B4-BE49-F238E27FC236}">
                <a16:creationId xmlns:a16="http://schemas.microsoft.com/office/drawing/2014/main" id="{53B60C43-40EB-462B-9B9B-92806C59820A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3351615" y="3076789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671467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"nomes2.txt"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5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 do Java</a:t>
            </a:r>
            <a:endParaRPr lang="pt-BR" sz="15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961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Espaço Reservado para Número de Slide 3">
            <a:extLst>
              <a:ext uri="{FF2B5EF4-FFF2-40B4-BE49-F238E27FC236}">
                <a16:creationId xmlns:a16="http://schemas.microsoft.com/office/drawing/2014/main" id="{10023030-C006-4C6D-8A59-5BCBB3C2F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6C8A58-457B-4726-AB1D-804EA112FA27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8707" name="Rectangle 2">
            <a:extLst>
              <a:ext uri="{FF2B5EF4-FFF2-40B4-BE49-F238E27FC236}">
                <a16:creationId xmlns:a16="http://schemas.microsoft.com/office/drawing/2014/main" id="{8E67226F-0BC5-4E51-808C-D86D18001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</p:txBody>
      </p:sp>
      <p:sp>
        <p:nvSpPr>
          <p:cNvPr id="968708" name="CaixaDeTexto 1">
            <a:extLst>
              <a:ext uri="{FF2B5EF4-FFF2-40B4-BE49-F238E27FC236}">
                <a16:creationId xmlns:a16="http://schemas.microsoft.com/office/drawing/2014/main" id="{2A7183D9-3EAE-4323-9287-32069E39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66913"/>
            <a:ext cx="56880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5400" dirty="0"/>
              <a:t>Comandos </a:t>
            </a:r>
            <a:r>
              <a:rPr lang="pt-BR" altLang="pt-BR" sz="5400" b="1" dirty="0"/>
              <a:t>for</a:t>
            </a:r>
            <a:r>
              <a:rPr lang="pt-BR" altLang="pt-BR" sz="5400" dirty="0"/>
              <a:t>, </a:t>
            </a:r>
            <a:r>
              <a:rPr lang="pt-BR" altLang="pt-BR" sz="5400" b="1" dirty="0"/>
              <a:t>do </a:t>
            </a:r>
            <a:r>
              <a:rPr lang="pt-BR" altLang="pt-BR" sz="5400" b="1" dirty="0" err="1"/>
              <a:t>while</a:t>
            </a:r>
            <a:r>
              <a:rPr lang="pt-BR" altLang="pt-BR" sz="5400" dirty="0"/>
              <a:t> e </a:t>
            </a:r>
            <a:r>
              <a:rPr lang="pt-BR" altLang="pt-BR" sz="5400" b="1" dirty="0" err="1"/>
              <a:t>while</a:t>
            </a:r>
            <a:endParaRPr lang="pt-BR" altLang="pt-BR" sz="5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Espaço Reservado para Número de Slide 4">
            <a:extLst>
              <a:ext uri="{FF2B5EF4-FFF2-40B4-BE49-F238E27FC236}">
                <a16:creationId xmlns:a16="http://schemas.microsoft.com/office/drawing/2014/main" id="{13499D93-3C0F-4610-97C9-81BA3BDAF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B40D8-34C5-4C14-9ACC-FB7EC86FC3B6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43" name="Rectangle 2">
            <a:extLst>
              <a:ext uri="{FF2B5EF4-FFF2-40B4-BE49-F238E27FC236}">
                <a16:creationId xmlns:a16="http://schemas.microsoft.com/office/drawing/2014/main" id="{E7D08F94-C067-4EE7-B736-81A6EA46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78244" name="Rectangle 3">
            <a:extLst>
              <a:ext uri="{FF2B5EF4-FFF2-40B4-BE49-F238E27FC236}">
                <a16:creationId xmlns:a16="http://schemas.microsoft.com/office/drawing/2014/main" id="{3022E495-C741-458D-94AA-11820E9A6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18488" cy="3198812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os valores da função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abaixo. O programa deverá calcular e imprimir o valor da função para valores </a:t>
            </a:r>
            <a:r>
              <a:rPr lang="pt-BR" altLang="pt-BR" sz="2600" u="sng" dirty="0"/>
              <a:t>ímpares</a:t>
            </a:r>
            <a:r>
              <a:rPr lang="pt-BR" altLang="pt-BR" sz="2600" dirty="0"/>
              <a:t> de </a:t>
            </a:r>
            <a:r>
              <a:rPr lang="pt-BR" altLang="pt-BR" sz="2600" b="1" dirty="0"/>
              <a:t>x</a:t>
            </a:r>
            <a:r>
              <a:rPr lang="pt-BR" altLang="pt-BR" sz="2600" dirty="0"/>
              <a:t> compreendidos entre </a:t>
            </a:r>
            <a:r>
              <a:rPr lang="pt-BR" altLang="pt-BR" sz="2600" b="1" dirty="0"/>
              <a:t>1</a:t>
            </a:r>
            <a:r>
              <a:rPr lang="pt-BR" altLang="pt-BR" sz="2600" dirty="0"/>
              <a:t> e um número que o usuário irá informar no início do programa. Ao fim do programa deverá ser impresso a média dos valores de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calculados.</a:t>
            </a:r>
            <a:r>
              <a:rPr lang="en-US" altLang="pt-BR" sz="1300" dirty="0"/>
              <a:t>	</a:t>
            </a:r>
            <a:endParaRPr lang="pt-BR" altLang="pt-BR" sz="1300" dirty="0"/>
          </a:p>
        </p:txBody>
      </p:sp>
      <p:sp>
        <p:nvSpPr>
          <p:cNvPr id="778245" name="Rectangle 4">
            <a:extLst>
              <a:ext uri="{FF2B5EF4-FFF2-40B4-BE49-F238E27FC236}">
                <a16:creationId xmlns:a16="http://schemas.microsoft.com/office/drawing/2014/main" id="{E87FCE9B-3ED5-4344-9D5D-C89972B3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6" name="Rectangle 5">
            <a:extLst>
              <a:ext uri="{FF2B5EF4-FFF2-40B4-BE49-F238E27FC236}">
                <a16:creationId xmlns:a16="http://schemas.microsoft.com/office/drawing/2014/main" id="{173EAF8F-2C8B-43D1-AF06-4972C89D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7" name="Rectangle 6">
            <a:extLst>
              <a:ext uri="{FF2B5EF4-FFF2-40B4-BE49-F238E27FC236}">
                <a16:creationId xmlns:a16="http://schemas.microsoft.com/office/drawing/2014/main" id="{5186C771-B128-4512-B533-83E83BB3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/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4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957420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Espaço Reservado para Número de Slide 4">
            <a:extLst>
              <a:ext uri="{FF2B5EF4-FFF2-40B4-BE49-F238E27FC236}">
                <a16:creationId xmlns:a16="http://schemas.microsoft.com/office/drawing/2014/main" id="{99E9A357-0E7C-4A11-86E6-36E0EA646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F3B24-F8E5-46FE-A589-AA78EBE7205B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0291" name="Rectangle 2">
            <a:extLst>
              <a:ext uri="{FF2B5EF4-FFF2-40B4-BE49-F238E27FC236}">
                <a16:creationId xmlns:a16="http://schemas.microsoft.com/office/drawing/2014/main" id="{6AF26059-9D56-4B1F-A357-FEBDA54B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80292" name="Rectangle 3">
            <a:extLst>
              <a:ext uri="{FF2B5EF4-FFF2-40B4-BE49-F238E27FC236}">
                <a16:creationId xmlns:a16="http://schemas.microsoft.com/office/drawing/2014/main" id="{ED0DE6DB-4C6B-4E53-9536-82BD0FE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3" name="Rectangle 4">
            <a:extLst>
              <a:ext uri="{FF2B5EF4-FFF2-40B4-BE49-F238E27FC236}">
                <a16:creationId xmlns:a16="http://schemas.microsoft.com/office/drawing/2014/main" id="{CEBD4D51-F3F9-4012-9863-72F76E79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4" name="Rectangle 5">
            <a:extLst>
              <a:ext uri="{FF2B5EF4-FFF2-40B4-BE49-F238E27FC236}">
                <a16:creationId xmlns:a16="http://schemas.microsoft.com/office/drawing/2014/main" id="{0C8E5607-A38A-4142-AC19-A88EDD81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60166" name="Text Box 6">
            <a:extLst>
              <a:ext uri="{FF2B5EF4-FFF2-40B4-BE49-F238E27FC236}">
                <a16:creationId xmlns:a16="http://schemas.microsoft.com/office/drawing/2014/main" id="{F33BB80E-A75E-4664-B4E2-F3384DEB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68405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 (15 sendo o número informado pelo usuário)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	f(x)=1.4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x=3	f(x)=11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x=5	f(x)=28.6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x=7	f(x)=54.2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x=9	f(x)=87.8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x=11	f(x)=129.4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x=13	f(x)=179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x=15	f(x)=236.6</a:t>
            </a:r>
          </a:p>
          <a:p>
            <a:endParaRPr kumimoji="1" lang="pt-BR" altLang="pt-BR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Média de f(x) = 91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(728 / 8)</a:t>
            </a:r>
          </a:p>
        </p:txBody>
      </p:sp>
    </p:spTree>
    <p:extLst>
      <p:ext uri="{BB962C8B-B14F-4D97-AF65-F5344CB8AC3E}">
        <p14:creationId xmlns:p14="http://schemas.microsoft.com/office/powerpoint/2010/main" val="3334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por cada cliente (</a:t>
            </a:r>
            <a:r>
              <a:rPr lang="pt-BR" altLang="pt-BR" sz="1700" u="sng" dirty="0"/>
              <a:t>a agência tem 538 clientes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</a:t>
            </a:r>
            <a:r>
              <a:rPr lang="en-US" altLang="pt-BR" sz="1300" dirty="0"/>
              <a:t>	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54150" y="2124075"/>
          <a:ext cx="6189663" cy="12827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R$1.000,01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3152339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2"/>
            <a:ext cx="8137525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5 clientes)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Bronze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Prata 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Ouro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Média das aplicações dos clientes Bronze = 825.30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Volume total das aplicações = 59151.65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Nome do aplicador de menor aplicação = Maria das 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1628775"/>
          <a:ext cx="5040312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60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448152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Nome do Aplicador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Valor da Aplicação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Ricardo Freitas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45000.00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Maria das Dores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750.50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João da Silva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2000.70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Irineu Osório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900.10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Reynaldo Duarte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10500.35</a:t>
                      </a:r>
                    </a:p>
                  </a:txBody>
                  <a:tcPr marL="91429" marR="91429" marT="45733" marB="45733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795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Espaço Reservado para Número de Slide 4">
            <a:extLst>
              <a:ext uri="{FF2B5EF4-FFF2-40B4-BE49-F238E27FC236}">
                <a16:creationId xmlns:a16="http://schemas.microsoft.com/office/drawing/2014/main" id="{6D8B0433-D5A3-4348-89B2-99625A616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C9657-95A6-4AEA-8800-37965E5C9EE5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76899" name="Rectangle 2">
            <a:extLst>
              <a:ext uri="{FF2B5EF4-FFF2-40B4-BE49-F238E27FC236}">
                <a16:creationId xmlns:a16="http://schemas.microsoft.com/office/drawing/2014/main" id="{197E35AB-A3E8-4D6C-AED1-43D160612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464900" name="Rectangle 3">
            <a:extLst>
              <a:ext uri="{FF2B5EF4-FFF2-40B4-BE49-F238E27FC236}">
                <a16:creationId xmlns:a16="http://schemas.microsoft.com/office/drawing/2014/main" id="{90E0E426-A566-406B-A9FE-4DE8B6F009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435975" cy="4895750"/>
          </a:xfrm>
        </p:spPr>
        <p:txBody>
          <a:bodyPr/>
          <a:lstStyle/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O diretor do Detran quer saber como está a aplicação de multas da sua cidade. Faça um programa que, para cada multa aplicada ao longo do mês, solicite do usuário o DIA, a PLACA e os PONTOS e, de acordo com a tabela abaixo, calcule e imprima:</a:t>
            </a:r>
          </a:p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>
              <a:solidFill>
                <a:schemeClr val="accent1"/>
              </a:solidFill>
            </a:endParaRP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Para cada multa aplicada, a placa e o valor da multa;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A quantidade de multas de pontuação 8 da primeira quinzena do mês;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O valor total arrecadado com as multas.</a:t>
            </a:r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dirty="0"/>
              <a:t>Para encerrar o programa será digitado </a:t>
            </a:r>
            <a:r>
              <a:rPr lang="pt-BR" altLang="pt-BR" sz="1800" dirty="0">
                <a:solidFill>
                  <a:srgbClr val="0000FF"/>
                </a:solidFill>
              </a:rPr>
              <a:t>99</a:t>
            </a:r>
            <a:r>
              <a:rPr lang="pt-BR" altLang="pt-BR" sz="1800" dirty="0"/>
              <a:t> (</a:t>
            </a:r>
            <a:r>
              <a:rPr lang="pt-BR" altLang="pt-BR" sz="1800" i="1" dirty="0"/>
              <a:t>flag</a:t>
            </a:r>
            <a:r>
              <a:rPr lang="pt-BR" altLang="pt-BR" sz="1800" dirty="0"/>
              <a:t>) no DIA.</a:t>
            </a:r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u="sng" dirty="0"/>
              <a:t>Observação</a:t>
            </a:r>
            <a:r>
              <a:rPr lang="pt-BR" altLang="pt-BR" sz="1800" dirty="0"/>
              <a:t>: Para facilitar os testes utilize um arquivo TXT para entrada dos dados.</a:t>
            </a:r>
          </a:p>
        </p:txBody>
      </p:sp>
      <p:graphicFrame>
        <p:nvGraphicFramePr>
          <p:cNvPr id="869398" name="Group 22">
            <a:extLst>
              <a:ext uri="{FF2B5EF4-FFF2-40B4-BE49-F238E27FC236}">
                <a16:creationId xmlns:a16="http://schemas.microsoft.com/office/drawing/2014/main" id="{08D11FC3-10AC-488C-8173-0D2039FB03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523708"/>
              </p:ext>
            </p:extLst>
          </p:nvPr>
        </p:nvGraphicFramePr>
        <p:xfrm>
          <a:off x="2568575" y="3284984"/>
          <a:ext cx="4017963" cy="1414462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Pontuação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Multa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1052512"/>
            <a:ext cx="8498210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9 veículos)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A quantidade de multas de pontuação 8 da primeira quinzena do mês </a:t>
            </a:r>
            <a:r>
              <a:rPr lang="pt-BR" altLang="pt-BR" sz="1900" dirty="0"/>
              <a:t>= 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O valor total arrecadado com as multas </a:t>
            </a:r>
            <a:r>
              <a:rPr lang="pt-BR" altLang="pt-BR" sz="1900" dirty="0"/>
              <a:t>= R$ 2.803,00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6914"/>
              </p:ext>
            </p:extLst>
          </p:nvPr>
        </p:nvGraphicFramePr>
        <p:xfrm>
          <a:off x="971600" y="1556792"/>
          <a:ext cx="7200798" cy="368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75630585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2955902935"/>
                    </a:ext>
                  </a:extLst>
                </a:gridCol>
              </a:tblGrid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Dia da Multa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Placa do Veículo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Pontos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 da Multa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PWK3361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1868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ABC1122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949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DRC3456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5185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PLR5612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252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KLX5729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082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RTV9900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RTY4890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ERC2367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SDF3344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12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RTV7823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Espaço Reservado para Número de Slide 3">
            <a:extLst>
              <a:ext uri="{FF2B5EF4-FFF2-40B4-BE49-F238E27FC236}">
                <a16:creationId xmlns:a16="http://schemas.microsoft.com/office/drawing/2014/main" id="{E6B125AE-AEC3-4E4F-A22F-4F6587421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16CC5-60E6-40E5-8019-6440030DF652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5699" name="Rectangle 2">
            <a:extLst>
              <a:ext uri="{FF2B5EF4-FFF2-40B4-BE49-F238E27FC236}">
                <a16:creationId xmlns:a16="http://schemas.microsoft.com/office/drawing/2014/main" id="{94E0536E-D2DB-4D31-A789-63252CF33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5700" name="Text Box 3">
            <a:extLst>
              <a:ext uri="{FF2B5EF4-FFF2-40B4-BE49-F238E27FC236}">
                <a16:creationId xmlns:a16="http://schemas.microsoft.com/office/drawing/2014/main" id="{3D8CB3F8-7C0D-4AB9-8E3F-3271894B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12389" name="AutoShape 5">
            <a:extLst>
              <a:ext uri="{FF2B5EF4-FFF2-40B4-BE49-F238E27FC236}">
                <a16:creationId xmlns:a16="http://schemas.microsoft.com/office/drawing/2014/main" id="{0B7C620A-031B-455F-8A8A-3616BE0ECE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50692"/>
            <a:ext cx="863600" cy="187325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0" name="AutoShape 6">
            <a:extLst>
              <a:ext uri="{FF2B5EF4-FFF2-40B4-BE49-F238E27FC236}">
                <a16:creationId xmlns:a16="http://schemas.microsoft.com/office/drawing/2014/main" id="{7EE39834-9089-4D3B-9F7D-122E3A00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1" name="AutoShape 7">
            <a:extLst>
              <a:ext uri="{FF2B5EF4-FFF2-40B4-BE49-F238E27FC236}">
                <a16:creationId xmlns:a16="http://schemas.microsoft.com/office/drawing/2014/main" id="{FF84EFA3-48FA-426C-B72A-DFDE6F20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3825"/>
            <a:ext cx="2303462" cy="1871663"/>
          </a:xfrm>
          <a:prstGeom prst="wedgeRoundRectCallout">
            <a:avLst>
              <a:gd name="adj1" fmla="val -135870"/>
              <a:gd name="adj2" fmla="val -9953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00FF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912392" name="AutoShape 8">
            <a:extLst>
              <a:ext uri="{FF2B5EF4-FFF2-40B4-BE49-F238E27FC236}">
                <a16:creationId xmlns:a16="http://schemas.microsoft.com/office/drawing/2014/main" id="{6F2932E9-C6C5-44F9-B71E-DF9C9440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31" y="3068638"/>
            <a:ext cx="287337" cy="1296987"/>
          </a:xfrm>
          <a:prstGeom prst="downArrow">
            <a:avLst>
              <a:gd name="adj1" fmla="val 50000"/>
              <a:gd name="adj2" fmla="val 11284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34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9" grpId="0" animBg="1"/>
      <p:bldP spid="912390" grpId="0" animBg="1"/>
      <p:bldP spid="912391" grpId="0" animBg="1"/>
      <p:bldP spid="91239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ítulo 1">
            <a:extLst>
              <a:ext uri="{FF2B5EF4-FFF2-40B4-BE49-F238E27FC236}">
                <a16:creationId xmlns:a16="http://schemas.microsoft.com/office/drawing/2014/main" id="{0530D7D9-ABE8-4C4A-9FD6-551FB99A4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5B2D-BF17-4D38-85A7-04AFE20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714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500" dirty="0"/>
              <a:t>Faça um programa que leia os dados de 230 multas aplicadas (nome, idade e sexo do condutor, quantidade de pontos perdidos na carteira e valor da multa),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00" dirty="0"/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Idade média dos condutores;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Valor total das multas aplicadas;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Percentual de homens multados;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Quantidade de mulheres que perderam 7 pontos na carteira;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Nome e idade da pessoa mais velha.</a:t>
            </a:r>
          </a:p>
          <a:p>
            <a:pPr marL="355600" indent="-355600" algn="just">
              <a:buSzPct val="80000"/>
              <a:buFont typeface="+mj-lt"/>
              <a:buAutoNum type="alphaLcParenR"/>
              <a:defRPr/>
            </a:pPr>
            <a:endParaRPr lang="pt-BR" sz="2500" dirty="0"/>
          </a:p>
        </p:txBody>
      </p:sp>
      <p:sp>
        <p:nvSpPr>
          <p:cNvPr id="792580" name="Espaço Reservado para Número de Slide 3">
            <a:extLst>
              <a:ext uri="{FF2B5EF4-FFF2-40B4-BE49-F238E27FC236}">
                <a16:creationId xmlns:a16="http://schemas.microsoft.com/office/drawing/2014/main" id="{639AFB4B-6765-43DF-BD06-EC6645A3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3A071-F7E3-49D3-B0F3-92B6B83ED90D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7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Espaço Reservado para Número de Slide 4">
            <a:extLst>
              <a:ext uri="{FF2B5EF4-FFF2-40B4-BE49-F238E27FC236}">
                <a16:creationId xmlns:a16="http://schemas.microsoft.com/office/drawing/2014/main" id="{8494A67F-B6D3-4B48-A93E-D72606B47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B35E0-9D52-4B17-A3A7-5D31E5F7A9F9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43" name="Rectangle 2">
            <a:extLst>
              <a:ext uri="{FF2B5EF4-FFF2-40B4-BE49-F238E27FC236}">
                <a16:creationId xmlns:a16="http://schemas.microsoft.com/office/drawing/2014/main" id="{CF9E12AE-9821-45C2-81F9-C81858DF2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D8AEC8C5-9597-4AB7-9899-E9068BA53C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700" dirty="0"/>
              <a:t>O diretor de uma escola de idiomas quer fazer uma pesquisa em cima dos alunos matriculados. Faça um programa que solicite do usuário o NOME do aluno e o CÓDIGO DA OPÇÃO de língua de todos os alunos da escola e ao fim do programa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700" dirty="0"/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Para cada aluno, o seu nome e o valor da mensalidade;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quantidade de alunos matriculados nas turmas de Inglês;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mensalidade média da escola;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O valor total das mensalidades por opção.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1700" dirty="0"/>
              <a:t>O último aluno, </a:t>
            </a:r>
            <a:r>
              <a:rPr lang="pt-BR" altLang="pt-BR" sz="1700" u="sng" dirty="0"/>
              <a:t>e que não deverá entrar nos cálculos</a:t>
            </a:r>
            <a:r>
              <a:rPr lang="pt-BR" altLang="pt-BR" sz="1700" dirty="0"/>
              <a:t>, tem o nome igual a “</a:t>
            </a:r>
            <a:r>
              <a:rPr lang="pt-BR" altLang="pt-BR" sz="1700" dirty="0">
                <a:solidFill>
                  <a:srgbClr val="0000FF"/>
                </a:solidFill>
              </a:rPr>
              <a:t>FIM”</a:t>
            </a:r>
            <a:r>
              <a:rPr lang="pt-BR" altLang="pt-BR" sz="1800" dirty="0"/>
              <a:t> (</a:t>
            </a:r>
            <a:r>
              <a:rPr lang="pt-BR" altLang="pt-BR" sz="1800" i="1" dirty="0" err="1"/>
              <a:t>flag</a:t>
            </a:r>
            <a:r>
              <a:rPr lang="pt-BR" altLang="pt-BR" sz="1800" dirty="0"/>
              <a:t>)</a:t>
            </a:r>
            <a:r>
              <a:rPr lang="pt-BR" altLang="pt-BR" sz="1700" dirty="0"/>
              <a:t>.</a:t>
            </a:r>
          </a:p>
        </p:txBody>
      </p:sp>
      <p:graphicFrame>
        <p:nvGraphicFramePr>
          <p:cNvPr id="871428" name="Group 4">
            <a:extLst>
              <a:ext uri="{FF2B5EF4-FFF2-40B4-BE49-F238E27FC236}">
                <a16:creationId xmlns:a16="http://schemas.microsoft.com/office/drawing/2014/main" id="{127C7A08-9EE3-4767-BF96-137E36E998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6360663"/>
              </p:ext>
            </p:extLst>
          </p:nvPr>
        </p:nvGraphicFramePr>
        <p:xfrm>
          <a:off x="1116013" y="3675483"/>
          <a:ext cx="6943725" cy="1409701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Língua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 da Opção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Mensalidade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Inglês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Francês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R$ 150,00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Espanhol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R$ 120,00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ítulo 1">
            <a:extLst>
              <a:ext uri="{FF2B5EF4-FFF2-40B4-BE49-F238E27FC236}">
                <a16:creationId xmlns:a16="http://schemas.microsoft.com/office/drawing/2014/main" id="{402DB52F-65E4-4677-9D1C-27BDA9E67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6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075C50E4-AFA2-4E85-A574-9F1C876C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100" dirty="0"/>
              <a:t>Foi feita uma pesquisa de audiência de canal de TV aberta em vários canais de uma certa cidade, num determinado dia. Para cada casa visitada era anotado o número do canal e o número de pessoas que o estavam assistindo. Se a televisão estivesse desligada, ou não estivesse nos 3 canais pesquisados  (4, 7 ou 12), a informação era ignorada, ou seja, esta casa não entrava na pesquisa. Foram visitadas 100 casas, mas somente 78 estavam com a TV ligada e nos canais pesquisados. Faça um programa que leia os dados da pesquisa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audiência total de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porcentagem de audiência para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O número do canal pesquisado mais assistido;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média de pessoas que estavam assistindo TV.</a:t>
            </a:r>
          </a:p>
        </p:txBody>
      </p:sp>
      <p:sp>
        <p:nvSpPr>
          <p:cNvPr id="797700" name="Espaço Reservado para Número de Slide 3">
            <a:extLst>
              <a:ext uri="{FF2B5EF4-FFF2-40B4-BE49-F238E27FC236}">
                <a16:creationId xmlns:a16="http://schemas.microsoft.com/office/drawing/2014/main" id="{B883ABE4-1B01-4931-B52C-A87537EB2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6C9E8-FF80-4B26-9B8B-FCC1630DBF28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23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Título 1">
            <a:extLst>
              <a:ext uri="{FF2B5EF4-FFF2-40B4-BE49-F238E27FC236}">
                <a16:creationId xmlns:a16="http://schemas.microsoft.com/office/drawing/2014/main" id="{2DC53F3C-0130-46F2-A12B-6C6C2A4D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7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C25997AA-5366-42EB-BD38-5F0EACB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600" dirty="0"/>
              <a:t>Em uma cidade do interior foram registradas em uma planilha as temperaturas de janeiro a abril de 1976 (121 dias). Faça um programa que leia os dados desta planilha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menor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maior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média das temperaturas registradas;</a:t>
            </a:r>
          </a:p>
          <a:p>
            <a:pPr marL="273050" indent="-273050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quantidade de dias que ocorreu a maior temperatura.</a:t>
            </a:r>
          </a:p>
        </p:txBody>
      </p:sp>
      <p:sp>
        <p:nvSpPr>
          <p:cNvPr id="802820" name="Espaço Reservado para Número de Slide 3">
            <a:extLst>
              <a:ext uri="{FF2B5EF4-FFF2-40B4-BE49-F238E27FC236}">
                <a16:creationId xmlns:a16="http://schemas.microsoft.com/office/drawing/2014/main" id="{EE0BEA10-28C5-450A-BB3E-81B73F946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B7B5E-352F-4062-BFFF-BEF364E286F2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58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Espaço Reservado para Número de Slide 4">
            <a:extLst>
              <a:ext uri="{FF2B5EF4-FFF2-40B4-BE49-F238E27FC236}">
                <a16:creationId xmlns:a16="http://schemas.microsoft.com/office/drawing/2014/main" id="{24AD0E2C-1BC6-4AEC-9FF3-7BEC0EF37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37C8D-6A8C-4577-9153-CFB9632FF258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9187" name="Rectangle 2">
            <a:extLst>
              <a:ext uri="{FF2B5EF4-FFF2-40B4-BE49-F238E27FC236}">
                <a16:creationId xmlns:a16="http://schemas.microsoft.com/office/drawing/2014/main" id="{C780FC18-CE51-4EF8-8C71-1B6B491C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</a:p>
        </p:txBody>
      </p:sp>
      <p:sp>
        <p:nvSpPr>
          <p:cNvPr id="471044" name="Rectangle 3">
            <a:extLst>
              <a:ext uri="{FF2B5EF4-FFF2-40B4-BE49-F238E27FC236}">
                <a16:creationId xmlns:a16="http://schemas.microsoft.com/office/drawing/2014/main" id="{C39CAE4E-4EE0-40D6-9249-D714BC3F46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Em um determinado projeto atuam várias pessoas em diversas funções, cada um com escala de trabalho diferente e prêmio por produtividade alcançada (vide tabela abaixo). O valor da hora trabalhada no projeto é igual para todos. A empresa responsável pelo projeto precisa agilizar o pagamento ao fim do projeto a estes trabalhadores e você foi contratado para fazer um programa de computador para calcular e imprimir a folha de pagamento do projeto. O programa deverá ler o valor da hora trabalhada do projeto e, para cada trabalhador, seu nome, função e a quantidade de horas trabalhadas e calcular e imprimir quanto ele irá receber (horas trabalhadas x valor da hora + prêmio por produtividade). O prêmio por produtividade é calculado de acordo com a tabela abaixo. Ao final do programa deverão ser impressos: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Para cada pessoa, o valor que ela tem a receber;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Média de horas trabalhadas por pessoa no projeto;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nome e a função da pessoa que receber o maior salário;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A quantidade de pessoas por faixa do prêmio de produtividade;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valor total da folha de pagamento.</a:t>
            </a:r>
          </a:p>
          <a:p>
            <a:pPr marL="355600" indent="-3556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Crie uma condição de parada (</a:t>
            </a:r>
            <a:r>
              <a:rPr lang="pt-BR" altLang="pt-BR" sz="1400" i="1" dirty="0"/>
              <a:t>flag</a:t>
            </a:r>
            <a:r>
              <a:rPr lang="pt-BR" altLang="pt-BR" sz="1400" dirty="0"/>
              <a:t>) para o programa ligado ao nome da pessoa.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EA4F925-AFC1-4FA2-A42A-3997C1DEA7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03350" y="4708525"/>
          <a:ext cx="6337300" cy="1168400"/>
        </p:xfrm>
        <a:graphic>
          <a:graphicData uri="http://schemas.openxmlformats.org/drawingml/2006/table">
            <a:tbl>
              <a:tblPr/>
              <a:tblGrid>
                <a:gridCol w="244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Trabalhadas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Prêmio por Produtividade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Até 100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R$1.000,00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100 até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R$10,00 por hora trabalhada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R$100,00 por cada 10 horas trabalhadas completas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Espaço Reservado para Número de Slide 4">
            <a:extLst>
              <a:ext uri="{FF2B5EF4-FFF2-40B4-BE49-F238E27FC236}">
                <a16:creationId xmlns:a16="http://schemas.microsoft.com/office/drawing/2014/main" id="{615AC885-835A-482F-ACD0-1D667720A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8EED1-82B1-4264-8FD4-57734BF08E14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5331" name="Rectangle 2">
            <a:extLst>
              <a:ext uri="{FF2B5EF4-FFF2-40B4-BE49-F238E27FC236}">
                <a16:creationId xmlns:a16="http://schemas.microsoft.com/office/drawing/2014/main" id="{5A9B998F-86E0-46A5-A91E-AB02F0882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476164" name="Rectangle 3">
            <a:extLst>
              <a:ext uri="{FF2B5EF4-FFF2-40B4-BE49-F238E27FC236}">
                <a16:creationId xmlns:a16="http://schemas.microsoft.com/office/drawing/2014/main" id="{7C10CB2E-35DC-426F-9E2D-79AC433F8B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720"/>
            <a:ext cx="8435975" cy="5184799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O RF (registro funcional) dos funcionários de uma empresa de engenharia é composto de 6 dígitos. Os 2 primeiros dígitos são a dezena do ano em que o funcionário foi admitido (a empresa foi fundada em 2010). O terceiro dígito indica o setor que ele trabalha, seguindo a codificação da tabela abaixo. Os 3 últimos dígitos seguem a ordem de admissão do funcionário naquele ano. Faça um programa que leia os nomes e registros funcionais de todos os funcionários da empresa (do console ou de um arquivo </a:t>
            </a:r>
            <a:r>
              <a:rPr lang="pt-BR" altLang="pt-BR" sz="1400" dirty="0" err="1"/>
              <a:t>txt</a:t>
            </a:r>
            <a:r>
              <a:rPr lang="pt-BR" altLang="pt-BR" sz="1400" dirty="0"/>
              <a:t>) e calcula e imprime: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Para cada funcionário, imprimir a mensagem “REGISTRO INVÁLIDO” se o ano registrado no seu RF estiver fora da faixa (2010 a 2014), ou se o código do setor não estiver na tabela, ou se o RF não tiver 6 dígitos;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por setor;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que foram admitidos em 2010 e trabalham na Administração;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 nome do setor que tem mais funcionários alocados;</a:t>
            </a:r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Os nomes do primeiro e do último funcionário admitidos na empresa, que ainda continuam na ativa.</a:t>
            </a:r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400" dirty="0"/>
          </a:p>
          <a:p>
            <a:pPr marL="0" indent="0" algn="just" eaLnBrk="1" hangingPunct="1">
              <a:buSzPct val="80000"/>
              <a:buNone/>
              <a:defRPr/>
            </a:pPr>
            <a:r>
              <a:rPr lang="pt-BR" altLang="pt-BR" sz="1400" b="1" u="sng" dirty="0"/>
              <a:t>Atenção</a:t>
            </a:r>
            <a:r>
              <a:rPr lang="pt-BR" altLang="pt-BR" sz="1400" dirty="0"/>
              <a:t>: Crie um </a:t>
            </a:r>
            <a:r>
              <a:rPr lang="pt-BR" altLang="pt-BR" sz="1400" i="1" dirty="0" err="1"/>
              <a:t>flag</a:t>
            </a:r>
            <a:r>
              <a:rPr lang="pt-BR" altLang="pt-BR" sz="1400" dirty="0"/>
              <a:t> para finalizar a entrada de dados.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</p:txBody>
      </p:sp>
      <p:sp>
        <p:nvSpPr>
          <p:cNvPr id="995333" name="Rectangle 5">
            <a:extLst>
              <a:ext uri="{FF2B5EF4-FFF2-40B4-BE49-F238E27FC236}">
                <a16:creationId xmlns:a16="http://schemas.microsoft.com/office/drawing/2014/main" id="{EB5F99E7-04C0-4265-A26B-EA9B9107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BC24109D-4966-43AB-AD23-6992E3D62B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779354"/>
              </p:ext>
            </p:extLst>
          </p:nvPr>
        </p:nvGraphicFramePr>
        <p:xfrm>
          <a:off x="2251075" y="4291804"/>
          <a:ext cx="4624388" cy="1441452"/>
        </p:xfrm>
        <a:graphic>
          <a:graphicData uri="http://schemas.openxmlformats.org/drawingml/2006/table">
            <a:tbl>
              <a:tblPr/>
              <a:tblGrid>
                <a:gridCol w="129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Setor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Gerência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Administração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Pesquisa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Obras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733256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Espaço Reservado para Número de Slide 3">
            <a:extLst>
              <a:ext uri="{FF2B5EF4-FFF2-40B4-BE49-F238E27FC236}">
                <a16:creationId xmlns:a16="http://schemas.microsoft.com/office/drawing/2014/main" id="{FA94DB19-BF86-4521-95FD-9AA51E0BE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2AB787-6784-4E3F-8675-35606F3D1BA6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7379" name="Rectangle 2">
            <a:extLst>
              <a:ext uri="{FF2B5EF4-FFF2-40B4-BE49-F238E27FC236}">
                <a16:creationId xmlns:a16="http://schemas.microsoft.com/office/drawing/2014/main" id="{24A89D27-5422-46E0-8791-24AA90C30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997380" name="Rectangle 3">
            <a:extLst>
              <a:ext uri="{FF2B5EF4-FFF2-40B4-BE49-F238E27FC236}">
                <a16:creationId xmlns:a16="http://schemas.microsoft.com/office/drawing/2014/main" id="{D0C8DF6C-3847-4E6E-9C51-E6067DAF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381577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7 funcionários)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8487E30-6032-4948-8C80-49B370E0E9E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066925"/>
          <a:ext cx="2808288" cy="295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2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1368176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</a:tblGrid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Registro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Mariana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101001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Ricardo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981023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619082004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Gabriela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102798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João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132198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Lucas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121007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Gabriel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12345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03686598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Guilherme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102058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63026B7-1996-4E02-81CF-8CAD23AF2DF6}"/>
              </a:ext>
            </a:extLst>
          </p:cNvPr>
          <p:cNvSpPr txBox="1"/>
          <p:nvPr/>
        </p:nvSpPr>
        <p:spPr>
          <a:xfrm>
            <a:off x="4462338" y="528638"/>
            <a:ext cx="450215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800" dirty="0"/>
              <a:t>981023 = Registro inválido (ano inválido)</a:t>
            </a:r>
          </a:p>
          <a:p>
            <a:pPr>
              <a:defRPr/>
            </a:pPr>
            <a:r>
              <a:rPr lang="pt-BR" sz="1800" dirty="0"/>
              <a:t>12345 = Registro inválido (menos que 6 dígitos)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Funcionários por setor: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Gerência = 2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Administração = 3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Pesquisa = 0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Obras = 0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Entraram em 2010 na Administração = 2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Setor que tem mais funcionários = Administração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 mais antigo = Mariana</a:t>
            </a:r>
          </a:p>
          <a:p>
            <a:pPr>
              <a:defRPr/>
            </a:pPr>
            <a:r>
              <a:rPr lang="pt-BR" sz="1800" dirty="0"/>
              <a:t>Funcionário mais novo = João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Título 1">
            <a:extLst>
              <a:ext uri="{FF2B5EF4-FFF2-40B4-BE49-F238E27FC236}">
                <a16:creationId xmlns:a16="http://schemas.microsoft.com/office/drawing/2014/main" id="{34C72DF9-3F6B-46F9-9F21-DBAED52BD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10</a:t>
            </a:r>
          </a:p>
        </p:txBody>
      </p:sp>
      <p:sp>
        <p:nvSpPr>
          <p:cNvPr id="805891" name="Espaço Reservado para Conteúdo 2">
            <a:extLst>
              <a:ext uri="{FF2B5EF4-FFF2-40B4-BE49-F238E27FC236}">
                <a16:creationId xmlns:a16="http://schemas.microsoft.com/office/drawing/2014/main" id="{BFF8BDF5-AE4D-409A-A899-459D7B53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5892" name="Espaço Reservado para Número de Slide 3">
            <a:extLst>
              <a:ext uri="{FF2B5EF4-FFF2-40B4-BE49-F238E27FC236}">
                <a16:creationId xmlns:a16="http://schemas.microsoft.com/office/drawing/2014/main" id="{E1544C5D-207B-4720-BDD7-33D62607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5FB5E-1C74-45B3-8B6A-51733CAC84AB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14A7EB-DE0F-4503-905C-D06F5652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286125"/>
            <a:ext cx="374441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5894" name="CaixaDeTexto 6">
            <a:extLst>
              <a:ext uri="{FF2B5EF4-FFF2-40B4-BE49-F238E27FC236}">
                <a16:creationId xmlns:a16="http://schemas.microsoft.com/office/drawing/2014/main" id="{23F52AB7-2DB8-4A12-BEE2-483D6571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</p:spTree>
    <p:extLst>
      <p:ext uri="{BB962C8B-B14F-4D97-AF65-F5344CB8AC3E}">
        <p14:creationId xmlns:p14="http://schemas.microsoft.com/office/powerpoint/2010/main" val="12587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ítulo 1">
            <a:extLst>
              <a:ext uri="{FF2B5EF4-FFF2-40B4-BE49-F238E27FC236}">
                <a16:creationId xmlns:a16="http://schemas.microsoft.com/office/drawing/2014/main" id="{7A0A7224-0288-4986-AC89-DC790C911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11</a:t>
            </a:r>
          </a:p>
        </p:txBody>
      </p:sp>
      <p:sp>
        <p:nvSpPr>
          <p:cNvPr id="806915" name="Espaço Reservado para Conteúdo 2">
            <a:extLst>
              <a:ext uri="{FF2B5EF4-FFF2-40B4-BE49-F238E27FC236}">
                <a16:creationId xmlns:a16="http://schemas.microsoft.com/office/drawing/2014/main" id="{9C61C396-2884-4953-AB84-8CE7B9425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6916" name="Espaço Reservado para Número de Slide 3">
            <a:extLst>
              <a:ext uri="{FF2B5EF4-FFF2-40B4-BE49-F238E27FC236}">
                <a16:creationId xmlns:a16="http://schemas.microsoft.com/office/drawing/2014/main" id="{51A5E0CE-EF10-4651-8BE0-A095BFE6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8C2D4-4CC4-456A-B735-E0F1CE02CA61}" type="slidenum">
              <a:rPr lang="pt-BR" altLang="en-US" sz="1200" smtClean="0">
                <a:latin typeface="Garamond" panose="02020404030301010803" pitchFamily="18" charset="0"/>
              </a:rPr>
              <a:pPr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3286125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6918" name="CaixaDeTexto 6">
            <a:extLst>
              <a:ext uri="{FF2B5EF4-FFF2-40B4-BE49-F238E27FC236}">
                <a16:creationId xmlns:a16="http://schemas.microsoft.com/office/drawing/2014/main" id="{3148938C-482E-4B46-A0C8-373B7765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723" y="3278953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4 4 4 4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5 5 5 5 5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ítulo 1">
            <a:extLst>
              <a:ext uri="{FF2B5EF4-FFF2-40B4-BE49-F238E27FC236}">
                <a16:creationId xmlns:a16="http://schemas.microsoft.com/office/drawing/2014/main" id="{6C2D5A86-67D8-4FB9-8443-E65F8E5A3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12</a:t>
            </a:r>
          </a:p>
        </p:txBody>
      </p:sp>
      <p:sp>
        <p:nvSpPr>
          <p:cNvPr id="809987" name="Espaço Reservado para Conteúdo 2">
            <a:extLst>
              <a:ext uri="{FF2B5EF4-FFF2-40B4-BE49-F238E27FC236}">
                <a16:creationId xmlns:a16="http://schemas.microsoft.com/office/drawing/2014/main" id="{E0E613D5-E0E0-46EC-BBD4-53FA96441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9988" name="Espaço Reservado para Número de Slide 3">
            <a:extLst>
              <a:ext uri="{FF2B5EF4-FFF2-40B4-BE49-F238E27FC236}">
                <a16:creationId xmlns:a16="http://schemas.microsoft.com/office/drawing/2014/main" id="{A5131E99-2E8B-42EB-93E3-71BBC6109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185BB-5330-4CE2-BE79-EBB4D275EB4C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86125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9990" name="CaixaDeTexto 6">
            <a:extLst>
              <a:ext uri="{FF2B5EF4-FFF2-40B4-BE49-F238E27FC236}">
                <a16:creationId xmlns:a16="http://schemas.microsoft.com/office/drawing/2014/main" id="{81945B7B-CF51-42CC-8760-14C0B58E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dois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747" y="3278953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12344321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1234554321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4868863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4438" name="AutoShape 6">
            <a:extLst>
              <a:ext uri="{FF2B5EF4-FFF2-40B4-BE49-F238E27FC236}">
                <a16:creationId xmlns:a16="http://schemas.microsoft.com/office/drawing/2014/main" id="{83380C3D-A3C3-41B0-ADA7-A6F0F75C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933825"/>
            <a:ext cx="2303462" cy="1871663"/>
          </a:xfrm>
          <a:prstGeom prst="wedgeRoundRectCallout">
            <a:avLst>
              <a:gd name="adj1" fmla="val -136838"/>
              <a:gd name="adj2" fmla="val -1019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CC0000"/>
                </a:solidFill>
              </a:rPr>
              <a:t>NÃO SERÃO</a:t>
            </a:r>
            <a:r>
              <a:rPr lang="pt-BR" altLang="pt-BR" sz="1800" dirty="0"/>
              <a:t> mais executados</a:t>
            </a:r>
          </a:p>
        </p:txBody>
      </p:sp>
      <p:sp>
        <p:nvSpPr>
          <p:cNvPr id="914439" name="AutoShape 7">
            <a:extLst>
              <a:ext uri="{FF2B5EF4-FFF2-40B4-BE49-F238E27FC236}">
                <a16:creationId xmlns:a16="http://schemas.microsoft.com/office/drawing/2014/main" id="{A0A1772C-B6A2-453E-AA11-22219D83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792162" cy="2735262"/>
          </a:xfrm>
          <a:prstGeom prst="curvedRightArrow">
            <a:avLst>
              <a:gd name="adj1" fmla="val 27016"/>
              <a:gd name="adj2" fmla="val 105314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16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4438" grpId="0" animBg="1"/>
      <p:bldP spid="9144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Espaço Reservado para Número de Slide 3">
            <a:extLst>
              <a:ext uri="{FF2B5EF4-FFF2-40B4-BE49-F238E27FC236}">
                <a16:creationId xmlns:a16="http://schemas.microsoft.com/office/drawing/2014/main" id="{0E0751AD-2CC0-4EA4-97F0-6E79BE9C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1838A-C4FB-453C-8700-BF002B38C4BE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523" name="Rectangle 2">
            <a:extLst>
              <a:ext uri="{FF2B5EF4-FFF2-40B4-BE49-F238E27FC236}">
                <a16:creationId xmlns:a16="http://schemas.microsoft.com/office/drawing/2014/main" id="{8B91E335-FB19-4B9D-BC4E-38B2917D0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  <a:endParaRPr lang="pt-BR" altLang="pt-BR" sz="1700" dirty="0"/>
          </a:p>
        </p:txBody>
      </p:sp>
      <p:sp>
        <p:nvSpPr>
          <p:cNvPr id="1003524" name="Rectangle 3">
            <a:extLst>
              <a:ext uri="{FF2B5EF4-FFF2-40B4-BE49-F238E27FC236}">
                <a16:creationId xmlns:a16="http://schemas.microsoft.com/office/drawing/2014/main" id="{29629A15-01B4-4C41-AD54-825053DB7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 utilizando os comandos </a:t>
            </a:r>
            <a:r>
              <a:rPr lang="pt-BR" altLang="pt-BR" sz="2600" b="1" dirty="0"/>
              <a:t>do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8004" name="Rectangle 4">
            <a:extLst>
              <a:ext uri="{FF2B5EF4-FFF2-40B4-BE49-F238E27FC236}">
                <a16:creationId xmlns:a16="http://schemas.microsoft.com/office/drawing/2014/main" id="{8993C34C-6366-486B-914B-B2358AFE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1.52677...</a:t>
            </a:r>
          </a:p>
        </p:txBody>
      </p:sp>
      <p:sp>
        <p:nvSpPr>
          <p:cNvPr id="1003526" name="Rectangle 2">
            <a:extLst>
              <a:ext uri="{FF2B5EF4-FFF2-40B4-BE49-F238E27FC236}">
                <a16:creationId xmlns:a16="http://schemas.microsoft.com/office/drawing/2014/main" id="{B4EC7469-BFD2-4F1B-84D9-10EB91D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/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𝟑𝟒𝟑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rad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Espaço Reservado para Número de Slide 4">
            <a:extLst>
              <a:ext uri="{FF2B5EF4-FFF2-40B4-BE49-F238E27FC236}">
                <a16:creationId xmlns:a16="http://schemas.microsoft.com/office/drawing/2014/main" id="{6D50B863-62E8-4B84-A0CF-68E039F5D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42AB6-ED01-4BDB-900C-460E85B6649E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9667" name="Rectangle 2">
            <a:extLst>
              <a:ext uri="{FF2B5EF4-FFF2-40B4-BE49-F238E27FC236}">
                <a16:creationId xmlns:a16="http://schemas.microsoft.com/office/drawing/2014/main" id="{CAD5F7B6-BEF7-40E9-8A30-6296A9174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1009668" name="Rectangle 3">
            <a:extLst>
              <a:ext uri="{FF2B5EF4-FFF2-40B4-BE49-F238E27FC236}">
                <a16:creationId xmlns:a16="http://schemas.microsoft.com/office/drawing/2014/main" id="{2C5A878F-2FBA-458B-8A25-8446134171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8258175" cy="4159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de </a:t>
            </a:r>
            <a:r>
              <a:rPr lang="pt-BR" altLang="pt-BR" sz="29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600" dirty="0"/>
              <a:t> obtido pela série abaixo. Quantos termos serão necessários para que o valor de </a:t>
            </a:r>
            <a:r>
              <a:rPr lang="pt-BR" altLang="pt-BR" sz="2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600" dirty="0"/>
              <a:t>fique entre 3.1416 e 3.1417?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B0322033-A158-4DC2-A4CB-B0928ABE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64213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de PI = 3.14169998427532...     Termos = 9317</a:t>
            </a:r>
          </a:p>
        </p:txBody>
      </p:sp>
      <p:sp>
        <p:nvSpPr>
          <p:cNvPr id="1009670" name="Rectangle 5">
            <a:extLst>
              <a:ext uri="{FF2B5EF4-FFF2-40B4-BE49-F238E27FC236}">
                <a16:creationId xmlns:a16="http://schemas.microsoft.com/office/drawing/2014/main" id="{E740BB9B-833A-4006-9A84-B6952661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−...)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9672" name="Objeto 2">
            <a:extLst>
              <a:ext uri="{FF2B5EF4-FFF2-40B4-BE49-F238E27FC236}">
                <a16:creationId xmlns:a16="http://schemas.microsoft.com/office/drawing/2014/main" id="{AB643871-A267-4530-9CF9-972881377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9647"/>
              </p:ext>
            </p:extLst>
          </p:nvPr>
        </p:nvGraphicFramePr>
        <p:xfrm>
          <a:off x="539750" y="17732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1009672" name="Objeto 2">
                        <a:extLst>
                          <a:ext uri="{FF2B5EF4-FFF2-40B4-BE49-F238E27FC236}">
                            <a16:creationId xmlns:a16="http://schemas.microsoft.com/office/drawing/2014/main" id="{AB643871-A267-4530-9CF9-972881377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3" name="Objeto 3">
            <a:extLst>
              <a:ext uri="{FF2B5EF4-FFF2-40B4-BE49-F238E27FC236}">
                <a16:creationId xmlns:a16="http://schemas.microsoft.com/office/drawing/2014/main" id="{430892A7-580C-4DD9-9A22-C9B24E8E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2050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ção" r:id="rId7" imgW="139700" imgH="139700" progId="Equation.3">
                  <p:embed/>
                </p:oleObj>
              </mc:Choice>
              <mc:Fallback>
                <p:oleObj name="Equação" r:id="rId7" imgW="139700" imgH="139700" progId="Equation.3">
                  <p:embed/>
                  <p:pic>
                    <p:nvPicPr>
                      <p:cNvPr id="1009673" name="Objeto 3">
                        <a:extLst>
                          <a:ext uri="{FF2B5EF4-FFF2-40B4-BE49-F238E27FC236}">
                            <a16:creationId xmlns:a16="http://schemas.microsoft.com/office/drawing/2014/main" id="{430892A7-580C-4DD9-9A22-C9B24E8E9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050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 1)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(condição 2)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5517232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FD00EB6-138C-4FDE-9707-7D90269588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92896"/>
            <a:ext cx="863600" cy="252028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D292E34C-BA5E-4A0A-BEE4-2172CC97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08859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92F56F43-7CEB-4C56-A562-ACFB503A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861" y="4725144"/>
            <a:ext cx="3168477" cy="1296144"/>
          </a:xfrm>
          <a:prstGeom prst="wedgeRoundRectCallout">
            <a:avLst>
              <a:gd name="adj1" fmla="val -100702"/>
              <a:gd name="adj2" fmla="val -8795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pt-BR" altLang="pt-BR" sz="1800" dirty="0"/>
              <a:t> interrompe as repetições encerrando o comando </a:t>
            </a:r>
            <a:r>
              <a:rPr lang="pt-BR" altLang="pt-BR" sz="18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altLang="pt-BR" sz="1800" dirty="0"/>
              <a:t>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B1348AB-5097-489F-AEB3-BC4A149DB52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696" y="4161383"/>
            <a:ext cx="1080120" cy="1080046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utoShape 4">
            <a:extLst>
              <a:ext uri="{FF2B5EF4-FFF2-40B4-BE49-F238E27FC236}">
                <a16:creationId xmlns:a16="http://schemas.microsoft.com/office/drawing/2014/main" id="{EBD2185F-F9CF-4CF1-A627-E6A88C30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47" y="3153245"/>
            <a:ext cx="2117725" cy="1080046"/>
          </a:xfrm>
          <a:prstGeom prst="wedgeRoundRectCallout">
            <a:avLst>
              <a:gd name="adj1" fmla="val -153647"/>
              <a:gd name="adj2" fmla="val 8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FALSA</a:t>
            </a:r>
            <a:r>
              <a:rPr lang="pt-BR" altLang="pt-BR" sz="1800" dirty="0"/>
              <a:t> continua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9DB76FD1-CC4F-4921-9A68-D92793B9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47" y="3233786"/>
            <a:ext cx="2117725" cy="1287537"/>
          </a:xfrm>
          <a:prstGeom prst="wedgeRoundRectCallout">
            <a:avLst>
              <a:gd name="adj1" fmla="val -159626"/>
              <a:gd name="adj2" fmla="val -6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VERDADEIRA</a:t>
            </a:r>
            <a:r>
              <a:rPr lang="pt-BR" altLang="pt-BR" sz="1800" dirty="0"/>
              <a:t> </a:t>
            </a:r>
            <a:r>
              <a:rPr lang="pt-BR" altLang="pt-BR" sz="1800" u="sng" dirty="0"/>
              <a:t>interrompe</a:t>
            </a:r>
            <a:r>
              <a:rPr lang="pt-BR" altLang="pt-BR" sz="1800" dirty="0"/>
              <a:t>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AE4F8EEC-40F6-4C1F-8509-F93CC4F6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4581128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87D663E-B547-4322-8830-18F67101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996630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92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7752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33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8175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9D3ADC56-7C67-42F8-BBA0-4A6E9C74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39784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No caso de uma condição composta, ou seja, com mais de uma proposição, separadas pelos conectores booleanos (&amp;&amp; e ||), utilizamos os parêntesis para delimitar cada proposição.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1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Um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Todos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069A4CF6-F723-45BC-BB11-C6F69C84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25061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74768</TotalTime>
  <Words>7017</Words>
  <Application>Microsoft Office PowerPoint</Application>
  <PresentationFormat>Apresentação na tela (4:3)</PresentationFormat>
  <Paragraphs>1348</Paragraphs>
  <Slides>61</Slides>
  <Notes>46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71" baseType="lpstr">
      <vt:lpstr>Arial</vt:lpstr>
      <vt:lpstr>Cambria Math</vt:lpstr>
      <vt:lpstr>Courier New</vt:lpstr>
      <vt:lpstr>Garamond</vt:lpstr>
      <vt:lpstr>Monotype Sorts</vt:lpstr>
      <vt:lpstr>Tahoma</vt:lpstr>
      <vt:lpstr>Times New Roman</vt:lpstr>
      <vt:lpstr>Wingdings</vt:lpstr>
      <vt:lpstr>Borda</vt:lpstr>
      <vt:lpstr>Equação</vt:lpstr>
      <vt:lpstr>Algoritmos</vt:lpstr>
      <vt:lpstr>Conteúdo 11</vt:lpstr>
      <vt:lpstr>Comando while (Estrutura de repetição)</vt:lpstr>
      <vt:lpstr>Fluxograma</vt:lpstr>
      <vt:lpstr>Comando while (Estrutura de repetição baseada em condição)</vt:lpstr>
      <vt:lpstr>Comando while (Estrutura de repetição baseada em condição)</vt:lpstr>
      <vt:lpstr>Comando while (Estrutura de repetição baseada em condição)</vt:lpstr>
      <vt:lpstr>Comando while (Estrutura de repetição)</vt:lpstr>
      <vt:lpstr>Comando while (Estrutura de repetição)</vt:lpstr>
      <vt:lpstr>Comando while (Estrutura de repetição)</vt:lpstr>
      <vt:lpstr>Comando while (Estrutura de repetição)</vt:lpstr>
      <vt:lpstr>Comando while   Flag real</vt:lpstr>
      <vt:lpstr>Comando while   Flag fictício</vt:lpstr>
      <vt:lpstr>Comando while   Último nome (FIM = flag) não é contado!</vt:lpstr>
      <vt:lpstr>Comando while   Serão lidos sempre 6 nomes!</vt:lpstr>
      <vt:lpstr>Exemplo 1</vt:lpstr>
      <vt:lpstr>Exemplo 1 (com do while)  (Programa resolvido)</vt:lpstr>
      <vt:lpstr>Exemplo 1 (com do while)  (Programa resolvido)</vt:lpstr>
      <vt:lpstr>Exemplo 1 (com while)  (Programa resolvido)</vt:lpstr>
      <vt:lpstr>Exemplo 1 (com while)  (Programa resolvido)</vt:lpstr>
      <vt:lpstr>Exemplo 2</vt:lpstr>
      <vt:lpstr>Exemplo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Padrão de uso do for</vt:lpstr>
      <vt:lpstr>Padrão de uso do do while (FLAG real: entra nos cálculos)</vt:lpstr>
      <vt:lpstr>Padrão de uso do do while (FLAG fictício: não entra nos cálculos)</vt:lpstr>
      <vt:lpstr>Padrão de uso do while (FLAG real: entra nos cálculos)</vt:lpstr>
      <vt:lpstr>Padrão de uso do while (FLAG fictício: não entra nos cálculos)</vt:lpstr>
      <vt:lpstr>for x do while x while (Estruturas de repetição)</vt:lpstr>
      <vt:lpstr>Apresentação do PowerPoint</vt:lpstr>
      <vt:lpstr>Comando break</vt:lpstr>
      <vt:lpstr>Comando break</vt:lpstr>
      <vt:lpstr>Comando break</vt:lpstr>
      <vt:lpstr>Comando continue</vt:lpstr>
      <vt:lpstr>Comando continue</vt:lpstr>
      <vt:lpstr>Comando continue</vt:lpstr>
      <vt:lpstr>Leitura de arquivos texto (TXT)</vt:lpstr>
      <vt:lpstr>Exemplo 3</vt:lpstr>
      <vt:lpstr>Exercícios</vt:lpstr>
      <vt:lpstr>Exercício 1</vt:lpstr>
      <vt:lpstr>Exercício 1</vt:lpstr>
      <vt:lpstr>Exercício 2</vt:lpstr>
      <vt:lpstr>Exercício 2</vt:lpstr>
      <vt:lpstr>Exercício 3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9</vt:lpstr>
      <vt:lpstr>Exercício 10</vt:lpstr>
      <vt:lpstr>Exercício 11</vt:lpstr>
      <vt:lpstr>Exercício 12</vt:lpstr>
      <vt:lpstr>Exercício 13</vt:lpstr>
      <vt:lpstr>Exercício 14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2580</cp:revision>
  <dcterms:created xsi:type="dcterms:W3CDTF">2006-08-20T19:26:34Z</dcterms:created>
  <dcterms:modified xsi:type="dcterms:W3CDTF">2021-10-29T14:29:23Z</dcterms:modified>
</cp:coreProperties>
</file>