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28"/>
  </p:notesMasterIdLst>
  <p:handoutMasterIdLst>
    <p:handoutMasterId r:id="rId29"/>
  </p:handoutMasterIdLst>
  <p:sldIdLst>
    <p:sldId id="256" r:id="rId2"/>
    <p:sldId id="1415" r:id="rId3"/>
    <p:sldId id="1428" r:id="rId4"/>
    <p:sldId id="1936" r:id="rId5"/>
    <p:sldId id="1820" r:id="rId6"/>
    <p:sldId id="1821" r:id="rId7"/>
    <p:sldId id="1822" r:id="rId8"/>
    <p:sldId id="1715" r:id="rId9"/>
    <p:sldId id="1823" r:id="rId10"/>
    <p:sldId id="1933" r:id="rId11"/>
    <p:sldId id="1760" r:id="rId12"/>
    <p:sldId id="1754" r:id="rId13"/>
    <p:sldId id="1750" r:id="rId14"/>
    <p:sldId id="1934" r:id="rId15"/>
    <p:sldId id="1928" r:id="rId16"/>
    <p:sldId id="1927" r:id="rId17"/>
    <p:sldId id="1924" r:id="rId18"/>
    <p:sldId id="1925" r:id="rId19"/>
    <p:sldId id="1926" r:id="rId20"/>
    <p:sldId id="1935" r:id="rId21"/>
    <p:sldId id="1929" r:id="rId22"/>
    <p:sldId id="1930" r:id="rId23"/>
    <p:sldId id="1937" r:id="rId24"/>
    <p:sldId id="1931" r:id="rId25"/>
    <p:sldId id="1627" r:id="rId26"/>
    <p:sldId id="1932" r:id="rId27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0C0C0"/>
    <a:srgbClr val="00990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18" autoAdjust="0"/>
    <p:restoredTop sz="94709" autoAdjust="0"/>
  </p:normalViewPr>
  <p:slideViewPr>
    <p:cSldViewPr>
      <p:cViewPr varScale="1">
        <p:scale>
          <a:sx n="66" d="100"/>
          <a:sy n="66" d="100"/>
        </p:scale>
        <p:origin x="168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24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126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>
            <a:extLst>
              <a:ext uri="{FF2B5EF4-FFF2-40B4-BE49-F238E27FC236}">
                <a16:creationId xmlns:a16="http://schemas.microsoft.com/office/drawing/2014/main" id="{2B770DA4-E059-4E01-8704-DF603DFFAD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DFB8E8-3560-45CB-924B-A93206518B91}" type="slidenum">
              <a:rPr lang="pt-BR" altLang="pt-BR" sz="1200" smtClean="0"/>
              <a:pPr/>
              <a:t>25</a:t>
            </a:fld>
            <a:endParaRPr lang="pt-BR" altLang="pt-BR" sz="1200"/>
          </a:p>
        </p:txBody>
      </p:sp>
      <p:sp>
        <p:nvSpPr>
          <p:cNvPr id="200707" name="Rectangle 2">
            <a:extLst>
              <a:ext uri="{FF2B5EF4-FFF2-40B4-BE49-F238E27FC236}">
                <a16:creationId xmlns:a16="http://schemas.microsoft.com/office/drawing/2014/main" id="{41B96C6E-A6C8-4A38-A5F3-A33B3C2EEC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>
            <a:extLst>
              <a:ext uri="{FF2B5EF4-FFF2-40B4-BE49-F238E27FC236}">
                <a16:creationId xmlns:a16="http://schemas.microsoft.com/office/drawing/2014/main" id="{7F512A26-357C-42BA-A5E8-610B53108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05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7">
            <a:extLst>
              <a:ext uri="{FF2B5EF4-FFF2-40B4-BE49-F238E27FC236}">
                <a16:creationId xmlns:a16="http://schemas.microsoft.com/office/drawing/2014/main" id="{9707908F-9288-4C0E-8313-E9A740E791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5650FA-01BF-41BC-8E7E-8BFA9DDC42E9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921603" name="Rectangle 2">
            <a:extLst>
              <a:ext uri="{FF2B5EF4-FFF2-40B4-BE49-F238E27FC236}">
                <a16:creationId xmlns:a16="http://schemas.microsoft.com/office/drawing/2014/main" id="{7BC83056-F18B-4808-9B50-088DB4E434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4" name="Rectangle 3">
            <a:extLst>
              <a:ext uri="{FF2B5EF4-FFF2-40B4-BE49-F238E27FC236}">
                <a16:creationId xmlns:a16="http://schemas.microsoft.com/office/drawing/2014/main" id="{1B4E3B55-5AF1-4A5B-8B49-FD41C7349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5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4525CC2E-F425-4FFF-BA93-322AE11223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A95B1E-C904-4FFD-83E0-13F41DE05FEF}" type="slidenum">
              <a:rPr lang="pt-BR" altLang="pt-BR" sz="1200" smtClean="0"/>
              <a:pPr/>
              <a:t>11</a:t>
            </a:fld>
            <a:endParaRPr lang="pt-BR" altLang="pt-BR" sz="1200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F2EFA24E-BEEE-4D06-8FAC-07EA2CAFEA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D9DC40F4-9135-4BD1-B44F-9E89AF63B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271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12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0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13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3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4525CC2E-F425-4FFF-BA93-322AE11223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A95B1E-C904-4FFD-83E0-13F41DE05FEF}" type="slidenum">
              <a:rPr lang="pt-BR" altLang="pt-BR" sz="1200" smtClean="0"/>
              <a:pPr/>
              <a:t>17</a:t>
            </a:fld>
            <a:endParaRPr lang="pt-BR" altLang="pt-BR" sz="1200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F2EFA24E-BEEE-4D06-8FAC-07EA2CAFEA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D9DC40F4-9135-4BD1-B44F-9E89AF63B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039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18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798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19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180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23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11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F1DC9949-E385-488E-93BF-DE678E73F8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8625900B-CF72-4BC4-9009-FA996820D73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03A396D-531F-49A3-8BDD-58B98A4D40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361113"/>
            <a:ext cx="5836854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ricardo.freitas@academico.emge.edu.br</a:t>
            </a:r>
          </a:p>
        </p:txBody>
      </p:sp>
      <p:pic>
        <p:nvPicPr>
          <p:cNvPr id="8" name="Imagem 3">
            <a:hlinkClick r:id="rId2" action="ppaction://hlinksldjump"/>
            <a:extLst>
              <a:ext uri="{FF2B5EF4-FFF2-40B4-BE49-F238E27FC236}">
                <a16:creationId xmlns:a16="http://schemas.microsoft.com/office/drawing/2014/main" id="{E6AAF2C5-E9CF-4687-918E-7AC0808341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172200"/>
            <a:ext cx="63023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emge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96DD0E8-394F-4541-AF26-74CC51CC96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73463"/>
            <a:ext cx="6553200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ricardo.freitas@academico.emge.edu.br</a:t>
            </a:r>
            <a:endParaRPr lang="pt-BR" altLang="pt-BR" dirty="0"/>
          </a:p>
        </p:txBody>
      </p:sp>
      <p:pic>
        <p:nvPicPr>
          <p:cNvPr id="5124" name="Imagem 4">
            <a:extLst>
              <a:ext uri="{FF2B5EF4-FFF2-40B4-BE49-F238E27FC236}">
                <a16:creationId xmlns:a16="http://schemas.microsoft.com/office/drawing/2014/main" id="{1A8F8EDD-7E61-4147-BE5F-0E4DA9246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13" y="4552950"/>
            <a:ext cx="1944687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55ACE-4B3B-4B78-B0BB-9F275BB4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INSS - Configuração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A2577E-8BCC-4489-9FB6-93BCA329A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1139826"/>
          </a:xfrm>
        </p:spPr>
        <p:txBody>
          <a:bodyPr/>
          <a:lstStyle/>
          <a:p>
            <a:r>
              <a:rPr lang="pt-BR" sz="2400" dirty="0"/>
              <a:t>Todos os 3 cálculos em classes separadas todas com método </a:t>
            </a:r>
            <a:r>
              <a:rPr lang="pt-BR" sz="2400" b="1" dirty="0" err="1"/>
              <a:t>main</a:t>
            </a:r>
            <a:r>
              <a:rPr lang="pt-BR" sz="2400" dirty="0"/>
              <a:t> (classes executáveis):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DD431A-A27F-4342-BA35-5EAA102702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10</a:t>
            </a:fld>
            <a:endParaRPr lang="pt-BR" alt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64BC60-9930-49E3-88D9-347248F9DEFD}"/>
              </a:ext>
            </a:extLst>
          </p:cNvPr>
          <p:cNvSpPr txBox="1"/>
          <p:nvPr/>
        </p:nvSpPr>
        <p:spPr>
          <a:xfrm>
            <a:off x="971599" y="3068960"/>
            <a:ext cx="1872209" cy="286232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Classe: </a:t>
            </a:r>
            <a:r>
              <a:rPr lang="pt-BR" dirty="0"/>
              <a:t>CalculaINSS1</a:t>
            </a:r>
          </a:p>
          <a:p>
            <a:r>
              <a:rPr lang="pt-BR" b="1" dirty="0"/>
              <a:t>Método: </a:t>
            </a:r>
          </a:p>
          <a:p>
            <a:r>
              <a:rPr lang="pt-BR" dirty="0" err="1"/>
              <a:t>main</a:t>
            </a:r>
            <a:endParaRPr lang="pt-BR" dirty="0"/>
          </a:p>
          <a:p>
            <a:endParaRPr lang="pt-BR" dirty="0"/>
          </a:p>
          <a:p>
            <a:r>
              <a:rPr lang="pt-BR" dirty="0"/>
              <a:t>(Calcula INSS com 1 alíquota)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1831831-F973-4A0A-A06E-9E30FD59C979}"/>
              </a:ext>
            </a:extLst>
          </p:cNvPr>
          <p:cNvSpPr txBox="1"/>
          <p:nvPr/>
        </p:nvSpPr>
        <p:spPr>
          <a:xfrm>
            <a:off x="3635896" y="3068960"/>
            <a:ext cx="1872208" cy="286232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Classe: </a:t>
            </a:r>
            <a:r>
              <a:rPr lang="pt-BR" dirty="0"/>
              <a:t>CalculaINSS2</a:t>
            </a:r>
          </a:p>
          <a:p>
            <a:r>
              <a:rPr lang="pt-BR" b="1" dirty="0"/>
              <a:t>Método:</a:t>
            </a:r>
          </a:p>
          <a:p>
            <a:r>
              <a:rPr lang="pt-BR" dirty="0" err="1"/>
              <a:t>main</a:t>
            </a:r>
            <a:endParaRPr lang="pt-BR" dirty="0"/>
          </a:p>
          <a:p>
            <a:endParaRPr lang="pt-BR" b="1" dirty="0"/>
          </a:p>
          <a:p>
            <a:r>
              <a:rPr lang="pt-BR" dirty="0"/>
              <a:t>(Calcula INSS com 2 alíquotas)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BA80ED-DC04-4972-A981-09F16D14A563}"/>
              </a:ext>
            </a:extLst>
          </p:cNvPr>
          <p:cNvSpPr txBox="1"/>
          <p:nvPr/>
        </p:nvSpPr>
        <p:spPr>
          <a:xfrm>
            <a:off x="6300192" y="3068960"/>
            <a:ext cx="2016224" cy="286232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Classe: </a:t>
            </a:r>
            <a:r>
              <a:rPr lang="pt-BR" dirty="0"/>
              <a:t>CalculaINSS3</a:t>
            </a:r>
          </a:p>
          <a:p>
            <a:r>
              <a:rPr lang="pt-BR" b="1" dirty="0"/>
              <a:t>Método:</a:t>
            </a:r>
          </a:p>
          <a:p>
            <a:r>
              <a:rPr lang="pt-BR" dirty="0" err="1"/>
              <a:t>main</a:t>
            </a:r>
            <a:endParaRPr lang="pt-BR" b="1" dirty="0"/>
          </a:p>
          <a:p>
            <a:endParaRPr lang="pt-BR" b="1" dirty="0"/>
          </a:p>
          <a:p>
            <a:r>
              <a:rPr lang="pt-BR" dirty="0"/>
              <a:t>(Calcula INSS com 3 alíquotas)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5371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Número de Slide 3">
            <a:extLst>
              <a:ext uri="{FF2B5EF4-FFF2-40B4-BE49-F238E27FC236}">
                <a16:creationId xmlns:a16="http://schemas.microsoft.com/office/drawing/2014/main" id="{E2A33BDD-C856-4DDE-A0C1-CCDE52465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DB101D-ED50-4601-B4C2-C13449DBE738}" type="slidenum">
              <a:rPr lang="pt-BR" altLang="en-US" sz="1200" smtClean="0">
                <a:latin typeface="Garamond" panose="02020404030301010803" pitchFamily="18" charset="0"/>
              </a:rPr>
              <a:pPr/>
              <a:t>11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430176A0-CBD6-4D60-81D5-40EAC715C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Calcula INSS – uma alíquota</a:t>
            </a:r>
            <a:br>
              <a:rPr lang="pt-BR" altLang="pt-BR" dirty="0"/>
            </a:br>
            <a:endParaRPr lang="pt-BR" altLang="pt-BR" sz="2100" dirty="0"/>
          </a:p>
        </p:txBody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EA59D79F-BC03-4384-A9A3-00209FBCD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000" y="1620000"/>
            <a:ext cx="7632408" cy="3757190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CalculaINSS1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seu salário: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salario * 0.08;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valor do INSS = </a:t>
            </a:r>
            <a:r>
              <a:rPr lang="pt-BR" alt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294305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12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Calcula INSS – duas alíquotas</a:t>
            </a:r>
            <a:br>
              <a:rPr lang="pt-BR" altLang="pt-BR" dirty="0"/>
            </a:br>
            <a:endParaRPr lang="pt-BR" altLang="pt-BR" sz="21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00" y="1620000"/>
            <a:ext cx="832676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CalculaINSS2 {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seu salário: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  <a:endParaRPr lang="pt-BR" altLang="pt-BR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do INSS = 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2295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13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Calcula INSS – três alíquotas</a:t>
            </a:r>
            <a:endParaRPr lang="pt-BR" altLang="pt-BR" sz="21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620000"/>
            <a:ext cx="7920000" cy="461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CalculaINSS3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seu salário: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b="1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0.09;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  <a:endParaRPr lang="pt-BR" altLang="pt-BR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do INSS = 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9239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55ACE-4B3B-4B78-B0BB-9F275BB4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 INSS - Configuração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A2577E-8BCC-4489-9FB6-93BCA329A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39826"/>
          </a:xfrm>
        </p:spPr>
        <p:txBody>
          <a:bodyPr/>
          <a:lstStyle/>
          <a:p>
            <a:r>
              <a:rPr lang="pt-BR" sz="2400" dirty="0"/>
              <a:t>Uma classe com método </a:t>
            </a:r>
            <a:r>
              <a:rPr lang="pt-BR" sz="2400" b="1" dirty="0" err="1"/>
              <a:t>main</a:t>
            </a:r>
            <a:r>
              <a:rPr lang="pt-BR" sz="2400" dirty="0"/>
              <a:t> (classe executável de menu) e os 3 cálculos em classes/métodos separados: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DD431A-A27F-4342-BA35-5EAA102702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14</a:t>
            </a:fld>
            <a:endParaRPr lang="pt-BR" alt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64BC60-9930-49E3-88D9-347248F9DEFD}"/>
              </a:ext>
            </a:extLst>
          </p:cNvPr>
          <p:cNvSpPr txBox="1"/>
          <p:nvPr/>
        </p:nvSpPr>
        <p:spPr>
          <a:xfrm>
            <a:off x="971600" y="2942942"/>
            <a:ext cx="1512168" cy="304698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Classe:</a:t>
            </a:r>
          </a:p>
          <a:p>
            <a:r>
              <a:rPr lang="pt-BR" dirty="0"/>
              <a:t>Menu1</a:t>
            </a:r>
            <a:r>
              <a:rPr lang="pt-BR" b="1" dirty="0"/>
              <a:t> Método:</a:t>
            </a:r>
          </a:p>
          <a:p>
            <a:r>
              <a:rPr lang="pt-BR" dirty="0" err="1"/>
              <a:t>main</a:t>
            </a:r>
            <a:endParaRPr lang="pt-BR" dirty="0"/>
          </a:p>
          <a:p>
            <a:endParaRPr lang="pt-BR" b="1" dirty="0"/>
          </a:p>
          <a:p>
            <a:r>
              <a:rPr lang="pt-BR" sz="1800" dirty="0"/>
              <a:t>(Menu de seleção do cálculo do INSS)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1831831-F973-4A0A-A06E-9E30FD59C979}"/>
              </a:ext>
            </a:extLst>
          </p:cNvPr>
          <p:cNvSpPr txBox="1"/>
          <p:nvPr/>
        </p:nvSpPr>
        <p:spPr>
          <a:xfrm>
            <a:off x="3635896" y="2789113"/>
            <a:ext cx="3816424" cy="95410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Classe: </a:t>
            </a:r>
            <a:r>
              <a:rPr lang="pt-BR" dirty="0"/>
              <a:t>ClasseCalculaINSS1</a:t>
            </a:r>
          </a:p>
          <a:p>
            <a:r>
              <a:rPr lang="pt-BR" b="1" dirty="0"/>
              <a:t>Método: </a:t>
            </a:r>
            <a:r>
              <a:rPr lang="pt-BR" dirty="0"/>
              <a:t>MetodoCalculaINSS1</a:t>
            </a:r>
            <a:endParaRPr lang="pt-BR" b="1" dirty="0"/>
          </a:p>
          <a:p>
            <a:r>
              <a:rPr lang="pt-BR" sz="1600" dirty="0"/>
              <a:t>(Calcula INSS com 1 alíquota)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9B8C6A8-064C-4D73-A7F8-D492EABD41C3}"/>
              </a:ext>
            </a:extLst>
          </p:cNvPr>
          <p:cNvSpPr txBox="1"/>
          <p:nvPr/>
        </p:nvSpPr>
        <p:spPr>
          <a:xfrm>
            <a:off x="3635896" y="3933056"/>
            <a:ext cx="3816424" cy="95410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Classe: </a:t>
            </a:r>
            <a:r>
              <a:rPr lang="pt-BR" dirty="0"/>
              <a:t>ClasseCalculaINSS2</a:t>
            </a:r>
            <a:endParaRPr lang="pt-BR" b="1" dirty="0"/>
          </a:p>
          <a:p>
            <a:r>
              <a:rPr lang="pt-BR" b="1" dirty="0"/>
              <a:t>Método: </a:t>
            </a:r>
            <a:r>
              <a:rPr lang="pt-BR" dirty="0"/>
              <a:t>MetodoCalculaINSS2</a:t>
            </a:r>
            <a:endParaRPr lang="pt-BR" b="1" dirty="0"/>
          </a:p>
          <a:p>
            <a:r>
              <a:rPr lang="pt-BR" sz="1600" dirty="0"/>
              <a:t>(Calcula INSS com 2 alíquotas)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B4E09AF-8E2B-48E4-9E8A-5CDC9E715D64}"/>
              </a:ext>
            </a:extLst>
          </p:cNvPr>
          <p:cNvSpPr txBox="1"/>
          <p:nvPr/>
        </p:nvSpPr>
        <p:spPr>
          <a:xfrm>
            <a:off x="3635896" y="5085184"/>
            <a:ext cx="3816424" cy="95410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Classe: </a:t>
            </a:r>
            <a:r>
              <a:rPr lang="pt-BR" dirty="0"/>
              <a:t>ClasseCalculaINSS3</a:t>
            </a:r>
            <a:endParaRPr lang="pt-BR" b="1" dirty="0"/>
          </a:p>
          <a:p>
            <a:r>
              <a:rPr lang="pt-BR" b="1" dirty="0"/>
              <a:t>Método: </a:t>
            </a:r>
            <a:r>
              <a:rPr lang="pt-BR" dirty="0"/>
              <a:t>MetodoCalculaINSS3</a:t>
            </a:r>
            <a:endParaRPr lang="pt-BR" b="1" dirty="0"/>
          </a:p>
          <a:p>
            <a:r>
              <a:rPr lang="pt-BR" sz="1600" dirty="0"/>
              <a:t>(Calcula INSS com 3 alíquotas)</a:t>
            </a:r>
          </a:p>
        </p:txBody>
      </p:sp>
      <p:sp>
        <p:nvSpPr>
          <p:cNvPr id="13" name="Seta: da Esquerda para a Direita 12">
            <a:extLst>
              <a:ext uri="{FF2B5EF4-FFF2-40B4-BE49-F238E27FC236}">
                <a16:creationId xmlns:a16="http://schemas.microsoft.com/office/drawing/2014/main" id="{3FB48ECE-9E4E-40D8-B63F-170CFB976303}"/>
              </a:ext>
            </a:extLst>
          </p:cNvPr>
          <p:cNvSpPr/>
          <p:nvPr/>
        </p:nvSpPr>
        <p:spPr bwMode="auto">
          <a:xfrm>
            <a:off x="2555776" y="3112832"/>
            <a:ext cx="1008112" cy="360040"/>
          </a:xfrm>
          <a:prstGeom prst="left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Seta: da Esquerda para a Direita 13">
            <a:extLst>
              <a:ext uri="{FF2B5EF4-FFF2-40B4-BE49-F238E27FC236}">
                <a16:creationId xmlns:a16="http://schemas.microsoft.com/office/drawing/2014/main" id="{7EA58B0F-4BE7-4805-B53F-2FE87D4E00B9}"/>
              </a:ext>
            </a:extLst>
          </p:cNvPr>
          <p:cNvSpPr/>
          <p:nvPr/>
        </p:nvSpPr>
        <p:spPr bwMode="auto">
          <a:xfrm>
            <a:off x="2555776" y="4249224"/>
            <a:ext cx="1008112" cy="360040"/>
          </a:xfrm>
          <a:prstGeom prst="left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Seta: da Esquerda para a Direita 14">
            <a:extLst>
              <a:ext uri="{FF2B5EF4-FFF2-40B4-BE49-F238E27FC236}">
                <a16:creationId xmlns:a16="http://schemas.microsoft.com/office/drawing/2014/main" id="{1AB3FC22-725F-4CAF-B299-338D35B6CBEA}"/>
              </a:ext>
            </a:extLst>
          </p:cNvPr>
          <p:cNvSpPr/>
          <p:nvPr/>
        </p:nvSpPr>
        <p:spPr bwMode="auto">
          <a:xfrm>
            <a:off x="2555776" y="5387284"/>
            <a:ext cx="1008112" cy="360040"/>
          </a:xfrm>
          <a:prstGeom prst="left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207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55DEF-A4FA-484E-8031-0565C54D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classe principal (</a:t>
            </a:r>
            <a:r>
              <a:rPr lang="pt-BR" b="1" dirty="0" err="1"/>
              <a:t>main</a:t>
            </a:r>
            <a:r>
              <a:rPr lang="pt-BR" dirty="0"/>
              <a:t>)</a:t>
            </a:r>
            <a:br>
              <a:rPr lang="pt-BR" dirty="0"/>
            </a:br>
            <a:r>
              <a:rPr lang="pt-BR" sz="2100" dirty="0"/>
              <a:t>(classe </a:t>
            </a:r>
            <a:r>
              <a:rPr lang="pt-BR" sz="2100" dirty="0" err="1"/>
              <a:t>main</a:t>
            </a:r>
            <a:r>
              <a:rPr lang="pt-BR" sz="2100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4BF5D4-A0B0-4728-81B7-A41897789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65104"/>
          </a:xfrm>
        </p:spPr>
        <p:txBody>
          <a:bodyPr/>
          <a:lstStyle/>
          <a:p>
            <a:pPr marL="0" indent="0" algn="l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Menu1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opcao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buNone/>
            </a:pP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opcao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9)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a opção desejada:"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"1 - Calcula INSS com alíquota única"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"2 - Calcula INSS com duas alíquotas"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"3 - Calcula INSS com três alíquotas"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"9 - Sair"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"&gt;&gt;&gt; "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16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opcao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pt-BR" sz="16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pPr marL="0" indent="0" algn="l">
              <a:buNone/>
            </a:pPr>
            <a:r>
              <a:rPr lang="pt-BR" sz="1600" i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Continua...</a:t>
            </a:r>
            <a:endParaRPr lang="pt-BR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46A098-4799-47F6-B1A1-CE1C1F7426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15</a:t>
            </a:fld>
            <a:endParaRPr lang="pt-B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D34ADC2-1731-4606-83CB-FC7A8F0AE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1033695"/>
            <a:ext cx="3538736" cy="941409"/>
          </a:xfrm>
          <a:prstGeom prst="wedgeRoundRectCallout">
            <a:avLst>
              <a:gd name="adj1" fmla="val -78646"/>
              <a:gd name="adj2" fmla="val 7515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Tornar o objeto </a:t>
            </a:r>
            <a:r>
              <a:rPr lang="pt-BR" altLang="pt-BR" sz="1800" b="1" dirty="0"/>
              <a:t>teclado</a:t>
            </a:r>
            <a:r>
              <a:rPr lang="pt-BR" altLang="pt-BR" sz="1800" dirty="0"/>
              <a:t> </a:t>
            </a:r>
            <a:r>
              <a:rPr lang="pt-BR" altLang="pt-BR" sz="1800" u="sng" dirty="0"/>
              <a:t>público</a:t>
            </a:r>
            <a:r>
              <a:rPr lang="pt-BR" altLang="pt-BR" sz="1800" dirty="0"/>
              <a:t> e </a:t>
            </a:r>
            <a:r>
              <a:rPr lang="pt-BR" altLang="pt-BR" sz="1800" u="sng" dirty="0"/>
              <a:t>global</a:t>
            </a:r>
            <a:r>
              <a:rPr lang="pt-BR" altLang="pt-BR" sz="1800" dirty="0"/>
              <a:t> para ser utilizado pelas classes auxiliares.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39A4596-C73F-4F33-8243-254062B99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2191090"/>
            <a:ext cx="6984776" cy="326190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887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55DEF-A4FA-484E-8031-0565C54D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classe principal (</a:t>
            </a:r>
            <a:r>
              <a:rPr lang="pt-BR" b="1" dirty="0" err="1"/>
              <a:t>main</a:t>
            </a:r>
            <a:r>
              <a:rPr lang="pt-BR" dirty="0"/>
              <a:t>)</a:t>
            </a:r>
            <a:br>
              <a:rPr lang="pt-BR" dirty="0"/>
            </a:br>
            <a:r>
              <a:rPr lang="pt-BR" sz="2100" dirty="0"/>
              <a:t>(classe </a:t>
            </a:r>
            <a:r>
              <a:rPr lang="pt-BR" sz="2100" dirty="0" err="1"/>
              <a:t>main</a:t>
            </a:r>
            <a:r>
              <a:rPr lang="pt-BR" sz="2100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4BF5D4-A0B0-4728-81B7-A41897789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6221288"/>
          </a:xfrm>
        </p:spPr>
        <p:txBody>
          <a:bodyPr/>
          <a:lstStyle/>
          <a:p>
            <a:pPr marL="0" indent="0">
              <a:buNone/>
            </a:pPr>
            <a:r>
              <a:rPr lang="pt-BR" sz="1600" i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Continuação...</a:t>
            </a:r>
          </a:p>
          <a:p>
            <a:pPr marL="0" indent="0" algn="l">
              <a:buNone/>
            </a:pPr>
            <a:endParaRPr lang="pt-BR" sz="16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16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opcao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case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 ClasseCalculaINSSClasse1.MetodoCalculaINSS1();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case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 ClasseCalculaINSSClasse2.MetodoCalculaINSS2();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case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ClasseCalculaINSSClasse3.MetodoCalculaINSS3();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case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 </a:t>
            </a: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default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"OPÇÃO INVÁLIDA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 algn="l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 DO PROGRAMA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marL="0" indent="0" algn="l">
              <a:buNone/>
            </a:pPr>
            <a:r>
              <a:rPr lang="pt-BR" sz="1600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46A098-4799-47F6-B1A1-CE1C1F7426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16</a:t>
            </a:fld>
            <a:endParaRPr lang="pt-B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9F52DA22-C691-4748-8DE0-8EE364C11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3765" y="980728"/>
            <a:ext cx="3472731" cy="1253658"/>
          </a:xfrm>
          <a:prstGeom prst="wedgeRoundRectCallout">
            <a:avLst>
              <a:gd name="adj1" fmla="val -38347"/>
              <a:gd name="adj2" fmla="val 7381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Chamada do </a:t>
            </a:r>
          </a:p>
          <a:p>
            <a:pPr algn="ctr" eaLnBrk="1" hangingPunct="1"/>
            <a:r>
              <a:rPr lang="pt-BR" altLang="pt-BR" sz="1800" dirty="0"/>
              <a:t>método </a:t>
            </a:r>
            <a:r>
              <a:rPr lang="pt-BR" altLang="pt-BR" sz="1800" b="1" dirty="0"/>
              <a:t>MetodoCalculaINSS1</a:t>
            </a:r>
            <a:r>
              <a:rPr lang="pt-BR" altLang="pt-BR" sz="1800" dirty="0"/>
              <a:t> da classe </a:t>
            </a:r>
            <a:r>
              <a:rPr lang="pt-BR" altLang="pt-BR" sz="1800" b="1" dirty="0"/>
              <a:t>ClasseCalculaINSSClasse1</a:t>
            </a:r>
            <a:r>
              <a:rPr lang="pt-BR" altLang="pt-BR" sz="1800" dirty="0"/>
              <a:t>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41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DD45FA56-B478-45E3-B6F5-AD0F343E1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918" y="1038391"/>
            <a:ext cx="3226562" cy="950449"/>
          </a:xfrm>
          <a:prstGeom prst="wedgeRoundRectCallout">
            <a:avLst>
              <a:gd name="adj1" fmla="val -78646"/>
              <a:gd name="adj2" fmla="val 7515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Mudar de </a:t>
            </a:r>
            <a:r>
              <a:rPr lang="pt-BR" altLang="pt-BR" sz="1800" b="1" dirty="0" err="1"/>
              <a:t>main</a:t>
            </a:r>
            <a:r>
              <a:rPr lang="pt-BR" altLang="pt-BR" sz="1800" dirty="0"/>
              <a:t> para uma classe simples sem parâmetros.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152E8452-BD7E-4C4B-8F76-6840AC47B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243" y="4653136"/>
            <a:ext cx="3226562" cy="724054"/>
          </a:xfrm>
          <a:prstGeom prst="wedgeRoundRectCallout">
            <a:avLst>
              <a:gd name="adj1" fmla="val -103335"/>
              <a:gd name="adj2" fmla="val -21439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Utilizar o objeto </a:t>
            </a:r>
            <a:r>
              <a:rPr lang="pt-BR" altLang="pt-BR" sz="1800" b="1" dirty="0"/>
              <a:t>teclado</a:t>
            </a:r>
            <a:r>
              <a:rPr lang="pt-BR" altLang="pt-BR" sz="1800" dirty="0"/>
              <a:t> da classe </a:t>
            </a:r>
            <a:r>
              <a:rPr lang="pt-BR" altLang="pt-BR" sz="1800" b="1" dirty="0"/>
              <a:t>Menu1</a:t>
            </a:r>
            <a:r>
              <a:rPr lang="pt-BR" altLang="pt-BR" sz="1800" dirty="0"/>
              <a:t>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172034" name="Espaço Reservado para Número de Slide 3">
            <a:extLst>
              <a:ext uri="{FF2B5EF4-FFF2-40B4-BE49-F238E27FC236}">
                <a16:creationId xmlns:a16="http://schemas.microsoft.com/office/drawing/2014/main" id="{E2A33BDD-C856-4DDE-A0C1-CCDE52465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DB101D-ED50-4601-B4C2-C13449DBE738}" type="slidenum">
              <a:rPr lang="pt-BR" altLang="en-US" sz="1200" smtClean="0">
                <a:latin typeface="Garamond" panose="02020404030301010803" pitchFamily="18" charset="0"/>
              </a:rPr>
              <a:pPr/>
              <a:t>17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430176A0-CBD6-4D60-81D5-40EAC715C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Criando classes auxiliares</a:t>
            </a:r>
            <a:br>
              <a:rPr lang="pt-BR" altLang="pt-BR" dirty="0"/>
            </a:br>
            <a:r>
              <a:rPr lang="pt-BR" altLang="pt-BR" sz="2100" dirty="0"/>
              <a:t>(calcula INSS – </a:t>
            </a:r>
            <a:r>
              <a:rPr lang="pt-BR" altLang="pt-BR" sz="2100" u="sng" dirty="0"/>
              <a:t>uma alíquota</a:t>
            </a:r>
            <a:r>
              <a:rPr lang="pt-BR" altLang="pt-BR" sz="2100" dirty="0"/>
              <a:t>)</a:t>
            </a:r>
          </a:p>
        </p:txBody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EA59D79F-BC03-4384-A9A3-00209FBCD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000" y="1620000"/>
            <a:ext cx="7632408" cy="3757190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strike="sngStrike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ClasseCalculaINSS1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MetodoCalculaINSS1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6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trike="sngStrike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strike="sngStrike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seu salário: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Menu1.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teclado.nextDouble();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salario * 0.08;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valor do INSS = </a:t>
            </a:r>
            <a:r>
              <a:rPr lang="pt-BR" alt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4809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18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Criando classes auxiliares</a:t>
            </a:r>
            <a:br>
              <a:rPr lang="pt-BR" altLang="pt-BR" dirty="0"/>
            </a:br>
            <a:r>
              <a:rPr lang="pt-BR" altLang="pt-BR" sz="2100" dirty="0"/>
              <a:t>(calcula INSS – </a:t>
            </a:r>
            <a:r>
              <a:rPr lang="pt-BR" altLang="pt-BR" sz="2100" u="sng" dirty="0"/>
              <a:t>duas alíquotas</a:t>
            </a:r>
            <a:r>
              <a:rPr lang="pt-BR" altLang="pt-BR" sz="2100" dirty="0"/>
              <a:t>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00" y="1620000"/>
            <a:ext cx="832676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CalculaINSS2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MetodoCalculaINSS2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seu salário: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Menu1.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  <a:endParaRPr lang="pt-BR" altLang="pt-BR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do INSS = 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167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19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Criando classes auxiliares</a:t>
            </a:r>
            <a:br>
              <a:rPr lang="pt-BR" altLang="pt-BR" dirty="0"/>
            </a:br>
            <a:r>
              <a:rPr lang="pt-BR" altLang="pt-BR" sz="2100" dirty="0"/>
              <a:t>(calcula INSS – </a:t>
            </a:r>
            <a:r>
              <a:rPr lang="pt-BR" altLang="pt-BR" sz="2100" u="sng" dirty="0"/>
              <a:t>três alíquotas</a:t>
            </a:r>
            <a:r>
              <a:rPr lang="pt-BR" altLang="pt-BR" sz="2100" dirty="0"/>
              <a:t>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620000"/>
            <a:ext cx="7920000" cy="461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CalculaINSS3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MetodoCalculaINSS3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seu salário: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Menu1.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b="1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0.09;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  <a:endParaRPr lang="pt-BR" altLang="pt-BR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do INSS = 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861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Espaço Reservado para Número de Slide 3">
            <a:extLst>
              <a:ext uri="{FF2B5EF4-FFF2-40B4-BE49-F238E27FC236}">
                <a16:creationId xmlns:a16="http://schemas.microsoft.com/office/drawing/2014/main" id="{812D1F9F-6F0B-4E65-8154-CCEF07161D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BB9F4C-5009-4BDF-879B-B5FCA89CB1BA}" type="slidenum">
              <a:rPr lang="pt-BR" altLang="en-US" sz="1200" smtClean="0">
                <a:latin typeface="Garamond" panose="02020404030301010803" pitchFamily="18" charset="0"/>
              </a:rPr>
              <a:pPr/>
              <a:t>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20579" name="Rectangle 2">
            <a:extLst>
              <a:ext uri="{FF2B5EF4-FFF2-40B4-BE49-F238E27FC236}">
                <a16:creationId xmlns:a16="http://schemas.microsoft.com/office/drawing/2014/main" id="{87E1BD7E-7578-461E-9B9D-F98185D86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Conteúdo 14</a:t>
            </a:r>
          </a:p>
        </p:txBody>
      </p:sp>
      <p:sp>
        <p:nvSpPr>
          <p:cNvPr id="920580" name="Rectangle 3">
            <a:extLst>
              <a:ext uri="{FF2B5EF4-FFF2-40B4-BE49-F238E27FC236}">
                <a16:creationId xmlns:a16="http://schemas.microsoft.com/office/drawing/2014/main" id="{B34F8ACC-F26D-4C99-82F9-F4D33DB464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Conceitos de Pacotes/Projetos</a:t>
            </a:r>
          </a:p>
          <a:p>
            <a:pPr eaLnBrk="1" hangingPunct="1"/>
            <a:r>
              <a:rPr lang="pt-BR" altLang="pt-BR" dirty="0"/>
              <a:t>Criando Projetos no Java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dirty="0"/>
          </a:p>
          <a:p>
            <a:pPr eaLnBrk="1" hangingPunct="1"/>
            <a:r>
              <a:rPr lang="pt-BR" alt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655771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55ACE-4B3B-4B78-B0BB-9F275BB4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 INSS - Configuração 3 </a:t>
            </a:r>
            <a:br>
              <a:rPr lang="pt-BR" dirty="0"/>
            </a:br>
            <a:r>
              <a:rPr lang="pt-BR" sz="2100" dirty="0"/>
              <a:t>(aconselhável)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A2577E-8BCC-4489-9FB6-93BCA329A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39826"/>
          </a:xfrm>
        </p:spPr>
        <p:txBody>
          <a:bodyPr/>
          <a:lstStyle/>
          <a:p>
            <a:r>
              <a:rPr lang="pt-BR" sz="2400" dirty="0"/>
              <a:t>Uma classe com método </a:t>
            </a:r>
            <a:r>
              <a:rPr lang="pt-BR" sz="2400" b="1" dirty="0" err="1"/>
              <a:t>main</a:t>
            </a:r>
            <a:r>
              <a:rPr lang="pt-BR" sz="2400" dirty="0"/>
              <a:t> (classe executável de menu) e os 3 cálculos em outra classe (simples) com métodos separados para cada cálculo: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DD431A-A27F-4342-BA35-5EAA102702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20</a:t>
            </a:fld>
            <a:endParaRPr lang="pt-BR" alt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64BC60-9930-49E3-88D9-347248F9DEFD}"/>
              </a:ext>
            </a:extLst>
          </p:cNvPr>
          <p:cNvSpPr txBox="1"/>
          <p:nvPr/>
        </p:nvSpPr>
        <p:spPr>
          <a:xfrm>
            <a:off x="971600" y="3068960"/>
            <a:ext cx="1512168" cy="261610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Classe: </a:t>
            </a:r>
            <a:r>
              <a:rPr lang="pt-BR" dirty="0"/>
              <a:t>Menu2</a:t>
            </a:r>
          </a:p>
          <a:p>
            <a:r>
              <a:rPr lang="pt-BR" b="1" dirty="0"/>
              <a:t>Método: </a:t>
            </a:r>
            <a:r>
              <a:rPr lang="pt-BR" dirty="0" err="1"/>
              <a:t>main</a:t>
            </a:r>
            <a:endParaRPr lang="pt-BR" dirty="0"/>
          </a:p>
          <a:p>
            <a:endParaRPr lang="pt-BR" b="1" dirty="0"/>
          </a:p>
          <a:p>
            <a:r>
              <a:rPr lang="pt-BR" sz="1600" dirty="0"/>
              <a:t>(Menu de seleção do cálculo do INSS)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1831831-F973-4A0A-A06E-9E30FD59C979}"/>
              </a:ext>
            </a:extLst>
          </p:cNvPr>
          <p:cNvSpPr txBox="1"/>
          <p:nvPr/>
        </p:nvSpPr>
        <p:spPr>
          <a:xfrm>
            <a:off x="3665600" y="3250719"/>
            <a:ext cx="4362784" cy="236988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Classe: </a:t>
            </a:r>
            <a:r>
              <a:rPr lang="pt-BR" dirty="0" err="1"/>
              <a:t>ClasseCalculaINSSGeral</a:t>
            </a:r>
            <a:endParaRPr lang="pt-BR" dirty="0"/>
          </a:p>
          <a:p>
            <a:endParaRPr lang="pt-BR" b="1" dirty="0"/>
          </a:p>
          <a:p>
            <a:r>
              <a:rPr lang="pt-BR" b="1" dirty="0"/>
              <a:t>Método: </a:t>
            </a:r>
            <a:r>
              <a:rPr lang="pt-BR" dirty="0"/>
              <a:t>MetodoCalculaINSSGeral1</a:t>
            </a:r>
          </a:p>
          <a:p>
            <a:r>
              <a:rPr lang="pt-BR" sz="1600" dirty="0"/>
              <a:t>(Calcula INSS com 1 alíquota)</a:t>
            </a:r>
          </a:p>
          <a:p>
            <a:r>
              <a:rPr lang="pt-BR" b="1" dirty="0"/>
              <a:t>Método: </a:t>
            </a:r>
            <a:r>
              <a:rPr lang="pt-BR" dirty="0"/>
              <a:t>MetodoCalculaINSSGeral2</a:t>
            </a:r>
          </a:p>
          <a:p>
            <a:r>
              <a:rPr lang="pt-BR" sz="1600" dirty="0"/>
              <a:t>(Calcula INSS com 2 alíquotas)</a:t>
            </a:r>
          </a:p>
          <a:p>
            <a:r>
              <a:rPr lang="pt-BR" b="1" dirty="0"/>
              <a:t>Método: </a:t>
            </a:r>
            <a:r>
              <a:rPr lang="pt-BR" dirty="0"/>
              <a:t>MetodoCalculaINSSGeral3</a:t>
            </a:r>
          </a:p>
          <a:p>
            <a:r>
              <a:rPr lang="pt-BR" sz="1600" dirty="0"/>
              <a:t>(Calcula INSS com 3 alíquotas)</a:t>
            </a:r>
          </a:p>
        </p:txBody>
      </p:sp>
      <p:sp>
        <p:nvSpPr>
          <p:cNvPr id="14" name="Seta: da Esquerda para a Direita 13">
            <a:extLst>
              <a:ext uri="{FF2B5EF4-FFF2-40B4-BE49-F238E27FC236}">
                <a16:creationId xmlns:a16="http://schemas.microsoft.com/office/drawing/2014/main" id="{D8DF5E39-06BA-4D64-B5C3-60FC5A1805DC}"/>
              </a:ext>
            </a:extLst>
          </p:cNvPr>
          <p:cNvSpPr/>
          <p:nvPr/>
        </p:nvSpPr>
        <p:spPr bwMode="auto">
          <a:xfrm>
            <a:off x="2555776" y="3861048"/>
            <a:ext cx="1008112" cy="360040"/>
          </a:xfrm>
          <a:prstGeom prst="left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Seta: da Esquerda para a Direita 14">
            <a:extLst>
              <a:ext uri="{FF2B5EF4-FFF2-40B4-BE49-F238E27FC236}">
                <a16:creationId xmlns:a16="http://schemas.microsoft.com/office/drawing/2014/main" id="{73B57544-C33B-45A0-836F-F35C5086622F}"/>
              </a:ext>
            </a:extLst>
          </p:cNvPr>
          <p:cNvSpPr/>
          <p:nvPr/>
        </p:nvSpPr>
        <p:spPr bwMode="auto">
          <a:xfrm>
            <a:off x="2569844" y="4487184"/>
            <a:ext cx="1008112" cy="360040"/>
          </a:xfrm>
          <a:prstGeom prst="left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Seta: da Esquerda para a Direita 15">
            <a:extLst>
              <a:ext uri="{FF2B5EF4-FFF2-40B4-BE49-F238E27FC236}">
                <a16:creationId xmlns:a16="http://schemas.microsoft.com/office/drawing/2014/main" id="{DB6920E4-A6C6-4532-B55A-4433EAB80938}"/>
              </a:ext>
            </a:extLst>
          </p:cNvPr>
          <p:cNvSpPr/>
          <p:nvPr/>
        </p:nvSpPr>
        <p:spPr bwMode="auto">
          <a:xfrm>
            <a:off x="2555776" y="5113320"/>
            <a:ext cx="1008112" cy="360040"/>
          </a:xfrm>
          <a:prstGeom prst="left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981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55DEF-A4FA-484E-8031-0565C54D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classe principal (</a:t>
            </a:r>
            <a:r>
              <a:rPr lang="pt-BR" b="1" dirty="0" err="1"/>
              <a:t>main</a:t>
            </a:r>
            <a:r>
              <a:rPr lang="pt-BR" dirty="0"/>
              <a:t>)</a:t>
            </a:r>
            <a:br>
              <a:rPr lang="pt-BR" dirty="0"/>
            </a:br>
            <a:r>
              <a:rPr lang="pt-BR" sz="2100" dirty="0"/>
              <a:t>(classe </a:t>
            </a:r>
            <a:r>
              <a:rPr lang="pt-BR" sz="2100" dirty="0" err="1"/>
              <a:t>main</a:t>
            </a:r>
            <a:r>
              <a:rPr lang="pt-BR" sz="2100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4BF5D4-A0B0-4728-81B7-A41897789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65104"/>
          </a:xfrm>
        </p:spPr>
        <p:txBody>
          <a:bodyPr/>
          <a:lstStyle/>
          <a:p>
            <a:pPr marL="0" indent="0" algn="l">
              <a:buNone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Menu2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500" b="1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500" b="1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500" b="1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salario=0,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endParaRPr lang="en-US" sz="15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opcao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buNone/>
            </a:pPr>
            <a:r>
              <a:rPr 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5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opcao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9) </a:t>
            </a:r>
            <a:r>
              <a:rPr lang="pt-BR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a opção desejada:"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"1 - Calcula INSS com alíquota única"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"2 - Calcula INSS com duas alíquotas"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"3 - Calcula INSS com três alíquotas"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"9 - Sair"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"&gt;&gt;&gt; "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15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opcao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pt-BR" sz="1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pPr marL="0" indent="0" algn="l">
              <a:buNone/>
            </a:pPr>
            <a:r>
              <a:rPr lang="pt-BR" sz="1500" i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Continua...</a:t>
            </a:r>
            <a:endParaRPr lang="pt-BR" sz="15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46A098-4799-47F6-B1A1-CE1C1F7426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21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55632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CEEFDC8C-1584-49BF-A094-FA9C9D446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390" y="764704"/>
            <a:ext cx="3226562" cy="1325835"/>
          </a:xfrm>
          <a:prstGeom prst="wedgeRoundRectCallout">
            <a:avLst>
              <a:gd name="adj1" fmla="val -48167"/>
              <a:gd name="adj2" fmla="val 11645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Chamada do método </a:t>
            </a:r>
            <a:r>
              <a:rPr lang="pt-BR" altLang="pt-BR" sz="1800" b="1" dirty="0"/>
              <a:t>MetodoCalculaINSSGeral1         </a:t>
            </a:r>
            <a:r>
              <a:rPr lang="pt-BR" altLang="pt-BR" sz="1800" dirty="0"/>
              <a:t> da classe </a:t>
            </a:r>
            <a:r>
              <a:rPr lang="pt-BR" altLang="pt-BR" sz="1800" b="1" dirty="0" err="1"/>
              <a:t>ClasseCalculaINSSGeral</a:t>
            </a:r>
            <a:r>
              <a:rPr lang="pt-BR" altLang="pt-BR" sz="1800" dirty="0"/>
              <a:t>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355DEF-A4FA-484E-8031-0565C54D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classe principal (</a:t>
            </a:r>
            <a:r>
              <a:rPr lang="pt-BR" b="1" dirty="0" err="1"/>
              <a:t>main</a:t>
            </a:r>
            <a:r>
              <a:rPr lang="pt-BR" dirty="0"/>
              <a:t>)</a:t>
            </a:r>
            <a:br>
              <a:rPr lang="pt-BR" dirty="0"/>
            </a:br>
            <a:r>
              <a:rPr lang="pt-BR" sz="2100" dirty="0"/>
              <a:t>(classe </a:t>
            </a:r>
            <a:r>
              <a:rPr lang="pt-BR" sz="2100" dirty="0" err="1"/>
              <a:t>main</a:t>
            </a:r>
            <a:r>
              <a:rPr lang="pt-BR" sz="2100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4BF5D4-A0B0-4728-81B7-A41897789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6221288"/>
          </a:xfrm>
        </p:spPr>
        <p:txBody>
          <a:bodyPr/>
          <a:lstStyle/>
          <a:p>
            <a:pPr marL="0" indent="0">
              <a:buNone/>
            </a:pPr>
            <a:r>
              <a:rPr lang="pt-BR" sz="1500" i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Continuação...</a:t>
            </a:r>
          </a:p>
          <a:p>
            <a:pPr marL="0" indent="0">
              <a:buNone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opcao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&gt;=1 &amp;&amp;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opcao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&lt;=3) </a:t>
            </a:r>
            <a:r>
              <a:rPr lang="pt-BR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valor do seu salário: 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marL="0" indent="0" algn="l">
              <a:buNone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salario =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pt-BR" sz="1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opcao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case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1:inss=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ClasseCalculaINSSGeral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MetodoCalculaINSSGeral1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case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2:inss=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ClasseCalculaINSSGeral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MetodoCalculaINSSGeral2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case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3:inss=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ClasseCalculaINSSGeral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MetodoCalculaINSSGeral3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case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 </a:t>
            </a:r>
            <a:r>
              <a:rPr 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default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"OPÇÃO INVÁLIDA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pt-BR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opcao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&gt;=1 &amp;&amp;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opcao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&lt;=3)</a:t>
            </a:r>
            <a:endParaRPr lang="pt-BR" sz="15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"Valor do INSS = %1.2f\n\n"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,inss);</a:t>
            </a:r>
          </a:p>
          <a:p>
            <a:pPr marL="0" indent="0">
              <a:buNone/>
            </a:pPr>
            <a:r>
              <a:rPr lang="pt-BR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 DO PROGRAMA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marL="0" indent="0" algn="l">
              <a:buNone/>
            </a:pPr>
            <a:r>
              <a:rPr lang="pt-BR" sz="1500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pt-BR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 algn="l">
              <a:buNone/>
            </a:pPr>
            <a:r>
              <a:rPr lang="pt-BR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46A098-4799-47F6-B1A1-CE1C1F7426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22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654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7">
            <a:extLst>
              <a:ext uri="{FF2B5EF4-FFF2-40B4-BE49-F238E27FC236}">
                <a16:creationId xmlns:a16="http://schemas.microsoft.com/office/drawing/2014/main" id="{03D915EB-10E5-48F1-9873-1307BC6F2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104" y="3369295"/>
            <a:ext cx="3428121" cy="511175"/>
          </a:xfrm>
          <a:prstGeom prst="wedgeRectCallout">
            <a:avLst>
              <a:gd name="adj1" fmla="val -80184"/>
              <a:gd name="adj2" fmla="val 1502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Método para 3 alíquotas</a:t>
            </a: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06E94787-A58B-48EC-97B7-86026958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104" y="1916832"/>
            <a:ext cx="3428121" cy="511175"/>
          </a:xfrm>
          <a:prstGeom prst="wedgeRectCallout">
            <a:avLst>
              <a:gd name="adj1" fmla="val -80554"/>
              <a:gd name="adj2" fmla="val 1601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Método para 2 alíquotas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D72DFE4-A113-445E-86AA-9E658E27F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104" y="908720"/>
            <a:ext cx="3428121" cy="511175"/>
          </a:xfrm>
          <a:prstGeom prst="wedgeRectCallout">
            <a:avLst>
              <a:gd name="adj1" fmla="val -80184"/>
              <a:gd name="adj2" fmla="val 1576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Método para 1 alíquota</a:t>
            </a:r>
          </a:p>
        </p:txBody>
      </p:sp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23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Criando classes auxiliares</a:t>
            </a:r>
            <a:br>
              <a:rPr lang="pt-BR" altLang="pt-BR" dirty="0"/>
            </a:br>
            <a:r>
              <a:rPr lang="pt-BR" altLang="pt-BR" sz="2100" dirty="0"/>
              <a:t>(calcula INSS – geral – Solução 1)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340768"/>
            <a:ext cx="822960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ClasseCalculaINSSGeral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MetodoCalculaINSSGeral1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MetodoCalculaINSSGeral2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</a:t>
            </a:r>
            <a:r>
              <a:rPr lang="en-US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  <a:endParaRPr lang="pt-BR" altLang="pt-BR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MetodoCalculaINSSGeral3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</a:t>
            </a:r>
            <a:r>
              <a:rPr lang="en-US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200" b="1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0.09;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2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2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altLang="pt-BR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069D143A-46A3-4E14-95B8-FA002EDD4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1" y="1595562"/>
            <a:ext cx="8036633" cy="930082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5A033DA3-5170-4E72-9D40-9C0696288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2540936"/>
            <a:ext cx="8036632" cy="1438728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1" name="AutoShape 4">
            <a:extLst>
              <a:ext uri="{FF2B5EF4-FFF2-40B4-BE49-F238E27FC236}">
                <a16:creationId xmlns:a16="http://schemas.microsoft.com/office/drawing/2014/main" id="{BDF8E7A9-8BFC-4C63-832A-0FE5AD8B9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3983288"/>
            <a:ext cx="7941568" cy="2097984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3" name="AutoShape 4">
            <a:extLst>
              <a:ext uri="{FF2B5EF4-FFF2-40B4-BE49-F238E27FC236}">
                <a16:creationId xmlns:a16="http://schemas.microsoft.com/office/drawing/2014/main" id="{82A2A7B4-DD18-4680-88C8-849D49F0E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4866093"/>
            <a:ext cx="3919464" cy="1085261"/>
          </a:xfrm>
          <a:prstGeom prst="wedgeRoundRectCallout">
            <a:avLst>
              <a:gd name="adj1" fmla="val -46592"/>
              <a:gd name="adj2" fmla="val -7022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Todos os métodos recebem o </a:t>
            </a:r>
            <a:r>
              <a:rPr lang="pt-BR" altLang="pt-BR" sz="1800" b="1" dirty="0"/>
              <a:t>salario </a:t>
            </a:r>
            <a:r>
              <a:rPr lang="pt-BR" altLang="pt-BR" sz="1800" dirty="0"/>
              <a:t>como parâmetro e calculam e retornam o valor do </a:t>
            </a:r>
            <a:r>
              <a:rPr lang="pt-BR" altLang="pt-BR" sz="1800" b="1" dirty="0"/>
              <a:t>INSS</a:t>
            </a:r>
            <a:r>
              <a:rPr lang="pt-BR" altLang="pt-BR" sz="1800" dirty="0"/>
              <a:t>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6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18" grpId="0" animBg="1"/>
      <p:bldP spid="17" grpId="0" animBg="1"/>
      <p:bldP spid="19" grpId="0" animBg="1"/>
      <p:bldP spid="21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24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Criando classes auxiliares</a:t>
            </a:r>
            <a:br>
              <a:rPr lang="pt-BR" altLang="pt-BR" dirty="0"/>
            </a:br>
            <a:r>
              <a:rPr lang="pt-BR" altLang="pt-BR" sz="2100" dirty="0"/>
              <a:t>(calcula INSS – </a:t>
            </a:r>
            <a:r>
              <a:rPr lang="pt-BR" altLang="pt-BR" sz="2100" u="sng" dirty="0"/>
              <a:t>geral</a:t>
            </a:r>
            <a:r>
              <a:rPr lang="pt-BR" altLang="pt-BR" sz="2100" dirty="0"/>
              <a:t> – Solução 2)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340768"/>
            <a:ext cx="822960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ClasseCalculaINSSGeral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MetodoCalculaINSSGeral1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MetodoCalculaINSSGeral2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  <a:endParaRPr lang="pt-BR" altLang="pt-BR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MetodoCalculaINSSGeral3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b="1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0.09;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  <a:endParaRPr lang="pt-BR" altLang="pt-BR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AFE07BA4-1A4F-4C86-B598-9FDAC72EE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4866093"/>
            <a:ext cx="3919464" cy="1085261"/>
          </a:xfrm>
          <a:prstGeom prst="wedgeRoundRectCallout">
            <a:avLst>
              <a:gd name="adj1" fmla="val -57790"/>
              <a:gd name="adj2" fmla="val 3312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Vários 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800" dirty="0"/>
              <a:t> retornando o cálculo do </a:t>
            </a:r>
            <a:r>
              <a:rPr lang="pt-BR" altLang="pt-BR" sz="1800" b="1" dirty="0"/>
              <a:t>INSS</a:t>
            </a:r>
            <a:r>
              <a:rPr lang="pt-BR" altLang="pt-BR" sz="1800" dirty="0"/>
              <a:t> sem a necessidade uma variável local.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08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Espaço Reservado para Número de Slide 3">
            <a:extLst>
              <a:ext uri="{FF2B5EF4-FFF2-40B4-BE49-F238E27FC236}">
                <a16:creationId xmlns:a16="http://schemas.microsoft.com/office/drawing/2014/main" id="{2154B44C-6CBD-4966-8E76-E6BE793C11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117984-7E4A-47CC-A02F-00DC38AA5674}" type="slidenum">
              <a:rPr lang="pt-BR" altLang="en-US" sz="1200" smtClean="0">
                <a:latin typeface="Garamond" panose="02020404030301010803" pitchFamily="18" charset="0"/>
              </a:rPr>
              <a:pPr/>
              <a:t>25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99683" name="Rectangle 2">
            <a:extLst>
              <a:ext uri="{FF2B5EF4-FFF2-40B4-BE49-F238E27FC236}">
                <a16:creationId xmlns:a16="http://schemas.microsoft.com/office/drawing/2014/main" id="{256DFFCB-5561-44D5-A552-3DFB16AFC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</a:t>
            </a:r>
            <a:endParaRPr lang="pt-BR" altLang="pt-BR" sz="2100" dirty="0"/>
          </a:p>
        </p:txBody>
      </p:sp>
      <p:sp>
        <p:nvSpPr>
          <p:cNvPr id="199684" name="Rectangle 3">
            <a:extLst>
              <a:ext uri="{FF2B5EF4-FFF2-40B4-BE49-F238E27FC236}">
                <a16:creationId xmlns:a16="http://schemas.microsoft.com/office/drawing/2014/main" id="{D0C91E25-3B07-4915-B84B-8A447B328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28000" cy="4607842"/>
          </a:xfrm>
        </p:spPr>
        <p:txBody>
          <a:bodyPr/>
          <a:lstStyle/>
          <a:p>
            <a:pPr marL="0" indent="0" algn="just" eaLnBrk="1" hangingPunct="1">
              <a:spcBef>
                <a:spcPct val="0"/>
              </a:spcBef>
              <a:buNone/>
            </a:pPr>
            <a:r>
              <a:rPr lang="pt-BR" altLang="pt-BR" sz="2300" dirty="0"/>
              <a:t>Faça um programa (classe com método </a:t>
            </a:r>
            <a:r>
              <a:rPr lang="pt-BR" altLang="pt-BR" sz="2300" b="1" dirty="0" err="1"/>
              <a:t>main</a:t>
            </a:r>
            <a:r>
              <a:rPr lang="pt-BR" altLang="pt-BR" sz="2300" dirty="0"/>
              <a:t>) em Java que chame pelo menos 5 programas (classes) das listas de exercícios dos conteúdos anteriores. Escolha a seu gosto. Primeiro você deverá transformar estes programas anteriores, em classes comuns (sem o método </a:t>
            </a:r>
            <a:r>
              <a:rPr lang="pt-BR" altLang="pt-BR" sz="2300" b="1" dirty="0" err="1"/>
              <a:t>main</a:t>
            </a:r>
            <a:r>
              <a:rPr lang="pt-BR" altLang="pt-BR" sz="2300" dirty="0"/>
              <a:t> e em arquivos separados – </a:t>
            </a:r>
            <a:r>
              <a:rPr lang="pt-BR" altLang="pt-BR" sz="2300" u="sng" dirty="0"/>
              <a:t>configuração 2</a:t>
            </a:r>
            <a:r>
              <a:rPr lang="pt-BR" altLang="pt-BR" sz="2300" dirty="0"/>
              <a:t>), a fim de chamá-las no programa (classe) principal (menu) que você irá criar.</a:t>
            </a: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pt-BR" altLang="pt-BR" sz="2300" dirty="0"/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pt-BR" sz="2300" b="1" u="sng" dirty="0"/>
              <a:t>Dica</a:t>
            </a:r>
            <a:r>
              <a:rPr lang="pt-BR" altLang="pt-BR" sz="2300" dirty="0"/>
              <a:t>: Use como modelo o </a:t>
            </a:r>
            <a:r>
              <a:rPr lang="pt-BR" altLang="pt-BR" sz="2300" b="1" dirty="0"/>
              <a:t>Menu1</a:t>
            </a:r>
            <a:r>
              <a:rPr lang="pt-BR" altLang="pt-BR" sz="2300" dirty="0"/>
              <a:t> dos exemplos anteriores.</a:t>
            </a: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pt-BR" altLang="pt-BR" sz="2300" dirty="0">
              <a:solidFill>
                <a:schemeClr val="accent1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pt-BR" sz="2300" b="1" u="sng" dirty="0"/>
              <a:t>Observação</a:t>
            </a:r>
            <a:r>
              <a:rPr lang="pt-BR" altLang="pt-BR" sz="2300" dirty="0"/>
              <a:t>: Crie um projeto a parte (</a:t>
            </a:r>
            <a:r>
              <a:rPr lang="pt-BR" altLang="pt-BR" sz="2300" b="1" dirty="0" err="1"/>
              <a:t>ProjetoAEDI</a:t>
            </a:r>
            <a:r>
              <a:rPr lang="pt-BR" altLang="pt-BR" sz="2300" dirty="0"/>
              <a:t>) para guardar todas estas classes e a classe principal que contém o método </a:t>
            </a:r>
            <a:r>
              <a:rPr lang="pt-BR" altLang="pt-BR" sz="2300" b="1" dirty="0" err="1"/>
              <a:t>main</a:t>
            </a:r>
            <a:r>
              <a:rPr lang="pt-BR" altLang="pt-BR" sz="2300" dirty="0"/>
              <a:t> (programa principal, o menu do projeto).</a:t>
            </a:r>
          </a:p>
        </p:txBody>
      </p:sp>
    </p:spTree>
    <p:extLst>
      <p:ext uri="{BB962C8B-B14F-4D97-AF65-F5344CB8AC3E}">
        <p14:creationId xmlns:p14="http://schemas.microsoft.com/office/powerpoint/2010/main" val="4055121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83768-11A7-4AAF-851F-B98EF632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BB4FFF-6204-490C-A0BC-E93F7164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40560"/>
          </a:xfrm>
        </p:spPr>
        <p:txBody>
          <a:bodyPr/>
          <a:lstStyle/>
          <a:p>
            <a:pPr marL="0" indent="0" algn="just">
              <a:buNone/>
            </a:pPr>
            <a:r>
              <a:rPr lang="pt-BR" sz="2100" dirty="0"/>
              <a:t>Faça um sistema em Java (classe com método </a:t>
            </a:r>
            <a:r>
              <a:rPr lang="pt-BR" sz="2100" b="1" dirty="0" err="1"/>
              <a:t>main</a:t>
            </a:r>
            <a:r>
              <a:rPr lang="pt-BR" sz="2100" dirty="0"/>
              <a:t> e classe(s) auxiliar(es)) que solicite ao usuário o código de uma figura geométrica (1-quadrado, 2-retângulo, 3-triângulo retângulo, 4-círculo), os dados necessários para se calcular área da figura selecionada pelo usuário (por exemplo: se for um quadrado, pedir somente o valor do lado), e calcular e imprimir a área desta figura. Os cálculos das áreas deverão ser feitos dentro de métodos criados para cada figura numa outra classe (</a:t>
            </a:r>
            <a:r>
              <a:rPr lang="pt-BR" sz="2100" u="sng" dirty="0"/>
              <a:t>configuração 3</a:t>
            </a:r>
            <a:r>
              <a:rPr lang="pt-BR" sz="2100" dirty="0"/>
              <a:t>), assim como a solicitação dos dados necessários para o cálculo (lado, base, altura, raio).  A seleção da figura e a impressão de sua área deverão ser feitos na classe principal (classe com método </a:t>
            </a:r>
            <a:r>
              <a:rPr lang="pt-BR" sz="2100" b="1" dirty="0" err="1"/>
              <a:t>main</a:t>
            </a:r>
            <a:r>
              <a:rPr lang="pt-BR" sz="2100" dirty="0"/>
              <a:t>). Os métodos retornarão o valor da área calculada que deverá ser impressa na classe principal. </a:t>
            </a:r>
          </a:p>
          <a:p>
            <a:pPr marL="0" indent="0" algn="just">
              <a:buNone/>
            </a:pPr>
            <a:endParaRPr lang="pt-BR" sz="2100" dirty="0"/>
          </a:p>
          <a:p>
            <a:pPr marL="0" indent="0" algn="just">
              <a:buNone/>
            </a:pPr>
            <a:r>
              <a:rPr lang="pt-BR" altLang="pt-BR" sz="2100" b="1" u="sng" dirty="0"/>
              <a:t>Dica</a:t>
            </a:r>
            <a:r>
              <a:rPr lang="pt-BR" altLang="pt-BR" sz="2100" dirty="0"/>
              <a:t>: Use como modelo o </a:t>
            </a:r>
            <a:r>
              <a:rPr lang="pt-BR" altLang="pt-BR" sz="2100" b="1" dirty="0"/>
              <a:t>Menu2</a:t>
            </a:r>
            <a:r>
              <a:rPr lang="pt-BR" altLang="pt-BR" sz="2100" dirty="0"/>
              <a:t> dos exemplos anteriores.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F9EC88-711A-467D-9CD9-80604889A7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26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11612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11CA1-0BAF-46C3-838B-24E461B0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Projetos (</a:t>
            </a:r>
            <a:r>
              <a:rPr lang="pt-BR" i="1" dirty="0" err="1"/>
              <a:t>Projects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B9EE1-AFC5-47D7-AFE8-0E5EB4B3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8"/>
          </a:xfrm>
        </p:spPr>
        <p:txBody>
          <a:bodyPr/>
          <a:lstStyle/>
          <a:p>
            <a:pPr algn="just"/>
            <a:r>
              <a:rPr lang="pt-BR" sz="2800" dirty="0"/>
              <a:t>Projetos (</a:t>
            </a:r>
            <a:r>
              <a:rPr lang="pt-BR" sz="2800" i="1" dirty="0" err="1"/>
              <a:t>projects</a:t>
            </a:r>
            <a:r>
              <a:rPr lang="pt-BR" sz="2800" dirty="0"/>
              <a:t>) são a forma utilizada no Java para agrupar os programas (classes) e/ou pacotes (</a:t>
            </a:r>
            <a:r>
              <a:rPr lang="pt-BR" sz="2800" i="1" dirty="0" err="1"/>
              <a:t>packages</a:t>
            </a:r>
            <a:r>
              <a:rPr lang="pt-BR" sz="2800" dirty="0"/>
              <a:t>) que compõe um sistema. </a:t>
            </a:r>
          </a:p>
          <a:p>
            <a:pPr lvl="1" algn="just"/>
            <a:r>
              <a:rPr lang="pt-BR" sz="2400" dirty="0"/>
              <a:t>Normalmente tem-se uma classe principal (com método </a:t>
            </a:r>
            <a:r>
              <a:rPr lang="pt-BR" sz="2400" b="1" dirty="0" err="1"/>
              <a:t>main</a:t>
            </a:r>
            <a:r>
              <a:rPr lang="pt-BR" sz="2400" dirty="0"/>
              <a:t>) e várias outras classes que são chamadas a medida que o usuário vai navegando nas opções do sistema.</a:t>
            </a:r>
          </a:p>
          <a:p>
            <a:pPr lvl="1" algn="just"/>
            <a:r>
              <a:rPr lang="pt-BR" sz="2400" dirty="0"/>
              <a:t>Exemplo: </a:t>
            </a:r>
          </a:p>
          <a:p>
            <a:pPr lvl="2" algn="just"/>
            <a:r>
              <a:rPr lang="pt-BR" sz="2000" u="sng" dirty="0"/>
              <a:t>Projeto</a:t>
            </a:r>
            <a:r>
              <a:rPr lang="pt-BR" sz="2000" dirty="0"/>
              <a:t>: Sistema de Folha de Pagamento</a:t>
            </a:r>
          </a:p>
          <a:p>
            <a:pPr lvl="2" algn="just"/>
            <a:r>
              <a:rPr lang="pt-BR" sz="2000" u="sng" dirty="0"/>
              <a:t>Pacotes</a:t>
            </a:r>
            <a:r>
              <a:rPr lang="pt-BR" sz="2000" dirty="0"/>
              <a:t>: pessoa, processos, etc.</a:t>
            </a:r>
          </a:p>
          <a:p>
            <a:pPr lvl="2" algn="just"/>
            <a:r>
              <a:rPr lang="pt-BR" sz="2000" dirty="0"/>
              <a:t>Funcionalidades (classes): cadastro de pessoal, cálculo da folha de pagamento, manutenção da tabela de IR, etc.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68525E-DADD-4A4E-B4F5-B0B4B0379F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2770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11CA1-0BAF-46C3-838B-24E461B0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Pacotes (</a:t>
            </a:r>
            <a:r>
              <a:rPr lang="pt-BR" i="1" dirty="0" err="1"/>
              <a:t>Packages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B9EE1-AFC5-47D7-AFE8-0E5EB4B3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8"/>
          </a:xfrm>
        </p:spPr>
        <p:txBody>
          <a:bodyPr/>
          <a:lstStyle/>
          <a:p>
            <a:pPr algn="just"/>
            <a:r>
              <a:rPr lang="pt-BR" sz="2800" dirty="0"/>
              <a:t>Pacotes (</a:t>
            </a:r>
            <a:r>
              <a:rPr lang="pt-BR" sz="2800" i="1" dirty="0" err="1"/>
              <a:t>packages</a:t>
            </a:r>
            <a:r>
              <a:rPr lang="pt-BR" sz="2800" dirty="0"/>
              <a:t>) são uma forma utilizada no Java para </a:t>
            </a:r>
            <a:r>
              <a:rPr lang="pt-BR" sz="2800" u="sng" dirty="0" err="1"/>
              <a:t>subagrupar</a:t>
            </a:r>
            <a:r>
              <a:rPr lang="pt-BR" sz="2800" dirty="0"/>
              <a:t> os programas (classes) que compõe um sistema e que tem o mesmo objetivo ou atuam numa mesma entidade. </a:t>
            </a:r>
          </a:p>
          <a:p>
            <a:pPr lvl="1" algn="just"/>
            <a:r>
              <a:rPr lang="pt-BR" sz="2400" dirty="0"/>
              <a:t>Exemplo: </a:t>
            </a:r>
          </a:p>
          <a:p>
            <a:pPr lvl="2" algn="just"/>
            <a:r>
              <a:rPr lang="pt-BR" sz="2000" u="sng" dirty="0"/>
              <a:t>Projeto</a:t>
            </a:r>
            <a:r>
              <a:rPr lang="pt-BR" sz="2000" dirty="0"/>
              <a:t>: Sistema de Folha de Pagamento</a:t>
            </a:r>
          </a:p>
          <a:p>
            <a:pPr lvl="2" algn="just"/>
            <a:r>
              <a:rPr lang="pt-BR" sz="2000" u="sng" dirty="0"/>
              <a:t>Pacote</a:t>
            </a:r>
            <a:r>
              <a:rPr lang="pt-BR" sz="2000" dirty="0"/>
              <a:t>: pessoa</a:t>
            </a:r>
          </a:p>
          <a:p>
            <a:pPr lvl="3" algn="just"/>
            <a:r>
              <a:rPr lang="pt-BR" sz="1800" dirty="0"/>
              <a:t>Funcionalidades (classes): cadastros de funcionário, dependentes, fornecedores, etc.</a:t>
            </a:r>
          </a:p>
          <a:p>
            <a:pPr lvl="2" algn="just"/>
            <a:r>
              <a:rPr lang="pt-BR" sz="2000" u="sng" dirty="0"/>
              <a:t>Pacote</a:t>
            </a:r>
            <a:r>
              <a:rPr lang="pt-BR" sz="2000" dirty="0"/>
              <a:t>: processos</a:t>
            </a:r>
          </a:p>
          <a:p>
            <a:pPr lvl="3" algn="just"/>
            <a:r>
              <a:rPr lang="pt-BR" sz="1800" dirty="0"/>
              <a:t>Funcionalidades (classes): cálculo da folha de pagamento, manutenção da tabela de IR, etc.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68525E-DADD-4A4E-B4F5-B0B4B0379F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96041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5AF9E46-6BC2-487F-95B2-2A50094B9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057" y="1079240"/>
            <a:ext cx="5621271" cy="549143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D14B122-FEC6-40A5-B2A6-CD7F1795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Projetos no </a:t>
            </a:r>
            <a:r>
              <a:rPr lang="pt-BR" b="1" dirty="0"/>
              <a:t>Eclipse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31D1BF-E38A-4E61-9C8F-A2A1A402ED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</a:t>
            </a:fld>
            <a:endParaRPr lang="pt-BR" altLang="en-US"/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B4105081-04F5-40DD-B2A7-7B0F564480D7}"/>
              </a:ext>
            </a:extLst>
          </p:cNvPr>
          <p:cNvSpPr/>
          <p:nvPr/>
        </p:nvSpPr>
        <p:spPr bwMode="auto">
          <a:xfrm>
            <a:off x="3275856" y="1759564"/>
            <a:ext cx="4896544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Digite o nome do projeto (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ProjetoAEDI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)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50A8C3F-FD8C-4124-B50E-4A3D092B4CAA}"/>
              </a:ext>
            </a:extLst>
          </p:cNvPr>
          <p:cNvSpPr/>
          <p:nvPr/>
        </p:nvSpPr>
        <p:spPr bwMode="auto">
          <a:xfrm>
            <a:off x="6087736" y="3722019"/>
            <a:ext cx="2736304" cy="374374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Não altere mais nada!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FD54B00A-FA4E-4815-9E81-D5FEC39DFC7E}"/>
              </a:ext>
            </a:extLst>
          </p:cNvPr>
          <p:cNvSpPr/>
          <p:nvPr/>
        </p:nvSpPr>
        <p:spPr bwMode="auto">
          <a:xfrm>
            <a:off x="4369228" y="6034540"/>
            <a:ext cx="1728192" cy="676672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aqui</a:t>
            </a:r>
          </a:p>
        </p:txBody>
      </p:sp>
    </p:spTree>
    <p:extLst>
      <p:ext uri="{BB962C8B-B14F-4D97-AF65-F5344CB8AC3E}">
        <p14:creationId xmlns:p14="http://schemas.microsoft.com/office/powerpoint/2010/main" val="239901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16ABBA1-D49A-445A-933A-B40874343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68760"/>
            <a:ext cx="7098001" cy="44942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F61384-4A09-4384-9033-D2EACAC7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Projetos no </a:t>
            </a:r>
            <a:r>
              <a:rPr lang="pt-BR" b="1" dirty="0"/>
              <a:t>Eclipse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634042-1702-4AC3-9897-458150477B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6</a:t>
            </a:fld>
            <a:endParaRPr lang="pt-BR" altLang="en-US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8DF70BE8-C743-4B33-935B-21AF2D65C744}"/>
              </a:ext>
            </a:extLst>
          </p:cNvPr>
          <p:cNvSpPr/>
          <p:nvPr/>
        </p:nvSpPr>
        <p:spPr bwMode="auto">
          <a:xfrm>
            <a:off x="4974836" y="5102088"/>
            <a:ext cx="1728192" cy="676672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aqui</a:t>
            </a:r>
          </a:p>
        </p:txBody>
      </p:sp>
    </p:spTree>
    <p:extLst>
      <p:ext uri="{BB962C8B-B14F-4D97-AF65-F5344CB8AC3E}">
        <p14:creationId xmlns:p14="http://schemas.microsoft.com/office/powerpoint/2010/main" val="364335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principal do </a:t>
            </a:r>
            <a:r>
              <a:rPr lang="pt-BR" b="1" dirty="0"/>
              <a:t>Eclipse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7</a:t>
            </a:fld>
            <a:endParaRPr lang="pt-BR" alt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638A02B-1238-4B34-8711-EA4857CC6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25" b="24724"/>
          <a:stretch/>
        </p:blipFill>
        <p:spPr>
          <a:xfrm>
            <a:off x="2483768" y="1124744"/>
            <a:ext cx="3744416" cy="483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4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99D9B-38E7-4DE0-A856-D3B443C9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a classe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0F79E-361E-4492-89EA-842D9915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/>
          <a:lstStyle/>
          <a:p>
            <a:r>
              <a:rPr lang="pt-BR" sz="2800" dirty="0"/>
              <a:t>Clique com o botão direito em cima do projeto em questão (</a:t>
            </a:r>
            <a:r>
              <a:rPr lang="pt-BR" sz="2800" b="1" dirty="0" err="1"/>
              <a:t>ProjetoAEDI</a:t>
            </a:r>
            <a:r>
              <a:rPr lang="pt-BR" sz="2800" dirty="0"/>
              <a:t>);</a:t>
            </a:r>
          </a:p>
          <a:p>
            <a:r>
              <a:rPr lang="pt-BR" sz="2800" dirty="0"/>
              <a:t>Clique em </a:t>
            </a:r>
            <a:r>
              <a:rPr lang="pt-BR" sz="2800" b="1" i="1" dirty="0"/>
              <a:t>New</a:t>
            </a:r>
            <a:r>
              <a:rPr lang="pt-BR" sz="2800" dirty="0"/>
              <a:t> depois em </a:t>
            </a:r>
            <a:r>
              <a:rPr lang="pt-BR" sz="2800" b="1" i="1" dirty="0" err="1"/>
              <a:t>Class</a:t>
            </a:r>
            <a:r>
              <a:rPr lang="pt-BR" sz="2800" dirty="0"/>
              <a:t>;</a:t>
            </a:r>
          </a:p>
          <a:p>
            <a:r>
              <a:rPr lang="pt-BR" sz="2800" dirty="0"/>
              <a:t>Digite (sem espaços e acentos) o nome da classe principal (</a:t>
            </a:r>
            <a:r>
              <a:rPr lang="pt-BR" sz="2800" b="1" dirty="0" err="1"/>
              <a:t>MenuPrincipal</a:t>
            </a:r>
            <a:r>
              <a:rPr lang="pt-BR" sz="2800" dirty="0"/>
              <a:t>) em </a:t>
            </a:r>
            <a:r>
              <a:rPr lang="pt-BR" sz="2800" b="1" i="1" dirty="0" err="1"/>
              <a:t>Name</a:t>
            </a:r>
            <a:r>
              <a:rPr lang="pt-BR" sz="2800" dirty="0"/>
              <a:t>;</a:t>
            </a:r>
          </a:p>
          <a:p>
            <a:r>
              <a:rPr lang="pt-BR" sz="2800" dirty="0"/>
              <a:t>Marque a caixa </a:t>
            </a:r>
            <a:r>
              <a:rPr lang="pt-BR" sz="2800" b="1" i="1" dirty="0" err="1"/>
              <a:t>public</a:t>
            </a:r>
            <a:r>
              <a:rPr lang="pt-BR" sz="2800" b="1" i="1" dirty="0"/>
              <a:t> </a:t>
            </a:r>
            <a:r>
              <a:rPr lang="pt-BR" sz="2800" b="1" i="1" dirty="0" err="1"/>
              <a:t>static</a:t>
            </a:r>
            <a:r>
              <a:rPr lang="pt-BR" sz="2800" b="1" i="1" dirty="0"/>
              <a:t> </a:t>
            </a:r>
            <a:r>
              <a:rPr lang="pt-BR" sz="2800" b="1" i="1" dirty="0" err="1"/>
              <a:t>void</a:t>
            </a:r>
            <a:r>
              <a:rPr lang="pt-BR" sz="2800" b="1" i="1" dirty="0"/>
              <a:t> </a:t>
            </a:r>
            <a:r>
              <a:rPr lang="pt-BR" sz="2800" b="1" i="1" dirty="0" err="1"/>
              <a:t>main</a:t>
            </a:r>
            <a:r>
              <a:rPr lang="pt-BR" sz="2800" b="1" i="1" dirty="0"/>
              <a:t>(</a:t>
            </a:r>
            <a:r>
              <a:rPr lang="pt-BR" sz="2800" b="1" i="1" dirty="0" err="1"/>
              <a:t>String</a:t>
            </a:r>
            <a:r>
              <a:rPr lang="pt-BR" sz="2800" b="1" i="1" dirty="0"/>
              <a:t>[] </a:t>
            </a:r>
            <a:r>
              <a:rPr lang="pt-BR" sz="2800" b="1" i="1" dirty="0" err="1"/>
              <a:t>args</a:t>
            </a:r>
            <a:r>
              <a:rPr lang="pt-BR" sz="2800" b="1" i="1" dirty="0"/>
              <a:t>)</a:t>
            </a:r>
            <a:r>
              <a:rPr lang="pt-BR" sz="2800" dirty="0"/>
              <a:t> para criar o método </a:t>
            </a:r>
            <a:r>
              <a:rPr lang="pt-BR" sz="2800" b="1" i="1" dirty="0" err="1"/>
              <a:t>main</a:t>
            </a:r>
            <a:r>
              <a:rPr lang="pt-BR" sz="2800" dirty="0"/>
              <a:t>;</a:t>
            </a:r>
          </a:p>
          <a:p>
            <a:pPr lvl="1"/>
            <a:r>
              <a:rPr lang="pt-BR" sz="2400" dirty="0"/>
              <a:t>Esta classe com método </a:t>
            </a:r>
            <a:r>
              <a:rPr lang="pt-BR" sz="2400" b="1" i="1" dirty="0" err="1"/>
              <a:t>main</a:t>
            </a:r>
            <a:r>
              <a:rPr lang="pt-BR" sz="2400" dirty="0"/>
              <a:t> será o programa (classe) executável Java do projeto;</a:t>
            </a:r>
          </a:p>
          <a:p>
            <a:r>
              <a:rPr lang="pt-BR" sz="2800" dirty="0"/>
              <a:t>Clique em </a:t>
            </a:r>
            <a:r>
              <a:rPr lang="pt-BR" sz="2800" b="1" i="1" dirty="0" err="1"/>
              <a:t>Finish</a:t>
            </a:r>
            <a:r>
              <a:rPr lang="pt-BR" sz="2800" i="1" dirty="0"/>
              <a:t>.</a:t>
            </a:r>
            <a:endParaRPr lang="pt-BR" sz="2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CA8BB8-3EB2-419E-AEC8-AB25D9FCCB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8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3010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C7AADBF-2232-4963-A475-6C4F5A503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979107"/>
            <a:ext cx="4422070" cy="528470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B23819C-5467-4A6D-81D4-983750B8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a classe principal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5E7F61-0987-4507-8BF0-E2E30CE0C0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9</a:t>
            </a:fld>
            <a:endParaRPr lang="pt-BR" altLang="en-US"/>
          </a:p>
        </p:txBody>
      </p:sp>
      <p:sp>
        <p:nvSpPr>
          <p:cNvPr id="13" name="Seta: para a Esquerda 12">
            <a:extLst>
              <a:ext uri="{FF2B5EF4-FFF2-40B4-BE49-F238E27FC236}">
                <a16:creationId xmlns:a16="http://schemas.microsoft.com/office/drawing/2014/main" id="{095D698D-7C39-4F88-BBA5-0143DF159AA2}"/>
              </a:ext>
            </a:extLst>
          </p:cNvPr>
          <p:cNvSpPr/>
          <p:nvPr/>
        </p:nvSpPr>
        <p:spPr bwMode="auto">
          <a:xfrm>
            <a:off x="4139952" y="2564904"/>
            <a:ext cx="4824536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Digite o nome do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main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(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MenuPrincipal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)</a:t>
            </a:r>
          </a:p>
        </p:txBody>
      </p:sp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id="{CB0E7D87-7097-463D-8EBA-5A0ECD19DC2C}"/>
              </a:ext>
            </a:extLst>
          </p:cNvPr>
          <p:cNvSpPr/>
          <p:nvPr/>
        </p:nvSpPr>
        <p:spPr bwMode="auto">
          <a:xfrm>
            <a:off x="5076056" y="4247592"/>
            <a:ext cx="2808312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dirty="0">
                <a:solidFill>
                  <a:schemeClr val="bg1"/>
                </a:solidFill>
                <a:latin typeface="Arial" charset="0"/>
              </a:rPr>
              <a:t>Selecione esta opção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A86D32EF-307F-4BE4-9B25-46761B913799}"/>
              </a:ext>
            </a:extLst>
          </p:cNvPr>
          <p:cNvSpPr/>
          <p:nvPr/>
        </p:nvSpPr>
        <p:spPr bwMode="auto">
          <a:xfrm>
            <a:off x="3203848" y="5704656"/>
            <a:ext cx="1728192" cy="676672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aqui</a:t>
            </a:r>
          </a:p>
        </p:txBody>
      </p:sp>
    </p:spTree>
    <p:extLst>
      <p:ext uri="{BB962C8B-B14F-4D97-AF65-F5344CB8AC3E}">
        <p14:creationId xmlns:p14="http://schemas.microsoft.com/office/powerpoint/2010/main" val="3891997723"/>
      </p:ext>
    </p:extLst>
  </p:cSld>
  <p:clrMapOvr>
    <a:masterClrMapping/>
  </p:clrMapOvr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74968</TotalTime>
  <Words>2444</Words>
  <Application>Microsoft Office PowerPoint</Application>
  <PresentationFormat>Apresentação na tela (4:3)</PresentationFormat>
  <Paragraphs>351</Paragraphs>
  <Slides>26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Arial</vt:lpstr>
      <vt:lpstr>Courier New</vt:lpstr>
      <vt:lpstr>Garamond</vt:lpstr>
      <vt:lpstr>Times New Roman</vt:lpstr>
      <vt:lpstr>Wingdings</vt:lpstr>
      <vt:lpstr>Borda</vt:lpstr>
      <vt:lpstr>Algoritmos</vt:lpstr>
      <vt:lpstr>Conteúdo 14</vt:lpstr>
      <vt:lpstr>Projetos (Projects)</vt:lpstr>
      <vt:lpstr>Pacotes (Packages)</vt:lpstr>
      <vt:lpstr>Criando Projetos no Eclipse</vt:lpstr>
      <vt:lpstr>Criando Projetos no Eclipse</vt:lpstr>
      <vt:lpstr>Tela principal do Eclipse</vt:lpstr>
      <vt:lpstr>Criar a classe principal</vt:lpstr>
      <vt:lpstr>Criar a classe principal</vt:lpstr>
      <vt:lpstr>Cálculo do INSS - Configuração 1</vt:lpstr>
      <vt:lpstr>Calcula INSS – uma alíquota </vt:lpstr>
      <vt:lpstr>Calcula INSS – duas alíquotas </vt:lpstr>
      <vt:lpstr>Calcula INSS – três alíquotas</vt:lpstr>
      <vt:lpstr>Calcula INSS - Configuração 2</vt:lpstr>
      <vt:lpstr>Criando classe principal (main) (classe main)</vt:lpstr>
      <vt:lpstr>Criando classe principal (main) (classe main)</vt:lpstr>
      <vt:lpstr>Criando classes auxiliares (calcula INSS – uma alíquota)</vt:lpstr>
      <vt:lpstr>Criando classes auxiliares (calcula INSS – duas alíquotas)</vt:lpstr>
      <vt:lpstr>Criando classes auxiliares (calcula INSS – três alíquotas)</vt:lpstr>
      <vt:lpstr>Calcula INSS - Configuração 3  (aconselhável)</vt:lpstr>
      <vt:lpstr>Criando classe principal (main) (classe main)</vt:lpstr>
      <vt:lpstr>Criando classe principal (main) (classe main)</vt:lpstr>
      <vt:lpstr>Criando classes auxiliares (calcula INSS – geral – Solução 1)</vt:lpstr>
      <vt:lpstr>Criando classes auxiliares (calcula INSS – geral – Solução 2)</vt:lpstr>
      <vt:lpstr>Exercício 1</vt:lpstr>
      <vt:lpstr>Exercício 2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Ricardo Luiz Freitas</cp:lastModifiedBy>
  <cp:revision>2593</cp:revision>
  <dcterms:created xsi:type="dcterms:W3CDTF">2006-08-20T19:26:34Z</dcterms:created>
  <dcterms:modified xsi:type="dcterms:W3CDTF">2021-11-25T12:22:32Z</dcterms:modified>
</cp:coreProperties>
</file>