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40"/>
  </p:notesMasterIdLst>
  <p:handoutMasterIdLst>
    <p:handoutMasterId r:id="rId41"/>
  </p:handoutMasterIdLst>
  <p:sldIdLst>
    <p:sldId id="256" r:id="rId2"/>
    <p:sldId id="1415" r:id="rId3"/>
    <p:sldId id="1950" r:id="rId4"/>
    <p:sldId id="1951" r:id="rId5"/>
    <p:sldId id="1952" r:id="rId6"/>
    <p:sldId id="1954" r:id="rId7"/>
    <p:sldId id="1718" r:id="rId8"/>
    <p:sldId id="1729" r:id="rId9"/>
    <p:sldId id="1723" r:id="rId10"/>
    <p:sldId id="1953" r:id="rId11"/>
    <p:sldId id="1725" r:id="rId12"/>
    <p:sldId id="1728" r:id="rId13"/>
    <p:sldId id="1726" r:id="rId14"/>
    <p:sldId id="1727" r:id="rId15"/>
    <p:sldId id="1720" r:id="rId16"/>
    <p:sldId id="1730" r:id="rId17"/>
    <p:sldId id="1731" r:id="rId18"/>
    <p:sldId id="1732" r:id="rId19"/>
    <p:sldId id="1743" r:id="rId20"/>
    <p:sldId id="1957" r:id="rId21"/>
    <p:sldId id="1959" r:id="rId22"/>
    <p:sldId id="1961" r:id="rId23"/>
    <p:sldId id="1958" r:id="rId24"/>
    <p:sldId id="1960" r:id="rId25"/>
    <p:sldId id="1962" r:id="rId26"/>
    <p:sldId id="1719" r:id="rId27"/>
    <p:sldId id="1734" r:id="rId28"/>
    <p:sldId id="1735" r:id="rId29"/>
    <p:sldId id="1736" r:id="rId30"/>
    <p:sldId id="1737" r:id="rId31"/>
    <p:sldId id="1738" r:id="rId32"/>
    <p:sldId id="1739" r:id="rId33"/>
    <p:sldId id="1721" r:id="rId34"/>
    <p:sldId id="1741" r:id="rId35"/>
    <p:sldId id="1742" r:id="rId36"/>
    <p:sldId id="1627" r:id="rId37"/>
    <p:sldId id="1956" r:id="rId38"/>
    <p:sldId id="1955" r:id="rId3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709" autoAdjust="0"/>
  </p:normalViewPr>
  <p:slideViewPr>
    <p:cSldViewPr>
      <p:cViewPr varScale="1">
        <p:scale>
          <a:sx n="79" d="100"/>
          <a:sy n="79" d="100"/>
        </p:scale>
        <p:origin x="9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6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F1DC9949-E385-488E-93BF-DE678E73F8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8625900B-CF72-4BC4-9009-FA996820D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03A396D-531F-49A3-8BDD-58B98A4D40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61113"/>
            <a:ext cx="583685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8" name="Imagem 3">
            <a:hlinkClick r:id="rId2" action="ppaction://hlinksldjump"/>
            <a:extLst>
              <a:ext uri="{FF2B5EF4-FFF2-40B4-BE49-F238E27FC236}">
                <a16:creationId xmlns:a16="http://schemas.microsoft.com/office/drawing/2014/main" id="{E6AAF2C5-E9CF-4687-918E-7AC0808341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2"/>
          </a:xfrm>
        </p:spPr>
        <p:txBody>
          <a:bodyPr/>
          <a:lstStyle/>
          <a:p>
            <a:r>
              <a:rPr lang="pt-BR" sz="2800" b="1" dirty="0"/>
              <a:t>Objetos</a:t>
            </a:r>
            <a:r>
              <a:rPr lang="pt-BR" sz="2800" dirty="0"/>
              <a:t>: </a:t>
            </a:r>
          </a:p>
          <a:p>
            <a:pPr lvl="1"/>
            <a:r>
              <a:rPr lang="pt-BR" sz="2400" dirty="0" err="1"/>
              <a:t>Instanciamento</a:t>
            </a:r>
            <a:r>
              <a:rPr lang="pt-BR" sz="2400" dirty="0"/>
              <a:t> da classe atribuindo valores às propriedades (atributos) da classe;</a:t>
            </a:r>
          </a:p>
          <a:p>
            <a:pPr lvl="1"/>
            <a:r>
              <a:rPr lang="pt-BR" sz="2400" dirty="0"/>
              <a:t>Instanciar = alocar a classe na memória.</a:t>
            </a:r>
          </a:p>
          <a:p>
            <a:pPr lvl="1"/>
            <a:endParaRPr lang="pt-BR" sz="2400" dirty="0"/>
          </a:p>
          <a:p>
            <a:pPr lvl="1"/>
            <a:r>
              <a:rPr lang="pt-BR" sz="2400" i="1" u="sng" dirty="0"/>
              <a:t>Exemplos</a:t>
            </a:r>
            <a:r>
              <a:rPr lang="pt-BR" sz="2400" dirty="0"/>
              <a:t>: </a:t>
            </a:r>
          </a:p>
          <a:p>
            <a:pPr lvl="2"/>
            <a:r>
              <a:rPr lang="pt-BR" sz="2000" b="1" dirty="0"/>
              <a:t>Exemplo 1</a:t>
            </a:r>
            <a:r>
              <a:rPr lang="pt-BR" sz="2000" dirty="0"/>
              <a:t> de Pessoa;</a:t>
            </a:r>
          </a:p>
          <a:p>
            <a:pPr lvl="2"/>
            <a:r>
              <a:rPr lang="pt-BR" sz="2000" b="1" dirty="0"/>
              <a:t>Exemplo 2</a:t>
            </a:r>
            <a:r>
              <a:rPr lang="pt-BR" sz="2000" dirty="0"/>
              <a:t> de Pessoa;</a:t>
            </a:r>
          </a:p>
          <a:p>
            <a:pPr lvl="2"/>
            <a:r>
              <a:rPr lang="pt-BR" sz="2000" dirty="0"/>
              <a:t>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3791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extLst>
              <a:ext uri="{FF2B5EF4-FFF2-40B4-BE49-F238E27FC236}">
                <a16:creationId xmlns:a16="http://schemas.microsoft.com/office/drawing/2014/main" id="{88604F9E-D6B9-4561-89BE-5704A7EF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18" y="1105098"/>
            <a:ext cx="2196306" cy="1015455"/>
          </a:xfrm>
          <a:prstGeom prst="wedgeRoundRectCallout">
            <a:avLst>
              <a:gd name="adj1" fmla="val -75023"/>
              <a:gd name="adj2" fmla="val 729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Criação (</a:t>
            </a:r>
            <a:r>
              <a:rPr lang="pt-BR" altLang="pt-BR" sz="1800" dirty="0" err="1"/>
              <a:t>instanciamento</a:t>
            </a:r>
            <a:r>
              <a:rPr lang="pt-BR" altLang="pt-BR" sz="1800" dirty="0"/>
              <a:t>) do objeto </a:t>
            </a:r>
            <a:r>
              <a:rPr lang="pt-BR" altLang="pt-BR" sz="1800" b="1" dirty="0"/>
              <a:t>p0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15DA66F-C134-4C4C-BCA1-3E3C014B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648" y="2204864"/>
            <a:ext cx="2196306" cy="1015455"/>
          </a:xfrm>
          <a:prstGeom prst="wedgeRoundRectCallout">
            <a:avLst>
              <a:gd name="adj1" fmla="val -75023"/>
              <a:gd name="adj2" fmla="val 729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Criação (</a:t>
            </a:r>
            <a:r>
              <a:rPr lang="pt-BR" altLang="pt-BR" sz="1800" dirty="0" err="1"/>
              <a:t>instanciamento</a:t>
            </a:r>
            <a:r>
              <a:rPr lang="pt-BR" altLang="pt-BR" sz="1800" dirty="0"/>
              <a:t>) do objeto </a:t>
            </a:r>
            <a:r>
              <a:rPr lang="pt-BR" altLang="pt-BR" sz="1800" b="1" dirty="0"/>
              <a:t>p1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- Instanciando Classes (1)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472608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UtilizaPessoa_A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Instanciando (criando) objetos de Pessoa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p0 =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p0.nome = 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"Maria das Dores Silva"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p0.anoNasc = 1980;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p1.nome = 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"João Luiz Soares"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p1.anoNasc = 1967;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Acessando diretamente os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p0.nome);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p0.anoNasc);      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Chamando o método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p0.ImprimePessoa_A();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p1.ImprimePessoa_A();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CE5D5B-A8B0-4579-9FDE-0CFA736E8CE1}"/>
              </a:ext>
            </a:extLst>
          </p:cNvPr>
          <p:cNvSpPr/>
          <p:nvPr/>
        </p:nvSpPr>
        <p:spPr bwMode="auto">
          <a:xfrm>
            <a:off x="899592" y="1916832"/>
            <a:ext cx="5256584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BCFFA7-91B1-4092-9245-C2A19701ED79}"/>
              </a:ext>
            </a:extLst>
          </p:cNvPr>
          <p:cNvSpPr/>
          <p:nvPr/>
        </p:nvSpPr>
        <p:spPr bwMode="auto">
          <a:xfrm>
            <a:off x="899592" y="2895916"/>
            <a:ext cx="5256584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32A2A7B-C6DC-4A7E-A18F-9DA06130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636" y="4958986"/>
            <a:ext cx="2951058" cy="367383"/>
          </a:xfrm>
          <a:prstGeom prst="wedgeRoundRectCallout">
            <a:avLst>
              <a:gd name="adj1" fmla="val -101090"/>
              <a:gd name="adj2" fmla="val 1367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Impressão do objeto </a:t>
            </a:r>
            <a:r>
              <a:rPr lang="pt-BR" altLang="pt-BR" sz="1800" b="1" dirty="0"/>
              <a:t>p0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7BFCBC8-B2EF-4625-BF79-2FFB13774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410" y="5437881"/>
            <a:ext cx="2951058" cy="367383"/>
          </a:xfrm>
          <a:prstGeom prst="wedgeRoundRectCallout">
            <a:avLst>
              <a:gd name="adj1" fmla="val -101090"/>
              <a:gd name="adj2" fmla="val -4558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Impressão do objeto </a:t>
            </a:r>
            <a:r>
              <a:rPr lang="pt-BR" altLang="pt-BR" sz="1800" b="1" dirty="0"/>
              <a:t>p1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6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Construtor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método da classe que constrói/cria/instancia o objeto da classe (através do 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construtor padrão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(criado pelo Java) tem o mesmo nome da classe, não tem parâmetros, e não tem variáveis/comandos (vazio);</a:t>
            </a:r>
          </a:p>
          <a:p>
            <a:pPr lvl="2">
              <a:lnSpc>
                <a:spcPct val="107000"/>
              </a:lnSpc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fica oculto.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criamos um </a:t>
            </a:r>
            <a:r>
              <a:rPr lang="pt-B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construtor extra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 classe com parâmetros, o construtor padrão deixa de existir;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podemos cria-lo manualmente, o que é </a:t>
            </a: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ACONSELHÁVEL.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1443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256584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Construtor padrão (sem parâmetros)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pt-BR" sz="1600" b="1" kern="12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Construtor com parâmetros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pt-BR" sz="1600" b="1" kern="12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9290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- Instanciando Classes (2)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463711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Instanciando objetos de Pessoa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p0 = </a:t>
            </a: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"Maria das Dores Silva"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,1980);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Pessoa_B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"João Luiz Soares"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,1967);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Acessando diretamente os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p0.nome);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p0.anoNasc);      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Chamando o método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p0.ImprimePessoa_B();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p1.ImprimePessoa_B();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9565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6025-F6E8-4479-B98B-BCBCF6F1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C8EE6-9B93-4903-974A-2DEF179D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sz="2400" b="1" dirty="0" err="1"/>
              <a:t>Public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Dá acesso (“visibilidade”) em todo o projeto (incluindo todos os seus pacotes/</a:t>
            </a:r>
            <a:r>
              <a:rPr lang="pt-BR" sz="2000" dirty="0" err="1"/>
              <a:t>packages</a:t>
            </a:r>
            <a:r>
              <a:rPr lang="pt-BR" sz="2000" dirty="0"/>
              <a:t>) aos elementos (classes, atributos, etc.); </a:t>
            </a:r>
          </a:p>
          <a:p>
            <a:pPr lvl="1"/>
            <a:r>
              <a:rPr lang="pt-BR" sz="2000" dirty="0"/>
              <a:t>Todas as classes são </a:t>
            </a:r>
            <a:r>
              <a:rPr lang="pt-BR" sz="2000" dirty="0" err="1"/>
              <a:t>public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Construtor é obrigatório ser public.</a:t>
            </a:r>
          </a:p>
          <a:p>
            <a:r>
              <a:rPr lang="pt-BR" sz="2400" b="1" dirty="0"/>
              <a:t>Private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Torna o elemento acessível (“visível”) somente dentro da classe;</a:t>
            </a:r>
          </a:p>
          <a:p>
            <a:r>
              <a:rPr lang="pt-BR" sz="2400" b="1" dirty="0" err="1"/>
              <a:t>Protected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Torna o elemento acessível (“visível”) somente dentro do pacote (</a:t>
            </a:r>
            <a:r>
              <a:rPr lang="pt-BR" sz="2000" dirty="0" err="1"/>
              <a:t>package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/>
              <a:t>Modificador de acesso default, ou seja, se não colocarmos os modificadores </a:t>
            </a:r>
            <a:r>
              <a:rPr lang="pt-BR" sz="2000" dirty="0" err="1"/>
              <a:t>public</a:t>
            </a:r>
            <a:r>
              <a:rPr lang="pt-BR" sz="2000" dirty="0"/>
              <a:t> ou </a:t>
            </a:r>
            <a:r>
              <a:rPr lang="pt-BR" sz="2000" dirty="0" err="1"/>
              <a:t>private</a:t>
            </a:r>
            <a:r>
              <a:rPr lang="pt-BR" sz="2000" dirty="0"/>
              <a:t>, o elemento se torna </a:t>
            </a:r>
            <a:r>
              <a:rPr lang="pt-BR" sz="2000" dirty="0" err="1"/>
              <a:t>protected</a:t>
            </a:r>
            <a:r>
              <a:rPr lang="pt-BR" sz="20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2ED54-9278-4A73-9511-33820032C9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4320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463711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Pessoa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Pessoa(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50A37A9-63F9-4C6E-A2FF-ECE844B3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494" y="404664"/>
            <a:ext cx="2196306" cy="1015455"/>
          </a:xfrm>
          <a:prstGeom prst="wedgeRoundRectCallout">
            <a:avLst>
              <a:gd name="adj1" fmla="val -172828"/>
              <a:gd name="adj2" fmla="val 1029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Atributos “visíveis” somente dentro da classe Pessoa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5FAD58A-9EAB-4681-B758-997DDA71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1621457"/>
            <a:ext cx="2196306" cy="727423"/>
          </a:xfrm>
          <a:prstGeom prst="wedgeRoundRectCallout">
            <a:avLst>
              <a:gd name="adj1" fmla="val -236880"/>
              <a:gd name="adj2" fmla="val 1242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“visível” em todo o projeto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5CFC90-BFAF-4170-A7DE-938C52A7F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557561"/>
            <a:ext cx="2196306" cy="1087463"/>
          </a:xfrm>
          <a:prstGeom prst="wedgeRoundRectCallout">
            <a:avLst>
              <a:gd name="adj1" fmla="val -166423"/>
              <a:gd name="adj2" fmla="val 8983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“visível” somente dentro do pacote/</a:t>
            </a:r>
            <a:r>
              <a:rPr lang="pt-BR" altLang="pt-BR" sz="1800" dirty="0" err="1"/>
              <a:t>package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6025-F6E8-4479-B98B-BCBCF6F1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C8EE6-9B93-4903-974A-2DEF179D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sz="2400" b="1" dirty="0"/>
              <a:t>Encapsulamento</a:t>
            </a:r>
            <a:r>
              <a:rPr lang="pt-BR" sz="2400" dirty="0"/>
              <a:t>: é o empacotamento/proteção de atributos (variáveis) e métodos (ações), “ocultando” a sua implementação.</a:t>
            </a:r>
          </a:p>
          <a:p>
            <a:pPr lvl="1"/>
            <a:r>
              <a:rPr lang="pt-BR" sz="2000" dirty="0"/>
              <a:t>Coloca-se na classe toda a regra de negócio, e torna os atributos (variáveis) da classe protegidos;</a:t>
            </a:r>
          </a:p>
          <a:p>
            <a:pPr lvl="1"/>
            <a:r>
              <a:rPr lang="pt-BR" sz="2000" dirty="0"/>
              <a:t>Quando um atributo de uma classe é antecedido pela palavra </a:t>
            </a:r>
            <a:r>
              <a:rPr lang="pt-BR" sz="2000" b="1" dirty="0" err="1"/>
              <a:t>private</a:t>
            </a:r>
            <a:r>
              <a:rPr lang="pt-BR" sz="2000" dirty="0"/>
              <a:t> ele não pode ser alterado nem visualizado por outras classes;</a:t>
            </a:r>
          </a:p>
          <a:p>
            <a:pPr lvl="1"/>
            <a:r>
              <a:rPr lang="pt-BR" sz="2000" dirty="0"/>
              <a:t>Neste caso, é necessário a criação de métodos para alterar (</a:t>
            </a:r>
            <a:r>
              <a:rPr lang="pt-BR" sz="2000" b="1" dirty="0" err="1"/>
              <a:t>setter</a:t>
            </a:r>
            <a:r>
              <a:rPr lang="pt-BR" sz="2000" dirty="0"/>
              <a:t>) ou visualizar/retornar (</a:t>
            </a:r>
            <a:r>
              <a:rPr lang="pt-BR" sz="2000" b="1" dirty="0" err="1"/>
              <a:t>getter</a:t>
            </a:r>
            <a:r>
              <a:rPr lang="pt-BR" sz="2000" dirty="0"/>
              <a:t>) o valor daquele atributo (variável);</a:t>
            </a:r>
          </a:p>
          <a:p>
            <a:pPr lvl="1"/>
            <a:r>
              <a:rPr lang="pt-BR" sz="2000" dirty="0"/>
              <a:t>Normalmente a nomenclatura destes </a:t>
            </a:r>
            <a:r>
              <a:rPr lang="pt-BR" sz="2000"/>
              <a:t>são:</a:t>
            </a:r>
            <a:endParaRPr lang="pt-BR" sz="2000" dirty="0"/>
          </a:p>
          <a:p>
            <a:pPr lvl="2"/>
            <a:r>
              <a:rPr lang="pt-BR" sz="1600" dirty="0" err="1"/>
              <a:t>getter</a:t>
            </a:r>
            <a:r>
              <a:rPr lang="pt-BR" sz="1600" dirty="0"/>
              <a:t> = </a:t>
            </a:r>
            <a:r>
              <a:rPr lang="pt-BR" sz="1600" dirty="0" err="1"/>
              <a:t>getVariável</a:t>
            </a:r>
            <a:endParaRPr lang="pt-BR" sz="1600" dirty="0"/>
          </a:p>
          <a:p>
            <a:pPr lvl="2"/>
            <a:r>
              <a:rPr lang="pt-BR" sz="1600" dirty="0" err="1"/>
              <a:t>setter</a:t>
            </a:r>
            <a:r>
              <a:rPr lang="pt-BR" sz="1600" dirty="0"/>
              <a:t> = </a:t>
            </a:r>
            <a:r>
              <a:rPr lang="pt-BR" sz="1600" dirty="0" err="1"/>
              <a:t>setVariável</a:t>
            </a:r>
            <a:endParaRPr lang="pt-BR" sz="1600" dirty="0"/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2ED54-9278-4A73-9511-33820032C9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1996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463711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10DCB45-AAD8-42C4-9C82-C677425DD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973385"/>
            <a:ext cx="2196306" cy="727423"/>
          </a:xfrm>
          <a:prstGeom prst="wedgeRoundRectCallout">
            <a:avLst>
              <a:gd name="adj1" fmla="val -155534"/>
              <a:gd name="adj2" fmla="val 16483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 err="1"/>
              <a:t>getter</a:t>
            </a:r>
            <a:r>
              <a:rPr lang="pt-BR" altLang="pt-BR" sz="1800" dirty="0"/>
              <a:t> do atributo </a:t>
            </a:r>
            <a:r>
              <a:rPr lang="pt-BR" altLang="pt-BR" sz="1800" b="1" dirty="0"/>
              <a:t>nome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FB6239A-31FA-484B-8938-6A942E0D3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1909489"/>
            <a:ext cx="2196306" cy="727423"/>
          </a:xfrm>
          <a:prstGeom prst="wedgeRoundRectCallout">
            <a:avLst>
              <a:gd name="adj1" fmla="val -155534"/>
              <a:gd name="adj2" fmla="val 16483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 err="1"/>
              <a:t>getter</a:t>
            </a:r>
            <a:r>
              <a:rPr lang="pt-BR" altLang="pt-BR" sz="1800" dirty="0"/>
              <a:t> do atributo </a:t>
            </a:r>
            <a:r>
              <a:rPr lang="pt-BR" altLang="pt-BR" sz="1800" b="1" dirty="0" err="1"/>
              <a:t>anoNasc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94D5731B-0038-4DE6-86FC-60FE5D159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2845593"/>
            <a:ext cx="2196306" cy="727423"/>
          </a:xfrm>
          <a:prstGeom prst="wedgeRoundRectCallout">
            <a:avLst>
              <a:gd name="adj1" fmla="val -169497"/>
              <a:gd name="adj2" fmla="val 15258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 err="1"/>
              <a:t>setter</a:t>
            </a:r>
            <a:r>
              <a:rPr lang="pt-BR" altLang="pt-BR" sz="1800" dirty="0"/>
              <a:t> do atributo </a:t>
            </a:r>
            <a:r>
              <a:rPr lang="pt-BR" altLang="pt-BR" sz="1800" b="1" dirty="0"/>
              <a:t>nome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A231150-FCD5-4446-8C6E-503365AE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094" y="3789040"/>
            <a:ext cx="2196306" cy="727423"/>
          </a:xfrm>
          <a:prstGeom prst="wedgeRoundRectCallout">
            <a:avLst>
              <a:gd name="adj1" fmla="val -169284"/>
              <a:gd name="adj2" fmla="val 1554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 err="1"/>
              <a:t>setter</a:t>
            </a:r>
            <a:r>
              <a:rPr lang="pt-BR" altLang="pt-BR" sz="1800" dirty="0"/>
              <a:t> do atributo </a:t>
            </a:r>
            <a:r>
              <a:rPr lang="pt-BR" altLang="pt-BR" sz="1800" b="1" dirty="0" err="1"/>
              <a:t>anoNasc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463711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UtilizaPessoa_C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Instanciando objetos de Pessoa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p0 = </a:t>
            </a: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Acessando diretamente os atributos da classe =&gt; NÃO PODE MAIS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p0.nome = </a:t>
            </a:r>
            <a:r>
              <a:rPr lang="pt-BR" sz="1600" strike="sngStrike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"Maria das Dores Silva"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p0.anoNasc = 1980;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strike="sngStrike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strike="sngStrike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p0.nome);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strike="sngStrike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strike="sngStrike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p0.anoNasc);      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Chamando os métodos da classe que acessam os atributos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p0.setNome(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"Maria das Dores Silva"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p0.setAnoNasc(1980);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p0.getNome());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p0.getAnoNasc());         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685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15</a:t>
            </a:r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Conceitos Básicos de POO (Programação Orientada a Objetos)</a:t>
            </a:r>
          </a:p>
          <a:p>
            <a:pPr lvl="1" eaLnBrk="1" hangingPunct="1"/>
            <a:r>
              <a:rPr lang="pt-BR" altLang="pt-BR" dirty="0"/>
              <a:t>Conceitos Iniciais</a:t>
            </a:r>
          </a:p>
          <a:p>
            <a:pPr lvl="1" eaLnBrk="1" hangingPunct="1"/>
            <a:r>
              <a:rPr lang="pt-BR" altLang="pt-BR" dirty="0"/>
              <a:t>Modificadores de Acesso</a:t>
            </a:r>
          </a:p>
          <a:p>
            <a:pPr lvl="1" eaLnBrk="1" hangingPunct="1"/>
            <a:r>
              <a:rPr lang="pt-BR" altLang="pt-BR" dirty="0"/>
              <a:t>Encapsulamento</a:t>
            </a:r>
          </a:p>
          <a:p>
            <a:pPr lvl="1" eaLnBrk="1" hangingPunct="1"/>
            <a:r>
              <a:rPr lang="pt-BR" altLang="pt-BR" dirty="0"/>
              <a:t>Herança</a:t>
            </a:r>
          </a:p>
          <a:p>
            <a:pPr lvl="1" eaLnBrk="1" hangingPunct="1"/>
            <a:r>
              <a:rPr lang="pt-BR" altLang="pt-BR" dirty="0"/>
              <a:t>Polimorfismo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65577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C7E8-2533-4CDB-A779-9D50F4F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Entidade </a:t>
            </a:r>
            <a:r>
              <a:rPr lang="pt-BR" sz="2400" b="1" dirty="0"/>
              <a:t>Professor</a:t>
            </a:r>
            <a:r>
              <a:rPr lang="pt-BR" sz="2400" dirty="0"/>
              <a:t>:</a:t>
            </a:r>
          </a:p>
          <a:p>
            <a:pPr lvl="1"/>
            <a:r>
              <a:rPr lang="pt-BR" sz="2000" u="sng" dirty="0"/>
              <a:t>Nome</a:t>
            </a:r>
            <a:endParaRPr lang="pt-BR" sz="2000" dirty="0"/>
          </a:p>
          <a:p>
            <a:pPr lvl="1"/>
            <a:r>
              <a:rPr lang="pt-BR" sz="2000" u="sng" dirty="0"/>
              <a:t>Ano de nascimento</a:t>
            </a:r>
            <a:endParaRPr lang="pt-BR" sz="2000" dirty="0"/>
          </a:p>
          <a:p>
            <a:pPr lvl="1"/>
            <a:r>
              <a:rPr lang="pt-BR" sz="2000" u="sng" dirty="0"/>
              <a:t>Sexo</a:t>
            </a:r>
            <a:endParaRPr lang="pt-BR" sz="2000" dirty="0"/>
          </a:p>
          <a:p>
            <a:pPr lvl="1"/>
            <a:r>
              <a:rPr lang="pt-BR" sz="2000" u="sng" dirty="0"/>
              <a:t>Nome da mãe</a:t>
            </a:r>
            <a:endParaRPr lang="pt-BR" sz="2000" dirty="0"/>
          </a:p>
          <a:p>
            <a:pPr lvl="1"/>
            <a:r>
              <a:rPr lang="pt-BR" sz="2000" u="sng" dirty="0"/>
              <a:t>Documento de identidade</a:t>
            </a:r>
            <a:endParaRPr lang="pt-BR" sz="2000" dirty="0"/>
          </a:p>
          <a:p>
            <a:pPr lvl="1"/>
            <a:r>
              <a:rPr lang="pt-BR" sz="2000" u="sng" dirty="0"/>
              <a:t>CPF</a:t>
            </a:r>
          </a:p>
          <a:p>
            <a:pPr lvl="1"/>
            <a:r>
              <a:rPr lang="pt-BR" sz="2000" u="sng" dirty="0"/>
              <a:t>Naturalidade</a:t>
            </a:r>
            <a:endParaRPr lang="pt-BR" sz="2000" dirty="0"/>
          </a:p>
          <a:p>
            <a:pPr lvl="1"/>
            <a:r>
              <a:rPr lang="pt-BR" sz="2000" dirty="0"/>
              <a:t>...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Salário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Horas aulas</a:t>
            </a:r>
          </a:p>
          <a:p>
            <a:pPr lvl="1"/>
            <a:r>
              <a:rPr lang="pt-BR" sz="2000" dirty="0"/>
              <a:t>...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pic>
        <p:nvPicPr>
          <p:cNvPr id="1026" name="Picture 2" descr="Professor Honorário - Conceito, e o que é">
            <a:extLst>
              <a:ext uri="{FF2B5EF4-FFF2-40B4-BE49-F238E27FC236}">
                <a16:creationId xmlns:a16="http://schemas.microsoft.com/office/drawing/2014/main" id="{58F8468F-34B4-44D8-8336-E74CD581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12168"/>
            <a:ext cx="2651787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E736F63-96D8-4FCC-B191-895B914DB7A1}"/>
              </a:ext>
            </a:extLst>
          </p:cNvPr>
          <p:cNvSpPr/>
          <p:nvPr/>
        </p:nvSpPr>
        <p:spPr bwMode="auto">
          <a:xfrm>
            <a:off x="539552" y="2060848"/>
            <a:ext cx="4392488" cy="2880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0C01EEF-2FD1-4DA6-BBA2-4F8EA257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66" y="3865562"/>
            <a:ext cx="2196306" cy="1029717"/>
          </a:xfrm>
          <a:prstGeom prst="wedgeRoundRectCallout">
            <a:avLst>
              <a:gd name="adj1" fmla="val -122085"/>
              <a:gd name="adj2" fmla="val -808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Características (atributos) de </a:t>
            </a:r>
            <a:r>
              <a:rPr lang="pt-BR" altLang="pt-BR" sz="1800" b="1" dirty="0"/>
              <a:t>Pessoa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9F43B88-9283-49FF-A5EC-18395D03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24" y="5077841"/>
            <a:ext cx="2196306" cy="943447"/>
          </a:xfrm>
          <a:prstGeom prst="wedgeRoundRectCallout">
            <a:avLst>
              <a:gd name="adj1" fmla="val -160415"/>
              <a:gd name="adj2" fmla="val -165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Características (atributos) extras de </a:t>
            </a:r>
            <a:r>
              <a:rPr lang="pt-BR" altLang="pt-BR" sz="1800" b="1" dirty="0"/>
              <a:t>Professor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60543" cy="4530725"/>
          </a:xfrm>
        </p:spPr>
        <p:txBody>
          <a:bodyPr/>
          <a:lstStyle/>
          <a:p>
            <a:r>
              <a:rPr lang="pt-BR" sz="2400" dirty="0"/>
              <a:t>Exemplo 1 de </a:t>
            </a:r>
            <a:r>
              <a:rPr lang="pt-BR" sz="2400" b="1" dirty="0"/>
              <a:t>Professor</a:t>
            </a:r>
            <a:r>
              <a:rPr lang="pt-BR" sz="2400" dirty="0"/>
              <a:t>:</a:t>
            </a:r>
          </a:p>
          <a:p>
            <a:pPr lvl="1"/>
            <a:r>
              <a:rPr lang="pt-BR" sz="2000" u="sng" dirty="0"/>
              <a:t>Nome</a:t>
            </a:r>
            <a:r>
              <a:rPr lang="pt-BR" sz="2000" dirty="0"/>
              <a:t>: </a:t>
            </a:r>
            <a:r>
              <a:rPr lang="pt-BR" sz="2000" i="1" dirty="0"/>
              <a:t>Elizabeth Graça Oliveira</a:t>
            </a:r>
            <a:endParaRPr lang="pt-BR" sz="2000" dirty="0"/>
          </a:p>
          <a:p>
            <a:pPr lvl="1"/>
            <a:r>
              <a:rPr lang="pt-BR" sz="2000" u="sng" dirty="0"/>
              <a:t>Ano de nascimento</a:t>
            </a:r>
            <a:r>
              <a:rPr lang="pt-BR" sz="2000" dirty="0"/>
              <a:t>: </a:t>
            </a:r>
            <a:r>
              <a:rPr lang="pt-BR" sz="2000" i="1" dirty="0"/>
              <a:t>1965</a:t>
            </a:r>
            <a:endParaRPr lang="pt-BR" sz="2000" dirty="0"/>
          </a:p>
          <a:p>
            <a:pPr lvl="1"/>
            <a:r>
              <a:rPr lang="pt-BR" sz="2000" u="sng" dirty="0"/>
              <a:t>Sexo</a:t>
            </a:r>
            <a:r>
              <a:rPr lang="pt-BR" sz="2000" dirty="0"/>
              <a:t>: </a:t>
            </a:r>
            <a:r>
              <a:rPr lang="pt-BR" sz="2000" i="1" dirty="0"/>
              <a:t>Feminino</a:t>
            </a:r>
          </a:p>
          <a:p>
            <a:pPr lvl="1"/>
            <a:r>
              <a:rPr lang="pt-BR" sz="2000" u="sng" dirty="0"/>
              <a:t>Nome da mãe</a:t>
            </a:r>
            <a:r>
              <a:rPr lang="pt-BR" sz="2000" dirty="0"/>
              <a:t>: </a:t>
            </a:r>
            <a:r>
              <a:rPr lang="pt-BR" sz="2000" i="1" dirty="0"/>
              <a:t>Maria Antônia Oliveira</a:t>
            </a:r>
            <a:endParaRPr lang="pt-BR" sz="2000" dirty="0"/>
          </a:p>
          <a:p>
            <a:pPr lvl="1"/>
            <a:r>
              <a:rPr lang="pt-BR" sz="2000" u="sng" dirty="0"/>
              <a:t>Documento de identidade</a:t>
            </a:r>
            <a:r>
              <a:rPr lang="pt-BR" sz="2000" dirty="0"/>
              <a:t>: </a:t>
            </a:r>
            <a:r>
              <a:rPr lang="pt-BR" sz="2000" i="1" dirty="0"/>
              <a:t>MG777.334</a:t>
            </a:r>
            <a:endParaRPr lang="pt-BR" sz="2000" dirty="0"/>
          </a:p>
          <a:p>
            <a:pPr lvl="1"/>
            <a:r>
              <a:rPr lang="pt-BR" sz="2000" u="sng" dirty="0"/>
              <a:t>CPF</a:t>
            </a:r>
            <a:r>
              <a:rPr lang="pt-BR" sz="2000" dirty="0"/>
              <a:t>: </a:t>
            </a:r>
            <a:r>
              <a:rPr lang="pt-BR" sz="2000" i="1" dirty="0"/>
              <a:t>123.456.789-00</a:t>
            </a:r>
          </a:p>
          <a:p>
            <a:pPr lvl="1"/>
            <a:r>
              <a:rPr lang="pt-BR" sz="2000" u="sng" dirty="0"/>
              <a:t>Naturalidade</a:t>
            </a:r>
            <a:r>
              <a:rPr lang="pt-BR" sz="2000" dirty="0"/>
              <a:t>: </a:t>
            </a:r>
            <a:r>
              <a:rPr lang="pt-BR" sz="2000" i="1" dirty="0"/>
              <a:t>Ipatinga</a:t>
            </a:r>
            <a:endParaRPr lang="pt-BR" sz="2000" dirty="0"/>
          </a:p>
          <a:p>
            <a:pPr lvl="1"/>
            <a:r>
              <a:rPr lang="pt-BR" sz="2000" dirty="0"/>
              <a:t>...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Salário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i="1" dirty="0">
                <a:solidFill>
                  <a:srgbClr val="FF0000"/>
                </a:solidFill>
              </a:rPr>
              <a:t>R$7.800,00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Horas aulas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i="1" dirty="0">
                <a:solidFill>
                  <a:srgbClr val="FF0000"/>
                </a:solidFill>
              </a:rPr>
              <a:t>43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...</a:t>
            </a:r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B232A9-2183-470B-B2C7-5BBA043F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POO - Conceitos Iniciais</a:t>
            </a:r>
          </a:p>
        </p:txBody>
      </p:sp>
    </p:spTree>
    <p:extLst>
      <p:ext uri="{BB962C8B-B14F-4D97-AF65-F5344CB8AC3E}">
        <p14:creationId xmlns:p14="http://schemas.microsoft.com/office/powerpoint/2010/main" val="261384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46A4588-A69B-4521-B195-2EA0E21A6269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412776"/>
          <a:ext cx="2471936" cy="44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 err="1"/>
                        <a:t>anoNasc</a:t>
                      </a:r>
                      <a:endParaRPr lang="pt-BR" dirty="0"/>
                    </a:p>
                    <a:p>
                      <a:r>
                        <a:rPr lang="pt-BR" dirty="0"/>
                        <a:t>sexo</a:t>
                      </a:r>
                    </a:p>
                    <a:p>
                      <a:r>
                        <a:rPr lang="pt-BR" dirty="0" err="1"/>
                        <a:t>nomeMae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/>
                        <a:t>ImprimePessoa</a:t>
                      </a:r>
                      <a:endParaRPr lang="pt-BR" dirty="0"/>
                    </a:p>
                    <a:p>
                      <a:r>
                        <a:rPr lang="pt-BR" dirty="0" err="1"/>
                        <a:t>IdadePessoa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2E6A24F-E2D6-4CC8-BA3F-E61503EF7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82409"/>
              </p:ext>
            </p:extLst>
          </p:nvPr>
        </p:nvGraphicFramePr>
        <p:xfrm>
          <a:off x="5833934" y="1419458"/>
          <a:ext cx="3058546" cy="44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546">
                  <a:extLst>
                    <a:ext uri="{9D8B030D-6E8A-4147-A177-3AD203B41FA5}">
                      <a16:colId xmlns:a16="http://schemas.microsoft.com/office/drawing/2014/main" val="3546438783"/>
                    </a:ext>
                  </a:extLst>
                </a:gridCol>
              </a:tblGrid>
              <a:tr h="115319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OBJETO</a:t>
                      </a:r>
                    </a:p>
                    <a:p>
                      <a:pPr algn="ctr"/>
                      <a:r>
                        <a:rPr lang="pt-BR" dirty="0"/>
                        <a:t> (exemplo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51"/>
                  </a:ext>
                </a:extLst>
              </a:tr>
              <a:tr h="3256091">
                <a:tc>
                  <a:txBody>
                    <a:bodyPr/>
                    <a:lstStyle/>
                    <a:p>
                      <a:r>
                        <a:rPr lang="pt-BR" sz="1400" dirty="0"/>
                        <a:t>nome: </a:t>
                      </a:r>
                      <a:r>
                        <a:rPr lang="pt-BR" sz="1400" b="1" dirty="0"/>
                        <a:t>Elizabeth Graça Oliveira</a:t>
                      </a:r>
                    </a:p>
                    <a:p>
                      <a:r>
                        <a:rPr lang="pt-BR" sz="1400" dirty="0" err="1"/>
                        <a:t>anoNasc</a:t>
                      </a:r>
                      <a:r>
                        <a:rPr lang="pt-BR" sz="1400" dirty="0"/>
                        <a:t>: </a:t>
                      </a:r>
                      <a:r>
                        <a:rPr lang="pt-BR" sz="1400" b="1" dirty="0"/>
                        <a:t>1965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sexo: </a:t>
                      </a:r>
                      <a:r>
                        <a:rPr lang="pt-BR" sz="1400" b="1" dirty="0"/>
                        <a:t>Feminino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nomeMae</a:t>
                      </a:r>
                      <a:r>
                        <a:rPr lang="pt-BR" sz="1400" dirty="0"/>
                        <a:t>: 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Maria Antônia Oliveira</a:t>
                      </a:r>
                    </a:p>
                    <a:p>
                      <a:r>
                        <a:rPr lang="pt-BR" dirty="0"/>
                        <a:t>...</a:t>
                      </a: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salario: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7800</a:t>
                      </a: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horasAula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  <a:p>
                      <a:r>
                        <a:rPr lang="pt-BR" b="0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2983"/>
                  </a:ext>
                </a:extLst>
              </a:tr>
            </a:tbl>
          </a:graphicData>
        </a:graphic>
      </p:graphicFrame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48C109C9-2741-4B72-A4B1-4C33EF1C4271}"/>
              </a:ext>
            </a:extLst>
          </p:cNvPr>
          <p:cNvGraphicFramePr>
            <a:graphicFrameLocks noGrp="1"/>
          </p:cNvGraphicFramePr>
          <p:nvPr/>
        </p:nvGraphicFramePr>
        <p:xfrm>
          <a:off x="3059832" y="1412776"/>
          <a:ext cx="2471936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salario</a:t>
                      </a: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horasAula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ImprimeProfessor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ReajustaSalario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29B53D1-6FCD-4559-8FBE-F28047F917DD}"/>
              </a:ext>
            </a:extLst>
          </p:cNvPr>
          <p:cNvCxnSpPr>
            <a:cxnSpLocks/>
          </p:cNvCxnSpPr>
          <p:nvPr/>
        </p:nvCxnSpPr>
        <p:spPr bwMode="auto">
          <a:xfrm>
            <a:off x="2433630" y="2035300"/>
            <a:ext cx="9142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C33135B-E160-46A9-A703-5449F5B6F23F}"/>
              </a:ext>
            </a:extLst>
          </p:cNvPr>
          <p:cNvCxnSpPr>
            <a:cxnSpLocks/>
          </p:cNvCxnSpPr>
          <p:nvPr/>
        </p:nvCxnSpPr>
        <p:spPr bwMode="auto">
          <a:xfrm>
            <a:off x="5241942" y="2036138"/>
            <a:ext cx="9142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C7E8-2533-4CDB-A779-9D50F4F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Entidade </a:t>
            </a:r>
            <a:r>
              <a:rPr lang="pt-BR" sz="2400" b="1" dirty="0"/>
              <a:t>Aluno</a:t>
            </a:r>
            <a:r>
              <a:rPr lang="pt-BR" sz="2400" dirty="0"/>
              <a:t>:</a:t>
            </a:r>
          </a:p>
          <a:p>
            <a:pPr lvl="1"/>
            <a:r>
              <a:rPr lang="pt-BR" sz="2000" u="sng" dirty="0"/>
              <a:t>Nome</a:t>
            </a:r>
            <a:endParaRPr lang="pt-BR" sz="2000" dirty="0"/>
          </a:p>
          <a:p>
            <a:pPr lvl="1"/>
            <a:r>
              <a:rPr lang="pt-BR" sz="2000" u="sng" dirty="0"/>
              <a:t>Ano de nascimento</a:t>
            </a:r>
            <a:endParaRPr lang="pt-BR" sz="2000" dirty="0"/>
          </a:p>
          <a:p>
            <a:pPr lvl="1"/>
            <a:r>
              <a:rPr lang="pt-BR" sz="2000" u="sng" dirty="0"/>
              <a:t>Sexo</a:t>
            </a:r>
            <a:endParaRPr lang="pt-BR" sz="2000" dirty="0"/>
          </a:p>
          <a:p>
            <a:pPr lvl="1"/>
            <a:r>
              <a:rPr lang="pt-BR" sz="2000" u="sng" dirty="0"/>
              <a:t>Nome da mãe</a:t>
            </a:r>
            <a:endParaRPr lang="pt-BR" sz="2000" dirty="0"/>
          </a:p>
          <a:p>
            <a:pPr lvl="1"/>
            <a:r>
              <a:rPr lang="pt-BR" sz="2000" u="sng" dirty="0"/>
              <a:t>Documento de identidade</a:t>
            </a:r>
            <a:endParaRPr lang="pt-BR" sz="2000" dirty="0"/>
          </a:p>
          <a:p>
            <a:pPr lvl="1"/>
            <a:r>
              <a:rPr lang="pt-BR" sz="2000" u="sng" dirty="0"/>
              <a:t>CPF</a:t>
            </a:r>
          </a:p>
          <a:p>
            <a:pPr lvl="1"/>
            <a:r>
              <a:rPr lang="pt-BR" sz="2000" u="sng" dirty="0"/>
              <a:t>Naturalidade</a:t>
            </a:r>
            <a:endParaRPr lang="pt-BR" sz="2000" dirty="0"/>
          </a:p>
          <a:p>
            <a:pPr lvl="1"/>
            <a:r>
              <a:rPr lang="pt-BR" sz="2000" dirty="0"/>
              <a:t>...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Registro acadêmico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Curso</a:t>
            </a:r>
          </a:p>
          <a:p>
            <a:pPr lvl="1"/>
            <a:r>
              <a:rPr lang="pt-BR" sz="2000" dirty="0"/>
              <a:t>...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pic>
        <p:nvPicPr>
          <p:cNvPr id="2050" name="Picture 2" descr="Portal do Aluno - Colégio Guarulhos">
            <a:extLst>
              <a:ext uri="{FF2B5EF4-FFF2-40B4-BE49-F238E27FC236}">
                <a16:creationId xmlns:a16="http://schemas.microsoft.com/office/drawing/2014/main" id="{D896E69E-39DB-416E-ACA8-2F338BC2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17638"/>
            <a:ext cx="2677682" cy="19938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02B7017-BA1C-418A-AD72-0D81F3E651AB}"/>
              </a:ext>
            </a:extLst>
          </p:cNvPr>
          <p:cNvSpPr/>
          <p:nvPr/>
        </p:nvSpPr>
        <p:spPr bwMode="auto">
          <a:xfrm>
            <a:off x="539552" y="2060848"/>
            <a:ext cx="4392488" cy="2880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4990D43-ECE3-41DE-A86E-10D05204B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66" y="3865562"/>
            <a:ext cx="2196306" cy="1029717"/>
          </a:xfrm>
          <a:prstGeom prst="wedgeRoundRectCallout">
            <a:avLst>
              <a:gd name="adj1" fmla="val -122085"/>
              <a:gd name="adj2" fmla="val -808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Características (atributos) de </a:t>
            </a:r>
            <a:r>
              <a:rPr lang="pt-BR" altLang="pt-BR" sz="1800" b="1" dirty="0"/>
              <a:t>Pessoa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51FC9E5-F3B5-460B-AC89-3DF69ED5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24" y="5077841"/>
            <a:ext cx="2196306" cy="943447"/>
          </a:xfrm>
          <a:prstGeom prst="wedgeRoundRectCallout">
            <a:avLst>
              <a:gd name="adj1" fmla="val -124729"/>
              <a:gd name="adj2" fmla="val -196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Características (atributos) extras de </a:t>
            </a:r>
            <a:r>
              <a:rPr lang="pt-BR" altLang="pt-BR" sz="1800" b="1" dirty="0"/>
              <a:t>Aluno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60543" cy="4530725"/>
          </a:xfrm>
        </p:spPr>
        <p:txBody>
          <a:bodyPr/>
          <a:lstStyle/>
          <a:p>
            <a:r>
              <a:rPr lang="pt-BR" sz="2400" dirty="0"/>
              <a:t>Exemplo 1 de </a:t>
            </a:r>
            <a:r>
              <a:rPr lang="pt-BR" sz="2400" b="1" dirty="0"/>
              <a:t>Aluno</a:t>
            </a:r>
            <a:r>
              <a:rPr lang="pt-BR" sz="2400" dirty="0"/>
              <a:t>:</a:t>
            </a:r>
          </a:p>
          <a:p>
            <a:pPr lvl="1"/>
            <a:r>
              <a:rPr lang="pt-BR" sz="2000" u="sng" dirty="0"/>
              <a:t>Nome</a:t>
            </a:r>
            <a:r>
              <a:rPr lang="pt-BR" sz="2000" dirty="0"/>
              <a:t>: </a:t>
            </a:r>
            <a:r>
              <a:rPr lang="pt-BR" sz="2000" i="1" dirty="0"/>
              <a:t>Luiz </a:t>
            </a:r>
            <a:r>
              <a:rPr lang="pt-BR" sz="2000" i="1" dirty="0" err="1"/>
              <a:t>Terenzi</a:t>
            </a:r>
            <a:r>
              <a:rPr lang="pt-BR" sz="2000" i="1" dirty="0"/>
              <a:t> Silva</a:t>
            </a:r>
            <a:endParaRPr lang="pt-BR" sz="2000" dirty="0"/>
          </a:p>
          <a:p>
            <a:pPr lvl="1"/>
            <a:r>
              <a:rPr lang="pt-BR" sz="2000" u="sng" dirty="0"/>
              <a:t>Ano de nascimento</a:t>
            </a:r>
            <a:r>
              <a:rPr lang="pt-BR" sz="2000" dirty="0"/>
              <a:t>: </a:t>
            </a:r>
            <a:r>
              <a:rPr lang="pt-BR" sz="2000" i="1" dirty="0"/>
              <a:t>1972</a:t>
            </a:r>
            <a:endParaRPr lang="pt-BR" sz="2000" dirty="0"/>
          </a:p>
          <a:p>
            <a:pPr lvl="1"/>
            <a:r>
              <a:rPr lang="pt-BR" sz="2000" u="sng" dirty="0"/>
              <a:t>Sexo</a:t>
            </a:r>
            <a:r>
              <a:rPr lang="pt-BR" sz="2000" dirty="0"/>
              <a:t>: </a:t>
            </a:r>
            <a:r>
              <a:rPr lang="pt-BR" sz="2000" i="1" dirty="0"/>
              <a:t>Masculino</a:t>
            </a:r>
          </a:p>
          <a:p>
            <a:pPr lvl="1"/>
            <a:r>
              <a:rPr lang="pt-BR" sz="2000" u="sng" dirty="0"/>
              <a:t>Nome da mãe</a:t>
            </a:r>
            <a:r>
              <a:rPr lang="pt-BR" sz="2000" dirty="0"/>
              <a:t>: </a:t>
            </a:r>
            <a:r>
              <a:rPr lang="pt-BR" sz="2000" i="1" dirty="0"/>
              <a:t>Mércia </a:t>
            </a:r>
            <a:r>
              <a:rPr lang="pt-BR" sz="2000" i="1" dirty="0" err="1"/>
              <a:t>Terenzi</a:t>
            </a:r>
            <a:r>
              <a:rPr lang="pt-BR" sz="2000" i="1" dirty="0"/>
              <a:t> Silva</a:t>
            </a:r>
            <a:endParaRPr lang="pt-BR" sz="2000" dirty="0"/>
          </a:p>
          <a:p>
            <a:pPr lvl="1"/>
            <a:r>
              <a:rPr lang="pt-BR" sz="2000" u="sng" dirty="0"/>
              <a:t>Documento de identidade</a:t>
            </a:r>
            <a:r>
              <a:rPr lang="pt-BR" sz="2000" dirty="0"/>
              <a:t>: </a:t>
            </a:r>
            <a:r>
              <a:rPr lang="pt-BR" sz="2000" i="1" dirty="0"/>
              <a:t>MG987.654</a:t>
            </a:r>
            <a:endParaRPr lang="pt-BR" sz="2000" dirty="0"/>
          </a:p>
          <a:p>
            <a:pPr lvl="1"/>
            <a:r>
              <a:rPr lang="pt-BR" sz="2000" u="sng" dirty="0"/>
              <a:t>CPF</a:t>
            </a:r>
            <a:r>
              <a:rPr lang="pt-BR" sz="2000" dirty="0"/>
              <a:t>: </a:t>
            </a:r>
            <a:r>
              <a:rPr lang="pt-BR" sz="2000" i="1" dirty="0"/>
              <a:t>101.456.700-67</a:t>
            </a:r>
          </a:p>
          <a:p>
            <a:pPr lvl="1"/>
            <a:r>
              <a:rPr lang="pt-BR" sz="2000" u="sng" dirty="0"/>
              <a:t>Naturalidade</a:t>
            </a:r>
            <a:r>
              <a:rPr lang="pt-BR" sz="2000" dirty="0"/>
              <a:t>: </a:t>
            </a:r>
            <a:r>
              <a:rPr lang="pt-BR" sz="2000" i="1" dirty="0"/>
              <a:t>Contagem</a:t>
            </a:r>
            <a:endParaRPr lang="pt-BR" sz="2000" dirty="0"/>
          </a:p>
          <a:p>
            <a:pPr lvl="1"/>
            <a:r>
              <a:rPr lang="pt-BR" sz="2000" dirty="0"/>
              <a:t>...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Registro acadêmico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i="1" dirty="0">
                <a:solidFill>
                  <a:srgbClr val="FF0000"/>
                </a:solidFill>
              </a:rPr>
              <a:t>E000234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Curso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i="1" dirty="0">
                <a:solidFill>
                  <a:srgbClr val="FF0000"/>
                </a:solidFill>
              </a:rPr>
              <a:t>Arquitetura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...</a:t>
            </a:r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B232A9-2183-470B-B2C7-5BBA043F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POO - Conceitos Iniciais</a:t>
            </a:r>
          </a:p>
        </p:txBody>
      </p:sp>
    </p:spTree>
    <p:extLst>
      <p:ext uri="{BB962C8B-B14F-4D97-AF65-F5344CB8AC3E}">
        <p14:creationId xmlns:p14="http://schemas.microsoft.com/office/powerpoint/2010/main" val="84081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46A4588-A69B-4521-B195-2EA0E21A6269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412776"/>
          <a:ext cx="2471936" cy="44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 err="1"/>
                        <a:t>anoNasc</a:t>
                      </a:r>
                      <a:endParaRPr lang="pt-BR" dirty="0"/>
                    </a:p>
                    <a:p>
                      <a:r>
                        <a:rPr lang="pt-BR" dirty="0"/>
                        <a:t>sexo</a:t>
                      </a:r>
                    </a:p>
                    <a:p>
                      <a:r>
                        <a:rPr lang="pt-BR" dirty="0" err="1"/>
                        <a:t>nomeMae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/>
                        <a:t>ImprimePessoa</a:t>
                      </a:r>
                      <a:endParaRPr lang="pt-BR" dirty="0"/>
                    </a:p>
                    <a:p>
                      <a:r>
                        <a:rPr lang="pt-BR" dirty="0" err="1"/>
                        <a:t>IdadePessoa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2E6A24F-E2D6-4CC8-BA3F-E61503EF7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93637"/>
              </p:ext>
            </p:extLst>
          </p:nvPr>
        </p:nvGraphicFramePr>
        <p:xfrm>
          <a:off x="5833934" y="1419458"/>
          <a:ext cx="3058546" cy="44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546">
                  <a:extLst>
                    <a:ext uri="{9D8B030D-6E8A-4147-A177-3AD203B41FA5}">
                      <a16:colId xmlns:a16="http://schemas.microsoft.com/office/drawing/2014/main" val="3546438783"/>
                    </a:ext>
                  </a:extLst>
                </a:gridCol>
              </a:tblGrid>
              <a:tr h="115319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OBJETO</a:t>
                      </a:r>
                    </a:p>
                    <a:p>
                      <a:pPr algn="ctr"/>
                      <a:r>
                        <a:rPr lang="pt-BR" dirty="0"/>
                        <a:t> (exemplo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51"/>
                  </a:ext>
                </a:extLst>
              </a:tr>
              <a:tr h="3256091">
                <a:tc>
                  <a:txBody>
                    <a:bodyPr/>
                    <a:lstStyle/>
                    <a:p>
                      <a:r>
                        <a:rPr lang="pt-BR" sz="1400" dirty="0"/>
                        <a:t>nome: </a:t>
                      </a:r>
                      <a:r>
                        <a:rPr lang="pt-BR" sz="1400" b="1" dirty="0"/>
                        <a:t>Luiz </a:t>
                      </a:r>
                      <a:r>
                        <a:rPr lang="pt-BR" sz="1400" b="1" dirty="0" err="1"/>
                        <a:t>Terenzi</a:t>
                      </a:r>
                      <a:r>
                        <a:rPr lang="pt-BR" sz="1400" b="1" dirty="0"/>
                        <a:t> Silva</a:t>
                      </a:r>
                    </a:p>
                    <a:p>
                      <a:r>
                        <a:rPr lang="pt-BR" sz="1400" dirty="0" err="1"/>
                        <a:t>anoNasc</a:t>
                      </a:r>
                      <a:r>
                        <a:rPr lang="pt-BR" sz="1400" dirty="0"/>
                        <a:t>: </a:t>
                      </a:r>
                      <a:r>
                        <a:rPr lang="pt-BR" sz="1400" b="1" dirty="0"/>
                        <a:t>1972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sexo: </a:t>
                      </a:r>
                      <a:r>
                        <a:rPr lang="pt-BR" sz="1400" b="1" dirty="0"/>
                        <a:t>Masculino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nomeMae</a:t>
                      </a:r>
                      <a:r>
                        <a:rPr lang="pt-BR" sz="1400" dirty="0"/>
                        <a:t>: 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Mércia </a:t>
                      </a: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Terenzi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Silva</a:t>
                      </a:r>
                    </a:p>
                    <a:p>
                      <a:r>
                        <a:rPr lang="pt-BR" dirty="0"/>
                        <a:t>...</a:t>
                      </a: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ra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E000234</a:t>
                      </a: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curso: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Arquitetura</a:t>
                      </a:r>
                    </a:p>
                    <a:p>
                      <a:r>
                        <a:rPr lang="pt-BR" b="0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2983"/>
                  </a:ext>
                </a:extLst>
              </a:tr>
            </a:tbl>
          </a:graphicData>
        </a:graphic>
      </p:graphicFrame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48C109C9-2741-4B72-A4B1-4C33EF1C4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99066"/>
              </p:ext>
            </p:extLst>
          </p:nvPr>
        </p:nvGraphicFramePr>
        <p:xfrm>
          <a:off x="3059832" y="1412776"/>
          <a:ext cx="2471936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ra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curso</a:t>
                      </a: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ImprimeAluno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TrancaMatricula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29B53D1-6FCD-4559-8FBE-F28047F917DD}"/>
              </a:ext>
            </a:extLst>
          </p:cNvPr>
          <p:cNvCxnSpPr>
            <a:cxnSpLocks/>
          </p:cNvCxnSpPr>
          <p:nvPr/>
        </p:nvCxnSpPr>
        <p:spPr bwMode="auto">
          <a:xfrm>
            <a:off x="2433630" y="2035300"/>
            <a:ext cx="9142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C33135B-E160-46A9-A703-5449F5B6F23F}"/>
              </a:ext>
            </a:extLst>
          </p:cNvPr>
          <p:cNvCxnSpPr>
            <a:cxnSpLocks/>
          </p:cNvCxnSpPr>
          <p:nvPr/>
        </p:nvCxnSpPr>
        <p:spPr bwMode="auto">
          <a:xfrm>
            <a:off x="5241942" y="2036138"/>
            <a:ext cx="9142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400" b="1" dirty="0"/>
              <a:t>Herança</a:t>
            </a:r>
            <a:r>
              <a:rPr lang="pt-BR" sz="2400" dirty="0"/>
              <a:t>: é a propriedade de uma classe (filha ou subclasse) herdar as características (atributos) e ações (métodos) de uma classe superior (pai ou superclasse), estendendo (criando novos) atributos e métodos para esta nova classe.</a:t>
            </a:r>
          </a:p>
          <a:p>
            <a:pPr lvl="1"/>
            <a:r>
              <a:rPr lang="pt-BR" sz="2000" dirty="0"/>
              <a:t>Especializa a subclasse (classe filha) a partir das características da superclasse (classe pai);</a:t>
            </a:r>
          </a:p>
          <a:p>
            <a:pPr lvl="1"/>
            <a:r>
              <a:rPr lang="pt-BR" sz="2000" dirty="0"/>
              <a:t>Evita códigos redundantes.</a:t>
            </a: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249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Pessoa(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818207"/>
            <a:ext cx="2196306" cy="1001069"/>
          </a:xfrm>
          <a:prstGeom prst="wedgeRoundRectCallout">
            <a:avLst>
              <a:gd name="adj1" fmla="val -100066"/>
              <a:gd name="adj2" fmla="val -74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Pessoa (SUPERCLASSE ou classe PAI)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Aluno_A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Aluno_A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i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 no próximo slide...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818207"/>
            <a:ext cx="2196306" cy="727423"/>
          </a:xfrm>
          <a:prstGeom prst="wedgeRoundRectCallout">
            <a:avLst>
              <a:gd name="adj1" fmla="val -83412"/>
              <a:gd name="adj2" fmla="val -66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Aluno (REDUNDANTE)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i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4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731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C7E8-2533-4CDB-A779-9D50F4F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 </a:t>
            </a:r>
            <a:r>
              <a:rPr lang="pt-BR" b="1" dirty="0"/>
              <a:t>Pessoa</a:t>
            </a:r>
            <a:r>
              <a:rPr lang="pt-BR" dirty="0"/>
              <a:t>:</a:t>
            </a:r>
          </a:p>
          <a:p>
            <a:pPr lvl="1"/>
            <a:r>
              <a:rPr lang="pt-BR" u="sng" dirty="0"/>
              <a:t>Nome</a:t>
            </a:r>
            <a:endParaRPr lang="pt-BR" dirty="0"/>
          </a:p>
          <a:p>
            <a:pPr lvl="1"/>
            <a:r>
              <a:rPr lang="pt-BR" u="sng" dirty="0"/>
              <a:t>Ano de nascimento</a:t>
            </a:r>
            <a:endParaRPr lang="pt-BR" dirty="0"/>
          </a:p>
          <a:p>
            <a:pPr lvl="1"/>
            <a:r>
              <a:rPr lang="pt-BR" u="sng" dirty="0"/>
              <a:t>Sexo</a:t>
            </a:r>
            <a:endParaRPr lang="pt-BR" dirty="0"/>
          </a:p>
          <a:p>
            <a:pPr lvl="1"/>
            <a:r>
              <a:rPr lang="pt-BR" u="sng" dirty="0"/>
              <a:t>Nome da mãe</a:t>
            </a:r>
            <a:endParaRPr lang="pt-BR" dirty="0"/>
          </a:p>
          <a:p>
            <a:pPr lvl="1"/>
            <a:r>
              <a:rPr lang="pt-BR" u="sng" dirty="0"/>
              <a:t>Documento de identidade</a:t>
            </a:r>
            <a:endParaRPr lang="pt-BR" dirty="0"/>
          </a:p>
          <a:p>
            <a:pPr lvl="1"/>
            <a:r>
              <a:rPr lang="pt-BR" u="sng" dirty="0"/>
              <a:t>CPF</a:t>
            </a:r>
          </a:p>
          <a:p>
            <a:pPr lvl="1"/>
            <a:r>
              <a:rPr lang="pt-BR" u="sng" dirty="0"/>
              <a:t>Naturalidade</a:t>
            </a:r>
            <a:endParaRPr lang="pt-BR" dirty="0"/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  <p:pic>
        <p:nvPicPr>
          <p:cNvPr id="2052" name="Picture 4" descr="Área da Superfície de um Corpo Humano - Brasil Escola">
            <a:extLst>
              <a:ext uri="{FF2B5EF4-FFF2-40B4-BE49-F238E27FC236}">
                <a16:creationId xmlns:a16="http://schemas.microsoft.com/office/drawing/2014/main" id="{03DF391B-39C1-40E3-ACA4-E95B0A25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96752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57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51" y="3212976"/>
            <a:ext cx="2336949" cy="2808312"/>
          </a:xfrm>
          <a:prstGeom prst="wedgeRoundRectCallout">
            <a:avLst>
              <a:gd name="adj1" fmla="val -221095"/>
              <a:gd name="adj2" fmla="val -1160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</a:t>
            </a:r>
            <a:r>
              <a:rPr lang="pt-BR" altLang="pt-BR" sz="1800" b="1" dirty="0"/>
              <a:t>Aluno</a:t>
            </a:r>
            <a:r>
              <a:rPr lang="pt-BR" altLang="pt-BR" sz="1800" dirty="0"/>
              <a:t> (SUBCLASSE ou classe FILHA)</a:t>
            </a:r>
          </a:p>
          <a:p>
            <a:pPr algn="ctr" eaLnBrk="1" hangingPunct="1"/>
            <a:endParaRPr lang="pt-BR" altLang="pt-BR" sz="1800" dirty="0"/>
          </a:p>
          <a:p>
            <a:pPr algn="ctr" eaLnBrk="1" hangingPunct="1"/>
            <a:r>
              <a:rPr lang="pt-BR" altLang="pt-BR" sz="1800" dirty="0"/>
              <a:t>Herda características (atributos e métodos) da classe </a:t>
            </a:r>
            <a:r>
              <a:rPr lang="pt-BR" altLang="pt-BR" sz="1800" b="1" dirty="0"/>
              <a:t>Pessoa</a:t>
            </a:r>
          </a:p>
          <a:p>
            <a:pPr algn="ctr" eaLnBrk="1" hangingPunct="1"/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Aluno_A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Aluno_A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400" i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i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 no próximo slide...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874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i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4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45784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D7537549-F4CC-4A0C-8F06-5C14CC1D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870" y="3134146"/>
            <a:ext cx="2336949" cy="2743126"/>
          </a:xfrm>
          <a:prstGeom prst="wedgeRoundRectCallout">
            <a:avLst>
              <a:gd name="adj1" fmla="val -216521"/>
              <a:gd name="adj2" fmla="val -11490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</a:t>
            </a:r>
            <a:r>
              <a:rPr lang="pt-BR" altLang="pt-BR" sz="1800" b="1" dirty="0"/>
              <a:t>Professor</a:t>
            </a:r>
            <a:r>
              <a:rPr lang="pt-BR" altLang="pt-BR" sz="1800" dirty="0"/>
              <a:t> (SUBCLASSE ou classe FILHA)</a:t>
            </a:r>
          </a:p>
          <a:p>
            <a:pPr algn="ctr" eaLnBrk="1" hangingPunct="1"/>
            <a:endParaRPr lang="pt-BR" altLang="pt-BR" sz="1800" dirty="0"/>
          </a:p>
          <a:p>
            <a:pPr algn="ctr" eaLnBrk="1" hangingPunct="1"/>
            <a:r>
              <a:rPr lang="pt-BR" altLang="pt-BR" sz="1800" dirty="0"/>
              <a:t>Herda características (atributos e métodos) da classe Pessoa</a:t>
            </a:r>
          </a:p>
          <a:p>
            <a:pPr algn="ctr" eaLnBrk="1" hangingPunct="1"/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Professor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salario;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Professor(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salario)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salario)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08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8DE73-1436-427A-9190-86597977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5DAC7-CE66-49A2-B5F3-A992226B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400" b="1" dirty="0" err="1"/>
              <a:t>Poli+morfismo</a:t>
            </a:r>
            <a:r>
              <a:rPr lang="pt-BR" sz="2400" b="1" dirty="0"/>
              <a:t> </a:t>
            </a:r>
            <a:r>
              <a:rPr lang="pt-BR" sz="2400" dirty="0"/>
              <a:t>= </a:t>
            </a:r>
            <a:r>
              <a:rPr lang="pt-BR" sz="2400" dirty="0" err="1"/>
              <a:t>Muitas+Formas</a:t>
            </a:r>
            <a:endParaRPr lang="pt-BR" sz="2400" dirty="0"/>
          </a:p>
          <a:p>
            <a:pPr lvl="1"/>
            <a:r>
              <a:rPr lang="pt-BR" sz="2000" dirty="0"/>
              <a:t>Objetos do mesmo tipo podendo agir de formas diferentes;</a:t>
            </a:r>
          </a:p>
          <a:p>
            <a:pPr lvl="1"/>
            <a:r>
              <a:rPr lang="pt-BR" sz="2000" dirty="0"/>
              <a:t>Capacidade do método de uma subclasse (classe filha) executar o mesmo método da superclasse (classe filha) de forma diferente;</a:t>
            </a:r>
          </a:p>
          <a:p>
            <a:pPr lvl="1"/>
            <a:r>
              <a:rPr lang="pt-BR" sz="2000" dirty="0"/>
              <a:t>Redefinir métodos nas classes herdadas (</a:t>
            </a:r>
            <a:r>
              <a:rPr lang="pt-BR" sz="2000"/>
              <a:t>classe filha</a:t>
            </a:r>
            <a:r>
              <a:rPr lang="pt-BR" sz="2000" dirty="0"/>
              <a:t>) para funcionarem de forma diferente da superclasse (classe pai).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25277C-4707-4A09-9E15-ADAD1EF23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23682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96855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ImprimePessoa_E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818207"/>
            <a:ext cx="2196306" cy="1001069"/>
          </a:xfrm>
          <a:prstGeom prst="wedgeRoundRectCallout">
            <a:avLst>
              <a:gd name="adj1" fmla="val -158908"/>
              <a:gd name="adj2" fmla="val 169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Pessoa (SUPERCLASSE ou classe PAI)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AA68A4-2444-4379-8EE9-DE4E09324DE8}"/>
              </a:ext>
            </a:extLst>
          </p:cNvPr>
          <p:cNvSpPr/>
          <p:nvPr/>
        </p:nvSpPr>
        <p:spPr bwMode="auto">
          <a:xfrm>
            <a:off x="539552" y="3789040"/>
            <a:ext cx="6624736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3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392488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Aluno_B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curso;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Aluno_B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curso)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this.curso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curso;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Substituição de método da classe pai (Pessoa)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ImprimePessoa_E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"Aluno: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"Registro Acadêmico: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818207"/>
            <a:ext cx="2196306" cy="1024136"/>
          </a:xfrm>
          <a:prstGeom prst="wedgeRoundRectCallout">
            <a:avLst>
              <a:gd name="adj1" fmla="val -98955"/>
              <a:gd name="adj2" fmla="val 1782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Aluno (SUBCLASSE ou classe FILHA)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AB908C-DE54-47D5-8289-E66187C09506}"/>
              </a:ext>
            </a:extLst>
          </p:cNvPr>
          <p:cNvSpPr/>
          <p:nvPr/>
        </p:nvSpPr>
        <p:spPr bwMode="auto">
          <a:xfrm>
            <a:off x="539552" y="4293096"/>
            <a:ext cx="6624736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E16C43E-CAAD-47B6-B539-65190A4FE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5" y="5653905"/>
            <a:ext cx="2336949" cy="727423"/>
          </a:xfrm>
          <a:prstGeom prst="wedgeRoundRectCallout">
            <a:avLst>
              <a:gd name="adj1" fmla="val -110539"/>
              <a:gd name="adj2" fmla="val -9146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alterado da classe </a:t>
            </a:r>
            <a:r>
              <a:rPr lang="pt-BR" altLang="pt-BR" sz="1800" b="1" dirty="0"/>
              <a:t>Pessoa</a:t>
            </a:r>
          </a:p>
          <a:p>
            <a:pPr algn="ctr" eaLnBrk="1" hangingPunct="1"/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4535834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dirty="0"/>
              <a:t>Crie uma classe (</a:t>
            </a:r>
            <a:r>
              <a:rPr lang="pt-BR" altLang="pt-BR" sz="2300" u="sng" dirty="0"/>
              <a:t>sem</a:t>
            </a:r>
            <a:r>
              <a:rPr lang="pt-BR" altLang="pt-BR" sz="2300" dirty="0"/>
              <a:t>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 que represente uma entidade qualquer (diferente dos exemplos mostrados). Esta classe deve ter no mínimo 5 atributos e 3 métodos (um deles um construtor novo). Esta classe deve manter o </a:t>
            </a:r>
            <a:r>
              <a:rPr lang="pt-BR" altLang="pt-BR" sz="2300" u="sng" dirty="0"/>
              <a:t>encapsulamento</a:t>
            </a:r>
            <a:r>
              <a:rPr lang="pt-BR" altLang="pt-BR" sz="2300" dirty="0"/>
              <a:t> dos atributos.</a:t>
            </a:r>
          </a:p>
        </p:txBody>
      </p:sp>
    </p:spTree>
    <p:extLst>
      <p:ext uri="{BB962C8B-B14F-4D97-AF65-F5344CB8AC3E}">
        <p14:creationId xmlns:p14="http://schemas.microsoft.com/office/powerpoint/2010/main" val="4055121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4535834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dirty="0"/>
              <a:t>Crie uma classe (</a:t>
            </a:r>
            <a:r>
              <a:rPr lang="pt-BR" altLang="pt-BR" sz="2300" u="sng" dirty="0"/>
              <a:t>sem</a:t>
            </a:r>
            <a:r>
              <a:rPr lang="pt-BR" altLang="pt-BR" sz="2300" dirty="0"/>
              <a:t>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 que </a:t>
            </a:r>
            <a:r>
              <a:rPr lang="pt-BR" altLang="pt-BR" sz="2300" u="sng" dirty="0"/>
              <a:t>herde</a:t>
            </a:r>
            <a:r>
              <a:rPr lang="pt-BR" altLang="pt-BR" sz="2300" dirty="0"/>
              <a:t> a entidade (classe) criada no exercício 1, acrescentando no mínimo 2 novos atributos e 2 métodos (um deles um construtor novo). Esta classe deve manter o </a:t>
            </a:r>
            <a:r>
              <a:rPr lang="pt-BR" altLang="pt-BR" sz="2300" u="sng" dirty="0"/>
              <a:t>encapsulamento</a:t>
            </a:r>
            <a:r>
              <a:rPr lang="pt-BR" altLang="pt-BR" sz="2300" dirty="0"/>
              <a:t> dos atributos.</a:t>
            </a:r>
          </a:p>
        </p:txBody>
      </p:sp>
    </p:spTree>
    <p:extLst>
      <p:ext uri="{BB962C8B-B14F-4D97-AF65-F5344CB8AC3E}">
        <p14:creationId xmlns:p14="http://schemas.microsoft.com/office/powerpoint/2010/main" val="2743344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4535834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dirty="0"/>
              <a:t>Crie uma classe (</a:t>
            </a:r>
            <a:r>
              <a:rPr lang="pt-BR" altLang="pt-BR" sz="2300" u="sng" dirty="0"/>
              <a:t>com</a:t>
            </a:r>
            <a:r>
              <a:rPr lang="pt-BR" altLang="pt-BR" sz="2300" dirty="0"/>
              <a:t>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 que crie vários objetos (no mínimo 3) da classe criada no exercício 2, e os imprima na tela.</a:t>
            </a:r>
          </a:p>
        </p:txBody>
      </p:sp>
    </p:spTree>
    <p:extLst>
      <p:ext uri="{BB962C8B-B14F-4D97-AF65-F5344CB8AC3E}">
        <p14:creationId xmlns:p14="http://schemas.microsoft.com/office/powerpoint/2010/main" val="362859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60543" cy="4530725"/>
          </a:xfrm>
        </p:spPr>
        <p:txBody>
          <a:bodyPr/>
          <a:lstStyle/>
          <a:p>
            <a:r>
              <a:rPr lang="pt-BR" dirty="0"/>
              <a:t>Exemplo 1 de </a:t>
            </a:r>
            <a:r>
              <a:rPr lang="pt-BR" b="1" dirty="0"/>
              <a:t>Pessoa</a:t>
            </a:r>
            <a:r>
              <a:rPr lang="pt-BR" dirty="0"/>
              <a:t>:</a:t>
            </a:r>
          </a:p>
          <a:p>
            <a:pPr lvl="1"/>
            <a:r>
              <a:rPr lang="pt-BR" u="sng" dirty="0"/>
              <a:t>Nome</a:t>
            </a:r>
            <a:r>
              <a:rPr lang="pt-BR" dirty="0"/>
              <a:t>: </a:t>
            </a:r>
            <a:r>
              <a:rPr lang="pt-BR" i="1" dirty="0"/>
              <a:t>Maria das Dores Silva</a:t>
            </a:r>
            <a:endParaRPr lang="pt-BR" dirty="0"/>
          </a:p>
          <a:p>
            <a:pPr lvl="1"/>
            <a:r>
              <a:rPr lang="pt-BR" u="sng" dirty="0"/>
              <a:t>Ano de nascimento</a:t>
            </a:r>
            <a:r>
              <a:rPr lang="pt-BR" dirty="0"/>
              <a:t>: </a:t>
            </a:r>
            <a:r>
              <a:rPr lang="pt-BR" i="1" dirty="0"/>
              <a:t>1980</a:t>
            </a:r>
            <a:endParaRPr lang="pt-BR" dirty="0"/>
          </a:p>
          <a:p>
            <a:pPr lvl="1"/>
            <a:r>
              <a:rPr lang="pt-BR" u="sng" dirty="0"/>
              <a:t>Sexo</a:t>
            </a:r>
            <a:r>
              <a:rPr lang="pt-BR" dirty="0"/>
              <a:t>: </a:t>
            </a:r>
            <a:r>
              <a:rPr lang="pt-BR" i="1" dirty="0"/>
              <a:t>Feminino</a:t>
            </a:r>
          </a:p>
          <a:p>
            <a:pPr lvl="1"/>
            <a:r>
              <a:rPr lang="pt-BR" u="sng" dirty="0"/>
              <a:t>Nome da mãe</a:t>
            </a:r>
            <a:r>
              <a:rPr lang="pt-BR" dirty="0"/>
              <a:t>: </a:t>
            </a:r>
            <a:r>
              <a:rPr lang="pt-BR" i="1" dirty="0"/>
              <a:t>Sônia Reis Silva</a:t>
            </a:r>
            <a:endParaRPr lang="pt-BR" dirty="0"/>
          </a:p>
          <a:p>
            <a:pPr lvl="1"/>
            <a:r>
              <a:rPr lang="pt-BR" u="sng" dirty="0"/>
              <a:t>Documento de identidade</a:t>
            </a:r>
            <a:r>
              <a:rPr lang="pt-BR" dirty="0"/>
              <a:t>: </a:t>
            </a:r>
            <a:r>
              <a:rPr lang="pt-BR" i="1" dirty="0"/>
              <a:t>MG123.345</a:t>
            </a:r>
            <a:endParaRPr lang="pt-BR" dirty="0"/>
          </a:p>
          <a:p>
            <a:pPr lvl="1"/>
            <a:r>
              <a:rPr lang="pt-BR" u="sng" dirty="0"/>
              <a:t>CPF</a:t>
            </a:r>
            <a:r>
              <a:rPr lang="pt-BR" dirty="0"/>
              <a:t>: </a:t>
            </a:r>
            <a:r>
              <a:rPr lang="pt-BR" i="1" dirty="0"/>
              <a:t>320.963.000-33</a:t>
            </a:r>
          </a:p>
          <a:p>
            <a:pPr lvl="1"/>
            <a:r>
              <a:rPr lang="pt-BR" u="sng" dirty="0"/>
              <a:t>Naturalidade</a:t>
            </a:r>
            <a:r>
              <a:rPr lang="pt-BR" dirty="0"/>
              <a:t>: </a:t>
            </a:r>
            <a:r>
              <a:rPr lang="pt-BR" i="1" dirty="0"/>
              <a:t>Belo Horizonte</a:t>
            </a:r>
            <a:endParaRPr lang="pt-BR" dirty="0"/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  <p:pic>
        <p:nvPicPr>
          <p:cNvPr id="1026" name="Picture 2" descr="Cada pessoa é única">
            <a:extLst>
              <a:ext uri="{FF2B5EF4-FFF2-40B4-BE49-F238E27FC236}">
                <a16:creationId xmlns:a16="http://schemas.microsoft.com/office/drawing/2014/main" id="{4459CE22-BB80-49D4-820E-DCC69F9D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28787"/>
            <a:ext cx="2863305" cy="102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EB232A9-2183-470B-B2C7-5BBA043F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POO - Conceitos Iniciais</a:t>
            </a:r>
          </a:p>
        </p:txBody>
      </p:sp>
    </p:spTree>
    <p:extLst>
      <p:ext uri="{BB962C8B-B14F-4D97-AF65-F5344CB8AC3E}">
        <p14:creationId xmlns:p14="http://schemas.microsoft.com/office/powerpoint/2010/main" val="412806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60543" cy="4530725"/>
          </a:xfrm>
        </p:spPr>
        <p:txBody>
          <a:bodyPr/>
          <a:lstStyle/>
          <a:p>
            <a:r>
              <a:rPr lang="pt-BR" dirty="0"/>
              <a:t>Exemplo 2 de </a:t>
            </a:r>
            <a:r>
              <a:rPr lang="pt-BR" b="1" dirty="0"/>
              <a:t>Pessoa</a:t>
            </a:r>
            <a:r>
              <a:rPr lang="pt-BR" dirty="0"/>
              <a:t>:</a:t>
            </a:r>
          </a:p>
          <a:p>
            <a:pPr lvl="1"/>
            <a:r>
              <a:rPr lang="pt-BR" u="sng" dirty="0"/>
              <a:t>Nome</a:t>
            </a:r>
            <a:r>
              <a:rPr lang="pt-BR" dirty="0"/>
              <a:t>: </a:t>
            </a:r>
            <a:r>
              <a:rPr lang="pt-BR" i="1" dirty="0"/>
              <a:t>João Luiz Soares</a:t>
            </a:r>
            <a:endParaRPr lang="pt-BR" dirty="0"/>
          </a:p>
          <a:p>
            <a:pPr lvl="1"/>
            <a:r>
              <a:rPr lang="pt-BR" u="sng" dirty="0"/>
              <a:t>Ano de nascimento</a:t>
            </a:r>
            <a:r>
              <a:rPr lang="pt-BR" dirty="0"/>
              <a:t>: </a:t>
            </a:r>
            <a:r>
              <a:rPr lang="pt-BR" i="1" dirty="0"/>
              <a:t>1967</a:t>
            </a:r>
            <a:endParaRPr lang="pt-BR" dirty="0"/>
          </a:p>
          <a:p>
            <a:pPr lvl="1"/>
            <a:r>
              <a:rPr lang="pt-BR" u="sng" dirty="0"/>
              <a:t>Sexo</a:t>
            </a:r>
            <a:r>
              <a:rPr lang="pt-BR" dirty="0"/>
              <a:t>: </a:t>
            </a:r>
            <a:r>
              <a:rPr lang="pt-BR" i="1" dirty="0"/>
              <a:t>Masculino</a:t>
            </a:r>
          </a:p>
          <a:p>
            <a:pPr lvl="1"/>
            <a:r>
              <a:rPr lang="pt-BR" u="sng" dirty="0"/>
              <a:t>Nome da mãe</a:t>
            </a:r>
            <a:r>
              <a:rPr lang="pt-BR" dirty="0"/>
              <a:t>: </a:t>
            </a:r>
            <a:r>
              <a:rPr lang="pt-BR" i="1" dirty="0"/>
              <a:t>Luciana Seres Soares</a:t>
            </a:r>
            <a:endParaRPr lang="pt-BR" dirty="0"/>
          </a:p>
          <a:p>
            <a:pPr lvl="1"/>
            <a:r>
              <a:rPr lang="pt-BR" u="sng" dirty="0"/>
              <a:t>Documento de identidade</a:t>
            </a:r>
            <a:r>
              <a:rPr lang="pt-BR" dirty="0"/>
              <a:t>: </a:t>
            </a:r>
            <a:r>
              <a:rPr lang="pt-BR" i="1" dirty="0"/>
              <a:t>MG987.654</a:t>
            </a:r>
            <a:endParaRPr lang="pt-BR" dirty="0"/>
          </a:p>
          <a:p>
            <a:pPr lvl="1"/>
            <a:r>
              <a:rPr lang="pt-BR" u="sng" dirty="0"/>
              <a:t>CPF</a:t>
            </a:r>
            <a:r>
              <a:rPr lang="pt-BR" dirty="0"/>
              <a:t>: </a:t>
            </a:r>
            <a:r>
              <a:rPr lang="pt-BR" i="1" dirty="0"/>
              <a:t>101.456.700-67</a:t>
            </a:r>
          </a:p>
          <a:p>
            <a:pPr lvl="1"/>
            <a:r>
              <a:rPr lang="pt-BR" u="sng" dirty="0"/>
              <a:t>Naturalidade</a:t>
            </a:r>
            <a:r>
              <a:rPr lang="pt-BR" dirty="0"/>
              <a:t>: </a:t>
            </a:r>
            <a:r>
              <a:rPr lang="pt-BR" i="1" dirty="0"/>
              <a:t>São Paulo</a:t>
            </a:r>
            <a:endParaRPr lang="pt-BR" dirty="0"/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B232A9-2183-470B-B2C7-5BBA043F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POO - Conceitos Iniciais</a:t>
            </a:r>
          </a:p>
        </p:txBody>
      </p:sp>
      <p:pic>
        <p:nvPicPr>
          <p:cNvPr id="6" name="Picture 2" descr="Cada pessoa é única">
            <a:extLst>
              <a:ext uri="{FF2B5EF4-FFF2-40B4-BE49-F238E27FC236}">
                <a16:creationId xmlns:a16="http://schemas.microsoft.com/office/drawing/2014/main" id="{74F16A44-215E-445E-8816-BA761389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28787"/>
            <a:ext cx="2863305" cy="102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5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46A4588-A69B-4521-B195-2EA0E21A6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48457"/>
              </p:ext>
            </p:extLst>
          </p:nvPr>
        </p:nvGraphicFramePr>
        <p:xfrm>
          <a:off x="827584" y="1412776"/>
          <a:ext cx="2471936" cy="44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 err="1"/>
                        <a:t>anoNasc</a:t>
                      </a:r>
                      <a:endParaRPr lang="pt-BR" dirty="0"/>
                    </a:p>
                    <a:p>
                      <a:r>
                        <a:rPr lang="pt-BR" dirty="0"/>
                        <a:t>sexo</a:t>
                      </a:r>
                    </a:p>
                    <a:p>
                      <a:r>
                        <a:rPr lang="pt-BR" dirty="0" err="1"/>
                        <a:t>nomeMae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/>
                        <a:t>ImprimePessoa</a:t>
                      </a:r>
                      <a:endParaRPr lang="pt-BR" dirty="0"/>
                    </a:p>
                    <a:p>
                      <a:r>
                        <a:rPr lang="pt-BR" dirty="0" err="1"/>
                        <a:t>IdadePessoa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95B9638-A2B1-4D1F-A24C-D71B1902D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68817"/>
              </p:ext>
            </p:extLst>
          </p:nvPr>
        </p:nvGraphicFramePr>
        <p:xfrm>
          <a:off x="4571999" y="1407160"/>
          <a:ext cx="392112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25">
                  <a:extLst>
                    <a:ext uri="{9D8B030D-6E8A-4147-A177-3AD203B41FA5}">
                      <a16:colId xmlns:a16="http://schemas.microsoft.com/office/drawing/2014/main" val="3546438783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OBJETO</a:t>
                      </a:r>
                      <a:r>
                        <a:rPr lang="pt-BR" dirty="0"/>
                        <a:t> (exemplo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51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r>
                        <a:rPr lang="pt-BR" dirty="0"/>
                        <a:t>nome: </a:t>
                      </a:r>
                      <a:r>
                        <a:rPr lang="pt-BR" b="1" dirty="0"/>
                        <a:t>Maria das Dores Silva</a:t>
                      </a:r>
                    </a:p>
                    <a:p>
                      <a:r>
                        <a:rPr lang="pt-BR" dirty="0" err="1"/>
                        <a:t>anoNasc</a:t>
                      </a:r>
                      <a:r>
                        <a:rPr lang="pt-BR" dirty="0"/>
                        <a:t>: </a:t>
                      </a:r>
                      <a:r>
                        <a:rPr lang="pt-BR" b="1" dirty="0"/>
                        <a:t>1980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sexo: </a:t>
                      </a:r>
                      <a:r>
                        <a:rPr lang="pt-BR" b="1" dirty="0"/>
                        <a:t>Feminino</a:t>
                      </a:r>
                    </a:p>
                    <a:p>
                      <a:r>
                        <a:rPr lang="pt-BR" dirty="0" err="1"/>
                        <a:t>nomeMae</a:t>
                      </a:r>
                      <a:r>
                        <a:rPr lang="pt-BR" dirty="0"/>
                        <a:t>: </a:t>
                      </a:r>
                      <a:r>
                        <a:rPr lang="pt-BR" b="1" i="0" dirty="0"/>
                        <a:t>Sônia Reis Silva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298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2E6A24F-E2D6-4CC8-BA3F-E61503EF7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67028"/>
              </p:ext>
            </p:extLst>
          </p:nvPr>
        </p:nvGraphicFramePr>
        <p:xfrm>
          <a:off x="4572000" y="3680048"/>
          <a:ext cx="39211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24">
                  <a:extLst>
                    <a:ext uri="{9D8B030D-6E8A-4147-A177-3AD203B41FA5}">
                      <a16:colId xmlns:a16="http://schemas.microsoft.com/office/drawing/2014/main" val="3546438783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OBJETO</a:t>
                      </a:r>
                      <a:r>
                        <a:rPr lang="pt-BR" dirty="0"/>
                        <a:t> (exemplo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51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r>
                        <a:rPr lang="pt-BR" dirty="0"/>
                        <a:t>nome: </a:t>
                      </a:r>
                      <a:r>
                        <a:rPr lang="pt-BR" b="1" dirty="0"/>
                        <a:t>João Luiz Soares</a:t>
                      </a:r>
                    </a:p>
                    <a:p>
                      <a:r>
                        <a:rPr lang="pt-BR" dirty="0" err="1"/>
                        <a:t>anoNasc</a:t>
                      </a:r>
                      <a:r>
                        <a:rPr lang="pt-BR" dirty="0"/>
                        <a:t>: </a:t>
                      </a:r>
                      <a:r>
                        <a:rPr lang="pt-BR" b="1" dirty="0"/>
                        <a:t>1967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sexo: </a:t>
                      </a:r>
                      <a:r>
                        <a:rPr lang="pt-BR" b="1" dirty="0"/>
                        <a:t>Masculino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nomeMae</a:t>
                      </a:r>
                      <a:r>
                        <a:rPr lang="pt-BR" dirty="0"/>
                        <a:t>: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Luciana Seres Soares</a:t>
                      </a:r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2983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29B53D1-6FCD-4559-8FBE-F28047F917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3888" y="1772816"/>
            <a:ext cx="792088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1D70EBA-F6E6-406E-BCEF-3D600B938F41}"/>
              </a:ext>
            </a:extLst>
          </p:cNvPr>
          <p:cNvCxnSpPr>
            <a:cxnSpLocks/>
          </p:cNvCxnSpPr>
          <p:nvPr/>
        </p:nvCxnSpPr>
        <p:spPr bwMode="auto">
          <a:xfrm>
            <a:off x="3563888" y="2276872"/>
            <a:ext cx="792088" cy="1656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r>
              <a:rPr lang="pt-BR" sz="2800" b="1" dirty="0"/>
              <a:t>Classe (</a:t>
            </a:r>
            <a:r>
              <a:rPr lang="pt-BR" sz="2800" b="1" dirty="0" err="1"/>
              <a:t>class</a:t>
            </a:r>
            <a:r>
              <a:rPr lang="pt-BR" sz="2800" b="1" dirty="0"/>
              <a:t>)</a:t>
            </a:r>
            <a:r>
              <a:rPr lang="pt-BR" sz="2800" dirty="0"/>
              <a:t>: </a:t>
            </a:r>
          </a:p>
          <a:p>
            <a:pPr lvl="1"/>
            <a:r>
              <a:rPr lang="pt-BR" sz="2000" dirty="0"/>
              <a:t>Definição de uma </a:t>
            </a:r>
            <a:r>
              <a:rPr lang="pt-BR" sz="2000" u="sng" dirty="0"/>
              <a:t>entidade</a:t>
            </a:r>
            <a:r>
              <a:rPr lang="pt-BR" sz="2000" dirty="0"/>
              <a:t> qualquer especificando suas propriedades ou características:</a:t>
            </a:r>
          </a:p>
          <a:p>
            <a:pPr lvl="1"/>
            <a:r>
              <a:rPr lang="pt-BR" sz="2000" dirty="0"/>
              <a:t>É como se fosse o molde de uma entidade; </a:t>
            </a:r>
          </a:p>
          <a:p>
            <a:pPr lvl="1"/>
            <a:r>
              <a:rPr lang="pt-BR" sz="2000" dirty="0"/>
              <a:t>Constituída por um </a:t>
            </a:r>
            <a:r>
              <a:rPr lang="pt-BR" sz="2000" u="sng" dirty="0"/>
              <a:t>nome</a:t>
            </a:r>
            <a:r>
              <a:rPr lang="pt-BR" sz="2000" dirty="0"/>
              <a:t>, </a:t>
            </a:r>
            <a:r>
              <a:rPr lang="pt-BR" sz="2000" u="sng" dirty="0"/>
              <a:t>atributos</a:t>
            </a:r>
            <a:r>
              <a:rPr lang="pt-BR" sz="2000" dirty="0"/>
              <a:t> (propriedades, características ou variáveis globais) e </a:t>
            </a:r>
            <a:r>
              <a:rPr lang="pt-BR" sz="2000" u="sng" dirty="0"/>
              <a:t>métodos</a:t>
            </a:r>
            <a:r>
              <a:rPr lang="pt-BR" sz="2000" dirty="0"/>
              <a:t> (ações ou funções).</a:t>
            </a:r>
          </a:p>
          <a:p>
            <a:pPr lvl="1"/>
            <a:r>
              <a:rPr lang="pt-BR" sz="2000" dirty="0"/>
              <a:t>O seu nome tem que começar com letra maiúscula e conter somente letras e números;</a:t>
            </a:r>
          </a:p>
          <a:p>
            <a:pPr lvl="1"/>
            <a:r>
              <a:rPr lang="pt-BR" sz="2000" dirty="0"/>
              <a:t>Dever ter o mesmo nome do arquivo (</a:t>
            </a:r>
            <a:r>
              <a:rPr lang="pt-BR" sz="2000" dirty="0" err="1"/>
              <a:t>NomeDaClasse.Java</a:t>
            </a:r>
            <a:r>
              <a:rPr lang="pt-BR" sz="2000" dirty="0"/>
              <a:t>).</a:t>
            </a:r>
          </a:p>
          <a:p>
            <a:pPr lvl="1"/>
            <a:r>
              <a:rPr lang="pt-BR" sz="2000" i="1" u="sng" dirty="0"/>
              <a:t>Exemplos</a:t>
            </a:r>
            <a:r>
              <a:rPr lang="pt-BR" sz="2000" dirty="0"/>
              <a:t>: classe </a:t>
            </a:r>
            <a:r>
              <a:rPr lang="pt-BR" sz="2000" b="1" dirty="0"/>
              <a:t>Pessoa</a:t>
            </a:r>
            <a:r>
              <a:rPr lang="pt-BR" sz="2000" dirty="0"/>
              <a:t>, classe </a:t>
            </a:r>
            <a:r>
              <a:rPr lang="pt-BR" sz="2000" b="1" dirty="0"/>
              <a:t>Aluno</a:t>
            </a:r>
            <a:r>
              <a:rPr lang="pt-BR" sz="2000" dirty="0"/>
              <a:t>, classe </a:t>
            </a:r>
            <a:r>
              <a:rPr lang="pt-BR" sz="2000" b="1" dirty="0"/>
              <a:t>Professor</a:t>
            </a:r>
            <a:r>
              <a:rPr lang="pt-BR" sz="2000" dirty="0"/>
              <a:t>, classe </a:t>
            </a:r>
            <a:r>
              <a:rPr lang="pt-BR" sz="2000" b="1" dirty="0"/>
              <a:t>Veículo</a:t>
            </a:r>
            <a:r>
              <a:rPr lang="pt-BR" sz="2000" dirty="0"/>
              <a:t>, classe </a:t>
            </a:r>
            <a:r>
              <a:rPr lang="pt-BR" sz="2000" b="1" dirty="0"/>
              <a:t>Cidade</a:t>
            </a:r>
            <a:r>
              <a:rPr lang="pt-BR" sz="2000" dirty="0"/>
              <a:t>.</a:t>
            </a:r>
          </a:p>
          <a:p>
            <a:pPr marL="344487" lvl="1" indent="0">
              <a:buNone/>
            </a:pPr>
            <a:endParaRPr lang="pt-BR" sz="1200" dirty="0"/>
          </a:p>
          <a:p>
            <a:r>
              <a:rPr lang="pt-BR" sz="2000" dirty="0"/>
              <a:t>Normalmente uma classe Java não tem o método </a:t>
            </a:r>
            <a:r>
              <a:rPr lang="pt-BR" sz="2000" b="1" dirty="0" err="1"/>
              <a:t>main</a:t>
            </a:r>
            <a:r>
              <a:rPr lang="pt-BR" sz="2000" dirty="0"/>
              <a:t> (o método </a:t>
            </a:r>
            <a:r>
              <a:rPr lang="pt-BR" sz="2000" dirty="0" err="1"/>
              <a:t>main</a:t>
            </a:r>
            <a:r>
              <a:rPr lang="pt-BR" sz="2000" dirty="0"/>
              <a:t> transforma uma classe em um programa executável).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3980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/>
          <a:lstStyle/>
          <a:p>
            <a:r>
              <a:rPr lang="pt-BR" sz="2400" b="1" dirty="0"/>
              <a:t>Atributos</a:t>
            </a:r>
            <a:r>
              <a:rPr lang="pt-BR" sz="2400" dirty="0"/>
              <a:t>: </a:t>
            </a:r>
            <a:r>
              <a:rPr lang="pt-BR" sz="2200" dirty="0"/>
              <a:t>propriedades ou características da classe (</a:t>
            </a:r>
            <a:r>
              <a:rPr lang="pt-BR" sz="2200" u="sng" dirty="0"/>
              <a:t>variáveis globais </a:t>
            </a:r>
            <a:r>
              <a:rPr lang="pt-BR" sz="2200" dirty="0"/>
              <a:t>que são declaradas logo depois da declaração da classe);</a:t>
            </a:r>
          </a:p>
          <a:p>
            <a:pPr lvl="1"/>
            <a:r>
              <a:rPr lang="pt-BR" sz="1800" i="1" u="sng" dirty="0"/>
              <a:t>Exemplos</a:t>
            </a:r>
            <a:r>
              <a:rPr lang="pt-BR" sz="1800" dirty="0"/>
              <a:t>: nome, </a:t>
            </a:r>
            <a:r>
              <a:rPr lang="pt-BR" sz="1800" dirty="0" err="1"/>
              <a:t>anoNasc</a:t>
            </a:r>
            <a:r>
              <a:rPr lang="pt-BR" sz="1800" dirty="0"/>
              <a:t>, sexo, </a:t>
            </a:r>
            <a:r>
              <a:rPr lang="pt-BR" sz="1800" dirty="0" err="1"/>
              <a:t>docIdentidade</a:t>
            </a:r>
            <a:r>
              <a:rPr lang="pt-BR" sz="1800" dirty="0"/>
              <a:t>, </a:t>
            </a:r>
            <a:r>
              <a:rPr lang="pt-BR" sz="1800" dirty="0" err="1"/>
              <a:t>cpf</a:t>
            </a:r>
            <a:r>
              <a:rPr lang="pt-BR" sz="1800" dirty="0"/>
              <a:t>, etc.</a:t>
            </a:r>
          </a:p>
          <a:p>
            <a:r>
              <a:rPr lang="pt-BR" sz="2400" b="1" dirty="0"/>
              <a:t>Métodos</a:t>
            </a:r>
            <a:r>
              <a:rPr lang="pt-BR" sz="2400" dirty="0"/>
              <a:t>: </a:t>
            </a:r>
            <a:r>
              <a:rPr lang="pt-BR" sz="2200" dirty="0"/>
              <a:t>comportamentos ou ações da classe (como se fossem funções);</a:t>
            </a:r>
          </a:p>
          <a:p>
            <a:pPr lvl="1"/>
            <a:r>
              <a:rPr lang="pt-BR" sz="1800" i="1" u="sng" dirty="0"/>
              <a:t>Exemplos</a:t>
            </a:r>
            <a:r>
              <a:rPr lang="pt-BR" sz="1800" dirty="0"/>
              <a:t>: </a:t>
            </a:r>
            <a:r>
              <a:rPr lang="pt-BR" sz="1800" dirty="0" err="1"/>
              <a:t>ImprimePessoa</a:t>
            </a:r>
            <a:r>
              <a:rPr lang="pt-BR" sz="1800" dirty="0"/>
              <a:t>, </a:t>
            </a:r>
            <a:r>
              <a:rPr lang="pt-BR" sz="1800" dirty="0" err="1"/>
              <a:t>IdadePessoa</a:t>
            </a:r>
            <a:r>
              <a:rPr lang="pt-BR" sz="1800" dirty="0"/>
              <a:t>, </a:t>
            </a:r>
            <a:r>
              <a:rPr lang="pt-BR" sz="1800" dirty="0" err="1"/>
              <a:t>AlterarEndereço</a:t>
            </a:r>
            <a:r>
              <a:rPr lang="pt-BR" sz="1800" dirty="0"/>
              <a:t>, </a:t>
            </a:r>
            <a:r>
              <a:rPr lang="pt-BR" sz="1800" dirty="0" err="1"/>
              <a:t>validarCpf</a:t>
            </a:r>
            <a:endParaRPr lang="pt-BR" sz="1800" dirty="0"/>
          </a:p>
          <a:p>
            <a:pPr marL="344487" lvl="1" indent="0">
              <a:buNone/>
            </a:pPr>
            <a:endParaRPr lang="pt-BR" sz="1800" dirty="0"/>
          </a:p>
          <a:p>
            <a:r>
              <a:rPr lang="pt-BR" sz="2000" dirty="0"/>
              <a:t>O </a:t>
            </a:r>
            <a:r>
              <a:rPr lang="pt-BR" sz="2000" b="1" dirty="0" err="1">
                <a:highlight>
                  <a:srgbClr val="FFFF00"/>
                </a:highlight>
              </a:rPr>
              <a:t>this</a:t>
            </a:r>
            <a:r>
              <a:rPr lang="pt-BR" sz="2000" dirty="0"/>
              <a:t>, quando utilizado antes de uma variável (por exemplo: </a:t>
            </a:r>
            <a:r>
              <a:rPr lang="pt-BR" sz="2000" dirty="0" err="1"/>
              <a:t>this.nome</a:t>
            </a:r>
            <a:r>
              <a:rPr lang="pt-BR" sz="2000" dirty="0"/>
              <a:t>) informa que o código está se referenciando ao atributo (variável global) da classe e não ao atributo do método (se existir outra de mesmo identificador (no exemplo: nome).</a:t>
            </a:r>
          </a:p>
          <a:p>
            <a:pPr lvl="1"/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8974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Classe/Atributos/Métodos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256584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Pessoa_A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 (</a:t>
            </a:r>
            <a:r>
              <a:rPr lang="pt-BR" sz="1800" kern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variáves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globais)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ImprimePessoa_A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IdadePessoa_A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anoBase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 =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anoBase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.anoNasc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3851FDF-E416-4F23-974E-BC8A9837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24" y="1727756"/>
            <a:ext cx="2196306" cy="1015455"/>
          </a:xfrm>
          <a:prstGeom prst="wedgeRoundRectCallout">
            <a:avLst>
              <a:gd name="adj1" fmla="val -88900"/>
              <a:gd name="adj2" fmla="val 872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Se refere ao atributo (variável global) </a:t>
            </a:r>
            <a:r>
              <a:rPr lang="pt-BR" altLang="pt-BR" sz="1800" b="1" dirty="0">
                <a:highlight>
                  <a:srgbClr val="00FF00"/>
                </a:highlight>
              </a:rPr>
              <a:t>nome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77630</TotalTime>
  <Words>3158</Words>
  <Application>Microsoft Office PowerPoint</Application>
  <PresentationFormat>Apresentação na tela (4:3)</PresentationFormat>
  <Paragraphs>587</Paragraphs>
  <Slides>38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Garamond</vt:lpstr>
      <vt:lpstr>Wingdings</vt:lpstr>
      <vt:lpstr>Borda</vt:lpstr>
      <vt:lpstr>Algoritmos</vt:lpstr>
      <vt:lpstr>Conteúdo 15</vt:lpstr>
      <vt:lpstr>POO - Conceitos Iniciais</vt:lpstr>
      <vt:lpstr>POO - Conceitos Iniciais</vt:lpstr>
      <vt:lpstr>POO - Conceitos Iniciais</vt:lpstr>
      <vt:lpstr>POO - Conceitos Iniciais</vt:lpstr>
      <vt:lpstr>POO - Conceitos Iniciais</vt:lpstr>
      <vt:lpstr>POO - Conceitos Iniciais</vt:lpstr>
      <vt:lpstr>Classe/Atributos/Métodos</vt:lpstr>
      <vt:lpstr>POO - Conceitos Iniciais</vt:lpstr>
      <vt:lpstr>Objetos - Instanciando Classes (1)</vt:lpstr>
      <vt:lpstr>POO - Conceitos Iniciais</vt:lpstr>
      <vt:lpstr>Construtor</vt:lpstr>
      <vt:lpstr>Objetos - Instanciando Classes (2)</vt:lpstr>
      <vt:lpstr>Modificadores de Acesso</vt:lpstr>
      <vt:lpstr>Modificadores de Acesso</vt:lpstr>
      <vt:lpstr>Encapsulamento</vt:lpstr>
      <vt:lpstr>Encapsulamento</vt:lpstr>
      <vt:lpstr>Encapsulamento</vt:lpstr>
      <vt:lpstr>POO - Conceitos Iniciais</vt:lpstr>
      <vt:lpstr>POO - Conceitos Iniciais</vt:lpstr>
      <vt:lpstr>POO - Conceitos Iniciais</vt:lpstr>
      <vt:lpstr>POO - Conceitos Iniciais</vt:lpstr>
      <vt:lpstr>POO - Conceitos Iniciais</vt:lpstr>
      <vt:lpstr>POO - Conceitos Iniciais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Polimorfismo</vt:lpstr>
      <vt:lpstr>Polimorfismo</vt:lpstr>
      <vt:lpstr>Polimorfismo</vt:lpstr>
      <vt:lpstr>Exercício 1</vt:lpstr>
      <vt:lpstr>Exercício 2</vt:lpstr>
      <vt:lpstr>Exercício 3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2619</cp:revision>
  <dcterms:created xsi:type="dcterms:W3CDTF">2006-08-20T19:26:34Z</dcterms:created>
  <dcterms:modified xsi:type="dcterms:W3CDTF">2021-12-03T14:53:03Z</dcterms:modified>
</cp:coreProperties>
</file>