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99" r:id="rId3"/>
    <p:sldId id="300" r:id="rId4"/>
    <p:sldId id="301" r:id="rId5"/>
    <p:sldId id="309" r:id="rId6"/>
    <p:sldId id="302" r:id="rId7"/>
    <p:sldId id="307" r:id="rId8"/>
    <p:sldId id="304" r:id="rId9"/>
    <p:sldId id="310" r:id="rId10"/>
    <p:sldId id="311" r:id="rId11"/>
    <p:sldId id="313" r:id="rId12"/>
    <p:sldId id="312" r:id="rId13"/>
    <p:sldId id="260" r:id="rId14"/>
  </p:sldIdLst>
  <p:sldSz cx="12192000" cy="6858000"/>
  <p:notesSz cx="6858000" cy="9144000"/>
  <p:embeddedFontLst>
    <p:embeddedFont>
      <p:font typeface="Calibri"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90" y="-29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72963622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50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6889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976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l="-999" r="-999"/>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a:stretch/>
        </p:blipFill>
        <p:spPr>
          <a:xfrm>
            <a:off x="-319414" y="0"/>
            <a:ext cx="12368462" cy="6871366"/>
          </a:xfrm>
          <a:prstGeom prst="rect">
            <a:avLst/>
          </a:prstGeom>
          <a:noFill/>
          <a:ln>
            <a:noFill/>
          </a:ln>
        </p:spPr>
      </p:pic>
      <p:sp>
        <p:nvSpPr>
          <p:cNvPr id="85" name="Shape 85"/>
          <p:cNvSpPr/>
          <p:nvPr/>
        </p:nvSpPr>
        <p:spPr>
          <a:xfrm>
            <a:off x="462116" y="2057401"/>
            <a:ext cx="11238271" cy="6095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b="1" smtClean="0">
                <a:solidFill>
                  <a:schemeClr val="lt1"/>
                </a:solidFill>
              </a:rPr>
              <a:t>BẢO VỆ ĐỒ ÁN CUỐI KỲ 2</a:t>
            </a:r>
            <a:endParaRPr lang="en-US" sz="3200" b="1" i="0" u="none" strike="noStrike" cap="none">
              <a:solidFill>
                <a:schemeClr val="lt1"/>
              </a:solidFill>
              <a:sym typeface="Arial"/>
            </a:endParaRPr>
          </a:p>
        </p:txBody>
      </p:sp>
      <p:sp>
        <p:nvSpPr>
          <p:cNvPr id="4" name="Shape 85"/>
          <p:cNvSpPr/>
          <p:nvPr/>
        </p:nvSpPr>
        <p:spPr>
          <a:xfrm>
            <a:off x="462116" y="2844801"/>
            <a:ext cx="11238271" cy="4571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800" b="1" dirty="0" err="1" smtClean="0">
                <a:solidFill>
                  <a:schemeClr val="lt1"/>
                </a:solidFill>
              </a:rPr>
              <a:t>Phần</a:t>
            </a:r>
            <a:r>
              <a:rPr lang="en-US" sz="2800" b="1" dirty="0" smtClean="0">
                <a:solidFill>
                  <a:schemeClr val="lt1"/>
                </a:solidFill>
              </a:rPr>
              <a:t> </a:t>
            </a:r>
            <a:r>
              <a:rPr lang="en-US" sz="2800" b="1" dirty="0" err="1" smtClean="0">
                <a:solidFill>
                  <a:schemeClr val="lt1"/>
                </a:solidFill>
              </a:rPr>
              <a:t>mềm</a:t>
            </a:r>
            <a:r>
              <a:rPr lang="en-US" sz="2800" b="1" dirty="0" smtClean="0">
                <a:solidFill>
                  <a:schemeClr val="lt1"/>
                </a:solidFill>
              </a:rPr>
              <a:t> </a:t>
            </a:r>
            <a:r>
              <a:rPr lang="en-US" sz="2800" b="1" dirty="0" err="1" smtClean="0">
                <a:solidFill>
                  <a:schemeClr val="lt1"/>
                </a:solidFill>
              </a:rPr>
              <a:t>quản</a:t>
            </a:r>
            <a:r>
              <a:rPr lang="en-US" sz="2800" b="1" dirty="0" smtClean="0">
                <a:solidFill>
                  <a:schemeClr val="lt1"/>
                </a:solidFill>
              </a:rPr>
              <a:t> </a:t>
            </a:r>
            <a:r>
              <a:rPr lang="en-US" sz="2800" b="1" dirty="0" err="1" smtClean="0">
                <a:solidFill>
                  <a:schemeClr val="lt1"/>
                </a:solidFill>
              </a:rPr>
              <a:t>lý</a:t>
            </a:r>
            <a:r>
              <a:rPr lang="en-US" sz="2800" b="1" dirty="0" smtClean="0">
                <a:solidFill>
                  <a:schemeClr val="lt1"/>
                </a:solidFill>
              </a:rPr>
              <a:t> </a:t>
            </a:r>
            <a:r>
              <a:rPr lang="en-US" sz="2800" b="1" dirty="0" err="1" smtClean="0">
                <a:solidFill>
                  <a:schemeClr val="lt1"/>
                </a:solidFill>
              </a:rPr>
              <a:t>Nhà</a:t>
            </a:r>
            <a:r>
              <a:rPr lang="en-US" sz="2800" b="1" dirty="0" smtClean="0">
                <a:solidFill>
                  <a:schemeClr val="lt1"/>
                </a:solidFill>
              </a:rPr>
              <a:t> </a:t>
            </a:r>
            <a:r>
              <a:rPr lang="en-US" sz="2800" b="1" dirty="0" err="1" smtClean="0">
                <a:solidFill>
                  <a:schemeClr val="lt1"/>
                </a:solidFill>
              </a:rPr>
              <a:t>Hàng</a:t>
            </a:r>
            <a:r>
              <a:rPr lang="en-US" sz="2800" b="1" dirty="0" smtClean="0">
                <a:solidFill>
                  <a:schemeClr val="lt1"/>
                </a:solidFill>
              </a:rPr>
              <a:t> SR </a:t>
            </a:r>
            <a:endParaRPr lang="en-US" sz="2800" b="1" i="0" u="none" strike="noStrike" cap="none" dirty="0">
              <a:solidFill>
                <a:schemeClr val="lt1"/>
              </a:solidFill>
              <a:sym typeface="Arial"/>
            </a:endParaRPr>
          </a:p>
        </p:txBody>
      </p:sp>
      <p:sp>
        <p:nvSpPr>
          <p:cNvPr id="5" name="Shape 85"/>
          <p:cNvSpPr/>
          <p:nvPr/>
        </p:nvSpPr>
        <p:spPr>
          <a:xfrm>
            <a:off x="2819400" y="3430603"/>
            <a:ext cx="6400800" cy="2665397"/>
          </a:xfrm>
          <a:prstGeom prst="rect">
            <a:avLst/>
          </a:prstGeom>
          <a:noFill/>
          <a:ln>
            <a:noFill/>
          </a:ln>
        </p:spPr>
        <p:txBody>
          <a:bodyPr lIns="91425" tIns="45700" rIns="91425" bIns="45700" anchor="t" anchorCtr="0">
            <a:noAutofit/>
          </a:bodyPr>
          <a:lstStyle/>
          <a:p>
            <a:pPr marL="0" marR="0" lvl="0" indent="0" rtl="0">
              <a:lnSpc>
                <a:spcPct val="150000"/>
              </a:lnSpc>
              <a:spcBef>
                <a:spcPts val="0"/>
              </a:spcBef>
              <a:buSzPct val="25000"/>
              <a:buNone/>
            </a:pPr>
            <a:r>
              <a:rPr lang="en-US" sz="2000" b="1" smtClean="0">
                <a:solidFill>
                  <a:schemeClr val="lt1"/>
                </a:solidFill>
              </a:rPr>
              <a:t>Lớp:                    </a:t>
            </a:r>
          </a:p>
          <a:p>
            <a:pPr marL="0" marR="0" lvl="0" indent="0" rtl="0">
              <a:lnSpc>
                <a:spcPct val="150000"/>
              </a:lnSpc>
              <a:spcBef>
                <a:spcPts val="0"/>
              </a:spcBef>
              <a:buSzPct val="25000"/>
              <a:buNone/>
            </a:pPr>
            <a:r>
              <a:rPr lang="en-US" sz="2000" b="1" err="1" smtClean="0">
                <a:solidFill>
                  <a:schemeClr val="lt1"/>
                </a:solidFill>
              </a:rPr>
              <a:t>Tên</a:t>
            </a:r>
            <a:r>
              <a:rPr lang="en-US" sz="2000" b="1" smtClean="0">
                <a:solidFill>
                  <a:schemeClr val="lt1"/>
                </a:solidFill>
              </a:rPr>
              <a:t> </a:t>
            </a:r>
            <a:r>
              <a:rPr lang="en-US" sz="2000" b="1" err="1" smtClean="0">
                <a:solidFill>
                  <a:schemeClr val="lt1"/>
                </a:solidFill>
              </a:rPr>
              <a:t>nhóm</a:t>
            </a:r>
            <a:r>
              <a:rPr lang="en-US" sz="2000" b="1" smtClean="0">
                <a:solidFill>
                  <a:schemeClr val="lt1"/>
                </a:solidFill>
              </a:rPr>
              <a:t>:</a:t>
            </a:r>
          </a:p>
          <a:p>
            <a:pPr marL="0" marR="0" lvl="0" indent="0" rtl="0">
              <a:lnSpc>
                <a:spcPct val="150000"/>
              </a:lnSpc>
              <a:spcBef>
                <a:spcPts val="0"/>
              </a:spcBef>
              <a:buSzPct val="25000"/>
              <a:buNone/>
            </a:pPr>
            <a:r>
              <a:rPr lang="en-US" sz="2000" b="1" smtClean="0">
                <a:solidFill>
                  <a:schemeClr val="lt1"/>
                </a:solidFill>
              </a:rPr>
              <a:t>GV </a:t>
            </a:r>
            <a:r>
              <a:rPr lang="en-US" sz="2000" b="1" err="1" smtClean="0">
                <a:solidFill>
                  <a:schemeClr val="lt1"/>
                </a:solidFill>
              </a:rPr>
              <a:t>hướng</a:t>
            </a:r>
            <a:r>
              <a:rPr lang="en-US" sz="2000" b="1" smtClean="0">
                <a:solidFill>
                  <a:schemeClr val="lt1"/>
                </a:solidFill>
              </a:rPr>
              <a:t> </a:t>
            </a:r>
            <a:r>
              <a:rPr lang="en-US" sz="2000" b="1" err="1" smtClean="0">
                <a:solidFill>
                  <a:schemeClr val="lt1"/>
                </a:solidFill>
              </a:rPr>
              <a:t>dẫn</a:t>
            </a:r>
            <a:r>
              <a:rPr lang="en-US" sz="2000" b="1" smtClean="0">
                <a:solidFill>
                  <a:schemeClr val="lt1"/>
                </a:solidFill>
              </a:rPr>
              <a:t>:  </a:t>
            </a:r>
          </a:p>
          <a:p>
            <a:pPr marL="0" marR="0" lvl="0" indent="0" rtl="0">
              <a:lnSpc>
                <a:spcPct val="150000"/>
              </a:lnSpc>
              <a:spcBef>
                <a:spcPts val="0"/>
              </a:spcBef>
              <a:buSzPct val="25000"/>
              <a:buNone/>
            </a:pPr>
            <a:r>
              <a:rPr lang="en-US" sz="2000" b="1" err="1" smtClean="0">
                <a:solidFill>
                  <a:schemeClr val="lt1"/>
                </a:solidFill>
              </a:rPr>
              <a:t>Thành</a:t>
            </a:r>
            <a:r>
              <a:rPr lang="en-US" sz="2000" b="1" smtClean="0">
                <a:solidFill>
                  <a:schemeClr val="lt1"/>
                </a:solidFill>
              </a:rPr>
              <a:t> </a:t>
            </a:r>
            <a:r>
              <a:rPr lang="en-US" sz="2000" b="1" err="1" smtClean="0">
                <a:solidFill>
                  <a:schemeClr val="lt1"/>
                </a:solidFill>
              </a:rPr>
              <a:t>viên</a:t>
            </a:r>
            <a:r>
              <a:rPr lang="en-US" sz="2000" b="1" smtClean="0">
                <a:solidFill>
                  <a:schemeClr val="lt1"/>
                </a:solidFill>
              </a:rPr>
              <a:t>:</a:t>
            </a:r>
            <a:endParaRPr lang="en-US" sz="2000" b="1" i="0" u="none" strike="noStrike" cap="none">
              <a:solidFill>
                <a:schemeClr val="lt1"/>
              </a:solidFill>
              <a:sym typeface="Arial"/>
            </a:endParaRPr>
          </a:p>
        </p:txBody>
      </p:sp>
      <p:sp>
        <p:nvSpPr>
          <p:cNvPr id="2" name="TextBox 1"/>
          <p:cNvSpPr txBox="1"/>
          <p:nvPr/>
        </p:nvSpPr>
        <p:spPr>
          <a:xfrm>
            <a:off x="5029200" y="4876800"/>
            <a:ext cx="5181600" cy="1323439"/>
          </a:xfrm>
          <a:prstGeom prst="rect">
            <a:avLst/>
          </a:prstGeom>
          <a:noFill/>
        </p:spPr>
        <p:txBody>
          <a:bodyPr wrap="square" rtlCol="0">
            <a:spAutoFit/>
          </a:bodyPr>
          <a:lstStyle/>
          <a:p>
            <a:pPr lvl="0"/>
            <a:r>
              <a:rPr lang="en-US" sz="2000" b="1" dirty="0" err="1" smtClean="0">
                <a:solidFill>
                  <a:schemeClr val="lt1"/>
                </a:solidFill>
              </a:rPr>
              <a:t>Vũ</a:t>
            </a:r>
            <a:r>
              <a:rPr lang="en-US" sz="2000" b="1" dirty="0" smtClean="0">
                <a:solidFill>
                  <a:schemeClr val="lt1"/>
                </a:solidFill>
              </a:rPr>
              <a:t> </a:t>
            </a:r>
            <a:r>
              <a:rPr lang="en-US" sz="2000" b="1" dirty="0" err="1" smtClean="0">
                <a:solidFill>
                  <a:schemeClr val="lt1"/>
                </a:solidFill>
              </a:rPr>
              <a:t>Việt</a:t>
            </a:r>
            <a:r>
              <a:rPr lang="en-US" sz="2000" b="1" dirty="0" smtClean="0">
                <a:solidFill>
                  <a:schemeClr val="lt1"/>
                </a:solidFill>
              </a:rPr>
              <a:t> </a:t>
            </a:r>
            <a:r>
              <a:rPr lang="en-US" sz="2000" b="1" dirty="0" err="1" smtClean="0">
                <a:solidFill>
                  <a:schemeClr val="lt1"/>
                </a:solidFill>
              </a:rPr>
              <a:t>Hoàng</a:t>
            </a:r>
            <a:r>
              <a:rPr lang="en-US" sz="2000" b="1" dirty="0" smtClean="0">
                <a:solidFill>
                  <a:schemeClr val="lt1"/>
                </a:solidFill>
              </a:rPr>
              <a:t>(</a:t>
            </a:r>
            <a:r>
              <a:rPr lang="en-US" sz="2000" b="1" dirty="0" err="1" smtClean="0">
                <a:solidFill>
                  <a:schemeClr val="lt1"/>
                </a:solidFill>
              </a:rPr>
              <a:t>Nhóm</a:t>
            </a:r>
            <a:r>
              <a:rPr lang="en-US" sz="2000" b="1" dirty="0" smtClean="0">
                <a:solidFill>
                  <a:schemeClr val="lt1"/>
                </a:solidFill>
              </a:rPr>
              <a:t> </a:t>
            </a:r>
            <a:r>
              <a:rPr lang="en-US" sz="2000" b="1" dirty="0" err="1" smtClean="0">
                <a:solidFill>
                  <a:schemeClr val="lt1"/>
                </a:solidFill>
              </a:rPr>
              <a:t>trưởng</a:t>
            </a:r>
            <a:r>
              <a:rPr lang="en-US" sz="2000" b="1" dirty="0" smtClean="0">
                <a:solidFill>
                  <a:schemeClr val="lt1"/>
                </a:solidFill>
              </a:rPr>
              <a:t>)</a:t>
            </a:r>
            <a:endParaRPr lang="vi-VN" sz="2000" b="1" dirty="0" smtClean="0">
              <a:solidFill>
                <a:schemeClr val="lt1"/>
              </a:solidFill>
            </a:endParaRPr>
          </a:p>
          <a:p>
            <a:pPr lvl="0"/>
            <a:r>
              <a:rPr lang="en-US" sz="2000" b="1" dirty="0" err="1" smtClean="0">
                <a:solidFill>
                  <a:schemeClr val="lt1"/>
                </a:solidFill>
              </a:rPr>
              <a:t>Trịnh</a:t>
            </a:r>
            <a:r>
              <a:rPr lang="en-US" sz="2000" b="1" dirty="0" smtClean="0">
                <a:solidFill>
                  <a:schemeClr val="lt1"/>
                </a:solidFill>
              </a:rPr>
              <a:t> </a:t>
            </a:r>
            <a:r>
              <a:rPr lang="en-US" sz="2000" b="1" dirty="0" err="1" smtClean="0">
                <a:solidFill>
                  <a:schemeClr val="lt1"/>
                </a:solidFill>
              </a:rPr>
              <a:t>Bá</a:t>
            </a:r>
            <a:r>
              <a:rPr lang="en-US" sz="2000" b="1" dirty="0" smtClean="0">
                <a:solidFill>
                  <a:schemeClr val="lt1"/>
                </a:solidFill>
              </a:rPr>
              <a:t> </a:t>
            </a:r>
            <a:r>
              <a:rPr lang="en-US" sz="2000" b="1" dirty="0" err="1" smtClean="0">
                <a:solidFill>
                  <a:schemeClr val="lt1"/>
                </a:solidFill>
              </a:rPr>
              <a:t>Luân</a:t>
            </a:r>
            <a:endParaRPr lang="en-US" sz="2000" b="1" dirty="0" smtClean="0">
              <a:solidFill>
                <a:schemeClr val="lt1"/>
              </a:solidFill>
            </a:endParaRPr>
          </a:p>
          <a:p>
            <a:pPr lvl="0"/>
            <a:endParaRPr lang="en-US" sz="2000" dirty="0" smtClean="0"/>
          </a:p>
          <a:p>
            <a:endParaRPr lang="en-US" sz="2000" b="1" dirty="0">
              <a:solidFill>
                <a:schemeClr val="lt1"/>
              </a:solidFill>
            </a:endParaRPr>
          </a:p>
        </p:txBody>
      </p:sp>
      <p:sp>
        <p:nvSpPr>
          <p:cNvPr id="7" name="TextBox 6"/>
          <p:cNvSpPr txBox="1"/>
          <p:nvPr/>
        </p:nvSpPr>
        <p:spPr>
          <a:xfrm>
            <a:off x="5039360" y="3581400"/>
            <a:ext cx="4419600" cy="369332"/>
          </a:xfrm>
          <a:prstGeom prst="rect">
            <a:avLst/>
          </a:prstGeom>
          <a:noFill/>
        </p:spPr>
        <p:txBody>
          <a:bodyPr wrap="square" rtlCol="0">
            <a:spAutoFit/>
          </a:bodyPr>
          <a:lstStyle/>
          <a:p>
            <a:pPr lvl="0">
              <a:buSzPct val="25000"/>
            </a:pPr>
            <a:r>
              <a:rPr lang="en-US" sz="1800" b="1" dirty="0" smtClean="0">
                <a:solidFill>
                  <a:schemeClr val="lt1"/>
                </a:solidFill>
              </a:rPr>
              <a:t>C1610M</a:t>
            </a:r>
            <a:endParaRPr lang="en-US" sz="1800" b="1" dirty="0">
              <a:solidFill>
                <a:schemeClr val="lt1"/>
              </a:solidFill>
            </a:endParaRPr>
          </a:p>
        </p:txBody>
      </p:sp>
      <p:sp>
        <p:nvSpPr>
          <p:cNvPr id="8" name="TextBox 7"/>
          <p:cNvSpPr txBox="1"/>
          <p:nvPr/>
        </p:nvSpPr>
        <p:spPr>
          <a:xfrm>
            <a:off x="5039360" y="4019490"/>
            <a:ext cx="4419600" cy="400110"/>
          </a:xfrm>
          <a:prstGeom prst="rect">
            <a:avLst/>
          </a:prstGeom>
          <a:noFill/>
        </p:spPr>
        <p:txBody>
          <a:bodyPr wrap="square" rtlCol="0">
            <a:spAutoFit/>
          </a:bodyPr>
          <a:lstStyle/>
          <a:p>
            <a:pPr lvl="0">
              <a:buSzPct val="25000"/>
            </a:pPr>
            <a:r>
              <a:rPr lang="en-US" sz="2000" b="1" dirty="0" err="1" smtClean="0">
                <a:solidFill>
                  <a:schemeClr val="lt1"/>
                </a:solidFill>
              </a:rPr>
              <a:t>Nhóm</a:t>
            </a:r>
            <a:r>
              <a:rPr lang="en-US" sz="2000" b="1" dirty="0" smtClean="0">
                <a:solidFill>
                  <a:schemeClr val="lt1"/>
                </a:solidFill>
              </a:rPr>
              <a:t> 1 ( SR )</a:t>
            </a:r>
            <a:endParaRPr lang="en-US" sz="2000" b="1" dirty="0">
              <a:solidFill>
                <a:schemeClr val="lt1"/>
              </a:solidFill>
            </a:endParaRPr>
          </a:p>
        </p:txBody>
      </p:sp>
      <p:sp>
        <p:nvSpPr>
          <p:cNvPr id="9" name="TextBox 8"/>
          <p:cNvSpPr txBox="1"/>
          <p:nvPr/>
        </p:nvSpPr>
        <p:spPr>
          <a:xfrm>
            <a:off x="5039360" y="4462046"/>
            <a:ext cx="4419600" cy="400110"/>
          </a:xfrm>
          <a:prstGeom prst="rect">
            <a:avLst/>
          </a:prstGeom>
          <a:noFill/>
        </p:spPr>
        <p:txBody>
          <a:bodyPr wrap="square" rtlCol="0">
            <a:spAutoFit/>
          </a:bodyPr>
          <a:lstStyle/>
          <a:p>
            <a:pPr lvl="0">
              <a:buSzPct val="25000"/>
            </a:pPr>
            <a:r>
              <a:rPr lang="en-US" sz="2000" b="1" dirty="0" err="1" smtClean="0">
                <a:solidFill>
                  <a:schemeClr val="lt1"/>
                </a:solidFill>
              </a:rPr>
              <a:t>Vũ</a:t>
            </a:r>
            <a:r>
              <a:rPr lang="en-US" sz="2000" b="1" dirty="0" smtClean="0">
                <a:solidFill>
                  <a:schemeClr val="lt1"/>
                </a:solidFill>
              </a:rPr>
              <a:t> </a:t>
            </a:r>
            <a:r>
              <a:rPr lang="en-US" sz="2000" b="1" dirty="0" err="1" smtClean="0">
                <a:solidFill>
                  <a:schemeClr val="lt1"/>
                </a:solidFill>
              </a:rPr>
              <a:t>Tuấn</a:t>
            </a:r>
            <a:r>
              <a:rPr lang="en-US" sz="2000" b="1" dirty="0" smtClean="0">
                <a:solidFill>
                  <a:schemeClr val="lt1"/>
                </a:solidFill>
              </a:rPr>
              <a:t> Minh</a:t>
            </a:r>
            <a:endParaRPr lang="en-US" sz="2000" b="1" dirty="0">
              <a:solidFill>
                <a:schemeClr val="l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811000" cy="533400"/>
          </a:xfrm>
        </p:spPr>
        <p:txBody>
          <a:bodyPr/>
          <a:lstStyle/>
          <a:p>
            <a:r>
              <a:rPr lang="en-US" b="1" dirty="0" smtClean="0"/>
              <a:t>Thực thể Product</a:t>
            </a:r>
            <a:endParaRPr lang="vi-VN" b="1" dirty="0"/>
          </a:p>
        </p:txBody>
      </p:sp>
      <p:pic>
        <p:nvPicPr>
          <p:cNvPr id="2050" name="Picture 2" descr="C:\Users\ThinkPad\Desktop\prod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01700"/>
            <a:ext cx="11506200" cy="5412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642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811000" cy="533400"/>
          </a:xfrm>
        </p:spPr>
        <p:txBody>
          <a:bodyPr/>
          <a:lstStyle/>
          <a:p>
            <a:r>
              <a:rPr lang="en-US" b="1" dirty="0" smtClean="0"/>
              <a:t>Thực thể Order (hóa đơn)</a:t>
            </a:r>
            <a:endParaRPr lang="vi-VN" b="1" dirty="0"/>
          </a:p>
        </p:txBody>
      </p:sp>
      <p:pic>
        <p:nvPicPr>
          <p:cNvPr id="4098" name="Picture 2" descr="C:\Users\ThinkPad\Desktop\ord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76300"/>
            <a:ext cx="1158240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642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1811000" cy="533400"/>
          </a:xfrm>
        </p:spPr>
        <p:txBody>
          <a:bodyPr/>
          <a:lstStyle/>
          <a:p>
            <a:r>
              <a:rPr lang="en-US" b="1" dirty="0" smtClean="0"/>
              <a:t>Chi tiết Order</a:t>
            </a:r>
            <a:endParaRPr lang="vi-VN" b="1" dirty="0"/>
          </a:p>
        </p:txBody>
      </p:sp>
      <p:pic>
        <p:nvPicPr>
          <p:cNvPr id="3075" name="Picture 3" descr="C:\Users\ThinkPad\Desktop\order_detai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08690"/>
            <a:ext cx="11525839"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642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999" r="-999"/>
          </a:stretch>
        </a:blipFill>
        <a:effectLst/>
      </p:bgPr>
    </p:bg>
    <p:spTree>
      <p:nvGrpSpPr>
        <p:cNvPr id="1" name="Shape 109"/>
        <p:cNvGrpSpPr/>
        <p:nvPr/>
      </p:nvGrpSpPr>
      <p:grpSpPr>
        <a:xfrm>
          <a:off x="0" y="0"/>
          <a:ext cx="0" cy="0"/>
          <a:chOff x="0" y="0"/>
          <a:chExt cx="0" cy="0"/>
        </a:xfrm>
      </p:grpSpPr>
      <p:sp>
        <p:nvSpPr>
          <p:cNvPr id="110" name="Shape 110"/>
          <p:cNvSpPr/>
          <p:nvPr/>
        </p:nvSpPr>
        <p:spPr>
          <a:xfrm>
            <a:off x="3387741" y="1855800"/>
            <a:ext cx="5501186"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b="1">
                <a:solidFill>
                  <a:srgbClr val="3A3838"/>
                </a:solidFill>
                <a:latin typeface="Arial"/>
                <a:ea typeface="Arial"/>
                <a:cs typeface="Arial"/>
                <a:sym typeface="Arial"/>
              </a:rPr>
              <a:t>THANK FOR </a:t>
            </a:r>
            <a:r>
              <a:rPr lang="en-US" sz="4000" b="1" smtClean="0">
                <a:solidFill>
                  <a:srgbClr val="3A3838"/>
                </a:solidFill>
                <a:latin typeface="Arial"/>
                <a:ea typeface="Arial"/>
                <a:cs typeface="Arial"/>
                <a:sym typeface="Arial"/>
              </a:rPr>
              <a:t>WATCH!</a:t>
            </a:r>
            <a:endParaRPr lang="en-US" sz="4000" b="1">
              <a:solidFill>
                <a:srgbClr val="3A3838"/>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0"/>
            <a:ext cx="10515599" cy="1020762"/>
          </a:xfrm>
        </p:spPr>
        <p:txBody>
          <a:bodyPr/>
          <a:lstStyle/>
          <a:p>
            <a:pPr lvl="0"/>
            <a:r>
              <a:rPr lang="en-US" sz="3000" b="1" smtClean="0">
                <a:solidFill>
                  <a:srgbClr val="832C8B"/>
                </a:solidFill>
              </a:rPr>
              <a:t>NỘI DUNG TRÌNH BÀY</a:t>
            </a:r>
            <a:endParaRPr lang="en-US" sz="3000"/>
          </a:p>
        </p:txBody>
      </p:sp>
      <p:sp>
        <p:nvSpPr>
          <p:cNvPr id="3" name="Text Placeholder 2"/>
          <p:cNvSpPr>
            <a:spLocks noGrp="1"/>
          </p:cNvSpPr>
          <p:nvPr>
            <p:ph type="body" idx="1"/>
          </p:nvPr>
        </p:nvSpPr>
        <p:spPr>
          <a:xfrm>
            <a:off x="76200" y="838200"/>
            <a:ext cx="11887200" cy="5486400"/>
          </a:xfrm>
        </p:spPr>
        <p:txBody>
          <a:bodyPr/>
          <a:lstStyle/>
          <a:p>
            <a:pPr>
              <a:lnSpc>
                <a:spcPct val="150000"/>
              </a:lnSpc>
              <a:buFont typeface="Wingdings" panose="05000000000000000000" pitchFamily="2" charset="2"/>
              <a:buChar char="v"/>
            </a:pPr>
            <a:r>
              <a:rPr lang="vi-VN"/>
              <a:t>Tổng quan đề tài</a:t>
            </a:r>
          </a:p>
          <a:p>
            <a:pPr>
              <a:lnSpc>
                <a:spcPct val="150000"/>
              </a:lnSpc>
              <a:buFont typeface="Wingdings" panose="05000000000000000000" pitchFamily="2" charset="2"/>
              <a:buChar char="v"/>
            </a:pPr>
            <a:r>
              <a:rPr lang="vi-VN"/>
              <a:t>Chức năng ứng dụng</a:t>
            </a:r>
          </a:p>
          <a:p>
            <a:pPr>
              <a:lnSpc>
                <a:spcPct val="150000"/>
              </a:lnSpc>
              <a:buFont typeface="Wingdings" panose="05000000000000000000" pitchFamily="2" charset="2"/>
              <a:buChar char="v"/>
            </a:pPr>
            <a:r>
              <a:rPr lang="vi-VN"/>
              <a:t>Kiến trúc và mô hình thiết kế</a:t>
            </a:r>
          </a:p>
          <a:p>
            <a:pPr>
              <a:lnSpc>
                <a:spcPct val="150000"/>
              </a:lnSpc>
              <a:buFont typeface="Wingdings" panose="05000000000000000000" pitchFamily="2" charset="2"/>
              <a:buChar char="v"/>
            </a:pPr>
            <a:r>
              <a:rPr lang="vi-VN"/>
              <a:t>Biểu đồ luồng dữ liệu mức ngữ cảnh</a:t>
            </a:r>
          </a:p>
          <a:p>
            <a:pPr>
              <a:lnSpc>
                <a:spcPct val="150000"/>
              </a:lnSpc>
              <a:buFont typeface="Wingdings" panose="05000000000000000000" pitchFamily="2" charset="2"/>
              <a:buChar char="v"/>
            </a:pPr>
            <a:r>
              <a:rPr lang="vi-VN"/>
              <a:t>Sơ đồ quan hệ thực thể</a:t>
            </a:r>
          </a:p>
          <a:p>
            <a:pPr>
              <a:lnSpc>
                <a:spcPct val="150000"/>
              </a:lnSpc>
              <a:buFont typeface="Wingdings" panose="05000000000000000000" pitchFamily="2" charset="2"/>
              <a:buChar char="v"/>
            </a:pPr>
            <a:r>
              <a:rPr lang="vi-VN"/>
              <a:t>Thiết kế cơ sở dữ liệu</a:t>
            </a:r>
          </a:p>
          <a:p>
            <a:pPr>
              <a:lnSpc>
                <a:spcPct val="150000"/>
              </a:lnSpc>
              <a:buFont typeface="Wingdings" panose="05000000000000000000" pitchFamily="2" charset="2"/>
              <a:buChar char="v"/>
            </a:pPr>
            <a:r>
              <a:rPr lang="vi-VN"/>
              <a:t>Phân công công việc trong nhóm</a:t>
            </a:r>
            <a:endParaRPr lang="en-US"/>
          </a:p>
        </p:txBody>
      </p:sp>
    </p:spTree>
    <p:extLst>
      <p:ext uri="{BB962C8B-B14F-4D97-AF65-F5344CB8AC3E}">
        <p14:creationId xmlns:p14="http://schemas.microsoft.com/office/powerpoint/2010/main" val="1477773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0"/>
            <a:ext cx="10515599" cy="1020762"/>
          </a:xfrm>
        </p:spPr>
        <p:txBody>
          <a:bodyPr/>
          <a:lstStyle/>
          <a:p>
            <a:pPr lvl="0"/>
            <a:r>
              <a:rPr lang="en-US" sz="3000" b="1" smtClean="0">
                <a:solidFill>
                  <a:srgbClr val="832C8B"/>
                </a:solidFill>
              </a:rPr>
              <a:t>TỔNG QUAN ĐỀ TÀI</a:t>
            </a:r>
            <a:endParaRPr lang="en-US" sz="3000"/>
          </a:p>
        </p:txBody>
      </p:sp>
      <p:sp>
        <p:nvSpPr>
          <p:cNvPr id="3" name="Text Placeholder 2"/>
          <p:cNvSpPr>
            <a:spLocks noGrp="1"/>
          </p:cNvSpPr>
          <p:nvPr>
            <p:ph type="body" idx="1"/>
          </p:nvPr>
        </p:nvSpPr>
        <p:spPr>
          <a:xfrm>
            <a:off x="76200" y="838200"/>
            <a:ext cx="11887200" cy="5486400"/>
          </a:xfrm>
        </p:spPr>
        <p:txBody>
          <a:bodyPr/>
          <a:lstStyle/>
          <a:p>
            <a:pPr marL="0" lvl="1" indent="0">
              <a:lnSpc>
                <a:spcPct val="120000"/>
              </a:lnSpc>
              <a:buNone/>
            </a:pPr>
            <a:endParaRPr lang="en-US" sz="3200" dirty="0" smtClean="0">
              <a:latin typeface="Times New Roman" pitchFamily="18" charset="0"/>
              <a:cs typeface="Times New Roman" pitchFamily="18" charset="0"/>
            </a:endParaRPr>
          </a:p>
          <a:p>
            <a:pPr marL="0" lvl="1" indent="0">
              <a:lnSpc>
                <a:spcPct val="120000"/>
              </a:lnSpc>
              <a:buNone/>
            </a:pP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a:p>
            <a:pPr marL="177800" indent="0">
              <a:lnSpc>
                <a:spcPct val="150000"/>
              </a:lnSpc>
              <a:buNone/>
            </a:pPr>
            <a:endParaRPr lang="en-US" dirty="0"/>
          </a:p>
        </p:txBody>
      </p:sp>
      <p:sp>
        <p:nvSpPr>
          <p:cNvPr id="5" name="Rectangle 4"/>
          <p:cNvSpPr/>
          <p:nvPr/>
        </p:nvSpPr>
        <p:spPr>
          <a:xfrm>
            <a:off x="58882" y="762000"/>
            <a:ext cx="12133118" cy="1200329"/>
          </a:xfrm>
          <a:prstGeom prst="rect">
            <a:avLst/>
          </a:prstGeom>
        </p:spPr>
        <p:txBody>
          <a:bodyPr wrap="square">
            <a:spAutoFit/>
          </a:bodyPr>
          <a:lstStyle/>
          <a:p>
            <a:pPr marL="342900" indent="-342900">
              <a:buFont typeface="Wingdings" panose="05000000000000000000" pitchFamily="2" charset="2"/>
              <a:buChar char="v"/>
            </a:pPr>
            <a:r>
              <a:rPr lang="vi-VN" sz="2400" dirty="0"/>
              <a:t>Quản lý và theo </a:t>
            </a:r>
            <a:r>
              <a:rPr lang="vi-VN" sz="2400" dirty="0" smtClean="0"/>
              <a:t>dõi</a:t>
            </a:r>
            <a:r>
              <a:rPr lang="en-US" sz="2400" dirty="0" smtClean="0"/>
              <a:t> </a:t>
            </a:r>
            <a:r>
              <a:rPr lang="en-US" sz="2400" dirty="0" err="1" smtClean="0"/>
              <a:t>thông</a:t>
            </a:r>
            <a:r>
              <a:rPr lang="en-US" sz="2400" dirty="0" smtClean="0"/>
              <a:t> tin </a:t>
            </a:r>
            <a:r>
              <a:rPr lang="en-US" sz="2400" dirty="0" err="1" smtClean="0"/>
              <a:t>của</a:t>
            </a:r>
            <a:r>
              <a:rPr lang="en-US" sz="2400" dirty="0" smtClean="0"/>
              <a:t> </a:t>
            </a:r>
            <a:r>
              <a:rPr lang="en-US" sz="2400" dirty="0" err="1" smtClean="0"/>
              <a:t>nhà</a:t>
            </a:r>
            <a:r>
              <a:rPr lang="en-US" sz="2400" dirty="0" smtClean="0"/>
              <a:t> </a:t>
            </a:r>
            <a:r>
              <a:rPr lang="en-US" sz="2400" dirty="0" err="1" smtClean="0"/>
              <a:t>hàng</a:t>
            </a:r>
            <a:r>
              <a:rPr lang="en-US" sz="2400" dirty="0" smtClean="0"/>
              <a:t> </a:t>
            </a:r>
            <a:r>
              <a:rPr lang="en-US" sz="2400" dirty="0" err="1" smtClean="0"/>
              <a:t>thương</a:t>
            </a:r>
            <a:r>
              <a:rPr lang="en-US" sz="2400" dirty="0" smtClean="0"/>
              <a:t> </a:t>
            </a:r>
            <a:r>
              <a:rPr lang="en-US" sz="2400" dirty="0" err="1" smtClean="0"/>
              <a:t>rất</a:t>
            </a:r>
            <a:r>
              <a:rPr lang="en-US" sz="2400" dirty="0" smtClean="0"/>
              <a:t> </a:t>
            </a:r>
            <a:r>
              <a:rPr lang="en-US" sz="2400" dirty="0" err="1" smtClean="0"/>
              <a:t>tốn</a:t>
            </a:r>
            <a:r>
              <a:rPr lang="en-US" sz="2400" dirty="0" smtClean="0"/>
              <a:t> </a:t>
            </a:r>
            <a:r>
              <a:rPr lang="en-US" sz="2400" dirty="0" err="1" smtClean="0"/>
              <a:t>thời</a:t>
            </a:r>
            <a:r>
              <a:rPr lang="en-US" sz="2400" dirty="0" smtClean="0"/>
              <a:t> </a:t>
            </a:r>
            <a:r>
              <a:rPr lang="en-US" sz="2400" dirty="0" err="1" smtClean="0"/>
              <a:t>gian</a:t>
            </a:r>
            <a:r>
              <a:rPr lang="en-US" sz="2400" dirty="0" smtClean="0"/>
              <a:t> </a:t>
            </a:r>
            <a:r>
              <a:rPr lang="vi-VN" sz="2400" dirty="0" smtClean="0"/>
              <a:t>. </a:t>
            </a:r>
            <a:r>
              <a:rPr lang="vi-VN" sz="2400" dirty="0"/>
              <a:t>Vậy đâu là giải pháp cho Bạn để có thể vừa tiết kiệm được thời gian quản lý tài sản mà vẫn đảm bảo chất lượng công việc đạt độ chính xác cao.</a:t>
            </a:r>
            <a:endParaRPr lang="en-US" sz="2400" dirty="0"/>
          </a:p>
        </p:txBody>
      </p:sp>
      <p:sp>
        <p:nvSpPr>
          <p:cNvPr id="6" name="Rectangle 5"/>
          <p:cNvSpPr/>
          <p:nvPr/>
        </p:nvSpPr>
        <p:spPr>
          <a:xfrm>
            <a:off x="39049" y="2042622"/>
            <a:ext cx="11277600" cy="1200329"/>
          </a:xfrm>
          <a:prstGeom prst="rect">
            <a:avLst/>
          </a:prstGeom>
        </p:spPr>
        <p:txBody>
          <a:bodyPr wrap="square">
            <a:spAutoFit/>
          </a:bodyPr>
          <a:lstStyle/>
          <a:p>
            <a:pPr marL="342900" indent="-342900">
              <a:buFont typeface="Wingdings" panose="05000000000000000000" pitchFamily="2" charset="2"/>
              <a:buChar char="v"/>
            </a:pPr>
            <a:r>
              <a:rPr lang="vi-VN" sz="2400" dirty="0"/>
              <a:t>Xin được giới thiệu tới bạn về phần mềm </a:t>
            </a:r>
            <a:r>
              <a:rPr lang="en-US" sz="2400" dirty="0" err="1" smtClean="0"/>
              <a:t>Quản</a:t>
            </a:r>
            <a:r>
              <a:rPr lang="en-US" sz="2400" dirty="0" smtClean="0"/>
              <a:t> </a:t>
            </a:r>
            <a:r>
              <a:rPr lang="en-US" sz="2400" dirty="0" err="1" smtClean="0"/>
              <a:t>Lý</a:t>
            </a:r>
            <a:r>
              <a:rPr lang="en-US" sz="2400" dirty="0" smtClean="0"/>
              <a:t> </a:t>
            </a:r>
            <a:r>
              <a:rPr lang="en-US" sz="2400" dirty="0" err="1" smtClean="0"/>
              <a:t>Nhà</a:t>
            </a:r>
            <a:r>
              <a:rPr lang="en-US" sz="2400" dirty="0" smtClean="0"/>
              <a:t> </a:t>
            </a:r>
            <a:r>
              <a:rPr lang="en-US" sz="2400" dirty="0" err="1" smtClean="0"/>
              <a:t>Hàng</a:t>
            </a:r>
            <a:r>
              <a:rPr lang="en-US" sz="2400" dirty="0" smtClean="0"/>
              <a:t> SR (</a:t>
            </a:r>
            <a:r>
              <a:rPr lang="en-US" sz="2400" dirty="0"/>
              <a:t>Smart </a:t>
            </a:r>
            <a:r>
              <a:rPr lang="en-US" sz="2400" dirty="0" smtClean="0"/>
              <a:t>Restaurant</a:t>
            </a:r>
            <a:r>
              <a:rPr lang="en-US" sz="2400" dirty="0"/>
              <a:t>)</a:t>
            </a:r>
            <a:r>
              <a:rPr lang="vi-VN" sz="2400" dirty="0" smtClean="0"/>
              <a:t>. </a:t>
            </a:r>
            <a:r>
              <a:rPr lang="vi-VN" sz="2400" dirty="0"/>
              <a:t>Phần mềm Quản </a:t>
            </a:r>
            <a:r>
              <a:rPr lang="vi-VN" sz="2400" dirty="0" smtClean="0"/>
              <a:t>lý</a:t>
            </a:r>
            <a:r>
              <a:rPr lang="en-US" sz="2400" dirty="0" smtClean="0"/>
              <a:t> </a:t>
            </a:r>
            <a:r>
              <a:rPr lang="en-US" sz="2400" dirty="0" err="1" smtClean="0"/>
              <a:t>Nhà</a:t>
            </a:r>
            <a:r>
              <a:rPr lang="en-US" sz="2400" dirty="0" smtClean="0"/>
              <a:t> </a:t>
            </a:r>
            <a:r>
              <a:rPr lang="en-US" sz="2400" dirty="0" err="1" smtClean="0"/>
              <a:t>Hàng</a:t>
            </a:r>
            <a:r>
              <a:rPr lang="vi-VN" sz="2400" dirty="0" smtClean="0"/>
              <a:t> (</a:t>
            </a:r>
            <a:r>
              <a:rPr lang="en-US" sz="2400" dirty="0" smtClean="0"/>
              <a:t>SR</a:t>
            </a:r>
            <a:r>
              <a:rPr lang="vi-VN" sz="2400" dirty="0" smtClean="0"/>
              <a:t>) </a:t>
            </a:r>
            <a:r>
              <a:rPr lang="vi-VN" sz="2400" dirty="0"/>
              <a:t>sẽ quản lý </a:t>
            </a:r>
            <a:r>
              <a:rPr lang="en-US" sz="2400" dirty="0" err="1" smtClean="0"/>
              <a:t>nhân</a:t>
            </a:r>
            <a:r>
              <a:rPr lang="en-US" sz="2400" dirty="0" smtClean="0"/>
              <a:t> </a:t>
            </a:r>
            <a:r>
              <a:rPr lang="en-US" sz="2400" dirty="0" err="1" smtClean="0"/>
              <a:t>viên,sản</a:t>
            </a:r>
            <a:r>
              <a:rPr lang="en-US" sz="2400" dirty="0" smtClean="0"/>
              <a:t> </a:t>
            </a:r>
            <a:r>
              <a:rPr lang="en-US" sz="2400" dirty="0" err="1" smtClean="0"/>
              <a:t>phẩm</a:t>
            </a:r>
            <a:r>
              <a:rPr lang="en-US" sz="2400" dirty="0" smtClean="0"/>
              <a:t> ,</a:t>
            </a:r>
            <a:r>
              <a:rPr lang="en-US" sz="2400" dirty="0" err="1" smtClean="0"/>
              <a:t>danh</a:t>
            </a:r>
            <a:r>
              <a:rPr lang="en-US" sz="2400" dirty="0" smtClean="0"/>
              <a:t> </a:t>
            </a:r>
            <a:r>
              <a:rPr lang="en-US" sz="2400" dirty="0" err="1" smtClean="0"/>
              <a:t>mục</a:t>
            </a:r>
            <a:r>
              <a:rPr lang="en-US" sz="2400" dirty="0" smtClean="0"/>
              <a:t> ,</a:t>
            </a:r>
            <a:r>
              <a:rPr lang="en-US" sz="2400" dirty="0" err="1" smtClean="0"/>
              <a:t>đơn</a:t>
            </a:r>
            <a:r>
              <a:rPr lang="en-US" sz="2400" dirty="0" smtClean="0"/>
              <a:t> </a:t>
            </a:r>
            <a:r>
              <a:rPr lang="en-US" sz="2400" dirty="0" err="1" smtClean="0"/>
              <a:t>hàng</a:t>
            </a:r>
            <a:r>
              <a:rPr lang="en-US" sz="2400" dirty="0" smtClean="0"/>
              <a:t>,..</a:t>
            </a:r>
            <a:r>
              <a:rPr lang="vi-VN" sz="2400" dirty="0" smtClean="0"/>
              <a:t>.</a:t>
            </a:r>
            <a:endParaRPr lang="en-US" sz="2400" dirty="0"/>
          </a:p>
        </p:txBody>
      </p:sp>
    </p:spTree>
    <p:extLst>
      <p:ext uri="{BB962C8B-B14F-4D97-AF65-F5344CB8AC3E}">
        <p14:creationId xmlns:p14="http://schemas.microsoft.com/office/powerpoint/2010/main" val="349562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0"/>
            <a:ext cx="10515599" cy="1020762"/>
          </a:xfrm>
        </p:spPr>
        <p:txBody>
          <a:bodyPr/>
          <a:lstStyle/>
          <a:p>
            <a:pPr lvl="0"/>
            <a:r>
              <a:rPr lang="en-US" sz="3000" b="1" dirty="0" smtClean="0">
                <a:solidFill>
                  <a:srgbClr val="832C8B"/>
                </a:solidFill>
              </a:rPr>
              <a:t>CHỨC NĂNG ỨNG DỤNG</a:t>
            </a:r>
            <a:endParaRPr lang="en-US" sz="3000" dirty="0"/>
          </a:p>
        </p:txBody>
      </p:sp>
      <p:sp>
        <p:nvSpPr>
          <p:cNvPr id="3" name="Text Placeholder 2"/>
          <p:cNvSpPr>
            <a:spLocks noGrp="1"/>
          </p:cNvSpPr>
          <p:nvPr>
            <p:ph type="body" idx="1"/>
          </p:nvPr>
        </p:nvSpPr>
        <p:spPr>
          <a:xfrm>
            <a:off x="38100" y="838201"/>
            <a:ext cx="11887200" cy="5486400"/>
          </a:xfrm>
        </p:spPr>
        <p:txBody>
          <a:bodyPr/>
          <a:lstStyle/>
          <a:p>
            <a:pPr>
              <a:buFont typeface="Wingdings" panose="05000000000000000000" pitchFamily="2" charset="2"/>
              <a:buChar char="Ø"/>
            </a:pPr>
            <a:r>
              <a:rPr lang="en-US" sz="2400" dirty="0" smtClean="0"/>
              <a:t> </a:t>
            </a:r>
            <a:r>
              <a:rPr lang="en-US" sz="2400" dirty="0" err="1" smtClean="0"/>
              <a:t>Đăng</a:t>
            </a:r>
            <a:r>
              <a:rPr lang="en-US" sz="2400" dirty="0" smtClean="0"/>
              <a:t> </a:t>
            </a:r>
            <a:r>
              <a:rPr lang="en-US" sz="2400" dirty="0" err="1" smtClean="0"/>
              <a:t>nhập</a:t>
            </a:r>
            <a:endParaRPr lang="en-US" sz="2400" dirty="0" smtClean="0"/>
          </a:p>
          <a:p>
            <a:pPr>
              <a:buFont typeface="Wingdings" panose="05000000000000000000" pitchFamily="2" charset="2"/>
              <a:buChar char="Ø"/>
            </a:pPr>
            <a:r>
              <a:rPr lang="en-US" sz="2400" dirty="0" err="1" smtClean="0"/>
              <a:t>Quản</a:t>
            </a:r>
            <a:r>
              <a:rPr lang="en-US" sz="2400" dirty="0" smtClean="0"/>
              <a:t> </a:t>
            </a:r>
            <a:r>
              <a:rPr lang="en-US" sz="2400" dirty="0" err="1"/>
              <a:t>lý</a:t>
            </a:r>
            <a:r>
              <a:rPr lang="en-US" sz="2400" dirty="0"/>
              <a:t> </a:t>
            </a:r>
            <a:r>
              <a:rPr lang="en-US" sz="2400" dirty="0" err="1"/>
              <a:t>thông</a:t>
            </a:r>
            <a:r>
              <a:rPr lang="en-US" sz="2400" dirty="0"/>
              <a:t> tin:</a:t>
            </a:r>
          </a:p>
          <a:p>
            <a:pPr lvl="1">
              <a:buFont typeface="Arial" panose="020B0604020202020204" pitchFamily="34" charset="0"/>
              <a:buChar char="•"/>
            </a:pPr>
            <a:r>
              <a:rPr lang="en-US" sz="1400" dirty="0"/>
              <a:t> </a:t>
            </a:r>
            <a:r>
              <a:rPr lang="en-US" sz="1400" dirty="0" smtClean="0"/>
              <a:t>     </a:t>
            </a:r>
            <a:r>
              <a:rPr lang="en-US" sz="1800" dirty="0" err="1" smtClean="0"/>
              <a:t>Quản</a:t>
            </a:r>
            <a:r>
              <a:rPr lang="en-US" sz="1800" dirty="0" smtClean="0"/>
              <a:t> </a:t>
            </a:r>
            <a:r>
              <a:rPr lang="en-US" sz="1800" dirty="0" err="1"/>
              <a:t>lý</a:t>
            </a:r>
            <a:r>
              <a:rPr lang="en-US" sz="1800" dirty="0"/>
              <a:t> </a:t>
            </a:r>
            <a:r>
              <a:rPr lang="en-US" sz="1800" dirty="0" smtClean="0"/>
              <a:t> </a:t>
            </a:r>
            <a:r>
              <a:rPr lang="en-US" sz="1800" dirty="0" err="1" smtClean="0"/>
              <a:t>Nhân</a:t>
            </a:r>
            <a:r>
              <a:rPr lang="en-US" sz="1800" dirty="0" smtClean="0"/>
              <a:t> </a:t>
            </a:r>
            <a:r>
              <a:rPr lang="en-US" sz="1800" dirty="0" err="1" smtClean="0"/>
              <a:t>Viên</a:t>
            </a:r>
            <a:endParaRPr lang="en-US" sz="1800" dirty="0"/>
          </a:p>
          <a:p>
            <a:pPr lvl="1">
              <a:buFont typeface="Arial" panose="020B0604020202020204" pitchFamily="34" charset="0"/>
              <a:buChar char="•"/>
            </a:pPr>
            <a:r>
              <a:rPr lang="en-US" sz="1800" dirty="0" smtClean="0"/>
              <a:t>     </a:t>
            </a:r>
            <a:r>
              <a:rPr lang="en-US" sz="1800" dirty="0" err="1" smtClean="0"/>
              <a:t>Quản</a:t>
            </a:r>
            <a:r>
              <a:rPr lang="en-US" sz="1800" dirty="0" smtClean="0"/>
              <a:t> </a:t>
            </a:r>
            <a:r>
              <a:rPr lang="en-US" sz="1800" dirty="0" err="1" smtClean="0"/>
              <a:t>lý</a:t>
            </a:r>
            <a:r>
              <a:rPr lang="en-US" sz="1800" dirty="0" smtClean="0"/>
              <a:t> </a:t>
            </a:r>
            <a:r>
              <a:rPr lang="en-US" sz="1800" dirty="0" err="1" smtClean="0"/>
              <a:t>Danh</a:t>
            </a:r>
            <a:r>
              <a:rPr lang="en-US" sz="1800" dirty="0" smtClean="0"/>
              <a:t> </a:t>
            </a:r>
            <a:r>
              <a:rPr lang="en-US" sz="1800" dirty="0" err="1" smtClean="0"/>
              <a:t>Muc</a:t>
            </a:r>
            <a:endParaRPr lang="en-US" sz="1800" dirty="0"/>
          </a:p>
          <a:p>
            <a:pPr lvl="1">
              <a:buFont typeface="Arial" panose="020B0604020202020204" pitchFamily="34" charset="0"/>
              <a:buChar char="•"/>
            </a:pPr>
            <a:r>
              <a:rPr lang="en-US" sz="1800" dirty="0"/>
              <a:t> </a:t>
            </a:r>
            <a:r>
              <a:rPr lang="en-US" sz="1800" dirty="0" smtClean="0"/>
              <a:t>    </a:t>
            </a:r>
            <a:r>
              <a:rPr lang="en-US" sz="1800" dirty="0" err="1" smtClean="0"/>
              <a:t>Quản</a:t>
            </a:r>
            <a:r>
              <a:rPr lang="en-US" sz="1800" dirty="0" smtClean="0"/>
              <a:t> </a:t>
            </a:r>
            <a:r>
              <a:rPr lang="en-US" sz="1800" dirty="0" err="1"/>
              <a:t>lý</a:t>
            </a:r>
            <a:r>
              <a:rPr lang="en-US" sz="1800" dirty="0"/>
              <a:t> </a:t>
            </a:r>
            <a:r>
              <a:rPr lang="en-US" sz="1800" dirty="0" err="1" smtClean="0"/>
              <a:t>Sản</a:t>
            </a:r>
            <a:r>
              <a:rPr lang="en-US" sz="1800" dirty="0" smtClean="0"/>
              <a:t> </a:t>
            </a:r>
            <a:r>
              <a:rPr lang="en-US" sz="1800" dirty="0" err="1"/>
              <a:t>P</a:t>
            </a:r>
            <a:r>
              <a:rPr lang="en-US" sz="1800" dirty="0" err="1" smtClean="0"/>
              <a:t>hẩm</a:t>
            </a:r>
            <a:endParaRPr lang="en-US" sz="1800" dirty="0"/>
          </a:p>
          <a:p>
            <a:pPr lvl="1">
              <a:buFont typeface="Arial" panose="020B0604020202020204" pitchFamily="34" charset="0"/>
              <a:buChar char="•"/>
            </a:pPr>
            <a:r>
              <a:rPr lang="en-US" sz="1800" dirty="0" smtClean="0"/>
              <a:t>     </a:t>
            </a:r>
            <a:r>
              <a:rPr lang="en-US" sz="1800" dirty="0" err="1" smtClean="0"/>
              <a:t>Quản</a:t>
            </a:r>
            <a:r>
              <a:rPr lang="en-US" sz="1800" dirty="0" smtClean="0"/>
              <a:t> </a:t>
            </a:r>
            <a:r>
              <a:rPr lang="en-US" sz="1800" dirty="0" err="1"/>
              <a:t>lý</a:t>
            </a:r>
            <a:r>
              <a:rPr lang="en-US" sz="1800" dirty="0"/>
              <a:t> </a:t>
            </a:r>
            <a:r>
              <a:rPr lang="en-US" sz="1800" dirty="0" err="1" smtClean="0"/>
              <a:t>Nhà</a:t>
            </a:r>
            <a:r>
              <a:rPr lang="en-US" sz="1800" dirty="0" smtClean="0"/>
              <a:t> Order</a:t>
            </a:r>
          </a:p>
          <a:p>
            <a:pPr lvl="1">
              <a:buFont typeface="Arial" panose="020B0604020202020204" pitchFamily="34" charset="0"/>
              <a:buChar char="•"/>
            </a:pPr>
            <a:r>
              <a:rPr lang="en-US" sz="1800" dirty="0" smtClean="0"/>
              <a:t>     </a:t>
            </a:r>
            <a:r>
              <a:rPr lang="en-US" sz="1800" dirty="0" err="1" smtClean="0"/>
              <a:t>Quản</a:t>
            </a:r>
            <a:r>
              <a:rPr lang="en-US" sz="1800" dirty="0" smtClean="0"/>
              <a:t> </a:t>
            </a:r>
            <a:r>
              <a:rPr lang="en-US" sz="1800" dirty="0" err="1" smtClean="0"/>
              <a:t>lý</a:t>
            </a:r>
            <a:r>
              <a:rPr lang="en-US" sz="1800" dirty="0" smtClean="0"/>
              <a:t> </a:t>
            </a:r>
            <a:r>
              <a:rPr lang="en-US" sz="1800" dirty="0" err="1" smtClean="0"/>
              <a:t>Nhóm</a:t>
            </a:r>
            <a:r>
              <a:rPr lang="en-US" sz="1800" dirty="0" smtClean="0"/>
              <a:t> </a:t>
            </a:r>
            <a:r>
              <a:rPr lang="en-US" sz="1800" dirty="0" err="1" smtClean="0"/>
              <a:t>Bàn</a:t>
            </a:r>
            <a:r>
              <a:rPr lang="en-US" sz="1800" dirty="0"/>
              <a:t> </a:t>
            </a:r>
            <a:r>
              <a:rPr lang="en-US" sz="1800" dirty="0" err="1" smtClean="0"/>
              <a:t>Ăn</a:t>
            </a:r>
            <a:endParaRPr lang="en-US" sz="1800" dirty="0" smtClean="0"/>
          </a:p>
          <a:p>
            <a:pPr>
              <a:buFont typeface="Wingdings" panose="05000000000000000000" pitchFamily="2" charset="2"/>
              <a:buChar char="Ø"/>
            </a:pPr>
            <a:r>
              <a:rPr lang="en-US" sz="2400" dirty="0" err="1" smtClean="0"/>
              <a:t>Báo</a:t>
            </a:r>
            <a:r>
              <a:rPr lang="en-US" sz="2400" dirty="0" smtClean="0"/>
              <a:t> </a:t>
            </a:r>
            <a:r>
              <a:rPr lang="en-US" sz="2400" dirty="0" err="1" smtClean="0"/>
              <a:t>cáo</a:t>
            </a:r>
            <a:r>
              <a:rPr lang="en-US" sz="2400" dirty="0" smtClean="0"/>
              <a:t> :         </a:t>
            </a:r>
          </a:p>
          <a:p>
            <a:pPr lvl="1">
              <a:buFont typeface="Arial" panose="020B0604020202020204" pitchFamily="34" charset="0"/>
              <a:buChar char="•"/>
            </a:pPr>
            <a:r>
              <a:rPr lang="en-US" sz="1800" dirty="0" smtClean="0"/>
              <a:t>      </a:t>
            </a:r>
            <a:r>
              <a:rPr lang="en-US" sz="1800" dirty="0" err="1" smtClean="0"/>
              <a:t>Xuất</a:t>
            </a:r>
            <a:r>
              <a:rPr lang="en-US" sz="1800" dirty="0" smtClean="0"/>
              <a:t> </a:t>
            </a:r>
            <a:r>
              <a:rPr lang="en-US" sz="1800" dirty="0" err="1" smtClean="0"/>
              <a:t>báo</a:t>
            </a:r>
            <a:r>
              <a:rPr lang="en-US" sz="1800" dirty="0" smtClean="0"/>
              <a:t> </a:t>
            </a:r>
            <a:r>
              <a:rPr lang="en-US" sz="1800" dirty="0" err="1" smtClean="0"/>
              <a:t>cáo</a:t>
            </a:r>
            <a:r>
              <a:rPr lang="en-US" sz="1800" dirty="0"/>
              <a:t> </a:t>
            </a:r>
            <a:r>
              <a:rPr lang="en-US" sz="1800" dirty="0" err="1" smtClean="0"/>
              <a:t>Nhân</a:t>
            </a:r>
            <a:r>
              <a:rPr lang="en-US" sz="1800" dirty="0" smtClean="0"/>
              <a:t> </a:t>
            </a:r>
            <a:r>
              <a:rPr lang="en-US" sz="1800" dirty="0" err="1" smtClean="0"/>
              <a:t>viên</a:t>
            </a:r>
            <a:endParaRPr lang="en-US" sz="1800" dirty="0" smtClean="0"/>
          </a:p>
          <a:p>
            <a:pPr lvl="1">
              <a:buFont typeface="Arial" panose="020B0604020202020204" pitchFamily="34" charset="0"/>
              <a:buChar char="•"/>
            </a:pPr>
            <a:r>
              <a:rPr lang="en-US" sz="1800" dirty="0" smtClean="0"/>
              <a:t>      </a:t>
            </a:r>
            <a:r>
              <a:rPr lang="en-US" sz="1800" dirty="0" err="1" smtClean="0"/>
              <a:t>Xuất</a:t>
            </a:r>
            <a:r>
              <a:rPr lang="en-US" sz="1800" dirty="0" smtClean="0"/>
              <a:t> </a:t>
            </a:r>
            <a:r>
              <a:rPr lang="en-US" sz="1800" dirty="0" err="1" smtClean="0"/>
              <a:t>báo</a:t>
            </a:r>
            <a:r>
              <a:rPr lang="en-US" sz="1800" dirty="0" smtClean="0"/>
              <a:t> </a:t>
            </a:r>
            <a:r>
              <a:rPr lang="en-US" sz="1800" dirty="0" err="1" smtClean="0"/>
              <a:t>cáo</a:t>
            </a:r>
            <a:r>
              <a:rPr lang="en-US" sz="1800" dirty="0" smtClean="0"/>
              <a:t> Oder</a:t>
            </a:r>
            <a:endParaRPr lang="en-US" sz="1800" dirty="0"/>
          </a:p>
        </p:txBody>
      </p:sp>
    </p:spTree>
    <p:extLst>
      <p:ext uri="{BB962C8B-B14F-4D97-AF65-F5344CB8AC3E}">
        <p14:creationId xmlns:p14="http://schemas.microsoft.com/office/powerpoint/2010/main" val="320496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599" cy="761999"/>
          </a:xfrm>
        </p:spPr>
        <p:txBody>
          <a:bodyPr/>
          <a:lstStyle/>
          <a:p>
            <a:r>
              <a:rPr lang="en-US" dirty="0" err="1" smtClean="0"/>
              <a:t>Sơ</a:t>
            </a:r>
            <a:r>
              <a:rPr lang="en-US" dirty="0" smtClean="0"/>
              <a:t> </a:t>
            </a:r>
            <a:r>
              <a:rPr lang="en-US" dirty="0" err="1" smtClean="0"/>
              <a:t>đồ</a:t>
            </a:r>
            <a:r>
              <a:rPr lang="en-US" dirty="0" smtClean="0"/>
              <a:t> </a:t>
            </a:r>
            <a:r>
              <a:rPr lang="en-US" dirty="0" err="1" smtClean="0"/>
              <a:t>phân</a:t>
            </a:r>
            <a:r>
              <a:rPr lang="en-US" dirty="0" smtClean="0"/>
              <a:t> </a:t>
            </a:r>
            <a:r>
              <a:rPr lang="en-US" dirty="0" err="1" smtClean="0"/>
              <a:t>cấp</a:t>
            </a:r>
            <a:r>
              <a:rPr lang="en-US" dirty="0" smtClean="0"/>
              <a:t> </a:t>
            </a:r>
            <a:r>
              <a:rPr lang="en-US" dirty="0" err="1" smtClean="0"/>
              <a:t>chức</a:t>
            </a:r>
            <a:r>
              <a:rPr lang="en-US" dirty="0" smtClean="0"/>
              <a:t> </a:t>
            </a:r>
            <a:r>
              <a:rPr lang="en-US" dirty="0" err="1" smtClean="0"/>
              <a:t>năng</a:t>
            </a:r>
            <a:endParaRPr lang="en-US" dirty="0"/>
          </a:p>
        </p:txBody>
      </p:sp>
      <p:sp>
        <p:nvSpPr>
          <p:cNvPr id="3" name="Text Placeholder 2"/>
          <p:cNvSpPr>
            <a:spLocks noGrp="1"/>
          </p:cNvSpPr>
          <p:nvPr>
            <p:ph type="body" idx="1"/>
          </p:nvPr>
        </p:nvSpPr>
        <p:spPr>
          <a:xfrm>
            <a:off x="0" y="762000"/>
            <a:ext cx="12192000" cy="5791200"/>
          </a:xfrm>
        </p:spPr>
        <p:style>
          <a:lnRef idx="2">
            <a:schemeClr val="dk1"/>
          </a:lnRef>
          <a:fillRef idx="1">
            <a:schemeClr val="lt1"/>
          </a:fillRef>
          <a:effectRef idx="0">
            <a:schemeClr val="dk1"/>
          </a:effectRef>
          <a:fontRef idx="minor">
            <a:schemeClr val="dk1"/>
          </a:fontRef>
        </p:style>
        <p:txBody>
          <a:bodyPr/>
          <a:lstStyle/>
          <a:p>
            <a:pPr marL="177800" indent="0">
              <a:buNone/>
            </a:pPr>
            <a:endParaRPr lang="en-US" dirty="0"/>
          </a:p>
        </p:txBody>
      </p:sp>
      <p:sp>
        <p:nvSpPr>
          <p:cNvPr id="7" name="Rectangle 6"/>
          <p:cNvSpPr/>
          <p:nvPr/>
        </p:nvSpPr>
        <p:spPr>
          <a:xfrm>
            <a:off x="4814170" y="852814"/>
            <a:ext cx="22860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smtClean="0">
                <a:solidFill>
                  <a:srgbClr val="7030A0"/>
                </a:solidFill>
              </a:rPr>
              <a:t>Quản</a:t>
            </a:r>
            <a:r>
              <a:rPr lang="en-US" sz="2000" dirty="0" smtClean="0">
                <a:solidFill>
                  <a:srgbClr val="7030A0"/>
                </a:solidFill>
              </a:rPr>
              <a:t> </a:t>
            </a:r>
            <a:r>
              <a:rPr lang="en-US" sz="2000" dirty="0" err="1" smtClean="0">
                <a:solidFill>
                  <a:srgbClr val="7030A0"/>
                </a:solidFill>
              </a:rPr>
              <a:t>Lý</a:t>
            </a:r>
            <a:r>
              <a:rPr lang="en-US" sz="2000" dirty="0" smtClean="0">
                <a:solidFill>
                  <a:srgbClr val="7030A0"/>
                </a:solidFill>
              </a:rPr>
              <a:t> </a:t>
            </a:r>
            <a:r>
              <a:rPr lang="en-US" sz="2000" dirty="0" err="1" smtClean="0">
                <a:solidFill>
                  <a:srgbClr val="7030A0"/>
                </a:solidFill>
              </a:rPr>
              <a:t>Nhà</a:t>
            </a:r>
            <a:r>
              <a:rPr lang="en-US" sz="2000" dirty="0" smtClean="0">
                <a:solidFill>
                  <a:srgbClr val="7030A0"/>
                </a:solidFill>
              </a:rPr>
              <a:t> </a:t>
            </a:r>
            <a:r>
              <a:rPr lang="en-US" sz="2000" dirty="0" err="1" smtClean="0">
                <a:solidFill>
                  <a:srgbClr val="7030A0"/>
                </a:solidFill>
              </a:rPr>
              <a:t>Hàng</a:t>
            </a:r>
            <a:endParaRPr lang="en-US" sz="2000" dirty="0">
              <a:solidFill>
                <a:srgbClr val="7030A0"/>
              </a:solidFill>
            </a:endParaRPr>
          </a:p>
        </p:txBody>
      </p:sp>
      <p:cxnSp>
        <p:nvCxnSpPr>
          <p:cNvPr id="9" name="Straight Connector 8"/>
          <p:cNvCxnSpPr>
            <a:stCxn id="7" idx="2"/>
          </p:cNvCxnSpPr>
          <p:nvPr/>
        </p:nvCxnSpPr>
        <p:spPr>
          <a:xfrm>
            <a:off x="5957170" y="1538614"/>
            <a:ext cx="0" cy="366386"/>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2133600" y="1905000"/>
            <a:ext cx="8001000"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5957170" y="1905000"/>
            <a:ext cx="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2133600" y="1905000"/>
            <a:ext cx="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10134600" y="1905000"/>
            <a:ext cx="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1467633" y="2209800"/>
            <a:ext cx="1371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Đăng Nhập</a:t>
            </a:r>
            <a:endParaRPr lang="en-US"/>
          </a:p>
        </p:txBody>
      </p:sp>
      <p:sp>
        <p:nvSpPr>
          <p:cNvPr id="24" name="Rectangle 23"/>
          <p:cNvSpPr/>
          <p:nvPr/>
        </p:nvSpPr>
        <p:spPr>
          <a:xfrm>
            <a:off x="5112185" y="2209800"/>
            <a:ext cx="168997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Quản Lý</a:t>
            </a:r>
            <a:endParaRPr lang="en-US"/>
          </a:p>
        </p:txBody>
      </p:sp>
      <p:sp>
        <p:nvSpPr>
          <p:cNvPr id="25" name="Rectangle 24"/>
          <p:cNvSpPr/>
          <p:nvPr/>
        </p:nvSpPr>
        <p:spPr>
          <a:xfrm>
            <a:off x="9334500" y="2202493"/>
            <a:ext cx="16002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Báo</a:t>
            </a:r>
            <a:r>
              <a:rPr lang="en-US" dirty="0" smtClean="0"/>
              <a:t> </a:t>
            </a:r>
            <a:r>
              <a:rPr lang="en-US" dirty="0" err="1" smtClean="0"/>
              <a:t>Cáo</a:t>
            </a:r>
            <a:endParaRPr lang="en-US" dirty="0"/>
          </a:p>
        </p:txBody>
      </p:sp>
      <p:sp>
        <p:nvSpPr>
          <p:cNvPr id="26" name="Rectangle 25"/>
          <p:cNvSpPr/>
          <p:nvPr/>
        </p:nvSpPr>
        <p:spPr>
          <a:xfrm>
            <a:off x="5410200" y="3028167"/>
            <a:ext cx="168997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Nhân</a:t>
            </a:r>
            <a:r>
              <a:rPr lang="en-US" dirty="0" smtClean="0"/>
              <a:t> </a:t>
            </a:r>
            <a:r>
              <a:rPr lang="en-US" dirty="0" err="1" smtClean="0"/>
              <a:t>Viên</a:t>
            </a:r>
            <a:endParaRPr lang="en-US" dirty="0"/>
          </a:p>
        </p:txBody>
      </p:sp>
      <p:sp>
        <p:nvSpPr>
          <p:cNvPr id="27" name="Rectangle 26"/>
          <p:cNvSpPr/>
          <p:nvPr/>
        </p:nvSpPr>
        <p:spPr>
          <a:xfrm>
            <a:off x="5410200" y="3610627"/>
            <a:ext cx="168997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Danh</a:t>
            </a:r>
            <a:r>
              <a:rPr lang="en-US" dirty="0" smtClean="0"/>
              <a:t> </a:t>
            </a:r>
            <a:r>
              <a:rPr lang="en-US" dirty="0" err="1" smtClean="0"/>
              <a:t>Mục</a:t>
            </a:r>
            <a:r>
              <a:rPr lang="en-US" dirty="0" smtClean="0"/>
              <a:t> </a:t>
            </a:r>
            <a:endParaRPr lang="en-US" dirty="0"/>
          </a:p>
        </p:txBody>
      </p:sp>
      <p:sp>
        <p:nvSpPr>
          <p:cNvPr id="28" name="Rectangle 27"/>
          <p:cNvSpPr/>
          <p:nvPr/>
        </p:nvSpPr>
        <p:spPr>
          <a:xfrm>
            <a:off x="5410200" y="4191000"/>
            <a:ext cx="168997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Sản</a:t>
            </a:r>
            <a:r>
              <a:rPr lang="en-US" dirty="0" smtClean="0"/>
              <a:t> </a:t>
            </a:r>
            <a:r>
              <a:rPr lang="en-US" dirty="0" err="1" smtClean="0"/>
              <a:t>phẩm</a:t>
            </a:r>
            <a:endParaRPr lang="en-US" dirty="0"/>
          </a:p>
        </p:txBody>
      </p:sp>
      <p:sp>
        <p:nvSpPr>
          <p:cNvPr id="29" name="Rectangle 28"/>
          <p:cNvSpPr/>
          <p:nvPr/>
        </p:nvSpPr>
        <p:spPr>
          <a:xfrm>
            <a:off x="5410200" y="4800600"/>
            <a:ext cx="168997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Đơn</a:t>
            </a:r>
            <a:r>
              <a:rPr lang="en-US" dirty="0" smtClean="0"/>
              <a:t> </a:t>
            </a:r>
            <a:r>
              <a:rPr lang="en-US" dirty="0" err="1" smtClean="0"/>
              <a:t>Hàng</a:t>
            </a:r>
            <a:endParaRPr lang="en-US" dirty="0"/>
          </a:p>
        </p:txBody>
      </p:sp>
      <p:sp>
        <p:nvSpPr>
          <p:cNvPr id="30" name="Rectangle 29"/>
          <p:cNvSpPr/>
          <p:nvPr/>
        </p:nvSpPr>
        <p:spPr>
          <a:xfrm>
            <a:off x="5410200" y="5410200"/>
            <a:ext cx="168997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Bàn</a:t>
            </a:r>
            <a:r>
              <a:rPr lang="en-US" dirty="0" smtClean="0"/>
              <a:t> </a:t>
            </a:r>
            <a:r>
              <a:rPr lang="en-US" dirty="0" err="1" smtClean="0"/>
              <a:t>Ăn</a:t>
            </a:r>
            <a:endParaRPr lang="en-US" dirty="0"/>
          </a:p>
        </p:txBody>
      </p:sp>
      <p:sp>
        <p:nvSpPr>
          <p:cNvPr id="32" name="Rectangle 31"/>
          <p:cNvSpPr/>
          <p:nvPr/>
        </p:nvSpPr>
        <p:spPr>
          <a:xfrm>
            <a:off x="9677400" y="2895600"/>
            <a:ext cx="1676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Danh</a:t>
            </a:r>
            <a:r>
              <a:rPr lang="en-US" dirty="0" smtClean="0"/>
              <a:t> </a:t>
            </a:r>
            <a:r>
              <a:rPr lang="en-US" dirty="0" err="1" smtClean="0"/>
              <a:t>Sách</a:t>
            </a:r>
            <a:r>
              <a:rPr lang="en-US" dirty="0" smtClean="0"/>
              <a:t> </a:t>
            </a:r>
            <a:r>
              <a:rPr lang="en-US" dirty="0" err="1" smtClean="0"/>
              <a:t>Nhân</a:t>
            </a:r>
            <a:r>
              <a:rPr lang="en-US" dirty="0" smtClean="0"/>
              <a:t> </a:t>
            </a:r>
            <a:r>
              <a:rPr lang="en-US" dirty="0" err="1" smtClean="0"/>
              <a:t>viên</a:t>
            </a:r>
            <a:endParaRPr lang="en-US" dirty="0"/>
          </a:p>
        </p:txBody>
      </p:sp>
      <p:sp>
        <p:nvSpPr>
          <p:cNvPr id="33" name="Rectangle 32"/>
          <p:cNvSpPr/>
          <p:nvPr/>
        </p:nvSpPr>
        <p:spPr>
          <a:xfrm>
            <a:off x="9677400" y="3485367"/>
            <a:ext cx="1676400" cy="4770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Báo</a:t>
            </a:r>
            <a:r>
              <a:rPr lang="en-US" dirty="0" smtClean="0"/>
              <a:t> </a:t>
            </a:r>
            <a:r>
              <a:rPr lang="en-US" dirty="0" err="1" smtClean="0"/>
              <a:t>cáo</a:t>
            </a:r>
            <a:r>
              <a:rPr lang="en-US" dirty="0" smtClean="0"/>
              <a:t> Thu </a:t>
            </a:r>
            <a:endParaRPr lang="en-US" dirty="0"/>
          </a:p>
        </p:txBody>
      </p:sp>
      <p:cxnSp>
        <p:nvCxnSpPr>
          <p:cNvPr id="50" name="Straight Connector 49"/>
          <p:cNvCxnSpPr/>
          <p:nvPr/>
        </p:nvCxnSpPr>
        <p:spPr>
          <a:xfrm>
            <a:off x="5112185" y="2735893"/>
            <a:ext cx="0" cy="290290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a:off x="5112185" y="3256767"/>
            <a:ext cx="29801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4" name="Straight Arrow Connector 53"/>
          <p:cNvCxnSpPr>
            <a:endCxn id="27" idx="1"/>
          </p:cNvCxnSpPr>
          <p:nvPr/>
        </p:nvCxnSpPr>
        <p:spPr>
          <a:xfrm>
            <a:off x="5112185" y="3839227"/>
            <a:ext cx="29801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a:off x="5112185" y="4454046"/>
            <a:ext cx="29801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29" idx="1"/>
          </p:cNvCxnSpPr>
          <p:nvPr/>
        </p:nvCxnSpPr>
        <p:spPr>
          <a:xfrm>
            <a:off x="5112185" y="5029200"/>
            <a:ext cx="29801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a:endCxn id="30" idx="1"/>
          </p:cNvCxnSpPr>
          <p:nvPr/>
        </p:nvCxnSpPr>
        <p:spPr>
          <a:xfrm>
            <a:off x="5112185" y="5638800"/>
            <a:ext cx="29801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9334500" y="2735893"/>
            <a:ext cx="0" cy="98799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Arrow Connector 65"/>
          <p:cNvCxnSpPr>
            <a:endCxn id="32" idx="1"/>
          </p:cNvCxnSpPr>
          <p:nvPr/>
        </p:nvCxnSpPr>
        <p:spPr>
          <a:xfrm>
            <a:off x="9334500" y="3124200"/>
            <a:ext cx="3429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a:endCxn id="33" idx="1"/>
          </p:cNvCxnSpPr>
          <p:nvPr/>
        </p:nvCxnSpPr>
        <p:spPr>
          <a:xfrm>
            <a:off x="9334500" y="3723883"/>
            <a:ext cx="34290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969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0"/>
            <a:ext cx="10515599" cy="1020762"/>
          </a:xfrm>
        </p:spPr>
        <p:txBody>
          <a:bodyPr/>
          <a:lstStyle/>
          <a:p>
            <a:pPr lvl="0"/>
            <a:r>
              <a:rPr lang="en-US" sz="3200" b="1" dirty="0">
                <a:solidFill>
                  <a:srgbClr val="832C8B"/>
                </a:solidFill>
              </a:rPr>
              <a:t>BIỂU ĐỒ LUỒNG DỮ LIỆU MỨC NGỮ CẢNH</a:t>
            </a:r>
            <a:endParaRPr lang="en-US" sz="3000" dirty="0"/>
          </a:p>
        </p:txBody>
      </p:sp>
      <p:sp>
        <p:nvSpPr>
          <p:cNvPr id="3" name="Text Placeholder 2"/>
          <p:cNvSpPr>
            <a:spLocks noGrp="1"/>
          </p:cNvSpPr>
          <p:nvPr>
            <p:ph type="body" idx="1"/>
          </p:nvPr>
        </p:nvSpPr>
        <p:spPr>
          <a:xfrm>
            <a:off x="76200" y="533400"/>
            <a:ext cx="11887200" cy="5791200"/>
          </a:xfrm>
        </p:spPr>
        <p:txBody>
          <a:bodyPr/>
          <a:lstStyle/>
          <a:p>
            <a:pPr>
              <a:lnSpc>
                <a:spcPct val="150000"/>
              </a:lnSpc>
              <a:buFont typeface="Wingdings" panose="05000000000000000000" pitchFamily="2" charset="2"/>
              <a:buChar char="v"/>
            </a:pPr>
            <a:r>
              <a:rPr lang="en-US" sz="2000" dirty="0" err="1" smtClean="0"/>
              <a:t>Sản</a:t>
            </a:r>
            <a:r>
              <a:rPr lang="en-US" sz="2000" dirty="0" smtClean="0"/>
              <a:t> </a:t>
            </a:r>
            <a:r>
              <a:rPr lang="en-US" sz="2000" dirty="0" err="1" smtClean="0"/>
              <a:t>Phẩm</a:t>
            </a:r>
            <a:endParaRPr lang="en-US" sz="2000" dirty="0" smtClean="0"/>
          </a:p>
          <a:p>
            <a:pPr>
              <a:lnSpc>
                <a:spcPct val="150000"/>
              </a:lnSpc>
            </a:pPr>
            <a:r>
              <a:rPr lang="en-US" sz="2000" dirty="0" err="1" smtClean="0"/>
              <a:t>Mức</a:t>
            </a:r>
            <a:r>
              <a:rPr lang="en-US" sz="2000" dirty="0" smtClean="0"/>
              <a:t> 0:</a:t>
            </a:r>
          </a:p>
          <a:p>
            <a:pPr>
              <a:lnSpc>
                <a:spcPct val="150000"/>
              </a:lnSpc>
              <a:buFont typeface="Arial" panose="020B0604020202020204" pitchFamily="34" charset="0"/>
              <a:buChar char="•"/>
            </a:pPr>
            <a:endParaRPr lang="en-US" sz="2000" dirty="0"/>
          </a:p>
          <a:p>
            <a:pPr>
              <a:lnSpc>
                <a:spcPct val="150000"/>
              </a:lnSpc>
              <a:buFont typeface="Arial" panose="020B0604020202020204" pitchFamily="34" charset="0"/>
              <a:buChar char="•"/>
            </a:pPr>
            <a:r>
              <a:rPr lang="en-US" sz="2000" dirty="0" err="1" smtClean="0"/>
              <a:t>Mức</a:t>
            </a:r>
            <a:r>
              <a:rPr lang="en-US" sz="2000" dirty="0" smtClean="0"/>
              <a:t> 1:</a:t>
            </a:r>
            <a:r>
              <a:rPr lang="en-US" sz="2000" dirty="0"/>
              <a:t>	</a:t>
            </a:r>
            <a:endParaRPr lang="en-US" sz="2000" dirty="0" smtClean="0"/>
          </a:p>
        </p:txBody>
      </p:sp>
      <p:sp>
        <p:nvSpPr>
          <p:cNvPr id="5" name="Rectangle 4"/>
          <p:cNvSpPr/>
          <p:nvPr/>
        </p:nvSpPr>
        <p:spPr>
          <a:xfrm>
            <a:off x="5981225" y="3286654"/>
            <a:ext cx="229550" cy="284693"/>
          </a:xfrm>
          <a:prstGeom prst="rect">
            <a:avLst/>
          </a:prstGeom>
        </p:spPr>
        <p:txBody>
          <a:bodyPr wrap="none">
            <a:spAutoFit/>
          </a:bodyPr>
          <a:lstStyle/>
          <a:p>
            <a:pPr algn="just">
              <a:lnSpc>
                <a:spcPts val="1500"/>
              </a:lnSpc>
            </a:pPr>
            <a:r>
              <a:rPr lang="en-US" b="1">
                <a:latin typeface="Times New Roman" panose="02020603050405020304" pitchFamily="18" charset="0"/>
                <a:ea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424" y="1287991"/>
            <a:ext cx="9030175" cy="10096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424" y="2743200"/>
            <a:ext cx="9030175" cy="3476625"/>
          </a:xfrm>
          <a:prstGeom prst="rect">
            <a:avLst/>
          </a:prstGeom>
        </p:spPr>
      </p:pic>
    </p:spTree>
    <p:extLst>
      <p:ext uri="{BB962C8B-B14F-4D97-AF65-F5344CB8AC3E}">
        <p14:creationId xmlns:p14="http://schemas.microsoft.com/office/powerpoint/2010/main" val="3870049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0"/>
            <a:ext cx="10515599" cy="1020762"/>
          </a:xfrm>
        </p:spPr>
        <p:txBody>
          <a:bodyPr/>
          <a:lstStyle/>
          <a:p>
            <a:pPr lvl="0"/>
            <a:r>
              <a:rPr lang="vi-VN" sz="3000" b="1" smtClean="0">
                <a:solidFill>
                  <a:srgbClr val="832C8B"/>
                </a:solidFill>
              </a:rPr>
              <a:t>SƠ ĐỒ QUAN HỆ THỰC THỂ</a:t>
            </a:r>
            <a:endParaRPr lang="en-US" sz="3000"/>
          </a:p>
        </p:txBody>
      </p:sp>
      <p:sp>
        <p:nvSpPr>
          <p:cNvPr id="3" name="Text Placeholder 2"/>
          <p:cNvSpPr>
            <a:spLocks noGrp="1"/>
          </p:cNvSpPr>
          <p:nvPr>
            <p:ph type="body" idx="1"/>
          </p:nvPr>
        </p:nvSpPr>
        <p:spPr>
          <a:xfrm>
            <a:off x="76200" y="838200"/>
            <a:ext cx="11887200" cy="5486400"/>
          </a:xfrm>
        </p:spPr>
        <p:txBody>
          <a:bodyPr/>
          <a:lstStyle/>
          <a:p>
            <a:pPr marL="177800" indent="0">
              <a:lnSpc>
                <a:spcPct val="150000"/>
              </a:lnSpc>
              <a:buNone/>
            </a:pPr>
            <a:r>
              <a:rPr lang="vi-VN" smtClean="0"/>
              <a:t>Sơ đồ</a:t>
            </a:r>
            <a:endParaRPr lang="en-US"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020762"/>
            <a:ext cx="9512737" cy="4770438"/>
          </a:xfrm>
          <a:prstGeom prst="rect">
            <a:avLst/>
          </a:prstGeom>
        </p:spPr>
      </p:pic>
    </p:spTree>
    <p:extLst>
      <p:ext uri="{BB962C8B-B14F-4D97-AF65-F5344CB8AC3E}">
        <p14:creationId xmlns:p14="http://schemas.microsoft.com/office/powerpoint/2010/main" val="2722085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0"/>
            <a:ext cx="10515599" cy="1020762"/>
          </a:xfrm>
        </p:spPr>
        <p:txBody>
          <a:bodyPr/>
          <a:lstStyle/>
          <a:p>
            <a:pPr lvl="0"/>
            <a:r>
              <a:rPr lang="vi-VN" sz="3000" b="1" smtClean="0">
                <a:solidFill>
                  <a:srgbClr val="832C8B"/>
                </a:solidFill>
              </a:rPr>
              <a:t>Mô hình thiết kế trong database</a:t>
            </a:r>
            <a:endParaRPr lang="en-US" sz="300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066800"/>
            <a:ext cx="10896600" cy="5251100"/>
          </a:xfrm>
          <a:prstGeom prst="rect">
            <a:avLst/>
          </a:prstGeom>
        </p:spPr>
      </p:pic>
    </p:spTree>
    <p:extLst>
      <p:ext uri="{BB962C8B-B14F-4D97-AF65-F5344CB8AC3E}">
        <p14:creationId xmlns:p14="http://schemas.microsoft.com/office/powerpoint/2010/main" val="392884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hinkPad\Desktop\us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11658600" cy="5181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8600" y="76200"/>
            <a:ext cx="11811000" cy="533400"/>
          </a:xfrm>
        </p:spPr>
        <p:txBody>
          <a:bodyPr/>
          <a:lstStyle/>
          <a:p>
            <a:r>
              <a:rPr lang="en-US" b="1" dirty="0" smtClean="0"/>
              <a:t>Thực thể User</a:t>
            </a:r>
            <a:endParaRPr lang="vi-VN" b="1" dirty="0"/>
          </a:p>
        </p:txBody>
      </p:sp>
    </p:spTree>
    <p:extLst>
      <p:ext uri="{BB962C8B-B14F-4D97-AF65-F5344CB8AC3E}">
        <p14:creationId xmlns:p14="http://schemas.microsoft.com/office/powerpoint/2010/main" val="168987022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1685</TotalTime>
  <Words>285</Words>
  <Application>Microsoft Office PowerPoint</Application>
  <PresentationFormat>Custom</PresentationFormat>
  <Paragraphs>61</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Calibri</vt:lpstr>
      <vt:lpstr>Wingdings</vt:lpstr>
      <vt:lpstr>Office Theme</vt:lpstr>
      <vt:lpstr>PowerPoint Presentation</vt:lpstr>
      <vt:lpstr>NỘI DUNG TRÌNH BÀY</vt:lpstr>
      <vt:lpstr>TỔNG QUAN ĐỀ TÀI</vt:lpstr>
      <vt:lpstr>CHỨC NĂNG ỨNG DỤNG</vt:lpstr>
      <vt:lpstr>Sơ đồ phân cấp chức năng</vt:lpstr>
      <vt:lpstr>BIỂU ĐỒ LUỒNG DỮ LIỆU MỨC NGỮ CẢNH</vt:lpstr>
      <vt:lpstr>SƠ ĐỒ QUAN HỆ THỰC THỂ</vt:lpstr>
      <vt:lpstr>Mô hình thiết kế trong database</vt:lpstr>
      <vt:lpstr>Thực thể User</vt:lpstr>
      <vt:lpstr>Thực thể Product</vt:lpstr>
      <vt:lpstr>Thực thể Order (hóa đơn)</vt:lpstr>
      <vt:lpstr>Chi tiết Order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190</cp:revision>
  <dcterms:modified xsi:type="dcterms:W3CDTF">2018-06-15T05:55:52Z</dcterms:modified>
</cp:coreProperties>
</file>