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61" r:id="rId14"/>
    <p:sldId id="557" r:id="rId15"/>
    <p:sldId id="558" r:id="rId16"/>
    <p:sldId id="559" r:id="rId17"/>
    <p:sldId id="560" r:id="rId18"/>
    <p:sldId id="563" r:id="rId19"/>
    <p:sldId id="564" r:id="rId20"/>
    <p:sldId id="562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579" r:id="rId36"/>
    <p:sldId id="580" r:id="rId37"/>
    <p:sldId id="582" r:id="rId38"/>
    <p:sldId id="581" r:id="rId39"/>
    <p:sldId id="744" r:id="rId40"/>
    <p:sldId id="745" r:id="rId41"/>
    <p:sldId id="583" r:id="rId42"/>
    <p:sldId id="584" r:id="rId43"/>
    <p:sldId id="585" r:id="rId44"/>
    <p:sldId id="587" r:id="rId45"/>
    <p:sldId id="588" r:id="rId46"/>
    <p:sldId id="589" r:id="rId47"/>
    <p:sldId id="590" r:id="rId48"/>
    <p:sldId id="591" r:id="rId49"/>
    <p:sldId id="592" r:id="rId50"/>
    <p:sldId id="594" r:id="rId51"/>
    <p:sldId id="597" r:id="rId52"/>
    <p:sldId id="595" r:id="rId53"/>
    <p:sldId id="596" r:id="rId54"/>
    <p:sldId id="598" r:id="rId55"/>
    <p:sldId id="599" r:id="rId56"/>
  </p:sldIdLst>
  <p:sldSz cx="17881600" cy="10058400"/>
  <p:notesSz cx="6799263" cy="9929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307BD"/>
    <a:srgbClr val="DBEE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 autoAdjust="0"/>
    <p:restoredTop sz="94291" autoAdjust="0"/>
  </p:normalViewPr>
  <p:slideViewPr>
    <p:cSldViewPr>
      <p:cViewPr varScale="1">
        <p:scale>
          <a:sx n="51" d="100"/>
          <a:sy n="51" d="100"/>
        </p:scale>
        <p:origin x="-348" y="-90"/>
      </p:cViewPr>
      <p:guideLst>
        <p:guide orient="horz" pos="2880"/>
        <p:guide pos="42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2FEC20A-2BFB-4B7C-88D1-1052098DAD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347" cy="498371"/>
          </a:xfrm>
          <a:prstGeom prst="rect">
            <a:avLst/>
          </a:prstGeom>
        </p:spPr>
        <p:txBody>
          <a:bodyPr vert="horz" lIns="79653" tIns="39827" rIns="79653" bIns="39827" rtlCol="0"/>
          <a:lstStyle>
            <a:lvl1pPr algn="l">
              <a:defRPr sz="10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E5BDF0-C978-4108-8FED-AF3D55A25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736" y="1"/>
            <a:ext cx="2946347" cy="498371"/>
          </a:xfrm>
          <a:prstGeom prst="rect">
            <a:avLst/>
          </a:prstGeom>
        </p:spPr>
        <p:txBody>
          <a:bodyPr vert="horz" lIns="79653" tIns="39827" rIns="79653" bIns="39827" rtlCol="0"/>
          <a:lstStyle>
            <a:lvl1pPr algn="r">
              <a:defRPr sz="1000"/>
            </a:lvl1pPr>
          </a:lstStyle>
          <a:p>
            <a:fld id="{449AFBFC-AE70-46FF-A436-F90ABF11C46D}" type="datetimeFigureOut">
              <a:rPr lang="vi-VN" smtClean="0"/>
              <a:pPr/>
              <a:t>13/06/2021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F1F285-117D-40E9-B133-7A96293AE0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442"/>
            <a:ext cx="2946347" cy="498371"/>
          </a:xfrm>
          <a:prstGeom prst="rect">
            <a:avLst/>
          </a:prstGeom>
        </p:spPr>
        <p:txBody>
          <a:bodyPr vert="horz" lIns="79653" tIns="39827" rIns="79653" bIns="39827" rtlCol="0" anchor="b"/>
          <a:lstStyle>
            <a:lvl1pPr algn="l">
              <a:defRPr sz="10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7F42F4-AE59-42AF-9955-9F9F22BA9D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736" y="9431442"/>
            <a:ext cx="2946347" cy="498371"/>
          </a:xfrm>
          <a:prstGeom prst="rect">
            <a:avLst/>
          </a:prstGeom>
        </p:spPr>
        <p:txBody>
          <a:bodyPr vert="horz" lIns="79653" tIns="39827" rIns="79653" bIns="39827" rtlCol="0" anchor="b"/>
          <a:lstStyle>
            <a:lvl1pPr algn="r">
              <a:defRPr sz="1000"/>
            </a:lvl1pPr>
          </a:lstStyle>
          <a:p>
            <a:fld id="{80FB50AA-9407-497A-9A16-89151D12A96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661402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347" cy="498371"/>
          </a:xfrm>
          <a:prstGeom prst="rect">
            <a:avLst/>
          </a:prstGeom>
        </p:spPr>
        <p:txBody>
          <a:bodyPr vert="horz" lIns="79653" tIns="39827" rIns="79653" bIns="39827" rtlCol="0"/>
          <a:lstStyle>
            <a:lvl1pPr algn="l">
              <a:defRPr sz="10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736" y="1"/>
            <a:ext cx="2946347" cy="498371"/>
          </a:xfrm>
          <a:prstGeom prst="rect">
            <a:avLst/>
          </a:prstGeom>
        </p:spPr>
        <p:txBody>
          <a:bodyPr vert="horz" lIns="79653" tIns="39827" rIns="79653" bIns="39827" rtlCol="0"/>
          <a:lstStyle>
            <a:lvl1pPr algn="r">
              <a:defRPr sz="1000"/>
            </a:lvl1pPr>
          </a:lstStyle>
          <a:p>
            <a:fld id="{8FF49BF4-801C-4CA0-AA57-7ED5C9D9F0DF}" type="datetimeFigureOut">
              <a:rPr lang="vi-VN" smtClean="0"/>
              <a:pPr/>
              <a:t>13/06/2021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653" tIns="39827" rIns="79653" bIns="39827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409"/>
            <a:ext cx="5439410" cy="3910177"/>
          </a:xfrm>
          <a:prstGeom prst="rect">
            <a:avLst/>
          </a:prstGeom>
        </p:spPr>
        <p:txBody>
          <a:bodyPr vert="horz" lIns="79653" tIns="39827" rIns="79653" bIns="398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442"/>
            <a:ext cx="2946347" cy="498371"/>
          </a:xfrm>
          <a:prstGeom prst="rect">
            <a:avLst/>
          </a:prstGeom>
        </p:spPr>
        <p:txBody>
          <a:bodyPr vert="horz" lIns="79653" tIns="39827" rIns="79653" bIns="39827" rtlCol="0" anchor="b"/>
          <a:lstStyle>
            <a:lvl1pPr algn="l">
              <a:defRPr sz="10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736" y="9431442"/>
            <a:ext cx="2946347" cy="498371"/>
          </a:xfrm>
          <a:prstGeom prst="rect">
            <a:avLst/>
          </a:prstGeom>
        </p:spPr>
        <p:txBody>
          <a:bodyPr vert="horz" lIns="79653" tIns="39827" rIns="79653" bIns="39827" rtlCol="0" anchor="b"/>
          <a:lstStyle>
            <a:lvl1pPr algn="r">
              <a:defRPr sz="1000"/>
            </a:lvl1pPr>
          </a:lstStyle>
          <a:p>
            <a:fld id="{6A034C64-8CA2-4CB5-B3AC-8410BA4B2DC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37243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2622A9-0304-4D1C-9F85-44BC17977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34C64-8CA2-4CB5-B3AC-8410BA4B2DC1}" type="slidenum">
              <a:rPr lang="vi-VN" smtClean="0"/>
              <a:pPr/>
              <a:t>48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93113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B29838-95A2-4174-8B7F-24503964E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34C64-8CA2-4CB5-B3AC-8410BA4B2DC1}" type="slidenum">
              <a:rPr lang="vi-VN" smtClean="0"/>
              <a:pPr/>
              <a:t>49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66061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B7EE09-7C01-493E-90A7-A11413861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34C64-8CA2-4CB5-B3AC-8410BA4B2DC1}" type="slidenum">
              <a:rPr lang="vi-VN" smtClean="0"/>
              <a:pPr/>
              <a:t>50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778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6639F0-1DA5-4B08-960B-75B8013E0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34C64-8CA2-4CB5-B3AC-8410BA4B2DC1}" type="slidenum">
              <a:rPr lang="vi-VN" smtClean="0"/>
              <a:pPr/>
              <a:t>51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97241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2523CB-D3CB-42B3-9554-7D803FD1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34C64-8CA2-4CB5-B3AC-8410BA4B2DC1}" type="slidenum">
              <a:rPr lang="vi-VN" smtClean="0"/>
              <a:pPr/>
              <a:t>52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4562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3EF13-40E6-40CE-8DE2-20A92CFA8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34C64-8CA2-4CB5-B3AC-8410BA4B2DC1}" type="slidenum">
              <a:rPr lang="vi-VN" smtClean="0"/>
              <a:pPr/>
              <a:t>53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04866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29244F-EE88-44D1-AC52-025F19E1C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34C64-8CA2-4CB5-B3AC-8410BA4B2DC1}" type="slidenum">
              <a:rPr lang="vi-VN" smtClean="0"/>
              <a:pPr/>
              <a:t>54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17682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7C9E1C-A493-4C7B-B445-B171224B0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34C64-8CA2-4CB5-B3AC-8410BA4B2DC1}" type="slidenum">
              <a:rPr lang="vi-VN" smtClean="0"/>
              <a:pPr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8422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1455" y="304800"/>
            <a:ext cx="2160693" cy="1104900"/>
          </a:xfrm>
          <a:custGeom>
            <a:avLst/>
            <a:gdLst/>
            <a:ahLst/>
            <a:cxnLst/>
            <a:rect l="l" t="t" r="r" b="b"/>
            <a:pathLst>
              <a:path w="1104900" h="1104900">
                <a:moveTo>
                  <a:pt x="552450" y="0"/>
                </a:moveTo>
                <a:lnTo>
                  <a:pt x="504772" y="2028"/>
                </a:lnTo>
                <a:lnTo>
                  <a:pt x="458222" y="8002"/>
                </a:lnTo>
                <a:lnTo>
                  <a:pt x="412967" y="17756"/>
                </a:lnTo>
                <a:lnTo>
                  <a:pt x="369171" y="31124"/>
                </a:lnTo>
                <a:lnTo>
                  <a:pt x="327000" y="47940"/>
                </a:lnTo>
                <a:lnTo>
                  <a:pt x="286619" y="68038"/>
                </a:lnTo>
                <a:lnTo>
                  <a:pt x="248195" y="91251"/>
                </a:lnTo>
                <a:lnTo>
                  <a:pt x="211893" y="117415"/>
                </a:lnTo>
                <a:lnTo>
                  <a:pt x="177879" y="146363"/>
                </a:lnTo>
                <a:lnTo>
                  <a:pt x="146318" y="177929"/>
                </a:lnTo>
                <a:lnTo>
                  <a:pt x="117376" y="211947"/>
                </a:lnTo>
                <a:lnTo>
                  <a:pt x="91219" y="248251"/>
                </a:lnTo>
                <a:lnTo>
                  <a:pt x="68012" y="286676"/>
                </a:lnTo>
                <a:lnTo>
                  <a:pt x="47920" y="327054"/>
                </a:lnTo>
                <a:lnTo>
                  <a:pt x="31111" y="369221"/>
                </a:lnTo>
                <a:lnTo>
                  <a:pt x="17748" y="413009"/>
                </a:lnTo>
                <a:lnTo>
                  <a:pt x="7998" y="458255"/>
                </a:lnTo>
                <a:lnTo>
                  <a:pt x="2027" y="504790"/>
                </a:lnTo>
                <a:lnTo>
                  <a:pt x="0" y="552450"/>
                </a:lnTo>
                <a:lnTo>
                  <a:pt x="2027" y="600109"/>
                </a:lnTo>
                <a:lnTo>
                  <a:pt x="7998" y="646644"/>
                </a:lnTo>
                <a:lnTo>
                  <a:pt x="17748" y="691890"/>
                </a:lnTo>
                <a:lnTo>
                  <a:pt x="31111" y="735678"/>
                </a:lnTo>
                <a:lnTo>
                  <a:pt x="47920" y="777845"/>
                </a:lnTo>
                <a:lnTo>
                  <a:pt x="68012" y="818223"/>
                </a:lnTo>
                <a:lnTo>
                  <a:pt x="91219" y="856648"/>
                </a:lnTo>
                <a:lnTo>
                  <a:pt x="117376" y="892952"/>
                </a:lnTo>
                <a:lnTo>
                  <a:pt x="146318" y="926970"/>
                </a:lnTo>
                <a:lnTo>
                  <a:pt x="177879" y="958536"/>
                </a:lnTo>
                <a:lnTo>
                  <a:pt x="211893" y="987484"/>
                </a:lnTo>
                <a:lnTo>
                  <a:pt x="248195" y="1013648"/>
                </a:lnTo>
                <a:lnTo>
                  <a:pt x="286619" y="1036861"/>
                </a:lnTo>
                <a:lnTo>
                  <a:pt x="327000" y="1056959"/>
                </a:lnTo>
                <a:lnTo>
                  <a:pt x="369171" y="1073775"/>
                </a:lnTo>
                <a:lnTo>
                  <a:pt x="412967" y="1087143"/>
                </a:lnTo>
                <a:lnTo>
                  <a:pt x="458222" y="1096897"/>
                </a:lnTo>
                <a:lnTo>
                  <a:pt x="504772" y="1102871"/>
                </a:lnTo>
                <a:lnTo>
                  <a:pt x="552450" y="1104900"/>
                </a:lnTo>
                <a:lnTo>
                  <a:pt x="600109" y="1102871"/>
                </a:lnTo>
                <a:lnTo>
                  <a:pt x="646644" y="1096897"/>
                </a:lnTo>
                <a:lnTo>
                  <a:pt x="691890" y="1087143"/>
                </a:lnTo>
                <a:lnTo>
                  <a:pt x="735678" y="1073775"/>
                </a:lnTo>
                <a:lnTo>
                  <a:pt x="777845" y="1056959"/>
                </a:lnTo>
                <a:lnTo>
                  <a:pt x="818223" y="1036861"/>
                </a:lnTo>
                <a:lnTo>
                  <a:pt x="856648" y="1013648"/>
                </a:lnTo>
                <a:lnTo>
                  <a:pt x="892952" y="987484"/>
                </a:lnTo>
                <a:lnTo>
                  <a:pt x="926970" y="958536"/>
                </a:lnTo>
                <a:lnTo>
                  <a:pt x="958536" y="926970"/>
                </a:lnTo>
                <a:lnTo>
                  <a:pt x="987484" y="892952"/>
                </a:lnTo>
                <a:lnTo>
                  <a:pt x="1013648" y="856648"/>
                </a:lnTo>
                <a:lnTo>
                  <a:pt x="1036861" y="818223"/>
                </a:lnTo>
                <a:lnTo>
                  <a:pt x="1056959" y="777845"/>
                </a:lnTo>
                <a:lnTo>
                  <a:pt x="1073775" y="735678"/>
                </a:lnTo>
                <a:lnTo>
                  <a:pt x="1087143" y="691890"/>
                </a:lnTo>
                <a:lnTo>
                  <a:pt x="1096897" y="646644"/>
                </a:lnTo>
                <a:lnTo>
                  <a:pt x="1102871" y="600109"/>
                </a:lnTo>
                <a:lnTo>
                  <a:pt x="1104900" y="552450"/>
                </a:lnTo>
                <a:lnTo>
                  <a:pt x="1102871" y="504790"/>
                </a:lnTo>
                <a:lnTo>
                  <a:pt x="1096897" y="458255"/>
                </a:lnTo>
                <a:lnTo>
                  <a:pt x="1087143" y="413009"/>
                </a:lnTo>
                <a:lnTo>
                  <a:pt x="1073775" y="369221"/>
                </a:lnTo>
                <a:lnTo>
                  <a:pt x="1056959" y="327054"/>
                </a:lnTo>
                <a:lnTo>
                  <a:pt x="1036861" y="286676"/>
                </a:lnTo>
                <a:lnTo>
                  <a:pt x="1013648" y="248251"/>
                </a:lnTo>
                <a:lnTo>
                  <a:pt x="987484" y="211947"/>
                </a:lnTo>
                <a:lnTo>
                  <a:pt x="958536" y="177929"/>
                </a:lnTo>
                <a:lnTo>
                  <a:pt x="926970" y="146363"/>
                </a:lnTo>
                <a:lnTo>
                  <a:pt x="892952" y="117415"/>
                </a:lnTo>
                <a:lnTo>
                  <a:pt x="856648" y="91251"/>
                </a:lnTo>
                <a:lnTo>
                  <a:pt x="818223" y="68038"/>
                </a:lnTo>
                <a:lnTo>
                  <a:pt x="777845" y="47940"/>
                </a:lnTo>
                <a:lnTo>
                  <a:pt x="735678" y="31124"/>
                </a:lnTo>
                <a:lnTo>
                  <a:pt x="691890" y="17756"/>
                </a:lnTo>
                <a:lnTo>
                  <a:pt x="646644" y="8002"/>
                </a:lnTo>
                <a:lnTo>
                  <a:pt x="600109" y="2028"/>
                </a:lnTo>
                <a:lnTo>
                  <a:pt x="552450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17" name="bg object 17"/>
          <p:cNvSpPr/>
          <p:nvPr/>
        </p:nvSpPr>
        <p:spPr>
          <a:xfrm>
            <a:off x="14830057" y="304800"/>
            <a:ext cx="2158209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560" y="0"/>
                </a:moveTo>
                <a:lnTo>
                  <a:pt x="503962" y="2028"/>
                </a:lnTo>
                <a:lnTo>
                  <a:pt x="457489" y="8002"/>
                </a:lnTo>
                <a:lnTo>
                  <a:pt x="412308" y="17756"/>
                </a:lnTo>
                <a:lnTo>
                  <a:pt x="368583" y="31124"/>
                </a:lnTo>
                <a:lnTo>
                  <a:pt x="326481" y="47940"/>
                </a:lnTo>
                <a:lnTo>
                  <a:pt x="286166" y="68038"/>
                </a:lnTo>
                <a:lnTo>
                  <a:pt x="247803" y="91251"/>
                </a:lnTo>
                <a:lnTo>
                  <a:pt x="211560" y="117415"/>
                </a:lnTo>
                <a:lnTo>
                  <a:pt x="177600" y="146363"/>
                </a:lnTo>
                <a:lnTo>
                  <a:pt x="146089" y="177929"/>
                </a:lnTo>
                <a:lnTo>
                  <a:pt x="117192" y="211947"/>
                </a:lnTo>
                <a:lnTo>
                  <a:pt x="91076" y="248251"/>
                </a:lnTo>
                <a:lnTo>
                  <a:pt x="67906" y="286676"/>
                </a:lnTo>
                <a:lnTo>
                  <a:pt x="47846" y="327054"/>
                </a:lnTo>
                <a:lnTo>
                  <a:pt x="31062" y="369221"/>
                </a:lnTo>
                <a:lnTo>
                  <a:pt x="17720" y="413009"/>
                </a:lnTo>
                <a:lnTo>
                  <a:pt x="7986" y="458255"/>
                </a:lnTo>
                <a:lnTo>
                  <a:pt x="2024" y="504790"/>
                </a:lnTo>
                <a:lnTo>
                  <a:pt x="0" y="552450"/>
                </a:lnTo>
                <a:lnTo>
                  <a:pt x="2024" y="600109"/>
                </a:lnTo>
                <a:lnTo>
                  <a:pt x="7986" y="646644"/>
                </a:lnTo>
                <a:lnTo>
                  <a:pt x="17720" y="691890"/>
                </a:lnTo>
                <a:lnTo>
                  <a:pt x="31062" y="735678"/>
                </a:lnTo>
                <a:lnTo>
                  <a:pt x="47846" y="777845"/>
                </a:lnTo>
                <a:lnTo>
                  <a:pt x="67906" y="818223"/>
                </a:lnTo>
                <a:lnTo>
                  <a:pt x="91076" y="856648"/>
                </a:lnTo>
                <a:lnTo>
                  <a:pt x="117192" y="892952"/>
                </a:lnTo>
                <a:lnTo>
                  <a:pt x="146089" y="926970"/>
                </a:lnTo>
                <a:lnTo>
                  <a:pt x="177600" y="958536"/>
                </a:lnTo>
                <a:lnTo>
                  <a:pt x="211560" y="987484"/>
                </a:lnTo>
                <a:lnTo>
                  <a:pt x="247803" y="1013648"/>
                </a:lnTo>
                <a:lnTo>
                  <a:pt x="286166" y="1036861"/>
                </a:lnTo>
                <a:lnTo>
                  <a:pt x="326481" y="1056959"/>
                </a:lnTo>
                <a:lnTo>
                  <a:pt x="368583" y="1073775"/>
                </a:lnTo>
                <a:lnTo>
                  <a:pt x="412308" y="1087143"/>
                </a:lnTo>
                <a:lnTo>
                  <a:pt x="457489" y="1096897"/>
                </a:lnTo>
                <a:lnTo>
                  <a:pt x="503962" y="1102871"/>
                </a:lnTo>
                <a:lnTo>
                  <a:pt x="551560" y="1104900"/>
                </a:lnTo>
                <a:lnTo>
                  <a:pt x="599160" y="1102871"/>
                </a:lnTo>
                <a:lnTo>
                  <a:pt x="645636" y="1096897"/>
                </a:lnTo>
                <a:lnTo>
                  <a:pt x="690822" y="1087143"/>
                </a:lnTo>
                <a:lnTo>
                  <a:pt x="734552" y="1073775"/>
                </a:lnTo>
                <a:lnTo>
                  <a:pt x="776662" y="1056959"/>
                </a:lnTo>
                <a:lnTo>
                  <a:pt x="816985" y="1036861"/>
                </a:lnTo>
                <a:lnTo>
                  <a:pt x="855357" y="1013648"/>
                </a:lnTo>
                <a:lnTo>
                  <a:pt x="891610" y="987484"/>
                </a:lnTo>
                <a:lnTo>
                  <a:pt x="925580" y="958536"/>
                </a:lnTo>
                <a:lnTo>
                  <a:pt x="957101" y="926970"/>
                </a:lnTo>
                <a:lnTo>
                  <a:pt x="986007" y="892952"/>
                </a:lnTo>
                <a:lnTo>
                  <a:pt x="1012133" y="856648"/>
                </a:lnTo>
                <a:lnTo>
                  <a:pt x="1035312" y="818223"/>
                </a:lnTo>
                <a:lnTo>
                  <a:pt x="1055380" y="777845"/>
                </a:lnTo>
                <a:lnTo>
                  <a:pt x="1072171" y="735678"/>
                </a:lnTo>
                <a:lnTo>
                  <a:pt x="1085519" y="691890"/>
                </a:lnTo>
                <a:lnTo>
                  <a:pt x="1095258" y="646644"/>
                </a:lnTo>
                <a:lnTo>
                  <a:pt x="1101223" y="600109"/>
                </a:lnTo>
                <a:lnTo>
                  <a:pt x="1103249" y="552450"/>
                </a:lnTo>
                <a:lnTo>
                  <a:pt x="1101223" y="504790"/>
                </a:lnTo>
                <a:lnTo>
                  <a:pt x="1095258" y="458255"/>
                </a:lnTo>
                <a:lnTo>
                  <a:pt x="1085519" y="413009"/>
                </a:lnTo>
                <a:lnTo>
                  <a:pt x="1072171" y="369221"/>
                </a:lnTo>
                <a:lnTo>
                  <a:pt x="1055380" y="327054"/>
                </a:lnTo>
                <a:lnTo>
                  <a:pt x="1035312" y="286676"/>
                </a:lnTo>
                <a:lnTo>
                  <a:pt x="1012133" y="248251"/>
                </a:lnTo>
                <a:lnTo>
                  <a:pt x="986007" y="211947"/>
                </a:lnTo>
                <a:lnTo>
                  <a:pt x="957101" y="177929"/>
                </a:lnTo>
                <a:lnTo>
                  <a:pt x="925580" y="146363"/>
                </a:lnTo>
                <a:lnTo>
                  <a:pt x="891610" y="117415"/>
                </a:lnTo>
                <a:lnTo>
                  <a:pt x="855357" y="91251"/>
                </a:lnTo>
                <a:lnTo>
                  <a:pt x="816985" y="68038"/>
                </a:lnTo>
                <a:lnTo>
                  <a:pt x="776662" y="47940"/>
                </a:lnTo>
                <a:lnTo>
                  <a:pt x="734552" y="31124"/>
                </a:lnTo>
                <a:lnTo>
                  <a:pt x="690822" y="17756"/>
                </a:lnTo>
                <a:lnTo>
                  <a:pt x="645636" y="8002"/>
                </a:lnTo>
                <a:lnTo>
                  <a:pt x="599160" y="2028"/>
                </a:lnTo>
                <a:lnTo>
                  <a:pt x="551560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18" name="bg object 18"/>
          <p:cNvSpPr/>
          <p:nvPr/>
        </p:nvSpPr>
        <p:spPr>
          <a:xfrm>
            <a:off x="2095500" y="306450"/>
            <a:ext cx="2158209" cy="1104900"/>
          </a:xfrm>
          <a:custGeom>
            <a:avLst/>
            <a:gdLst/>
            <a:ahLst/>
            <a:cxnLst/>
            <a:rect l="l" t="t" r="r" b="b"/>
            <a:pathLst>
              <a:path w="1103630" h="1104900">
                <a:moveTo>
                  <a:pt x="551624" y="0"/>
                </a:moveTo>
                <a:lnTo>
                  <a:pt x="504025" y="2027"/>
                </a:lnTo>
                <a:lnTo>
                  <a:pt x="457551" y="7998"/>
                </a:lnTo>
                <a:lnTo>
                  <a:pt x="412367" y="17748"/>
                </a:lnTo>
                <a:lnTo>
                  <a:pt x="368639" y="31111"/>
                </a:lnTo>
                <a:lnTo>
                  <a:pt x="326533" y="47920"/>
                </a:lnTo>
                <a:lnTo>
                  <a:pt x="286214" y="68012"/>
                </a:lnTo>
                <a:lnTo>
                  <a:pt x="247847" y="91219"/>
                </a:lnTo>
                <a:lnTo>
                  <a:pt x="211599" y="117376"/>
                </a:lnTo>
                <a:lnTo>
                  <a:pt x="177634" y="146318"/>
                </a:lnTo>
                <a:lnTo>
                  <a:pt x="146118" y="177879"/>
                </a:lnTo>
                <a:lnTo>
                  <a:pt x="117217" y="211893"/>
                </a:lnTo>
                <a:lnTo>
                  <a:pt x="91096" y="248195"/>
                </a:lnTo>
                <a:lnTo>
                  <a:pt x="67921" y="286619"/>
                </a:lnTo>
                <a:lnTo>
                  <a:pt x="47857" y="327000"/>
                </a:lnTo>
                <a:lnTo>
                  <a:pt x="31069" y="369171"/>
                </a:lnTo>
                <a:lnTo>
                  <a:pt x="17725" y="412967"/>
                </a:lnTo>
                <a:lnTo>
                  <a:pt x="7988" y="458222"/>
                </a:lnTo>
                <a:lnTo>
                  <a:pt x="2024" y="504772"/>
                </a:lnTo>
                <a:lnTo>
                  <a:pt x="0" y="552450"/>
                </a:lnTo>
                <a:lnTo>
                  <a:pt x="2024" y="600109"/>
                </a:lnTo>
                <a:lnTo>
                  <a:pt x="7988" y="646644"/>
                </a:lnTo>
                <a:lnTo>
                  <a:pt x="17725" y="691890"/>
                </a:lnTo>
                <a:lnTo>
                  <a:pt x="31069" y="735678"/>
                </a:lnTo>
                <a:lnTo>
                  <a:pt x="47857" y="777845"/>
                </a:lnTo>
                <a:lnTo>
                  <a:pt x="67921" y="818223"/>
                </a:lnTo>
                <a:lnTo>
                  <a:pt x="91096" y="856648"/>
                </a:lnTo>
                <a:lnTo>
                  <a:pt x="117217" y="892952"/>
                </a:lnTo>
                <a:lnTo>
                  <a:pt x="146118" y="926970"/>
                </a:lnTo>
                <a:lnTo>
                  <a:pt x="177634" y="958536"/>
                </a:lnTo>
                <a:lnTo>
                  <a:pt x="211599" y="987484"/>
                </a:lnTo>
                <a:lnTo>
                  <a:pt x="247847" y="1013648"/>
                </a:lnTo>
                <a:lnTo>
                  <a:pt x="286214" y="1036861"/>
                </a:lnTo>
                <a:lnTo>
                  <a:pt x="326533" y="1056959"/>
                </a:lnTo>
                <a:lnTo>
                  <a:pt x="368639" y="1073775"/>
                </a:lnTo>
                <a:lnTo>
                  <a:pt x="412367" y="1087143"/>
                </a:lnTo>
                <a:lnTo>
                  <a:pt x="457551" y="1096897"/>
                </a:lnTo>
                <a:lnTo>
                  <a:pt x="504025" y="1102871"/>
                </a:lnTo>
                <a:lnTo>
                  <a:pt x="551624" y="1104900"/>
                </a:lnTo>
                <a:lnTo>
                  <a:pt x="599224" y="1102871"/>
                </a:lnTo>
                <a:lnTo>
                  <a:pt x="645699" y="1096897"/>
                </a:lnTo>
                <a:lnTo>
                  <a:pt x="690885" y="1087143"/>
                </a:lnTo>
                <a:lnTo>
                  <a:pt x="734616" y="1073775"/>
                </a:lnTo>
                <a:lnTo>
                  <a:pt x="776726" y="1056959"/>
                </a:lnTo>
                <a:lnTo>
                  <a:pt x="817049" y="1036861"/>
                </a:lnTo>
                <a:lnTo>
                  <a:pt x="855420" y="1013648"/>
                </a:lnTo>
                <a:lnTo>
                  <a:pt x="891674" y="987484"/>
                </a:lnTo>
                <a:lnTo>
                  <a:pt x="925643" y="958536"/>
                </a:lnTo>
                <a:lnTo>
                  <a:pt x="957164" y="926970"/>
                </a:lnTo>
                <a:lnTo>
                  <a:pt x="986070" y="892952"/>
                </a:lnTo>
                <a:lnTo>
                  <a:pt x="1012196" y="856648"/>
                </a:lnTo>
                <a:lnTo>
                  <a:pt x="1035376" y="818223"/>
                </a:lnTo>
                <a:lnTo>
                  <a:pt x="1055444" y="777845"/>
                </a:lnTo>
                <a:lnTo>
                  <a:pt x="1072235" y="735678"/>
                </a:lnTo>
                <a:lnTo>
                  <a:pt x="1085583" y="691890"/>
                </a:lnTo>
                <a:lnTo>
                  <a:pt x="1095322" y="646644"/>
                </a:lnTo>
                <a:lnTo>
                  <a:pt x="1101287" y="600109"/>
                </a:lnTo>
                <a:lnTo>
                  <a:pt x="1103312" y="552450"/>
                </a:lnTo>
                <a:lnTo>
                  <a:pt x="1101287" y="504772"/>
                </a:lnTo>
                <a:lnTo>
                  <a:pt x="1095322" y="458222"/>
                </a:lnTo>
                <a:lnTo>
                  <a:pt x="1085583" y="412967"/>
                </a:lnTo>
                <a:lnTo>
                  <a:pt x="1072235" y="369171"/>
                </a:lnTo>
                <a:lnTo>
                  <a:pt x="1055444" y="327000"/>
                </a:lnTo>
                <a:lnTo>
                  <a:pt x="1035376" y="286619"/>
                </a:lnTo>
                <a:lnTo>
                  <a:pt x="1012196" y="248195"/>
                </a:lnTo>
                <a:lnTo>
                  <a:pt x="986070" y="211893"/>
                </a:lnTo>
                <a:lnTo>
                  <a:pt x="957164" y="177879"/>
                </a:lnTo>
                <a:lnTo>
                  <a:pt x="925643" y="146318"/>
                </a:lnTo>
                <a:lnTo>
                  <a:pt x="891674" y="117376"/>
                </a:lnTo>
                <a:lnTo>
                  <a:pt x="855420" y="91219"/>
                </a:lnTo>
                <a:lnTo>
                  <a:pt x="817049" y="68012"/>
                </a:lnTo>
                <a:lnTo>
                  <a:pt x="776726" y="47920"/>
                </a:lnTo>
                <a:lnTo>
                  <a:pt x="734616" y="31111"/>
                </a:lnTo>
                <a:lnTo>
                  <a:pt x="690885" y="17748"/>
                </a:lnTo>
                <a:lnTo>
                  <a:pt x="645699" y="7998"/>
                </a:lnTo>
                <a:lnTo>
                  <a:pt x="599224" y="2027"/>
                </a:lnTo>
                <a:lnTo>
                  <a:pt x="551624" y="0"/>
                </a:lnTo>
                <a:close/>
              </a:path>
            </a:pathLst>
          </a:custGeom>
          <a:solidFill>
            <a:srgbClr val="D9D7EB"/>
          </a:solid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19" name="bg object 19"/>
          <p:cNvSpPr/>
          <p:nvPr/>
        </p:nvSpPr>
        <p:spPr>
          <a:xfrm>
            <a:off x="12368108" y="304800"/>
            <a:ext cx="2158209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1103249" y="552450"/>
                </a:moveTo>
                <a:lnTo>
                  <a:pt x="1101224" y="504790"/>
                </a:lnTo>
                <a:lnTo>
                  <a:pt x="1095262" y="458255"/>
                </a:lnTo>
                <a:lnTo>
                  <a:pt x="1085528" y="413009"/>
                </a:lnTo>
                <a:lnTo>
                  <a:pt x="1072186" y="369221"/>
                </a:lnTo>
                <a:lnTo>
                  <a:pt x="1055402" y="327054"/>
                </a:lnTo>
                <a:lnTo>
                  <a:pt x="1035342" y="286676"/>
                </a:lnTo>
                <a:lnTo>
                  <a:pt x="1012172" y="248251"/>
                </a:lnTo>
                <a:lnTo>
                  <a:pt x="986056" y="211947"/>
                </a:lnTo>
                <a:lnTo>
                  <a:pt x="957159" y="177929"/>
                </a:lnTo>
                <a:lnTo>
                  <a:pt x="925648" y="146363"/>
                </a:lnTo>
                <a:lnTo>
                  <a:pt x="891688" y="117415"/>
                </a:lnTo>
                <a:lnTo>
                  <a:pt x="855445" y="91251"/>
                </a:lnTo>
                <a:lnTo>
                  <a:pt x="817082" y="68038"/>
                </a:lnTo>
                <a:lnTo>
                  <a:pt x="776767" y="47940"/>
                </a:lnTo>
                <a:lnTo>
                  <a:pt x="734665" y="31124"/>
                </a:lnTo>
                <a:lnTo>
                  <a:pt x="690940" y="17756"/>
                </a:lnTo>
                <a:lnTo>
                  <a:pt x="645759" y="8002"/>
                </a:lnTo>
                <a:lnTo>
                  <a:pt x="599286" y="2028"/>
                </a:lnTo>
                <a:lnTo>
                  <a:pt x="551688" y="0"/>
                </a:lnTo>
                <a:lnTo>
                  <a:pt x="504088" y="2028"/>
                </a:lnTo>
                <a:lnTo>
                  <a:pt x="457612" y="8002"/>
                </a:lnTo>
                <a:lnTo>
                  <a:pt x="412426" y="17756"/>
                </a:lnTo>
                <a:lnTo>
                  <a:pt x="368696" y="31124"/>
                </a:lnTo>
                <a:lnTo>
                  <a:pt x="326586" y="47940"/>
                </a:lnTo>
                <a:lnTo>
                  <a:pt x="286263" y="68038"/>
                </a:lnTo>
                <a:lnTo>
                  <a:pt x="247891" y="91251"/>
                </a:lnTo>
                <a:lnTo>
                  <a:pt x="211638" y="117415"/>
                </a:lnTo>
                <a:lnTo>
                  <a:pt x="177668" y="146363"/>
                </a:lnTo>
                <a:lnTo>
                  <a:pt x="146147" y="177929"/>
                </a:lnTo>
                <a:lnTo>
                  <a:pt x="117241" y="211947"/>
                </a:lnTo>
                <a:lnTo>
                  <a:pt x="91115" y="248251"/>
                </a:lnTo>
                <a:lnTo>
                  <a:pt x="67936" y="286676"/>
                </a:lnTo>
                <a:lnTo>
                  <a:pt x="47868" y="327054"/>
                </a:lnTo>
                <a:lnTo>
                  <a:pt x="31077" y="369221"/>
                </a:lnTo>
                <a:lnTo>
                  <a:pt x="17729" y="413009"/>
                </a:lnTo>
                <a:lnTo>
                  <a:pt x="7990" y="458255"/>
                </a:lnTo>
                <a:lnTo>
                  <a:pt x="2025" y="504790"/>
                </a:lnTo>
                <a:lnTo>
                  <a:pt x="0" y="552450"/>
                </a:lnTo>
                <a:lnTo>
                  <a:pt x="2025" y="600109"/>
                </a:lnTo>
                <a:lnTo>
                  <a:pt x="7990" y="646644"/>
                </a:lnTo>
                <a:lnTo>
                  <a:pt x="17729" y="691890"/>
                </a:lnTo>
                <a:lnTo>
                  <a:pt x="31077" y="735678"/>
                </a:lnTo>
                <a:lnTo>
                  <a:pt x="47868" y="777845"/>
                </a:lnTo>
                <a:lnTo>
                  <a:pt x="67936" y="818223"/>
                </a:lnTo>
                <a:lnTo>
                  <a:pt x="91115" y="856648"/>
                </a:lnTo>
                <a:lnTo>
                  <a:pt x="117241" y="892952"/>
                </a:lnTo>
                <a:lnTo>
                  <a:pt x="146147" y="926970"/>
                </a:lnTo>
                <a:lnTo>
                  <a:pt x="177668" y="958536"/>
                </a:lnTo>
                <a:lnTo>
                  <a:pt x="211638" y="987484"/>
                </a:lnTo>
                <a:lnTo>
                  <a:pt x="247891" y="1013648"/>
                </a:lnTo>
                <a:lnTo>
                  <a:pt x="286263" y="1036861"/>
                </a:lnTo>
                <a:lnTo>
                  <a:pt x="326586" y="1056959"/>
                </a:lnTo>
                <a:lnTo>
                  <a:pt x="368696" y="1073775"/>
                </a:lnTo>
                <a:lnTo>
                  <a:pt x="412426" y="1087143"/>
                </a:lnTo>
                <a:lnTo>
                  <a:pt x="457612" y="1096897"/>
                </a:lnTo>
                <a:lnTo>
                  <a:pt x="504088" y="1102871"/>
                </a:lnTo>
                <a:lnTo>
                  <a:pt x="551688" y="1104900"/>
                </a:lnTo>
                <a:lnTo>
                  <a:pt x="599286" y="1102871"/>
                </a:lnTo>
                <a:lnTo>
                  <a:pt x="645759" y="1096897"/>
                </a:lnTo>
                <a:lnTo>
                  <a:pt x="690940" y="1087143"/>
                </a:lnTo>
                <a:lnTo>
                  <a:pt x="734665" y="1073775"/>
                </a:lnTo>
                <a:lnTo>
                  <a:pt x="776767" y="1056959"/>
                </a:lnTo>
                <a:lnTo>
                  <a:pt x="817082" y="1036861"/>
                </a:lnTo>
                <a:lnTo>
                  <a:pt x="855445" y="1013648"/>
                </a:lnTo>
                <a:lnTo>
                  <a:pt x="891688" y="987484"/>
                </a:lnTo>
                <a:lnTo>
                  <a:pt x="925648" y="958536"/>
                </a:lnTo>
                <a:lnTo>
                  <a:pt x="957159" y="926970"/>
                </a:lnTo>
                <a:lnTo>
                  <a:pt x="986056" y="892952"/>
                </a:lnTo>
                <a:lnTo>
                  <a:pt x="1012172" y="856648"/>
                </a:lnTo>
                <a:lnTo>
                  <a:pt x="1035342" y="818223"/>
                </a:lnTo>
                <a:lnTo>
                  <a:pt x="1055402" y="777845"/>
                </a:lnTo>
                <a:lnTo>
                  <a:pt x="1072186" y="735678"/>
                </a:lnTo>
                <a:lnTo>
                  <a:pt x="1085528" y="691890"/>
                </a:lnTo>
                <a:lnTo>
                  <a:pt x="1095262" y="646644"/>
                </a:lnTo>
                <a:lnTo>
                  <a:pt x="1101224" y="600109"/>
                </a:lnTo>
                <a:lnTo>
                  <a:pt x="1103249" y="552450"/>
                </a:lnTo>
                <a:close/>
              </a:path>
            </a:pathLst>
          </a:custGeom>
          <a:ln w="28575">
            <a:solidFill>
              <a:srgbClr val="D9D7EB"/>
            </a:solidFill>
          </a:ln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0" name="bg object 20"/>
          <p:cNvSpPr/>
          <p:nvPr/>
        </p:nvSpPr>
        <p:spPr>
          <a:xfrm>
            <a:off x="4613206" y="304800"/>
            <a:ext cx="2158209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1103249" y="552450"/>
                </a:moveTo>
                <a:lnTo>
                  <a:pt x="1101224" y="504790"/>
                </a:lnTo>
                <a:lnTo>
                  <a:pt x="1095262" y="458255"/>
                </a:lnTo>
                <a:lnTo>
                  <a:pt x="1085528" y="413009"/>
                </a:lnTo>
                <a:lnTo>
                  <a:pt x="1072186" y="369221"/>
                </a:lnTo>
                <a:lnTo>
                  <a:pt x="1055402" y="327054"/>
                </a:lnTo>
                <a:lnTo>
                  <a:pt x="1035342" y="286676"/>
                </a:lnTo>
                <a:lnTo>
                  <a:pt x="1012172" y="248251"/>
                </a:lnTo>
                <a:lnTo>
                  <a:pt x="986056" y="211947"/>
                </a:lnTo>
                <a:lnTo>
                  <a:pt x="957159" y="177929"/>
                </a:lnTo>
                <a:lnTo>
                  <a:pt x="925648" y="146363"/>
                </a:lnTo>
                <a:lnTo>
                  <a:pt x="891688" y="117415"/>
                </a:lnTo>
                <a:lnTo>
                  <a:pt x="855445" y="91251"/>
                </a:lnTo>
                <a:lnTo>
                  <a:pt x="817082" y="68038"/>
                </a:lnTo>
                <a:lnTo>
                  <a:pt x="776767" y="47940"/>
                </a:lnTo>
                <a:lnTo>
                  <a:pt x="734665" y="31124"/>
                </a:lnTo>
                <a:lnTo>
                  <a:pt x="690940" y="17756"/>
                </a:lnTo>
                <a:lnTo>
                  <a:pt x="645759" y="8002"/>
                </a:lnTo>
                <a:lnTo>
                  <a:pt x="599286" y="2028"/>
                </a:lnTo>
                <a:lnTo>
                  <a:pt x="551688" y="0"/>
                </a:lnTo>
                <a:lnTo>
                  <a:pt x="504088" y="2028"/>
                </a:lnTo>
                <a:lnTo>
                  <a:pt x="457612" y="8002"/>
                </a:lnTo>
                <a:lnTo>
                  <a:pt x="412426" y="17756"/>
                </a:lnTo>
                <a:lnTo>
                  <a:pt x="368696" y="31124"/>
                </a:lnTo>
                <a:lnTo>
                  <a:pt x="326586" y="47940"/>
                </a:lnTo>
                <a:lnTo>
                  <a:pt x="286263" y="68038"/>
                </a:lnTo>
                <a:lnTo>
                  <a:pt x="247891" y="91251"/>
                </a:lnTo>
                <a:lnTo>
                  <a:pt x="211638" y="117415"/>
                </a:lnTo>
                <a:lnTo>
                  <a:pt x="177668" y="146363"/>
                </a:lnTo>
                <a:lnTo>
                  <a:pt x="146147" y="177929"/>
                </a:lnTo>
                <a:lnTo>
                  <a:pt x="117241" y="211947"/>
                </a:lnTo>
                <a:lnTo>
                  <a:pt x="91115" y="248251"/>
                </a:lnTo>
                <a:lnTo>
                  <a:pt x="67936" y="286676"/>
                </a:lnTo>
                <a:lnTo>
                  <a:pt x="47868" y="327054"/>
                </a:lnTo>
                <a:lnTo>
                  <a:pt x="31077" y="369221"/>
                </a:lnTo>
                <a:lnTo>
                  <a:pt x="17729" y="413009"/>
                </a:lnTo>
                <a:lnTo>
                  <a:pt x="7990" y="458255"/>
                </a:lnTo>
                <a:lnTo>
                  <a:pt x="2025" y="504790"/>
                </a:lnTo>
                <a:lnTo>
                  <a:pt x="0" y="552450"/>
                </a:lnTo>
                <a:lnTo>
                  <a:pt x="2025" y="600109"/>
                </a:lnTo>
                <a:lnTo>
                  <a:pt x="7990" y="646644"/>
                </a:lnTo>
                <a:lnTo>
                  <a:pt x="17729" y="691890"/>
                </a:lnTo>
                <a:lnTo>
                  <a:pt x="31077" y="735678"/>
                </a:lnTo>
                <a:lnTo>
                  <a:pt x="47868" y="777845"/>
                </a:lnTo>
                <a:lnTo>
                  <a:pt x="67936" y="818223"/>
                </a:lnTo>
                <a:lnTo>
                  <a:pt x="91115" y="856648"/>
                </a:lnTo>
                <a:lnTo>
                  <a:pt x="117241" y="892952"/>
                </a:lnTo>
                <a:lnTo>
                  <a:pt x="146147" y="926970"/>
                </a:lnTo>
                <a:lnTo>
                  <a:pt x="177668" y="958536"/>
                </a:lnTo>
                <a:lnTo>
                  <a:pt x="211638" y="987484"/>
                </a:lnTo>
                <a:lnTo>
                  <a:pt x="247891" y="1013648"/>
                </a:lnTo>
                <a:lnTo>
                  <a:pt x="286263" y="1036861"/>
                </a:lnTo>
                <a:lnTo>
                  <a:pt x="326586" y="1056959"/>
                </a:lnTo>
                <a:lnTo>
                  <a:pt x="368696" y="1073775"/>
                </a:lnTo>
                <a:lnTo>
                  <a:pt x="412426" y="1087143"/>
                </a:lnTo>
                <a:lnTo>
                  <a:pt x="457612" y="1096897"/>
                </a:lnTo>
                <a:lnTo>
                  <a:pt x="504088" y="1102871"/>
                </a:lnTo>
                <a:lnTo>
                  <a:pt x="551688" y="1104900"/>
                </a:lnTo>
                <a:lnTo>
                  <a:pt x="599286" y="1102871"/>
                </a:lnTo>
                <a:lnTo>
                  <a:pt x="645759" y="1096897"/>
                </a:lnTo>
                <a:lnTo>
                  <a:pt x="690940" y="1087143"/>
                </a:lnTo>
                <a:lnTo>
                  <a:pt x="734665" y="1073775"/>
                </a:lnTo>
                <a:lnTo>
                  <a:pt x="776767" y="1056959"/>
                </a:lnTo>
                <a:lnTo>
                  <a:pt x="817082" y="1036861"/>
                </a:lnTo>
                <a:lnTo>
                  <a:pt x="855445" y="1013648"/>
                </a:lnTo>
                <a:lnTo>
                  <a:pt x="891688" y="987484"/>
                </a:lnTo>
                <a:lnTo>
                  <a:pt x="925648" y="958536"/>
                </a:lnTo>
                <a:lnTo>
                  <a:pt x="957159" y="926970"/>
                </a:lnTo>
                <a:lnTo>
                  <a:pt x="986056" y="892952"/>
                </a:lnTo>
                <a:lnTo>
                  <a:pt x="1012172" y="856648"/>
                </a:lnTo>
                <a:lnTo>
                  <a:pt x="1035342" y="818223"/>
                </a:lnTo>
                <a:lnTo>
                  <a:pt x="1055402" y="777845"/>
                </a:lnTo>
                <a:lnTo>
                  <a:pt x="1072186" y="735678"/>
                </a:lnTo>
                <a:lnTo>
                  <a:pt x="1085528" y="691890"/>
                </a:lnTo>
                <a:lnTo>
                  <a:pt x="1095262" y="646644"/>
                </a:lnTo>
                <a:lnTo>
                  <a:pt x="1101224" y="600109"/>
                </a:lnTo>
                <a:lnTo>
                  <a:pt x="1103249" y="552450"/>
                </a:lnTo>
                <a:close/>
              </a:path>
            </a:pathLst>
          </a:custGeom>
          <a:ln w="28575">
            <a:solidFill>
              <a:srgbClr val="D9D7EB"/>
            </a:solidFill>
          </a:ln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6097" y="294208"/>
            <a:ext cx="9529403" cy="902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67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82240" y="3840480"/>
            <a:ext cx="1251712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BBD6-86C2-405D-B66D-6BC1041E96A4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4506"/>
            <a:fld id="{81D60167-4931-47E6-BA6A-407CBD079E47}" type="slidenum">
              <a:rPr lang="vi-VN" spc="-9" smtClean="0"/>
              <a:pPr marL="74506"/>
              <a:t>‹#›</a:t>
            </a:fld>
            <a:endParaRPr lang="vi-VN" spc="-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8391" y="282956"/>
            <a:ext cx="15884820" cy="842667"/>
          </a:xfrm>
        </p:spPr>
        <p:txBody>
          <a:bodyPr lIns="0" tIns="0" rIns="0" bIns="0"/>
          <a:lstStyle>
            <a:lvl1pPr>
              <a:defRPr sz="547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9693" y="1549401"/>
            <a:ext cx="13916604" cy="1444370"/>
          </a:xfrm>
        </p:spPr>
        <p:txBody>
          <a:bodyPr lIns="0" tIns="0" rIns="0" bIns="0"/>
          <a:lstStyle>
            <a:lvl1pPr>
              <a:defRPr sz="9386" b="1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38C9-40AC-46F2-975E-D0228E952CA7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4506"/>
            <a:fld id="{81D60167-4931-47E6-BA6A-407CBD079E47}" type="slidenum">
              <a:rPr lang="vi-VN" spc="-9" smtClean="0"/>
              <a:pPr marL="74506"/>
              <a:t>‹#›</a:t>
            </a:fld>
            <a:endParaRPr lang="vi-VN" spc="-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588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17" name="bg object 17"/>
          <p:cNvSpPr/>
          <p:nvPr/>
        </p:nvSpPr>
        <p:spPr>
          <a:xfrm>
            <a:off x="807157" y="134939"/>
            <a:ext cx="17074444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18" name="bg object 18"/>
          <p:cNvSpPr/>
          <p:nvPr/>
        </p:nvSpPr>
        <p:spPr>
          <a:xfrm>
            <a:off x="800947" y="63"/>
            <a:ext cx="543899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874"/>
                </a:moveTo>
                <a:lnTo>
                  <a:pt x="0" y="134874"/>
                </a:lnTo>
                <a:lnTo>
                  <a:pt x="0" y="271399"/>
                </a:lnTo>
                <a:lnTo>
                  <a:pt x="138112" y="271399"/>
                </a:lnTo>
                <a:lnTo>
                  <a:pt x="138112" y="134874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874"/>
                </a:lnTo>
                <a:lnTo>
                  <a:pt x="277812" y="134874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19" name="bg object 19"/>
          <p:cNvSpPr/>
          <p:nvPr/>
        </p:nvSpPr>
        <p:spPr>
          <a:xfrm>
            <a:off x="1071033" y="134939"/>
            <a:ext cx="273191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0" name="bg object 20"/>
          <p:cNvSpPr/>
          <p:nvPr/>
        </p:nvSpPr>
        <p:spPr>
          <a:xfrm>
            <a:off x="537070" y="274637"/>
            <a:ext cx="266983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1" name="bg object 21"/>
          <p:cNvSpPr/>
          <p:nvPr/>
        </p:nvSpPr>
        <p:spPr>
          <a:xfrm>
            <a:off x="257670" y="136588"/>
            <a:ext cx="276916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2" name="bg object 22"/>
          <p:cNvSpPr/>
          <p:nvPr/>
        </p:nvSpPr>
        <p:spPr>
          <a:xfrm>
            <a:off x="537069" y="271464"/>
            <a:ext cx="533964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8391" y="282956"/>
            <a:ext cx="15884820" cy="842667"/>
          </a:xfrm>
        </p:spPr>
        <p:txBody>
          <a:bodyPr lIns="0" tIns="0" rIns="0" bIns="0"/>
          <a:lstStyle>
            <a:lvl1pPr>
              <a:defRPr sz="547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4080" y="1577340"/>
            <a:ext cx="777849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209024" y="1577340"/>
            <a:ext cx="777849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2CDA-C812-4E54-BEFD-AB57EC4DF3F8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4506"/>
            <a:fld id="{81D60167-4931-47E6-BA6A-407CBD079E47}" type="slidenum">
              <a:rPr lang="vi-VN" spc="-9" smtClean="0"/>
              <a:pPr marL="74506"/>
              <a:t>‹#›</a:t>
            </a:fld>
            <a:endParaRPr lang="vi-VN" spc="-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8391" y="282956"/>
            <a:ext cx="15884820" cy="842667"/>
          </a:xfrm>
        </p:spPr>
        <p:txBody>
          <a:bodyPr lIns="0" tIns="0" rIns="0" bIns="0"/>
          <a:lstStyle>
            <a:lvl1pPr>
              <a:defRPr sz="547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56FD-4BA9-4194-A2CB-96A62B87985E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4506"/>
            <a:fld id="{81D60167-4931-47E6-BA6A-407CBD079E47}" type="slidenum">
              <a:rPr lang="vi-VN" spc="-9" smtClean="0"/>
              <a:pPr marL="74506"/>
              <a:t>‹#›</a:t>
            </a:fld>
            <a:endParaRPr lang="vi-VN" spc="-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50BF-CDFC-42D8-927C-068CC49C6153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4506"/>
            <a:fld id="{81D60167-4931-47E6-BA6A-407CBD079E47}" type="slidenum">
              <a:rPr lang="vi-VN" spc="-9" smtClean="0"/>
              <a:pPr marL="74506"/>
              <a:t>‹#›</a:t>
            </a:fld>
            <a:endParaRPr lang="vi-VN" spc="-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8391" y="282956"/>
            <a:ext cx="158848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9693" y="1549401"/>
            <a:ext cx="1391660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CC33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79744" y="6377940"/>
            <a:ext cx="5722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4080" y="6377940"/>
            <a:ext cx="41127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CD04-EDFA-4F16-929E-952D0EF8B245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60014" y="6291574"/>
            <a:ext cx="423444" cy="30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4506"/>
            <a:fld id="{81D60167-4931-47E6-BA6A-407CBD079E47}" type="slidenum">
              <a:rPr lang="vi-VN" spc="-9" smtClean="0"/>
              <a:pPr marL="74506"/>
              <a:t>‹#›</a:t>
            </a:fld>
            <a:endParaRPr lang="vi-VN" spc="-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94078">
        <a:defRPr>
          <a:latin typeface="+mn-lt"/>
          <a:ea typeface="+mn-ea"/>
          <a:cs typeface="+mn-cs"/>
        </a:defRPr>
      </a:lvl2pPr>
      <a:lvl3pPr marL="1788155">
        <a:defRPr>
          <a:latin typeface="+mn-lt"/>
          <a:ea typeface="+mn-ea"/>
          <a:cs typeface="+mn-cs"/>
        </a:defRPr>
      </a:lvl3pPr>
      <a:lvl4pPr marL="2682234">
        <a:defRPr>
          <a:latin typeface="+mn-lt"/>
          <a:ea typeface="+mn-ea"/>
          <a:cs typeface="+mn-cs"/>
        </a:defRPr>
      </a:lvl4pPr>
      <a:lvl5pPr marL="3576312">
        <a:defRPr>
          <a:latin typeface="+mn-lt"/>
          <a:ea typeface="+mn-ea"/>
          <a:cs typeface="+mn-cs"/>
        </a:defRPr>
      </a:lvl5pPr>
      <a:lvl6pPr marL="4470390">
        <a:defRPr>
          <a:latin typeface="+mn-lt"/>
          <a:ea typeface="+mn-ea"/>
          <a:cs typeface="+mn-cs"/>
        </a:defRPr>
      </a:lvl6pPr>
      <a:lvl7pPr marL="5364467">
        <a:defRPr>
          <a:latin typeface="+mn-lt"/>
          <a:ea typeface="+mn-ea"/>
          <a:cs typeface="+mn-cs"/>
        </a:defRPr>
      </a:lvl7pPr>
      <a:lvl8pPr marL="6258546">
        <a:defRPr>
          <a:latin typeface="+mn-lt"/>
          <a:ea typeface="+mn-ea"/>
          <a:cs typeface="+mn-cs"/>
        </a:defRPr>
      </a:lvl8pPr>
      <a:lvl9pPr marL="715262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94078">
        <a:defRPr>
          <a:latin typeface="+mn-lt"/>
          <a:ea typeface="+mn-ea"/>
          <a:cs typeface="+mn-cs"/>
        </a:defRPr>
      </a:lvl2pPr>
      <a:lvl3pPr marL="1788155">
        <a:defRPr>
          <a:latin typeface="+mn-lt"/>
          <a:ea typeface="+mn-ea"/>
          <a:cs typeface="+mn-cs"/>
        </a:defRPr>
      </a:lvl3pPr>
      <a:lvl4pPr marL="2682234">
        <a:defRPr>
          <a:latin typeface="+mn-lt"/>
          <a:ea typeface="+mn-ea"/>
          <a:cs typeface="+mn-cs"/>
        </a:defRPr>
      </a:lvl4pPr>
      <a:lvl5pPr marL="3576312">
        <a:defRPr>
          <a:latin typeface="+mn-lt"/>
          <a:ea typeface="+mn-ea"/>
          <a:cs typeface="+mn-cs"/>
        </a:defRPr>
      </a:lvl5pPr>
      <a:lvl6pPr marL="4470390">
        <a:defRPr>
          <a:latin typeface="+mn-lt"/>
          <a:ea typeface="+mn-ea"/>
          <a:cs typeface="+mn-cs"/>
        </a:defRPr>
      </a:lvl6pPr>
      <a:lvl7pPr marL="5364467">
        <a:defRPr>
          <a:latin typeface="+mn-lt"/>
          <a:ea typeface="+mn-ea"/>
          <a:cs typeface="+mn-cs"/>
        </a:defRPr>
      </a:lvl7pPr>
      <a:lvl8pPr marL="6258546">
        <a:defRPr>
          <a:latin typeface="+mn-lt"/>
          <a:ea typeface="+mn-ea"/>
          <a:cs typeface="+mn-cs"/>
        </a:defRPr>
      </a:lvl8pPr>
      <a:lvl9pPr marL="715262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25" y="838537"/>
            <a:ext cx="16638151" cy="8381327"/>
            <a:chOff x="0" y="0"/>
            <a:chExt cx="91446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716151" y="1690624"/>
              <a:ext cx="7428230" cy="2533650"/>
            </a:xfrm>
            <a:custGeom>
              <a:avLst/>
              <a:gdLst/>
              <a:ahLst/>
              <a:cxnLst/>
              <a:rect l="l" t="t" r="r" b="b"/>
              <a:pathLst>
                <a:path w="7428230" h="2533650">
                  <a:moveTo>
                    <a:pt x="7427976" y="0"/>
                  </a:moveTo>
                  <a:lnTo>
                    <a:pt x="0" y="0"/>
                  </a:lnTo>
                  <a:lnTo>
                    <a:pt x="0" y="2533650"/>
                  </a:lnTo>
                  <a:lnTo>
                    <a:pt x="7427976" y="2533650"/>
                  </a:lnTo>
                  <a:lnTo>
                    <a:pt x="7427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73087" y="3592575"/>
              <a:ext cx="568325" cy="631825"/>
            </a:xfrm>
            <a:custGeom>
              <a:avLst/>
              <a:gdLst/>
              <a:ahLst/>
              <a:cxnLst/>
              <a:rect l="l" t="t" r="r" b="b"/>
              <a:pathLst>
                <a:path w="568325" h="631825">
                  <a:moveTo>
                    <a:pt x="0" y="631825"/>
                  </a:moveTo>
                  <a:lnTo>
                    <a:pt x="568325" y="631825"/>
                  </a:lnTo>
                  <a:lnTo>
                    <a:pt x="568325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716151" y="1066799"/>
              <a:ext cx="1151255" cy="1257935"/>
            </a:xfrm>
            <a:custGeom>
              <a:avLst/>
              <a:gdLst/>
              <a:ahLst/>
              <a:cxnLst/>
              <a:rect l="l" t="t" r="r" b="b"/>
              <a:pathLst>
                <a:path w="1151255" h="1257935">
                  <a:moveTo>
                    <a:pt x="565150" y="623887"/>
                  </a:moveTo>
                  <a:lnTo>
                    <a:pt x="0" y="623887"/>
                  </a:lnTo>
                  <a:lnTo>
                    <a:pt x="0" y="1257363"/>
                  </a:lnTo>
                  <a:lnTo>
                    <a:pt x="565150" y="1257363"/>
                  </a:lnTo>
                  <a:lnTo>
                    <a:pt x="565150" y="623887"/>
                  </a:lnTo>
                  <a:close/>
                </a:path>
                <a:path w="1151255" h="1257935">
                  <a:moveTo>
                    <a:pt x="1150937" y="0"/>
                  </a:moveTo>
                  <a:lnTo>
                    <a:pt x="565150" y="0"/>
                  </a:lnTo>
                  <a:lnTo>
                    <a:pt x="565150" y="623887"/>
                  </a:lnTo>
                  <a:lnTo>
                    <a:pt x="1150937" y="623887"/>
                  </a:lnTo>
                  <a:lnTo>
                    <a:pt x="1150937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141412" y="3592575"/>
              <a:ext cx="584200" cy="631825"/>
            </a:xfrm>
            <a:custGeom>
              <a:avLst/>
              <a:gdLst/>
              <a:ahLst/>
              <a:cxnLst/>
              <a:rect l="l" t="t" r="r" b="b"/>
              <a:pathLst>
                <a:path w="584200" h="631825">
                  <a:moveTo>
                    <a:pt x="0" y="631825"/>
                  </a:moveTo>
                  <a:lnTo>
                    <a:pt x="584200" y="631825"/>
                  </a:lnTo>
                  <a:lnTo>
                    <a:pt x="584200" y="0"/>
                  </a:lnTo>
                  <a:lnTo>
                    <a:pt x="0" y="0"/>
                  </a:lnTo>
                  <a:lnTo>
                    <a:pt x="0" y="631825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2281301" y="1690687"/>
              <a:ext cx="586105" cy="643255"/>
            </a:xfrm>
            <a:custGeom>
              <a:avLst/>
              <a:gdLst/>
              <a:ahLst/>
              <a:cxnLst/>
              <a:rect l="l" t="t" r="r" b="b"/>
              <a:pathLst>
                <a:path w="586105" h="643255">
                  <a:moveTo>
                    <a:pt x="585787" y="0"/>
                  </a:moveTo>
                  <a:lnTo>
                    <a:pt x="0" y="0"/>
                  </a:lnTo>
                  <a:lnTo>
                    <a:pt x="0" y="642937"/>
                  </a:lnTo>
                  <a:lnTo>
                    <a:pt x="585787" y="642937"/>
                  </a:lnTo>
                  <a:lnTo>
                    <a:pt x="58578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141412" y="2324163"/>
              <a:ext cx="575310" cy="624205"/>
            </a:xfrm>
            <a:custGeom>
              <a:avLst/>
              <a:gdLst/>
              <a:ahLst/>
              <a:cxnLst/>
              <a:rect l="l" t="t" r="r" b="b"/>
              <a:pathLst>
                <a:path w="575310" h="624205">
                  <a:moveTo>
                    <a:pt x="0" y="623887"/>
                  </a:moveTo>
                  <a:lnTo>
                    <a:pt x="574738" y="623887"/>
                  </a:lnTo>
                  <a:lnTo>
                    <a:pt x="574738" y="0"/>
                  </a:lnTo>
                  <a:lnTo>
                    <a:pt x="0" y="0"/>
                  </a:lnTo>
                  <a:lnTo>
                    <a:pt x="0" y="62388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324163"/>
              <a:ext cx="582930" cy="633730"/>
            </a:xfrm>
            <a:custGeom>
              <a:avLst/>
              <a:gdLst/>
              <a:ahLst/>
              <a:cxnLst/>
              <a:rect l="l" t="t" r="r" b="b"/>
              <a:pathLst>
                <a:path w="582930" h="633730">
                  <a:moveTo>
                    <a:pt x="582612" y="0"/>
                  </a:moveTo>
                  <a:lnTo>
                    <a:pt x="0" y="0"/>
                  </a:lnTo>
                  <a:lnTo>
                    <a:pt x="0" y="623887"/>
                  </a:lnTo>
                  <a:lnTo>
                    <a:pt x="0" y="633412"/>
                  </a:lnTo>
                  <a:lnTo>
                    <a:pt x="582612" y="633412"/>
                  </a:lnTo>
                  <a:lnTo>
                    <a:pt x="582612" y="623887"/>
                  </a:lnTo>
                  <a:lnTo>
                    <a:pt x="582612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6151" y="2324163"/>
              <a:ext cx="574675" cy="633730"/>
            </a:xfrm>
            <a:custGeom>
              <a:avLst/>
              <a:gdLst/>
              <a:ahLst/>
              <a:cxnLst/>
              <a:rect l="l" t="t" r="r" b="b"/>
              <a:pathLst>
                <a:path w="574675" h="633730">
                  <a:moveTo>
                    <a:pt x="574675" y="0"/>
                  </a:moveTo>
                  <a:lnTo>
                    <a:pt x="0" y="0"/>
                  </a:lnTo>
                  <a:lnTo>
                    <a:pt x="0" y="633412"/>
                  </a:lnTo>
                  <a:lnTo>
                    <a:pt x="574675" y="633412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73087" y="2948050"/>
              <a:ext cx="568325" cy="644525"/>
            </a:xfrm>
            <a:custGeom>
              <a:avLst/>
              <a:gdLst/>
              <a:ahLst/>
              <a:cxnLst/>
              <a:rect l="l" t="t" r="r" b="b"/>
              <a:pathLst>
                <a:path w="568325" h="644525">
                  <a:moveTo>
                    <a:pt x="0" y="644525"/>
                  </a:moveTo>
                  <a:lnTo>
                    <a:pt x="568325" y="644525"/>
                  </a:lnTo>
                  <a:lnTo>
                    <a:pt x="568325" y="0"/>
                  </a:lnTo>
                  <a:lnTo>
                    <a:pt x="0" y="0"/>
                  </a:lnTo>
                  <a:lnTo>
                    <a:pt x="0" y="644525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412" y="2948050"/>
              <a:ext cx="584200" cy="644525"/>
            </a:xfrm>
            <a:custGeom>
              <a:avLst/>
              <a:gdLst/>
              <a:ahLst/>
              <a:cxnLst/>
              <a:rect l="l" t="t" r="r" b="b"/>
              <a:pathLst>
                <a:path w="584200" h="644525">
                  <a:moveTo>
                    <a:pt x="584200" y="0"/>
                  </a:moveTo>
                  <a:lnTo>
                    <a:pt x="0" y="0"/>
                  </a:lnTo>
                  <a:lnTo>
                    <a:pt x="0" y="644525"/>
                  </a:lnTo>
                  <a:lnTo>
                    <a:pt x="584200" y="644525"/>
                  </a:lnTo>
                  <a:lnTo>
                    <a:pt x="5842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07660" y="3791010"/>
            <a:ext cx="12266281" cy="2673048"/>
          </a:xfrm>
          <a:prstGeom prst="rect">
            <a:avLst/>
          </a:prstGeom>
        </p:spPr>
        <p:txBody>
          <a:bodyPr vert="horz" wrap="square" lIns="0" tIns="24836" rIns="0" bIns="0" rtlCol="0">
            <a:spAutoFit/>
          </a:bodyPr>
          <a:lstStyle/>
          <a:p>
            <a:pPr marL="5303621" algn="ctr">
              <a:spcBef>
                <a:spcPts val="196"/>
              </a:spcBef>
            </a:pPr>
            <a:r>
              <a:rPr sz="8213" b="1" spc="-9" dirty="0">
                <a:solidFill>
                  <a:srgbClr val="FF0000"/>
                </a:solidFill>
                <a:latin typeface="Arial"/>
                <a:cs typeface="Arial"/>
              </a:rPr>
              <a:t>HÓA HỮU</a:t>
            </a:r>
            <a:r>
              <a:rPr sz="8213" b="1" spc="-17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213" b="1" dirty="0">
                <a:solidFill>
                  <a:srgbClr val="FF0000"/>
                </a:solidFill>
                <a:latin typeface="Arial"/>
                <a:cs typeface="Arial"/>
              </a:rPr>
              <a:t>CƠ</a:t>
            </a:r>
            <a:endParaRPr sz="8213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vi-VN" sz="449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vi-VN" sz="449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0812217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Quy tắc gọi tên hợp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chất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hữu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cơ</a:t>
            </a:r>
            <a:r>
              <a:rPr lang="vi-VN" sz="4000" b="1" spc="-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IUPAC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EA71DFD-C14C-4C3D-9D34-430A73C4C78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8100" y="1625564"/>
            <a:ext cx="13501714" cy="68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54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0812217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Quy tắc gọi tên hợp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chất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hữu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cơ</a:t>
            </a:r>
            <a:r>
              <a:rPr lang="vi-VN" sz="4000" b="1" spc="-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IUPAC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DFEAE80-E1CB-4CEE-8EDD-7F5A8478A2F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032" y="1939366"/>
            <a:ext cx="16271755" cy="73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488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0812217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Quy tắc gọi tên hợp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chất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hữu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cơ</a:t>
            </a:r>
            <a:r>
              <a:rPr lang="vi-VN" sz="4000" b="1" spc="-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IUPAC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5214A43-FF51-45B5-B421-0CECF7B8E12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1400" y="1868661"/>
            <a:ext cx="12725400" cy="74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42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0812217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Quy tắc gọi tên hợp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chất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hữu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cơ</a:t>
            </a:r>
            <a:r>
              <a:rPr lang="vi-VN" sz="4000" b="1" spc="-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IUPAC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62846CA-F811-4F43-9FAF-FDC6AF4015B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82800" y="1937661"/>
            <a:ext cx="12268200" cy="70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29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3.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Nhóm chức và phân loại các hợp chất hữu cơ 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1F6F9E5F-F8D7-404F-BFD4-ABDDEEC3D826}"/>
              </a:ext>
            </a:extLst>
          </p:cNvPr>
          <p:cNvSpPr txBox="1"/>
          <p:nvPr/>
        </p:nvSpPr>
        <p:spPr>
          <a:xfrm>
            <a:off x="1071032" y="1652771"/>
            <a:ext cx="16099368" cy="1585669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chức: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là nhóm nguyên tử quyết định </a:t>
            </a:r>
            <a:r>
              <a:rPr lang="vi-VN" sz="3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chất hóa học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đặc trưng của một loại hợp chất. 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8474674E-59F5-458A-8AC4-C2B2A40FE039}"/>
              </a:ext>
            </a:extLst>
          </p:cNvPr>
          <p:cNvSpPr txBox="1"/>
          <p:nvPr/>
        </p:nvSpPr>
        <p:spPr>
          <a:xfrm>
            <a:off x="1071032" y="3229135"/>
            <a:ext cx="15739536" cy="3298959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loại: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Chia làm 2 loại chính</a:t>
            </a:r>
          </a:p>
          <a:p>
            <a:pPr marL="571500" marR="59605" indent="-571500">
              <a:lnSpc>
                <a:spcPct val="150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557557" algn="l"/>
              </a:tabLst>
            </a:pPr>
            <a:r>
              <a:rPr lang="vi-VN" sz="36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Hydrocarbon: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 hợp chất chỉ gồm hydro và carbon (metan, benzen...)</a:t>
            </a:r>
          </a:p>
          <a:p>
            <a:pPr marL="571500" marR="59605" indent="-571500">
              <a:lnSpc>
                <a:spcPct val="150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557557" algn="l"/>
              </a:tabLst>
            </a:pPr>
            <a:r>
              <a:rPr lang="vi-VN" sz="36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 xuất của hydrocarbon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: ngoài H và C còn có các nguyên tố khác như: nitơ, oxy, lưu huỳnh... </a:t>
            </a: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(phenol, alcol, aldehyd-ceton, acid cadboxylic...)</a:t>
            </a:r>
            <a:endParaRPr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52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1F6F9E5F-F8D7-404F-BFD4-ABDDEEC3D826}"/>
              </a:ext>
            </a:extLst>
          </p:cNvPr>
          <p:cNvSpPr txBox="1"/>
          <p:nvPr/>
        </p:nvSpPr>
        <p:spPr>
          <a:xfrm>
            <a:off x="257668" y="1557358"/>
            <a:ext cx="13965768" cy="5894541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 Một số dạng công thức hóa học:</a:t>
            </a:r>
          </a:p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Công thức phân tử: CH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O....</a:t>
            </a:r>
          </a:p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Công thức cấu tạo: </a:t>
            </a:r>
          </a:p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Công thức electron: </a:t>
            </a:r>
          </a:p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endParaRPr lang="vi-V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Công thức phối cảnh: 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Tổng hợp công thức cấu tạo hóa học của một số chất (P2) | MaSi Blog">
            <a:extLst>
              <a:ext uri="{FF2B5EF4-FFF2-40B4-BE49-F238E27FC236}">
                <a16:creationId xmlns:a16="http://schemas.microsoft.com/office/drawing/2014/main" xmlns="" id="{CF593349-2649-454B-8278-1B32E7EB2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016" t="-1261" r="50000" b="83287"/>
          <a:stretch/>
        </p:blipFill>
        <p:spPr bwMode="auto">
          <a:xfrm>
            <a:off x="5057884" y="3109399"/>
            <a:ext cx="3190103" cy="122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ại sao mình lại không thể hiểu được phần liên kết cộng hóa trị nay nhỉ?  Giúp mình với nhé!? | Yahoo Hỏi &amp; Đáp">
            <a:extLst>
              <a:ext uri="{FF2B5EF4-FFF2-40B4-BE49-F238E27FC236}">
                <a16:creationId xmlns:a16="http://schemas.microsoft.com/office/drawing/2014/main" xmlns="" id="{3A335419-D40B-48E1-A786-15210259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834587"/>
            <a:ext cx="2185516" cy="11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ài 30: cấu trúc phân tử hợp chất hữu cơ - ĐẠI CƯƠNG VỀ HÓA HỌC HỮU CƠ">
            <a:extLst>
              <a:ext uri="{FF2B5EF4-FFF2-40B4-BE49-F238E27FC236}">
                <a16:creationId xmlns:a16="http://schemas.microsoft.com/office/drawing/2014/main" xmlns="" id="{37B5348D-62CA-4A39-BF74-11A1F5AB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57884" y="6026742"/>
            <a:ext cx="6551896" cy="22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34BD829-B198-4562-B761-72CB86FD2E5F}"/>
              </a:ext>
            </a:extLst>
          </p:cNvPr>
          <p:cNvSpPr/>
          <p:nvPr/>
        </p:nvSpPr>
        <p:spPr>
          <a:xfrm>
            <a:off x="10804950" y="3109399"/>
            <a:ext cx="5711179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200">
                <a:cs typeface="Arial" panose="020B0604020202020204" pitchFamily="34" charset="0"/>
              </a:rPr>
              <a:t>Công thức hình chiếu Fische: </a:t>
            </a:r>
          </a:p>
        </p:txBody>
      </p:sp>
      <p:pic>
        <p:nvPicPr>
          <p:cNvPr id="4106" name="Picture 10" descr="Đại cương về hợp chất hữu cơ">
            <a:extLst>
              <a:ext uri="{FF2B5EF4-FFF2-40B4-BE49-F238E27FC236}">
                <a16:creationId xmlns:a16="http://schemas.microsoft.com/office/drawing/2014/main" xmlns="" id="{1DB31E80-AF09-45B8-8572-CD46763E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456" b="55215"/>
          <a:stretch/>
        </p:blipFill>
        <p:spPr bwMode="auto">
          <a:xfrm>
            <a:off x="8940800" y="3801521"/>
            <a:ext cx="8934316" cy="21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ổng hợp công thức cấu tạo hóa học của một số chất (P2) | MaSi Blog">
            <a:extLst>
              <a:ext uri="{FF2B5EF4-FFF2-40B4-BE49-F238E27FC236}">
                <a16:creationId xmlns:a16="http://schemas.microsoft.com/office/drawing/2014/main" xmlns="" id="{A66AFE21-E7AC-461F-AC5D-4423EA45B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21" t="18785" r="67167" b="61848"/>
          <a:stretch/>
        </p:blipFill>
        <p:spPr bwMode="auto">
          <a:xfrm>
            <a:off x="8137496" y="3100094"/>
            <a:ext cx="1500554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701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1F6F9E5F-F8D7-404F-BFD4-ABDDEEC3D826}"/>
              </a:ext>
            </a:extLst>
          </p:cNvPr>
          <p:cNvSpPr txBox="1"/>
          <p:nvPr/>
        </p:nvSpPr>
        <p:spPr>
          <a:xfrm>
            <a:off x="257668" y="1557358"/>
            <a:ext cx="17293732" cy="6725538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Hiện tượng đồng phân :</a:t>
            </a:r>
          </a:p>
          <a:p>
            <a:pPr marL="571500" marR="59605" indent="-571500">
              <a:lnSpc>
                <a:spcPct val="150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Là những chất có </a:t>
            </a: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 công thức phân tử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nhưng khác nhau về </a:t>
            </a: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thức cấu tạo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. Do đó chúng có </a:t>
            </a: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chất hóa học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khác nhau.</a:t>
            </a:r>
          </a:p>
          <a:p>
            <a:pPr marL="571500" marR="59605" indent="-571500">
              <a:lnSpc>
                <a:spcPct val="150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Ví dụ: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endParaRPr lang="vi-V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 Phân loại:</a:t>
            </a:r>
            <a:r>
              <a:rPr lang="vi-VN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chia làm 2 loại: </a:t>
            </a:r>
          </a:p>
          <a:p>
            <a:pPr marL="571500" marR="59605" indent="-571500">
              <a:lnSpc>
                <a:spcPct val="150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Đồng phân cấu tạo.</a:t>
            </a:r>
          </a:p>
          <a:p>
            <a:pPr marL="571500" marR="59605" indent="-571500">
              <a:lnSpc>
                <a:spcPct val="150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Đồng phân không gian ( hay đồng phân lập thể).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550DFFA-72D6-44E7-8C30-18D328A53CDB}"/>
              </a:ext>
            </a:extLst>
          </p:cNvPr>
          <p:cNvCxnSpPr/>
          <p:nvPr/>
        </p:nvCxnSpPr>
        <p:spPr>
          <a:xfrm flipV="1">
            <a:off x="4475644" y="4433217"/>
            <a:ext cx="1295400" cy="326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9274532-CED8-48E0-A2A1-8F3CD91A34E2}"/>
              </a:ext>
            </a:extLst>
          </p:cNvPr>
          <p:cNvSpPr/>
          <p:nvPr/>
        </p:nvSpPr>
        <p:spPr>
          <a:xfrm>
            <a:off x="5511800" y="4030410"/>
            <a:ext cx="5263223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>
                <a:solidFill>
                  <a:schemeClr val="tx1"/>
                </a:solidFill>
              </a:rPr>
              <a:t>Acid acetic: CH</a:t>
            </a:r>
            <a:r>
              <a:rPr lang="vi-VN" sz="1600">
                <a:solidFill>
                  <a:schemeClr val="tx1"/>
                </a:solidFill>
              </a:rPr>
              <a:t>3</a:t>
            </a:r>
            <a:r>
              <a:rPr lang="vi-VN" sz="3200">
                <a:solidFill>
                  <a:schemeClr val="tx1"/>
                </a:solidFill>
              </a:rPr>
              <a:t>COOH.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33FAA7A-12FD-423F-9360-51F207C9FA9B}"/>
              </a:ext>
            </a:extLst>
          </p:cNvPr>
          <p:cNvSpPr/>
          <p:nvPr/>
        </p:nvSpPr>
        <p:spPr>
          <a:xfrm>
            <a:off x="5800073" y="5033675"/>
            <a:ext cx="6208921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>
                <a:solidFill>
                  <a:schemeClr val="tx1"/>
                </a:solidFill>
              </a:rPr>
              <a:t>Ester methyl acetat: HCOOCH</a:t>
            </a:r>
            <a:r>
              <a:rPr lang="vi-VN">
                <a:solidFill>
                  <a:schemeClr val="tx1"/>
                </a:solidFill>
              </a:rPr>
              <a:t>3</a:t>
            </a:r>
            <a:r>
              <a:rPr lang="vi-VN" sz="320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6EE0740-D55C-4D91-9DB3-E0F7C2D1D773}"/>
              </a:ext>
            </a:extLst>
          </p:cNvPr>
          <p:cNvCxnSpPr>
            <a:cxnSpLocks/>
          </p:cNvCxnSpPr>
          <p:nvPr/>
        </p:nvCxnSpPr>
        <p:spPr>
          <a:xfrm>
            <a:off x="4524611" y="4948788"/>
            <a:ext cx="1289976" cy="566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428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1F6F9E5F-F8D7-404F-BFD4-ABDDEEC3D826}"/>
              </a:ext>
            </a:extLst>
          </p:cNvPr>
          <p:cNvSpPr txBox="1"/>
          <p:nvPr/>
        </p:nvSpPr>
        <p:spPr>
          <a:xfrm>
            <a:off x="987575" y="1463386"/>
            <a:ext cx="17086864" cy="754673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4.3.1. Đồng phân cấu tạo: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CCB65F5-278D-4AF9-8B3C-664A053BF8F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30400" y="2312031"/>
            <a:ext cx="13030200" cy="76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363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D27E88B-41C5-4C3C-A8A0-B017807088F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2299658"/>
            <a:ext cx="12903200" cy="7735484"/>
          </a:xfrm>
          <a:prstGeom prst="rect">
            <a:avLst/>
          </a:prstGeom>
        </p:spPr>
      </p:pic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9037959E-A77C-4BDC-9F2B-AE09312BC4D1}"/>
              </a:ext>
            </a:extLst>
          </p:cNvPr>
          <p:cNvSpPr txBox="1"/>
          <p:nvPr/>
        </p:nvSpPr>
        <p:spPr>
          <a:xfrm>
            <a:off x="987575" y="1463386"/>
            <a:ext cx="17086864" cy="754673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4.3.1. Đồng phân cấu tạo:</a:t>
            </a:r>
          </a:p>
        </p:txBody>
      </p:sp>
    </p:spTree>
    <p:extLst>
      <p:ext uri="{BB962C8B-B14F-4D97-AF65-F5344CB8AC3E}">
        <p14:creationId xmlns:p14="http://schemas.microsoft.com/office/powerpoint/2010/main" xmlns="" val="140945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3D72AC55-61E4-4FC6-A1ED-EADF610AB92A}"/>
              </a:ext>
            </a:extLst>
          </p:cNvPr>
          <p:cNvSpPr txBox="1"/>
          <p:nvPr/>
        </p:nvSpPr>
        <p:spPr>
          <a:xfrm>
            <a:off x="1103126" y="2480125"/>
            <a:ext cx="14565773" cy="754673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Đồng phân hình học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9509CE1-64E5-4BE3-91E7-2CEEB6E7EF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3598"/>
          <a:stretch/>
        </p:blipFill>
        <p:spPr>
          <a:xfrm>
            <a:off x="3835400" y="3220253"/>
            <a:ext cx="11601270" cy="6883508"/>
          </a:xfrm>
          <a:prstGeom prst="rect">
            <a:avLst/>
          </a:prstGeom>
        </p:spPr>
      </p:pic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8C6BC939-9759-4FB9-9C10-E6FB7827AEC9}"/>
              </a:ext>
            </a:extLst>
          </p:cNvPr>
          <p:cNvSpPr txBox="1"/>
          <p:nvPr/>
        </p:nvSpPr>
        <p:spPr>
          <a:xfrm>
            <a:off x="1099497" y="1550350"/>
            <a:ext cx="14565773" cy="115997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4.2. 2. Đồng phân không gian</a:t>
            </a:r>
          </a:p>
          <a:p>
            <a:pPr marR="59605">
              <a:spcBef>
                <a:spcPts val="205"/>
              </a:spcBef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Gồm 2 loại: đồng phân hình học (</a:t>
            </a:r>
            <a:r>
              <a:rPr lang="vi-VN" sz="3600" i="1">
                <a:latin typeface="Arial" panose="020B0604020202020204" pitchFamily="34" charset="0"/>
                <a:cs typeface="Arial" panose="020B0604020202020204" pitchFamily="34" charset="0"/>
              </a:rPr>
              <a:t>Cis-trans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) và đồng phân quang học.</a:t>
            </a:r>
          </a:p>
        </p:txBody>
      </p:sp>
    </p:spTree>
    <p:extLst>
      <p:ext uri="{BB962C8B-B14F-4D97-AF65-F5344CB8AC3E}">
        <p14:creationId xmlns:p14="http://schemas.microsoft.com/office/powerpoint/2010/main" xmlns="" val="315485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6993" y="510332"/>
            <a:ext cx="13062260" cy="640632"/>
          </a:xfrm>
          <a:prstGeom prst="rect">
            <a:avLst/>
          </a:prstGeom>
        </p:spPr>
        <p:txBody>
          <a:bodyPr vert="horz" wrap="square" lIns="0" tIns="24836" rIns="0" bIns="0" rtlCol="0">
            <a:spAutoFit/>
          </a:bodyPr>
          <a:lstStyle/>
          <a:p>
            <a:pPr marL="802185" marR="9934" indent="-778593">
              <a:spcBef>
                <a:spcPts val="196"/>
              </a:spcBef>
            </a:pPr>
            <a:r>
              <a:rPr lang="vi-VN" sz="4000" b="1" spc="-9">
                <a:solidFill>
                  <a:srgbClr val="FF0000"/>
                </a:solidFill>
                <a:latin typeface="Arial"/>
                <a:cs typeface="Arial"/>
              </a:rPr>
              <a:t>ĐẠI </a:t>
            </a:r>
            <a:r>
              <a:rPr lang="vi-VN" sz="4000" b="1" spc="108">
                <a:solidFill>
                  <a:srgbClr val="FF0000"/>
                </a:solidFill>
                <a:latin typeface="Arial"/>
                <a:cs typeface="Arial"/>
              </a:rPr>
              <a:t>CƯƠNG </a:t>
            </a:r>
            <a:r>
              <a:rPr lang="vi-VN" sz="4000" b="1" spc="-9">
                <a:solidFill>
                  <a:srgbClr val="FF0000"/>
                </a:solidFill>
                <a:latin typeface="Arial"/>
                <a:cs typeface="Arial"/>
              </a:rPr>
              <a:t>HÓA HỮU</a:t>
            </a:r>
            <a:r>
              <a:rPr lang="vi-VN" sz="4000" b="1" spc="-2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spc="-9">
                <a:solidFill>
                  <a:srgbClr val="FF0000"/>
                </a:solidFill>
                <a:latin typeface="Arial"/>
                <a:cs typeface="Arial"/>
              </a:rPr>
              <a:t>CƠ</a:t>
            </a:r>
            <a:endParaRPr lang="vi-VN"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8940" y="1461504"/>
            <a:ext cx="12404118" cy="7632094"/>
          </a:xfrm>
          <a:prstGeom prst="rect">
            <a:avLst/>
          </a:prstGeom>
        </p:spPr>
        <p:txBody>
          <a:bodyPr vert="horz" wrap="square" lIns="0" tIns="203649" rIns="0" bIns="0" rtlCol="0">
            <a:spAutoFit/>
          </a:bodyPr>
          <a:lstStyle/>
          <a:p>
            <a:pPr marL="24835">
              <a:lnSpc>
                <a:spcPct val="150000"/>
              </a:lnSpc>
              <a:spcBef>
                <a:spcPts val="1601"/>
              </a:spcBef>
            </a:pPr>
            <a:r>
              <a:rPr sz="4000" b="1" spc="-9" dirty="0">
                <a:latin typeface="Arial"/>
                <a:cs typeface="Arial"/>
              </a:rPr>
              <a:t>CÁC NỘI </a:t>
            </a:r>
            <a:r>
              <a:rPr sz="4000" b="1" spc="-20" dirty="0">
                <a:latin typeface="Arial"/>
                <a:cs typeface="Arial"/>
              </a:rPr>
              <a:t>DUNG</a:t>
            </a:r>
            <a:endParaRPr sz="4000" dirty="0">
              <a:latin typeface="Arial"/>
              <a:cs typeface="Arial"/>
            </a:endParaRPr>
          </a:p>
          <a:p>
            <a:pPr marL="686701" indent="-663107">
              <a:lnSpc>
                <a:spcPct val="150000"/>
              </a:lnSpc>
              <a:spcBef>
                <a:spcPts val="1408"/>
              </a:spcBef>
              <a:buAutoNum type="arabicPeriod"/>
              <a:tabLst>
                <a:tab pos="687943" algn="l"/>
              </a:tabLst>
            </a:pPr>
            <a:r>
              <a:rPr sz="4000" b="1" spc="-9" dirty="0" err="1">
                <a:latin typeface="Arial"/>
                <a:cs typeface="Arial"/>
              </a:rPr>
              <a:t>Đặc</a:t>
            </a:r>
            <a:r>
              <a:rPr sz="4000" b="1" spc="-9">
                <a:latin typeface="Arial"/>
                <a:cs typeface="Arial"/>
              </a:rPr>
              <a:t> </a:t>
            </a:r>
            <a:r>
              <a:rPr sz="4000" b="1">
                <a:latin typeface="Arial"/>
                <a:cs typeface="Arial"/>
              </a:rPr>
              <a:t>điểm </a:t>
            </a:r>
            <a:r>
              <a:rPr sz="4000" b="1" spc="-9">
                <a:latin typeface="Arial"/>
                <a:cs typeface="Arial"/>
              </a:rPr>
              <a:t>của </a:t>
            </a:r>
            <a:r>
              <a:rPr sz="4000" b="1" spc="-20">
                <a:latin typeface="Arial"/>
                <a:cs typeface="Arial"/>
              </a:rPr>
              <a:t>nguyên </a:t>
            </a:r>
            <a:r>
              <a:rPr sz="4000" b="1">
                <a:latin typeface="Arial"/>
                <a:cs typeface="Arial"/>
              </a:rPr>
              <a:t>tử</a:t>
            </a:r>
            <a:r>
              <a:rPr sz="4000" b="1" spc="9">
                <a:latin typeface="Arial"/>
                <a:cs typeface="Arial"/>
              </a:rPr>
              <a:t> </a:t>
            </a:r>
            <a:r>
              <a:rPr sz="4000" b="1" spc="-9">
                <a:solidFill>
                  <a:srgbClr val="FF0000"/>
                </a:solidFill>
                <a:latin typeface="Arial"/>
                <a:cs typeface="Arial"/>
              </a:rPr>
              <a:t>cacbon</a:t>
            </a:r>
            <a:r>
              <a:rPr lang="vi-VN" sz="4000" b="1" spc="-9">
                <a:latin typeface="Arial"/>
                <a:cs typeface="Arial"/>
              </a:rPr>
              <a:t>.</a:t>
            </a:r>
          </a:p>
          <a:p>
            <a:pPr marL="686701" indent="-663107">
              <a:lnSpc>
                <a:spcPct val="150000"/>
              </a:lnSpc>
              <a:spcBef>
                <a:spcPts val="1408"/>
              </a:spcBef>
              <a:buFontTx/>
              <a:buAutoNum type="arabicPeriod"/>
              <a:tabLst>
                <a:tab pos="687943" algn="l"/>
              </a:tabLst>
            </a:pPr>
            <a:r>
              <a:rPr lang="vi-VN" sz="4000" b="1">
                <a:latin typeface="Arial"/>
                <a:cs typeface="Arial"/>
              </a:rPr>
              <a:t>Quy tắc gọi tên hợp </a:t>
            </a:r>
            <a:r>
              <a:rPr lang="vi-VN" sz="4000" b="1" spc="-5">
                <a:latin typeface="Arial"/>
                <a:cs typeface="Arial"/>
              </a:rPr>
              <a:t>chất </a:t>
            </a:r>
            <a:r>
              <a:rPr lang="vi-VN" sz="4000" b="1">
                <a:latin typeface="Arial"/>
                <a:cs typeface="Arial"/>
              </a:rPr>
              <a:t>hữu </a:t>
            </a:r>
            <a:r>
              <a:rPr lang="vi-VN" sz="4000" b="1" spc="-5">
                <a:latin typeface="Arial"/>
                <a:cs typeface="Arial"/>
              </a:rPr>
              <a:t>cơ</a:t>
            </a:r>
            <a:r>
              <a:rPr lang="vi-VN" sz="4000" b="1" spc="-140">
                <a:latin typeface="Arial"/>
                <a:cs typeface="Arial"/>
              </a:rPr>
              <a:t>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IUPAC</a:t>
            </a:r>
            <a:r>
              <a:rPr lang="vi-VN" sz="4000" b="1" spc="-5"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  <a:p>
            <a:pPr marL="686701" indent="-663107">
              <a:lnSpc>
                <a:spcPct val="150000"/>
              </a:lnSpc>
              <a:spcBef>
                <a:spcPts val="1417"/>
              </a:spcBef>
              <a:buAutoNum type="arabicPeriod"/>
              <a:tabLst>
                <a:tab pos="687943" algn="l"/>
              </a:tabLst>
            </a:pPr>
            <a:r>
              <a:rPr lang="vi-VN" sz="4000" b="1">
                <a:latin typeface="Arial"/>
                <a:cs typeface="Arial"/>
              </a:rPr>
              <a:t>Nhóm chức và phân loại.</a:t>
            </a:r>
            <a:endParaRPr sz="4000">
              <a:latin typeface="Arial"/>
              <a:cs typeface="Arial"/>
            </a:endParaRPr>
          </a:p>
          <a:p>
            <a:pPr marL="686701" indent="-663107">
              <a:lnSpc>
                <a:spcPct val="150000"/>
              </a:lnSpc>
              <a:spcBef>
                <a:spcPts val="1408"/>
              </a:spcBef>
              <a:buAutoNum type="arabicPeriod"/>
              <a:tabLst>
                <a:tab pos="687943" algn="l"/>
              </a:tabLst>
            </a:pPr>
            <a:r>
              <a:rPr sz="4000" b="1" spc="-9">
                <a:latin typeface="Arial"/>
                <a:cs typeface="Arial"/>
              </a:rPr>
              <a:t>Đồng phân trong </a:t>
            </a:r>
            <a:r>
              <a:rPr sz="4000" b="1">
                <a:latin typeface="Arial"/>
                <a:cs typeface="Arial"/>
              </a:rPr>
              <a:t>hóa </a:t>
            </a:r>
            <a:r>
              <a:rPr sz="4000" b="1" err="1">
                <a:latin typeface="Arial"/>
                <a:cs typeface="Arial"/>
              </a:rPr>
              <a:t>hữu</a:t>
            </a:r>
            <a:r>
              <a:rPr sz="4000" b="1" spc="-97">
                <a:latin typeface="Arial"/>
                <a:cs typeface="Arial"/>
              </a:rPr>
              <a:t> </a:t>
            </a:r>
            <a:r>
              <a:rPr sz="4000" b="1" spc="-9" err="1">
                <a:latin typeface="Arial"/>
                <a:cs typeface="Arial"/>
              </a:rPr>
              <a:t>cơ</a:t>
            </a:r>
            <a:r>
              <a:rPr lang="vi-VN" sz="4000" b="1" spc="-9"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  <a:p>
            <a:pPr marL="686701" indent="-663107">
              <a:lnSpc>
                <a:spcPct val="150000"/>
              </a:lnSpc>
              <a:spcBef>
                <a:spcPts val="1408"/>
              </a:spcBef>
              <a:buAutoNum type="arabicPeriod"/>
              <a:tabLst>
                <a:tab pos="687943" algn="l"/>
              </a:tabLst>
            </a:pPr>
            <a:r>
              <a:rPr sz="4000" b="1" spc="-9">
                <a:latin typeface="Arial"/>
                <a:cs typeface="Arial"/>
              </a:rPr>
              <a:t>Các </a:t>
            </a:r>
            <a:r>
              <a:rPr sz="4000" b="1" err="1">
                <a:latin typeface="Arial"/>
                <a:cs typeface="Arial"/>
              </a:rPr>
              <a:t>hiệu</a:t>
            </a:r>
            <a:r>
              <a:rPr sz="4000" b="1" spc="-39">
                <a:latin typeface="Arial"/>
                <a:cs typeface="Arial"/>
              </a:rPr>
              <a:t> </a:t>
            </a:r>
            <a:r>
              <a:rPr sz="4000" b="1" spc="-9">
                <a:latin typeface="Arial"/>
                <a:cs typeface="Arial"/>
              </a:rPr>
              <a:t>ứng</a:t>
            </a:r>
            <a:r>
              <a:rPr lang="vi-VN" sz="4000" b="1" spc="-9">
                <a:latin typeface="Arial"/>
                <a:cs typeface="Arial"/>
              </a:rPr>
              <a:t>.</a:t>
            </a:r>
          </a:p>
          <a:p>
            <a:pPr marL="686701" indent="-663107">
              <a:lnSpc>
                <a:spcPct val="150000"/>
              </a:lnSpc>
              <a:spcBef>
                <a:spcPts val="1408"/>
              </a:spcBef>
              <a:buAutoNum type="arabicPeriod"/>
              <a:tabLst>
                <a:tab pos="687943" algn="l"/>
              </a:tabLst>
            </a:pPr>
            <a:r>
              <a:rPr lang="vi-VN" sz="4000" b="1" spc="-9">
                <a:latin typeface="Arial"/>
                <a:cs typeface="Arial"/>
              </a:rPr>
              <a:t>Các phản ứng hữu cơ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23C5E06A-E41E-4C0A-8917-B5E198E45E0A}"/>
              </a:ext>
            </a:extLst>
          </p:cNvPr>
          <p:cNvSpPr txBox="1"/>
          <p:nvPr/>
        </p:nvSpPr>
        <p:spPr>
          <a:xfrm>
            <a:off x="800946" y="1856841"/>
            <a:ext cx="16598053" cy="7175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7030A0"/>
                </a:solidFill>
                <a:latin typeface="Arial"/>
                <a:cs typeface="Arial"/>
              </a:rPr>
              <a:t>a. Đồng phân hình</a:t>
            </a:r>
            <a:r>
              <a:rPr sz="3200" b="1" i="1" spc="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7030A0"/>
                </a:solidFill>
                <a:latin typeface="Arial"/>
                <a:cs typeface="Arial"/>
              </a:rPr>
              <a:t>học</a:t>
            </a:r>
            <a:endParaRPr sz="3200" b="1" dirty="0">
              <a:solidFill>
                <a:srgbClr val="7030A0"/>
              </a:solidFill>
              <a:latin typeface="Arial"/>
              <a:cs typeface="Arial"/>
            </a:endParaRPr>
          </a:p>
          <a:p>
            <a:pPr marL="63500" marR="666750">
              <a:lnSpc>
                <a:spcPct val="100000"/>
              </a:lnSpc>
              <a:spcBef>
                <a:spcPts val="2085"/>
              </a:spcBef>
            </a:pPr>
            <a:r>
              <a:rPr lang="vi-VN" sz="3200" spc="-10">
                <a:latin typeface="Arial"/>
                <a:cs typeface="Arial"/>
              </a:rPr>
              <a:t>- </a:t>
            </a:r>
            <a:r>
              <a:rPr sz="3200" spc="-10" dirty="0" err="1">
                <a:latin typeface="Arial"/>
                <a:cs typeface="Arial"/>
              </a:rPr>
              <a:t>Xét</a:t>
            </a:r>
            <a:r>
              <a:rPr sz="3200" spc="-1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độ </a:t>
            </a:r>
            <a:r>
              <a:rPr sz="3200" spc="-10" dirty="0">
                <a:latin typeface="Arial"/>
                <a:cs typeface="Arial"/>
              </a:rPr>
              <a:t>hơn </a:t>
            </a:r>
            <a:r>
              <a:rPr sz="3200" spc="-5" dirty="0">
                <a:latin typeface="Arial"/>
                <a:cs typeface="Arial"/>
              </a:rPr>
              <a:t>cấp của nhóm thế: dựa vào số hiệu </a:t>
            </a:r>
            <a:r>
              <a:rPr sz="3200" spc="-10" dirty="0">
                <a:latin typeface="Arial"/>
                <a:cs typeface="Arial"/>
              </a:rPr>
              <a:t>nguyên </a:t>
            </a:r>
            <a:r>
              <a:rPr sz="3200" spc="-5">
                <a:latin typeface="Arial"/>
                <a:cs typeface="Arial"/>
              </a:rPr>
              <a:t>tử </a:t>
            </a:r>
            <a:r>
              <a:rPr sz="3200" spc="-10">
                <a:latin typeface="Arial"/>
                <a:cs typeface="Arial"/>
              </a:rPr>
              <a:t>của </a:t>
            </a:r>
            <a:r>
              <a:rPr sz="3200" spc="-5" dirty="0">
                <a:latin typeface="Arial"/>
                <a:cs typeface="Arial"/>
              </a:rPr>
              <a:t>nguyên tố liên kết trực tiếp với </a:t>
            </a:r>
            <a:r>
              <a:rPr sz="3200" spc="-10" dirty="0">
                <a:latin typeface="Arial"/>
                <a:cs typeface="Arial"/>
              </a:rPr>
              <a:t>nguyên </a:t>
            </a:r>
            <a:r>
              <a:rPr sz="3200" spc="-5" dirty="0">
                <a:latin typeface="Arial"/>
                <a:cs typeface="Arial"/>
              </a:rPr>
              <a:t>tử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C.</a:t>
            </a:r>
            <a:endParaRPr sz="3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3200" b="1" spc="-5">
                <a:solidFill>
                  <a:srgbClr val="FF0000"/>
                </a:solidFill>
                <a:latin typeface="Arial"/>
                <a:cs typeface="Arial"/>
              </a:rPr>
              <a:t>Ví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dụ:</a:t>
            </a:r>
            <a:r>
              <a:rPr sz="3200" spc="-5" dirty="0">
                <a:latin typeface="Arial"/>
                <a:cs typeface="Arial"/>
              </a:rPr>
              <a:t> nhóm –OH và nhóm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-CH</a:t>
            </a:r>
            <a:r>
              <a:rPr sz="3200" spc="-7" baseline="-21072" dirty="0">
                <a:latin typeface="Arial"/>
                <a:cs typeface="Arial"/>
              </a:rPr>
              <a:t>3</a:t>
            </a:r>
            <a:endParaRPr sz="3200" baseline="-21072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3200" spc="-10" dirty="0">
                <a:latin typeface="Arial"/>
                <a:cs typeface="Arial"/>
              </a:rPr>
              <a:t>Nguyên </a:t>
            </a:r>
            <a:r>
              <a:rPr sz="3200" spc="-5" dirty="0">
                <a:latin typeface="Arial"/>
                <a:cs typeface="Arial"/>
              </a:rPr>
              <a:t>tử O </a:t>
            </a:r>
            <a:r>
              <a:rPr sz="3200" dirty="0">
                <a:latin typeface="Arial"/>
                <a:cs typeface="Arial"/>
              </a:rPr>
              <a:t>có </a:t>
            </a:r>
            <a:r>
              <a:rPr sz="3200" spc="-5" dirty="0">
                <a:latin typeface="Arial"/>
                <a:cs typeface="Arial"/>
              </a:rPr>
              <a:t>số hiệu </a:t>
            </a:r>
            <a:r>
              <a:rPr sz="3200" dirty="0">
                <a:latin typeface="Arial"/>
                <a:cs typeface="Arial"/>
              </a:rPr>
              <a:t>là </a:t>
            </a:r>
            <a:r>
              <a:rPr sz="3200" spc="-5" dirty="0">
                <a:latin typeface="Arial"/>
                <a:cs typeface="Arial"/>
              </a:rPr>
              <a:t>8, nguyên tử C có </a:t>
            </a:r>
            <a:r>
              <a:rPr sz="3200" dirty="0">
                <a:latin typeface="Arial"/>
                <a:cs typeface="Arial"/>
              </a:rPr>
              <a:t>số </a:t>
            </a:r>
            <a:r>
              <a:rPr sz="3200" spc="-5" dirty="0">
                <a:latin typeface="Arial"/>
                <a:cs typeface="Arial"/>
              </a:rPr>
              <a:t>hiệu là </a:t>
            </a:r>
            <a:r>
              <a:rPr sz="3200" dirty="0">
                <a:latin typeface="Arial"/>
                <a:cs typeface="Arial"/>
              </a:rPr>
              <a:t>6, </a:t>
            </a:r>
            <a:r>
              <a:rPr sz="3200" spc="-5" dirty="0">
                <a:latin typeface="Arial"/>
                <a:cs typeface="Arial"/>
              </a:rPr>
              <a:t>như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vậy</a:t>
            </a:r>
            <a:endParaRPr sz="3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lang="vi-VN" sz="3200" spc="-5">
                <a:latin typeface="Arial"/>
                <a:cs typeface="Arial"/>
              </a:rPr>
              <a:t>n</a:t>
            </a:r>
            <a:r>
              <a:rPr sz="3200" spc="-5">
                <a:latin typeface="Arial"/>
                <a:cs typeface="Arial"/>
              </a:rPr>
              <a:t>hóm </a:t>
            </a:r>
            <a:r>
              <a:rPr sz="3200" spc="-5" dirty="0">
                <a:latin typeface="Arial"/>
                <a:cs typeface="Arial"/>
              </a:rPr>
              <a:t>–OH là nhóm </a:t>
            </a:r>
            <a:r>
              <a:rPr sz="3200" spc="-10" dirty="0">
                <a:latin typeface="Arial"/>
                <a:cs typeface="Arial"/>
              </a:rPr>
              <a:t>lớn hơn </a:t>
            </a:r>
            <a:r>
              <a:rPr sz="3200" spc="-5">
                <a:latin typeface="Arial"/>
                <a:cs typeface="Arial"/>
              </a:rPr>
              <a:t>nhóm</a:t>
            </a:r>
            <a:r>
              <a:rPr sz="3200" spc="70">
                <a:latin typeface="Arial"/>
                <a:cs typeface="Arial"/>
              </a:rPr>
              <a:t> </a:t>
            </a:r>
            <a:r>
              <a:rPr sz="3200" spc="5">
                <a:latin typeface="Arial"/>
                <a:cs typeface="Arial"/>
              </a:rPr>
              <a:t>CH</a:t>
            </a:r>
            <a:r>
              <a:rPr sz="3200" spc="7" baseline="-21072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2191385" algn="l"/>
              </a:tabLst>
            </a:pPr>
            <a:r>
              <a:rPr sz="3200" spc="-5" dirty="0">
                <a:latin typeface="Arial"/>
                <a:cs typeface="Arial"/>
              </a:rPr>
              <a:t>Tương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tự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nhóm	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Br &gt; Cl &gt; -SH &gt; -OH &gt; -NH</a:t>
            </a:r>
            <a:r>
              <a:rPr sz="3200" b="1" spc="-7" baseline="-21072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&gt; -CH</a:t>
            </a:r>
            <a:r>
              <a:rPr sz="3200" b="1" spc="-7" baseline="-21072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3200" b="1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3200" b="1">
              <a:solidFill>
                <a:srgbClr val="FF0000"/>
              </a:solidFill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3200" spc="-5">
                <a:latin typeface="Arial"/>
                <a:cs typeface="Arial"/>
              </a:rPr>
              <a:t>-</a:t>
            </a:r>
            <a:r>
              <a:rPr lang="vi-VN" sz="3200" spc="-5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Nếu </a:t>
            </a:r>
            <a:r>
              <a:rPr sz="3200" spc="-5" dirty="0">
                <a:latin typeface="Arial"/>
                <a:cs typeface="Arial"/>
              </a:rPr>
              <a:t>các nhóm với các </a:t>
            </a:r>
            <a:r>
              <a:rPr sz="3200" spc="-10" dirty="0">
                <a:latin typeface="Arial"/>
                <a:cs typeface="Arial"/>
              </a:rPr>
              <a:t>nguyên </a:t>
            </a:r>
            <a:r>
              <a:rPr sz="3200" spc="-5" dirty="0">
                <a:latin typeface="Arial"/>
                <a:cs typeface="Arial"/>
              </a:rPr>
              <a:t>tử đầu tiên giống nhau, sẽ </a:t>
            </a:r>
            <a:r>
              <a:rPr sz="3200" spc="-5">
                <a:latin typeface="Arial"/>
                <a:cs typeface="Arial"/>
              </a:rPr>
              <a:t>xét</a:t>
            </a:r>
            <a:r>
              <a:rPr sz="3200" spc="90">
                <a:latin typeface="Arial"/>
                <a:cs typeface="Arial"/>
              </a:rPr>
              <a:t> </a:t>
            </a:r>
            <a:r>
              <a:rPr sz="3200" spc="-10">
                <a:latin typeface="Arial"/>
                <a:cs typeface="Arial"/>
              </a:rPr>
              <a:t>đến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các </a:t>
            </a:r>
            <a:r>
              <a:rPr sz="3200" spc="-5" dirty="0">
                <a:latin typeface="Arial"/>
                <a:cs typeface="Arial"/>
              </a:rPr>
              <a:t>nguyên tử liên kết với nguyên tử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đó.</a:t>
            </a:r>
            <a:endParaRPr sz="3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Ví dụ: </a:t>
            </a:r>
            <a:r>
              <a:rPr sz="3200" spc="-5">
                <a:latin typeface="Arial"/>
                <a:cs typeface="Arial"/>
              </a:rPr>
              <a:t>nhóm </a:t>
            </a:r>
            <a:r>
              <a:rPr lang="vi-VN" sz="3200" spc="-5">
                <a:latin typeface="Arial"/>
                <a:cs typeface="Arial"/>
              </a:rPr>
              <a:t>-</a:t>
            </a:r>
            <a:r>
              <a:rPr sz="3200">
                <a:latin typeface="Arial"/>
                <a:cs typeface="Arial"/>
              </a:rPr>
              <a:t>CH</a:t>
            </a:r>
            <a:r>
              <a:rPr sz="3200" baseline="-21072">
                <a:latin typeface="Arial"/>
                <a:cs typeface="Arial"/>
              </a:rPr>
              <a:t>3 </a:t>
            </a:r>
            <a:r>
              <a:rPr sz="3200" spc="-5">
                <a:latin typeface="Arial"/>
                <a:cs typeface="Arial"/>
              </a:rPr>
              <a:t>và</a:t>
            </a:r>
            <a:r>
              <a:rPr sz="3200" spc="-165">
                <a:latin typeface="Arial"/>
                <a:cs typeface="Arial"/>
              </a:rPr>
              <a:t> </a:t>
            </a:r>
            <a:r>
              <a:rPr lang="vi-VN" sz="3200" spc="-165">
                <a:latin typeface="Arial"/>
                <a:cs typeface="Arial"/>
              </a:rPr>
              <a:t>-</a:t>
            </a:r>
            <a:r>
              <a:rPr sz="3200" spc="-5">
                <a:latin typeface="Arial"/>
                <a:cs typeface="Arial"/>
              </a:rPr>
              <a:t>CH</a:t>
            </a:r>
            <a:r>
              <a:rPr sz="3200" spc="-7" baseline="-21072">
                <a:latin typeface="Arial"/>
                <a:cs typeface="Arial"/>
              </a:rPr>
              <a:t>2</a:t>
            </a:r>
            <a:r>
              <a:rPr sz="3200" spc="-5">
                <a:latin typeface="Arial"/>
                <a:cs typeface="Arial"/>
              </a:rPr>
              <a:t>CH</a:t>
            </a:r>
            <a:r>
              <a:rPr sz="3200" spc="-7" baseline="-21072">
                <a:latin typeface="Arial"/>
                <a:cs typeface="Arial"/>
              </a:rPr>
              <a:t>3</a:t>
            </a:r>
            <a:endParaRPr sz="3200" baseline="-21072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Nhóm </a:t>
            </a:r>
            <a:r>
              <a:rPr sz="3200" dirty="0">
                <a:latin typeface="Arial"/>
                <a:cs typeface="Arial"/>
              </a:rPr>
              <a:t>CH</a:t>
            </a:r>
            <a:r>
              <a:rPr sz="3200" baseline="-21072" dirty="0">
                <a:latin typeface="Arial"/>
                <a:cs typeface="Arial"/>
              </a:rPr>
              <a:t>3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nguyên tử C liên kết với 3 nguyên thử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Nhóm CH</a:t>
            </a:r>
            <a:r>
              <a:rPr sz="3200" spc="-7" baseline="-21072" dirty="0">
                <a:latin typeface="Arial"/>
                <a:cs typeface="Arial"/>
              </a:rPr>
              <a:t>2</a:t>
            </a:r>
            <a:r>
              <a:rPr sz="3200" spc="-5" dirty="0">
                <a:latin typeface="Arial"/>
                <a:cs typeface="Arial"/>
              </a:rPr>
              <a:t>CH</a:t>
            </a:r>
            <a:r>
              <a:rPr sz="3200" spc="-7" baseline="-21072" dirty="0">
                <a:latin typeface="Arial"/>
                <a:cs typeface="Arial"/>
              </a:rPr>
              <a:t>3</a:t>
            </a:r>
            <a:r>
              <a:rPr sz="3200" spc="-5" dirty="0">
                <a:latin typeface="Arial"/>
                <a:cs typeface="Arial"/>
              </a:rPr>
              <a:t>, xét nguyên tử đầu tiên là C, liên kết với 1 </a:t>
            </a:r>
            <a:r>
              <a:rPr sz="3200" spc="-10" dirty="0">
                <a:latin typeface="Arial"/>
                <a:cs typeface="Arial"/>
              </a:rPr>
              <a:t>nguyên</a:t>
            </a:r>
            <a:r>
              <a:rPr sz="3200" spc="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tử</a:t>
            </a:r>
            <a:endParaRPr sz="3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"/>
                <a:cs typeface="Arial"/>
              </a:rPr>
              <a:t>C </a:t>
            </a:r>
            <a:r>
              <a:rPr sz="3200" spc="-10" dirty="0">
                <a:latin typeface="Arial"/>
                <a:cs typeface="Arial"/>
              </a:rPr>
              <a:t>và </a:t>
            </a:r>
            <a:r>
              <a:rPr sz="3200" spc="-5" dirty="0">
                <a:latin typeface="Arial"/>
                <a:cs typeface="Arial"/>
              </a:rPr>
              <a:t>2 nguyên tử H. </a:t>
            </a:r>
            <a:r>
              <a:rPr sz="3200" spc="-125" dirty="0">
                <a:latin typeface="Arial"/>
                <a:cs typeface="Arial"/>
              </a:rPr>
              <a:t>Ta </a:t>
            </a:r>
            <a:r>
              <a:rPr sz="3200" spc="-5" dirty="0">
                <a:latin typeface="Arial"/>
                <a:cs typeface="Arial"/>
              </a:rPr>
              <a:t>nói nhóm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7" baseline="-21072" dirty="0">
                <a:latin typeface="Arial"/>
                <a:cs typeface="Arial"/>
              </a:rPr>
              <a:t>2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spc="7" baseline="-21072" dirty="0">
                <a:latin typeface="Arial"/>
                <a:cs typeface="Arial"/>
              </a:rPr>
              <a:t>5 </a:t>
            </a:r>
            <a:r>
              <a:rPr sz="3200" spc="-5" dirty="0">
                <a:latin typeface="Arial"/>
                <a:cs typeface="Arial"/>
              </a:rPr>
              <a:t>lớn hơn nhóm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</a:t>
            </a:r>
            <a:r>
              <a:rPr sz="3200" baseline="-21072" dirty="0">
                <a:latin typeface="Arial"/>
                <a:cs typeface="Arial"/>
              </a:rPr>
              <a:t>3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Tương tự ta có: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3200" b="1" spc="-5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3200" b="1" spc="-7" baseline="-21072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200" b="1" spc="-5">
                <a:solidFill>
                  <a:srgbClr val="FF0000"/>
                </a:solidFill>
                <a:latin typeface="Arial"/>
                <a:cs typeface="Arial"/>
              </a:rPr>
              <a:t>Cl &gt;</a:t>
            </a:r>
            <a:r>
              <a:rPr lang="vi-VN" sz="3200" b="1" spc="-5">
                <a:solidFill>
                  <a:srgbClr val="FF0000"/>
                </a:solidFill>
                <a:latin typeface="Arial"/>
                <a:cs typeface="Arial"/>
              </a:rPr>
              <a:t>-COOH &gt; -CHO &gt;</a:t>
            </a:r>
            <a:r>
              <a:rPr sz="3200" b="1" spc="-5">
                <a:solidFill>
                  <a:srgbClr val="FF0000"/>
                </a:solidFill>
                <a:latin typeface="Arial"/>
                <a:cs typeface="Arial"/>
              </a:rPr>
              <a:t>-CH</a:t>
            </a:r>
            <a:r>
              <a:rPr sz="3200" b="1" spc="-7" baseline="-21072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200" b="1" spc="-5">
                <a:solidFill>
                  <a:srgbClr val="FF0000"/>
                </a:solidFill>
                <a:latin typeface="Arial"/>
                <a:cs typeface="Arial"/>
              </a:rPr>
              <a:t>OH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b="1" baseline="-21072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200" b="1" baseline="-21072" dirty="0">
                <a:solidFill>
                  <a:srgbClr val="FF0000"/>
                </a:solidFill>
                <a:latin typeface="Arial"/>
                <a:cs typeface="Arial"/>
              </a:rPr>
              <a:t>5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32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3200" b="1" baseline="-21072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3200" b="1" baseline="-21072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03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3967891-64E7-43D2-A11B-D84856C0E0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7700" y="1583136"/>
            <a:ext cx="11506200" cy="83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047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6B7159E-E7C0-48BF-A3B8-2F16A9B2A0D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2399" y="1656641"/>
            <a:ext cx="10757229" cy="81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0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3D72AC55-61E4-4FC6-A1ED-EADF610AB92A}"/>
              </a:ext>
            </a:extLst>
          </p:cNvPr>
          <p:cNvSpPr txBox="1"/>
          <p:nvPr/>
        </p:nvSpPr>
        <p:spPr>
          <a:xfrm>
            <a:off x="1132154" y="1577433"/>
            <a:ext cx="16136905" cy="1713973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spcBef>
                <a:spcPts val="205"/>
              </a:spcBef>
              <a:tabLst>
                <a:tab pos="557557" algn="l"/>
              </a:tabLst>
            </a:pPr>
            <a:r>
              <a:rPr lang="vi-VN" sz="36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Đồng phân quang học:</a:t>
            </a:r>
          </a:p>
          <a:p>
            <a:pPr marL="571500" marR="59605" indent="-571500"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Những chất có cùng công thức cấu tạo nhưng có thể làm quay mặt phẳng của ánh sáng phân cực những góc khác nhau gọi là đồng phân quang học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DD6B7775-1F1B-40F2-A363-D2C384C807D8}"/>
              </a:ext>
            </a:extLst>
          </p:cNvPr>
          <p:cNvSpPr txBox="1"/>
          <p:nvPr/>
        </p:nvSpPr>
        <p:spPr>
          <a:xfrm>
            <a:off x="797297" y="3505200"/>
            <a:ext cx="16806618" cy="457958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415"/>
              </a:spcBef>
              <a:buSzPct val="105769"/>
              <a:buFont typeface="Symbol"/>
              <a:buChar char=""/>
              <a:tabLst>
                <a:tab pos="259715" algn="l"/>
              </a:tabLst>
            </a:pPr>
            <a:r>
              <a:rPr sz="3200" i="1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 </a:t>
            </a:r>
            <a:r>
              <a:rPr sz="3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đồng phân </a:t>
            </a:r>
            <a:r>
              <a:rPr sz="3200" i="1" spc="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sz="3200" i="1" spc="-10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học:</a:t>
            </a:r>
            <a:endParaRPr sz="3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Phân tử có 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nguyên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tử cacbon bất đối: </a:t>
            </a:r>
            <a:r>
              <a:rPr sz="3200">
                <a:latin typeface="Arial" panose="020B0604020202020204" pitchFamily="34" charset="0"/>
                <a:cs typeface="Arial" panose="020B0604020202020204" pitchFamily="34" charset="0"/>
              </a:rPr>
              <a:t>abdeC</a:t>
            </a:r>
            <a:r>
              <a:rPr sz="3200" spc="-1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sz="32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sz="32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sz="3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14999"/>
              </a:lnSpc>
            </a:pPr>
            <a:r>
              <a:rPr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Cacbon bất đối: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Là nguyên tử C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liên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kết với 4 nguyên tử</a:t>
            </a:r>
            <a:r>
              <a:rPr sz="32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>
                <a:latin typeface="Arial" panose="020B0604020202020204" pitchFamily="34" charset="0"/>
                <a:cs typeface="Arial" panose="020B0604020202020204" pitchFamily="34" charset="0"/>
              </a:rPr>
              <a:t>hoặc nhóm 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nguyên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tử khác</a:t>
            </a: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nhau.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9079" indent="-247015">
              <a:lnSpc>
                <a:spcPct val="100000"/>
              </a:lnSpc>
              <a:spcBef>
                <a:spcPts val="1680"/>
              </a:spcBef>
              <a:buSzPct val="105769"/>
              <a:buFont typeface="Symbol"/>
              <a:buChar char=""/>
              <a:tabLst>
                <a:tab pos="259715" algn="l"/>
              </a:tabLst>
            </a:pPr>
            <a:r>
              <a:rPr sz="3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diễn đồng phân </a:t>
            </a:r>
            <a:r>
              <a:rPr sz="3200" i="1" spc="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 học </a:t>
            </a:r>
            <a:r>
              <a:rPr sz="3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 công thức</a:t>
            </a:r>
            <a:r>
              <a:rPr sz="3200" i="1" spc="-18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Fisơ.</a:t>
            </a:r>
            <a:endParaRPr sz="32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3200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</a:t>
            </a:r>
            <a:r>
              <a:rPr sz="3200" b="1" i="1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tắc:</a:t>
            </a:r>
            <a:endParaRPr sz="3200" b="1" i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3300">
              <a:lnSpc>
                <a:spcPct val="100000"/>
              </a:lnSpc>
              <a:spcBef>
                <a:spcPts val="47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Mạch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 thẳng</a:t>
            </a: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33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+ C bất đối là trung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tâm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của dấu</a:t>
            </a:r>
            <a:r>
              <a:rPr sz="32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cộng.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3300">
              <a:lnSpc>
                <a:spcPct val="100000"/>
              </a:lnSpc>
              <a:spcBef>
                <a:spcPts val="47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+ C có </a:t>
            </a:r>
            <a:r>
              <a:rPr sz="3200">
                <a:latin typeface="Arial" panose="020B0604020202020204" pitchFamily="34" charset="0"/>
                <a:cs typeface="Arial" panose="020B0604020202020204" pitchFamily="34" charset="0"/>
              </a:rPr>
              <a:t>số ox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32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sz="32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lớn ở phía</a:t>
            </a:r>
            <a:r>
              <a:rPr sz="32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trên.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88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3D72AC55-61E4-4FC6-A1ED-EADF610AB92A}"/>
              </a:ext>
            </a:extLst>
          </p:cNvPr>
          <p:cNvSpPr txBox="1"/>
          <p:nvPr/>
        </p:nvSpPr>
        <p:spPr>
          <a:xfrm>
            <a:off x="1207627" y="1415548"/>
            <a:ext cx="16136905" cy="754673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Đồng phân quang học: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8A3136-A968-4883-A46F-77C8A172B05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0000" y="2364907"/>
            <a:ext cx="12039600" cy="76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727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3D72AC55-61E4-4FC6-A1ED-EADF610AB92A}"/>
              </a:ext>
            </a:extLst>
          </p:cNvPr>
          <p:cNvSpPr txBox="1"/>
          <p:nvPr/>
        </p:nvSpPr>
        <p:spPr>
          <a:xfrm>
            <a:off x="1207627" y="1565551"/>
            <a:ext cx="16136905" cy="754673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R="59605">
              <a:lnSpc>
                <a:spcPct val="150000"/>
              </a:lnSpc>
              <a:spcBef>
                <a:spcPts val="205"/>
              </a:spcBef>
              <a:tabLst>
                <a:tab pos="557557" algn="l"/>
              </a:tabLst>
            </a:pPr>
            <a:r>
              <a:rPr lang="vi-VN" sz="36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Đồng phân quang học: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FE17EF8-090C-45D9-99A0-7B6B7F1B6D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0000" y="2320224"/>
            <a:ext cx="12031418" cy="74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8757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E51D412-B41B-47F1-AEAE-879ED0DF226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7200" y="1331755"/>
            <a:ext cx="12420600" cy="83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7179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B1D8C8A-5799-468F-9C78-E13EA5EA985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4300" y="1363958"/>
            <a:ext cx="12573000" cy="87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4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BFC3695-A2C8-4781-9A1F-994073620E8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7200" y="1270400"/>
            <a:ext cx="12303345" cy="87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459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F00CAF7-DD47-49FB-9437-8C858D21AE2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562" y="1331755"/>
            <a:ext cx="13699656" cy="85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925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DE8EA72-E7DD-46BF-B456-8FFCE8A59F2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032" y="2825262"/>
            <a:ext cx="10757889" cy="3778752"/>
          </a:xfrm>
          <a:prstGeom prst="rect">
            <a:avLst/>
          </a:prstGeom>
        </p:spPr>
      </p:pic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3" y="289164"/>
            <a:ext cx="888333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1. Đặc điểm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của nguyên </a:t>
            </a: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tử</a:t>
            </a:r>
            <a:r>
              <a:rPr lang="vi-VN" sz="4000" b="1" kern="0" spc="-3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cacbon</a:t>
            </a:r>
            <a:endParaRPr lang="vi-VN" sz="4000" kern="0">
              <a:latin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64BC2DF-A05E-4BC7-A9E6-7037CE0979FE}"/>
              </a:ext>
            </a:extLst>
          </p:cNvPr>
          <p:cNvSpPr/>
          <p:nvPr/>
        </p:nvSpPr>
        <p:spPr>
          <a:xfrm>
            <a:off x="1212707" y="2271463"/>
            <a:ext cx="11963400" cy="624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vi-VN" sz="3000">
                <a:solidFill>
                  <a:schemeClr val="tx1"/>
                </a:solidFill>
              </a:rPr>
              <a:t>Thuộc chu kỳ 2, nhóm IVA, Z = 6.</a:t>
            </a:r>
            <a:r>
              <a:rPr lang="vi-VN" sz="300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C15C696-0A09-4271-A1F1-7094CCFF05D0}"/>
              </a:ext>
            </a:extLst>
          </p:cNvPr>
          <p:cNvGrpSpPr/>
          <p:nvPr/>
        </p:nvGrpSpPr>
        <p:grpSpPr>
          <a:xfrm>
            <a:off x="11412361" y="3733800"/>
            <a:ext cx="3929239" cy="2514600"/>
            <a:chOff x="11412361" y="3733800"/>
            <a:chExt cx="3929239" cy="2514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A4E05AA-56C9-41FF-851D-3CE1C111882F}"/>
                </a:ext>
              </a:extLst>
            </p:cNvPr>
            <p:cNvSpPr/>
            <p:nvPr/>
          </p:nvSpPr>
          <p:spPr>
            <a:xfrm>
              <a:off x="12674600" y="5410200"/>
              <a:ext cx="26670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vi-VN" sz="3200">
                  <a:solidFill>
                    <a:schemeClr val="tx1"/>
                  </a:solidFill>
                </a:rPr>
                <a:t>Hóa trị 4</a:t>
              </a:r>
              <a:endParaRPr lang="vi-VN" sz="32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34DAF9CC-EFFC-4E79-80BD-EE0A56BA2123}"/>
                </a:ext>
              </a:extLst>
            </p:cNvPr>
            <p:cNvGrpSpPr/>
            <p:nvPr/>
          </p:nvGrpSpPr>
          <p:grpSpPr>
            <a:xfrm>
              <a:off x="11424708" y="3733800"/>
              <a:ext cx="3916892" cy="838200"/>
              <a:chOff x="11424708" y="3733800"/>
              <a:chExt cx="3916892" cy="838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88DB311D-3E87-443C-A10C-9743EE2449F7}"/>
                  </a:ext>
                </a:extLst>
              </p:cNvPr>
              <p:cNvSpPr/>
              <p:nvPr/>
            </p:nvSpPr>
            <p:spPr>
              <a:xfrm>
                <a:off x="12674600" y="3733800"/>
                <a:ext cx="26670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r>
                  <a:rPr lang="vi-VN" sz="3200">
                    <a:solidFill>
                      <a:schemeClr val="tx1"/>
                    </a:solidFill>
                  </a:rPr>
                  <a:t>Hóa trị 2</a:t>
                </a:r>
                <a:endParaRPr lang="vi-VN" sz="320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xmlns="" id="{0E05AF80-5BD3-4BAA-AE57-0E96B86B754F}"/>
                  </a:ext>
                </a:extLst>
              </p:cNvPr>
              <p:cNvCxnSpPr/>
              <p:nvPr/>
            </p:nvCxnSpPr>
            <p:spPr>
              <a:xfrm>
                <a:off x="11424708" y="4005581"/>
                <a:ext cx="833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17DFA4B6-E5AF-45B0-8D7C-14171B875415}"/>
                </a:ext>
              </a:extLst>
            </p:cNvPr>
            <p:cNvCxnSpPr/>
            <p:nvPr/>
          </p:nvCxnSpPr>
          <p:spPr>
            <a:xfrm>
              <a:off x="11412361" y="5715000"/>
              <a:ext cx="833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bject 10">
            <a:extLst>
              <a:ext uri="{FF2B5EF4-FFF2-40B4-BE49-F238E27FC236}">
                <a16:creationId xmlns:a16="http://schemas.microsoft.com/office/drawing/2014/main" xmlns="" id="{6274B86B-85A5-48E0-ACCB-802427C96055}"/>
              </a:ext>
            </a:extLst>
          </p:cNvPr>
          <p:cNvSpPr txBox="1">
            <a:spLocks/>
          </p:cNvSpPr>
          <p:nvPr/>
        </p:nvSpPr>
        <p:spPr>
          <a:xfrm>
            <a:off x="1095868" y="1536415"/>
            <a:ext cx="12011097" cy="580329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3600" b="1" kern="0">
                <a:solidFill>
                  <a:srgbClr val="FF0000"/>
                </a:solidFill>
                <a:latin typeface="Arial"/>
                <a:cs typeface="Arial"/>
              </a:rPr>
              <a:t>1.1. Cấu tạo vỏ electron của nguyên tử carbon </a:t>
            </a:r>
            <a:endParaRPr lang="vi-VN" sz="3600" kern="0"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5662B0F-1574-4F8D-9526-50A999EA47C0}"/>
              </a:ext>
            </a:extLst>
          </p:cNvPr>
          <p:cNvGrpSpPr/>
          <p:nvPr/>
        </p:nvGrpSpPr>
        <p:grpSpPr>
          <a:xfrm>
            <a:off x="1035472" y="6388458"/>
            <a:ext cx="15255443" cy="2955746"/>
            <a:chOff x="1035472" y="6388458"/>
            <a:chExt cx="15255443" cy="295574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EE8DBDBF-F7C1-4492-A37F-A258C16FC6B8}"/>
                </a:ext>
              </a:extLst>
            </p:cNvPr>
            <p:cNvSpPr/>
            <p:nvPr/>
          </p:nvSpPr>
          <p:spPr>
            <a:xfrm>
              <a:off x="1035472" y="6388458"/>
              <a:ext cx="10038928" cy="2955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4835" marR="9934">
                <a:lnSpc>
                  <a:spcPct val="150000"/>
                </a:lnSpc>
                <a:spcBef>
                  <a:spcPts val="1877"/>
                </a:spcBef>
              </a:pPr>
              <a:r>
                <a:rPr lang="vi-VN" sz="3200" b="1" spc="-9">
                  <a:solidFill>
                    <a:srgbClr val="FF0000"/>
                  </a:solidFill>
                  <a:latin typeface="Arial"/>
                  <a:cs typeface="Arial"/>
                </a:rPr>
                <a:t>Hóa </a:t>
              </a:r>
              <a:r>
                <a:rPr lang="vi-VN" sz="3200" b="1">
                  <a:solidFill>
                    <a:srgbClr val="FF0000"/>
                  </a:solidFill>
                  <a:latin typeface="Arial"/>
                  <a:cs typeface="Arial"/>
                </a:rPr>
                <a:t>trị </a:t>
              </a:r>
              <a:r>
                <a:rPr lang="vi-VN" sz="3200" b="1" spc="-59">
                  <a:solidFill>
                    <a:srgbClr val="FF0000"/>
                  </a:solidFill>
                  <a:latin typeface="Arial"/>
                  <a:cs typeface="Arial"/>
                </a:rPr>
                <a:t>IV: </a:t>
              </a:r>
              <a:r>
                <a:rPr lang="vi-VN" sz="3200">
                  <a:latin typeface="Arial"/>
                  <a:cs typeface="Arial"/>
                </a:rPr>
                <a:t>có 4 </a:t>
              </a:r>
              <a:r>
                <a:rPr lang="vi-VN" sz="3200" spc="-9">
                  <a:latin typeface="Arial"/>
                  <a:cs typeface="Arial"/>
                </a:rPr>
                <a:t>liên </a:t>
              </a:r>
              <a:r>
                <a:rPr lang="vi-VN" sz="3200">
                  <a:latin typeface="Arial"/>
                  <a:cs typeface="Arial"/>
                </a:rPr>
                <a:t>kết </a:t>
              </a:r>
              <a:r>
                <a:rPr lang="vi-VN" sz="3200" spc="-9">
                  <a:latin typeface="Arial"/>
                  <a:cs typeface="Arial"/>
                </a:rPr>
                <a:t>được </a:t>
              </a:r>
              <a:r>
                <a:rPr lang="vi-VN" sz="3200">
                  <a:latin typeface="Arial"/>
                  <a:cs typeface="Arial"/>
                </a:rPr>
                <a:t>tạo thành </a:t>
              </a:r>
              <a:r>
                <a:rPr lang="vi-VN" sz="3200" spc="-9">
                  <a:latin typeface="Arial"/>
                  <a:cs typeface="Arial"/>
                </a:rPr>
                <a:t>giữa nguyên </a:t>
              </a:r>
              <a:r>
                <a:rPr lang="vi-VN" sz="3200">
                  <a:latin typeface="Arial"/>
                  <a:cs typeface="Arial"/>
                </a:rPr>
                <a:t>tử C với  các </a:t>
              </a:r>
              <a:r>
                <a:rPr lang="vi-VN" sz="3200" spc="-9">
                  <a:latin typeface="Arial"/>
                  <a:cs typeface="Arial"/>
                </a:rPr>
                <a:t>nguyên </a:t>
              </a:r>
              <a:r>
                <a:rPr lang="vi-VN" sz="3200">
                  <a:latin typeface="Arial"/>
                  <a:cs typeface="Arial"/>
                </a:rPr>
                <a:t>tử </a:t>
              </a:r>
              <a:r>
                <a:rPr lang="vi-VN" sz="3200" spc="-9">
                  <a:latin typeface="Arial"/>
                  <a:cs typeface="Arial"/>
                </a:rPr>
                <a:t>khác </a:t>
              </a:r>
              <a:r>
                <a:rPr lang="vi-VN" sz="3200">
                  <a:latin typeface="Arial"/>
                  <a:cs typeface="Arial"/>
                </a:rPr>
                <a:t>(C, </a:t>
              </a:r>
              <a:r>
                <a:rPr lang="vi-VN" sz="3200" spc="-20">
                  <a:latin typeface="Arial"/>
                  <a:cs typeface="Arial"/>
                </a:rPr>
                <a:t>H, </a:t>
              </a:r>
              <a:r>
                <a:rPr lang="vi-VN" sz="3200">
                  <a:latin typeface="Arial"/>
                  <a:cs typeface="Arial"/>
                </a:rPr>
                <a:t>O, N</a:t>
              </a:r>
              <a:r>
                <a:rPr lang="vi-VN" sz="3200" spc="-9">
                  <a:latin typeface="Arial"/>
                  <a:cs typeface="Arial"/>
                </a:rPr>
                <a:t> </a:t>
              </a:r>
              <a:r>
                <a:rPr lang="vi-VN" sz="3200">
                  <a:latin typeface="Arial"/>
                  <a:cs typeface="Arial"/>
                </a:rPr>
                <a:t>…)</a:t>
              </a:r>
            </a:p>
            <a:p>
              <a:pPr marL="24835">
                <a:lnSpc>
                  <a:spcPct val="150000"/>
                </a:lnSpc>
                <a:spcBef>
                  <a:spcPts val="9"/>
                </a:spcBef>
              </a:pPr>
              <a:r>
                <a:rPr lang="vi-VN" sz="3200">
                  <a:latin typeface="Arial"/>
                  <a:cs typeface="Arial"/>
                </a:rPr>
                <a:t>+ 4 </a:t>
              </a:r>
              <a:r>
                <a:rPr lang="vi-VN" sz="3200" spc="-9">
                  <a:latin typeface="Arial"/>
                  <a:cs typeface="Arial"/>
                </a:rPr>
                <a:t>liên </a:t>
              </a:r>
              <a:r>
                <a:rPr lang="vi-VN" sz="3200">
                  <a:latin typeface="Arial"/>
                  <a:cs typeface="Arial"/>
                </a:rPr>
                <a:t>kết </a:t>
              </a:r>
              <a:r>
                <a:rPr lang="vi-VN" sz="3200" spc="-9">
                  <a:latin typeface="Arial"/>
                  <a:cs typeface="Arial"/>
                </a:rPr>
                <a:t>đơn.                                  </a:t>
              </a:r>
              <a:endParaRPr lang="vi-VN" sz="3200">
                <a:latin typeface="Arial"/>
                <a:cs typeface="Arial"/>
              </a:endParaRPr>
            </a:p>
            <a:p>
              <a:pPr marL="24835">
                <a:lnSpc>
                  <a:spcPct val="150000"/>
                </a:lnSpc>
              </a:pPr>
              <a:r>
                <a:rPr lang="vi-VN" sz="3200">
                  <a:latin typeface="Arial"/>
                  <a:cs typeface="Arial"/>
                </a:rPr>
                <a:t>+ Một </a:t>
              </a:r>
              <a:r>
                <a:rPr lang="vi-VN" sz="3200" spc="-9">
                  <a:latin typeface="Arial"/>
                  <a:cs typeface="Arial"/>
                </a:rPr>
                <a:t>liên </a:t>
              </a:r>
              <a:r>
                <a:rPr lang="vi-VN" sz="3200">
                  <a:latin typeface="Arial"/>
                  <a:cs typeface="Arial"/>
                </a:rPr>
                <a:t>kết </a:t>
              </a:r>
              <a:r>
                <a:rPr lang="vi-VN" sz="3200" spc="-9">
                  <a:latin typeface="Arial"/>
                  <a:cs typeface="Arial"/>
                </a:rPr>
                <a:t>đôi, </a:t>
              </a:r>
              <a:r>
                <a:rPr lang="vi-VN" sz="3200">
                  <a:latin typeface="Arial"/>
                  <a:cs typeface="Arial"/>
                </a:rPr>
                <a:t>2 </a:t>
              </a:r>
              <a:r>
                <a:rPr lang="vi-VN" sz="3200" spc="-9">
                  <a:latin typeface="Arial"/>
                  <a:cs typeface="Arial"/>
                </a:rPr>
                <a:t>liên </a:t>
              </a:r>
              <a:r>
                <a:rPr lang="vi-VN" sz="3200">
                  <a:latin typeface="Arial"/>
                  <a:cs typeface="Arial"/>
                </a:rPr>
                <a:t>kết</a:t>
              </a:r>
              <a:r>
                <a:rPr lang="vi-VN" sz="3200" spc="-29">
                  <a:latin typeface="Arial"/>
                  <a:cs typeface="Arial"/>
                </a:rPr>
                <a:t> </a:t>
              </a:r>
              <a:r>
                <a:rPr lang="vi-VN" sz="3200" spc="-9">
                  <a:latin typeface="Arial"/>
                  <a:cs typeface="Arial"/>
                </a:rPr>
                <a:t>đơn.</a:t>
              </a:r>
              <a:endParaRPr lang="vi-VN" sz="3200">
                <a:latin typeface="Arial"/>
                <a:cs typeface="Arial"/>
              </a:endParaRPr>
            </a:p>
          </p:txBody>
        </p:sp>
        <p:sp>
          <p:nvSpPr>
            <p:cNvPr id="23" name="object 33">
              <a:extLst>
                <a:ext uri="{FF2B5EF4-FFF2-40B4-BE49-F238E27FC236}">
                  <a16:creationId xmlns:a16="http://schemas.microsoft.com/office/drawing/2014/main" xmlns="" id="{233191C7-3E12-440C-95C4-13D02A7A414A}"/>
                </a:ext>
              </a:extLst>
            </p:cNvPr>
            <p:cNvSpPr txBox="1"/>
            <p:nvPr/>
          </p:nvSpPr>
          <p:spPr>
            <a:xfrm>
              <a:off x="9102597" y="8064857"/>
              <a:ext cx="5452647" cy="517521"/>
            </a:xfrm>
            <a:prstGeom prst="rect">
              <a:avLst/>
            </a:prstGeom>
          </p:spPr>
          <p:txBody>
            <a:bodyPr vert="horz" wrap="square" lIns="0" tIns="24836" rIns="0" bIns="0" rtlCol="0">
              <a:spAutoFit/>
            </a:bodyPr>
            <a:lstStyle/>
            <a:p>
              <a:pPr marL="24835">
                <a:spcBef>
                  <a:spcPts val="196"/>
                </a:spcBef>
              </a:pPr>
              <a:r>
                <a:rPr sz="3200">
                  <a:latin typeface="Arial"/>
                  <a:cs typeface="Arial"/>
                </a:rPr>
                <a:t>+ Một </a:t>
              </a:r>
              <a:r>
                <a:rPr sz="3200" spc="-9">
                  <a:latin typeface="Arial"/>
                  <a:cs typeface="Arial"/>
                </a:rPr>
                <a:t>lk ba, </a:t>
              </a:r>
              <a:r>
                <a:rPr sz="3200">
                  <a:latin typeface="Arial"/>
                  <a:cs typeface="Arial"/>
                </a:rPr>
                <a:t>1 </a:t>
              </a:r>
              <a:r>
                <a:rPr sz="3200" spc="-9">
                  <a:latin typeface="Arial"/>
                  <a:cs typeface="Arial"/>
                </a:rPr>
                <a:t>lk</a:t>
              </a:r>
              <a:r>
                <a:rPr sz="3200" spc="-223">
                  <a:latin typeface="Arial"/>
                  <a:cs typeface="Arial"/>
                </a:rPr>
                <a:t> </a:t>
              </a:r>
              <a:r>
                <a:rPr sz="3200" spc="-9">
                  <a:latin typeface="Arial"/>
                  <a:cs typeface="Arial"/>
                </a:rPr>
                <a:t>đơn</a:t>
              </a:r>
              <a:r>
                <a:rPr lang="vi-VN" sz="3200" spc="-9">
                  <a:latin typeface="Arial"/>
                  <a:cs typeface="Arial"/>
                </a:rPr>
                <a:t>.</a:t>
              </a:r>
              <a:endParaRPr sz="3200">
                <a:latin typeface="Arial"/>
                <a:cs typeface="Arial"/>
              </a:endParaRPr>
            </a:p>
          </p:txBody>
        </p:sp>
        <p:sp>
          <p:nvSpPr>
            <p:cNvPr id="25" name="object 35">
              <a:extLst>
                <a:ext uri="{FF2B5EF4-FFF2-40B4-BE49-F238E27FC236}">
                  <a16:creationId xmlns:a16="http://schemas.microsoft.com/office/drawing/2014/main" xmlns="" id="{A9295CBF-853B-4505-AC8E-4FF415257953}"/>
                </a:ext>
              </a:extLst>
            </p:cNvPr>
            <p:cNvSpPr txBox="1"/>
            <p:nvPr/>
          </p:nvSpPr>
          <p:spPr>
            <a:xfrm>
              <a:off x="9013610" y="8826683"/>
              <a:ext cx="7277305" cy="517521"/>
            </a:xfrm>
            <a:prstGeom prst="rect">
              <a:avLst/>
            </a:prstGeom>
          </p:spPr>
          <p:txBody>
            <a:bodyPr vert="horz" wrap="square" lIns="0" tIns="24836" rIns="0" bIns="0" rtlCol="0">
              <a:spAutoFit/>
            </a:bodyPr>
            <a:lstStyle/>
            <a:p>
              <a:pPr marL="74506">
                <a:spcBef>
                  <a:spcPts val="196"/>
                </a:spcBef>
              </a:pPr>
              <a:r>
                <a:rPr sz="3200">
                  <a:latin typeface="Arial"/>
                  <a:cs typeface="Arial"/>
                </a:rPr>
                <a:t>+ </a:t>
              </a:r>
              <a:r>
                <a:rPr sz="3200" spc="-20">
                  <a:latin typeface="Arial"/>
                  <a:cs typeface="Arial"/>
                </a:rPr>
                <a:t>Hai </a:t>
              </a:r>
              <a:r>
                <a:rPr sz="3200" spc="-9">
                  <a:latin typeface="Arial"/>
                  <a:cs typeface="Arial"/>
                </a:rPr>
                <a:t>liên </a:t>
              </a:r>
              <a:r>
                <a:rPr sz="3200">
                  <a:latin typeface="Arial"/>
                  <a:cs typeface="Arial"/>
                </a:rPr>
                <a:t>kết </a:t>
              </a:r>
              <a:r>
                <a:rPr sz="3200" spc="-9">
                  <a:latin typeface="Arial"/>
                  <a:cs typeface="Arial"/>
                </a:rPr>
                <a:t>đôi</a:t>
              </a:r>
              <a:r>
                <a:rPr lang="vi-VN" sz="3200" spc="-9">
                  <a:latin typeface="Arial"/>
                  <a:cs typeface="Arial"/>
                </a:rPr>
                <a:t> (không bền).</a:t>
              </a:r>
              <a:r>
                <a:rPr sz="3200" spc="-9">
                  <a:latin typeface="Arial"/>
                  <a:cs typeface="Arial"/>
                </a:rPr>
                <a:t> </a:t>
              </a:r>
              <a:endParaRPr sz="3200" baseline="55555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970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A0DC6D-B2AA-4A22-A6B6-65DD671D6E0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82800" y="1331755"/>
            <a:ext cx="13060095" cy="82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40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2031418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4. Đồng phân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AC9A488-2916-4357-9587-40F9CE79994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5200" y="1320869"/>
            <a:ext cx="12954000" cy="84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840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352608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5. Hiệu ứng chuyển dịch electron trong phân tử hữu cơ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349924BC-2DFE-453A-B2F6-B2A067D40D5B}"/>
              </a:ext>
            </a:extLst>
          </p:cNvPr>
          <p:cNvSpPr txBox="1"/>
          <p:nvPr/>
        </p:nvSpPr>
        <p:spPr>
          <a:xfrm>
            <a:off x="1031118" y="1369255"/>
            <a:ext cx="16136905" cy="2442314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L="571500" marR="59605" indent="-571500">
              <a:lnSpc>
                <a:spcPct val="150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Sự ảnh hưởng lẫn nhau giữa các nguyên tử trong phân tử hữu cơ gọi là </a:t>
            </a: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 ứng chuyển dịch electron.</a:t>
            </a:r>
          </a:p>
          <a:p>
            <a:pPr marL="571500" marR="59605" indent="-571500">
              <a:lnSpc>
                <a:spcPct val="150000"/>
              </a:lnSpc>
              <a:spcBef>
                <a:spcPts val="205"/>
              </a:spcBef>
              <a:buFont typeface="Arial" panose="020B0604020202020204" pitchFamily="34" charset="0"/>
              <a:buChar char="•"/>
              <a:tabLst>
                <a:tab pos="557557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Có 2 hiệu ứng chính: Hiệu ứng cảm ứng và hiệu ứng liên hợp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1AB70C7C-B15B-4A6A-85C3-4C19A957CA53}"/>
                  </a:ext>
                </a:extLst>
              </p:cNvPr>
              <p:cNvSpPr txBox="1"/>
              <p:nvPr/>
            </p:nvSpPr>
            <p:spPr>
              <a:xfrm>
                <a:off x="1031119" y="3849397"/>
                <a:ext cx="15784960" cy="5254324"/>
              </a:xfrm>
              <a:prstGeom prst="rect">
                <a:avLst/>
              </a:prstGeom>
            </p:spPr>
            <p:txBody>
              <a:bodyPr vert="horz" wrap="square" lIns="0" tIns="74930" rIns="0" bIns="0" rtlCol="0">
                <a:spAutoFit/>
              </a:bodyPr>
              <a:lstStyle/>
              <a:p>
                <a:pPr marL="38100">
                  <a:lnSpc>
                    <a:spcPct val="150000"/>
                  </a:lnSpc>
                  <a:spcBef>
                    <a:spcPts val="590"/>
                  </a:spcBef>
                </a:pPr>
                <a:r>
                  <a:rPr lang="vi-VN" sz="3600" b="1" i="1" spc="-10">
                    <a:solidFill>
                      <a:srgbClr val="7030A0"/>
                    </a:solidFill>
                    <a:cs typeface="Arial" panose="020B0604020202020204" pitchFamily="34" charset="0"/>
                  </a:rPr>
                  <a:t>Hiệu </a:t>
                </a:r>
                <a:r>
                  <a:rPr lang="vi-VN" sz="3600" b="1" i="1" spc="-5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ứng cảm</a:t>
                </a:r>
                <a:r>
                  <a:rPr lang="vi-VN" sz="3600" b="1" i="1" spc="35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sz="3600" b="1" i="1" spc="-5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ứng</a:t>
                </a:r>
                <a:endParaRPr lang="vi-VN" sz="3600">
                  <a:solidFill>
                    <a:srgbClr val="7030A0"/>
                  </a:solidFill>
                  <a:cs typeface="Arial" panose="020B0604020202020204" pitchFamily="34" charset="0"/>
                </a:endParaRPr>
              </a:p>
              <a:p>
                <a:pPr marL="38100">
                  <a:lnSpc>
                    <a:spcPct val="150000"/>
                  </a:lnSpc>
                  <a:spcBef>
                    <a:spcPts val="495"/>
                  </a:spcBef>
                </a:pPr>
                <a:r>
                  <a:rPr lang="vi-VN" sz="3600" b="1" spc="-5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Kí hiệu là</a:t>
                </a:r>
                <a:r>
                  <a:rPr lang="vi-VN" sz="3600" b="1" spc="25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sz="3600" b="1" spc="-5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I</a:t>
                </a:r>
                <a:endParaRPr lang="vi-VN" sz="3600" b="1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  <a:p>
                <a:pPr marL="609600" marR="30480" indent="-571500">
                  <a:lnSpc>
                    <a:spcPct val="15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</a:pPr>
                <a:r>
                  <a:rPr lang="vi-VN" sz="3600" spc="-5">
                    <a:cs typeface="Arial" panose="020B0604020202020204" pitchFamily="34" charset="0"/>
                  </a:rPr>
                  <a:t>Xuất </a:t>
                </a:r>
                <a:r>
                  <a:rPr lang="vi-VN" sz="3600" spc="-5" dirty="0">
                    <a:cs typeface="Arial" panose="020B0604020202020204" pitchFamily="34" charset="0"/>
                  </a:rPr>
                  <a:t>hiện khi trong mạch liên </a:t>
                </a:r>
                <a:r>
                  <a:rPr lang="vi-VN" sz="3600" spc="-5">
                    <a:cs typeface="Arial" panose="020B0604020202020204" pitchFamily="34" charset="0"/>
                  </a:rPr>
                  <a:t>kết </a:t>
                </a:r>
                <a14:m>
                  <m:oMath xmlns:m="http://schemas.openxmlformats.org/officeDocument/2006/math">
                    <m:r>
                      <a:rPr lang="vi-VN" sz="36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𝝅</m:t>
                    </m:r>
                    <m:r>
                      <a:rPr lang="vi-VN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vi-VN" sz="3600" spc="-5">
                    <a:cs typeface="Arial" panose="020B0604020202020204" pitchFamily="34" charset="0"/>
                  </a:rPr>
                  <a:t>có </a:t>
                </a:r>
                <a:r>
                  <a:rPr lang="vi-VN" sz="3600" spc="-5" dirty="0">
                    <a:cs typeface="Arial" panose="020B0604020202020204" pitchFamily="34" charset="0"/>
                  </a:rPr>
                  <a:t>nhóm </a:t>
                </a:r>
                <a:r>
                  <a:rPr lang="vi-VN" sz="3600" spc="-5">
                    <a:cs typeface="Arial" panose="020B0604020202020204" pitchFamily="34" charset="0"/>
                  </a:rPr>
                  <a:t>thế hút </a:t>
                </a:r>
                <a:r>
                  <a:rPr lang="vi-VN" sz="3600" spc="-5" dirty="0">
                    <a:cs typeface="Arial" panose="020B0604020202020204" pitchFamily="34" charset="0"/>
                  </a:rPr>
                  <a:t>hoặc </a:t>
                </a:r>
                <a:r>
                  <a:rPr lang="vi-VN" sz="3600" spc="-10" dirty="0">
                    <a:cs typeface="Arial" panose="020B0604020202020204" pitchFamily="34" charset="0"/>
                  </a:rPr>
                  <a:t>đẩy</a:t>
                </a:r>
                <a:r>
                  <a:rPr lang="vi-VN" sz="3600" spc="10" dirty="0">
                    <a:cs typeface="Arial" panose="020B0604020202020204" pitchFamily="34" charset="0"/>
                  </a:rPr>
                  <a:t> </a:t>
                </a:r>
                <a:r>
                  <a:rPr lang="vi-VN" sz="3600" spc="-5" dirty="0">
                    <a:cs typeface="Arial" panose="020B0604020202020204" pitchFamily="34" charset="0"/>
                  </a:rPr>
                  <a:t>electron.</a:t>
                </a:r>
                <a:endParaRPr lang="vi-VN" sz="3600">
                  <a:cs typeface="Arial" panose="020B0604020202020204" pitchFamily="34" charset="0"/>
                </a:endParaRPr>
              </a:p>
              <a:p>
                <a:pPr marL="571500" marR="37465" indent="-571500">
                  <a:lnSpc>
                    <a:spcPct val="150000"/>
                  </a:lnSpc>
                  <a:spcBef>
                    <a:spcPts val="785"/>
                  </a:spcBef>
                  <a:buFont typeface="Arial" panose="020B0604020202020204" pitchFamily="34" charset="0"/>
                  <a:buChar char="•"/>
                  <a:tabLst>
                    <a:tab pos="1901825" algn="l"/>
                    <a:tab pos="3514725" algn="l"/>
                  </a:tabLst>
                </a:pPr>
                <a:r>
                  <a:rPr lang="vi-VN" sz="3600" spc="-5">
                    <a:cs typeface="Arial" panose="020B0604020202020204" pitchFamily="34" charset="0"/>
                  </a:rPr>
                  <a:t>Các </a:t>
                </a:r>
                <a:r>
                  <a:rPr lang="vi-VN" sz="3600" spc="-5" dirty="0">
                    <a:cs typeface="Arial" panose="020B0604020202020204" pitchFamily="34" charset="0"/>
                  </a:rPr>
                  <a:t>nhóm hút </a:t>
                </a:r>
                <a:r>
                  <a:rPr lang="vi-VN" sz="3600" dirty="0">
                    <a:cs typeface="Arial" panose="020B0604020202020204" pitchFamily="34" charset="0"/>
                  </a:rPr>
                  <a:t>electron </a:t>
                </a:r>
                <a:r>
                  <a:rPr lang="vi-VN" sz="3600" spc="-5" dirty="0">
                    <a:cs typeface="Arial" panose="020B0604020202020204" pitchFamily="34" charset="0"/>
                  </a:rPr>
                  <a:t>gây hiệu </a:t>
                </a:r>
                <a:r>
                  <a:rPr lang="vi-VN" sz="3600" spc="-10" dirty="0">
                    <a:cs typeface="Arial" panose="020B0604020202020204" pitchFamily="34" charset="0"/>
                  </a:rPr>
                  <a:t>ứng </a:t>
                </a:r>
                <a:r>
                  <a:rPr lang="vi-VN" sz="3600" spc="-5" dirty="0">
                    <a:cs typeface="Arial" panose="020B0604020202020204" pitchFamily="34" charset="0"/>
                  </a:rPr>
                  <a:t>cảm ứng </a:t>
                </a:r>
                <a:r>
                  <a:rPr lang="vi-VN" sz="3600" spc="-10" dirty="0">
                    <a:cs typeface="Arial" panose="020B0604020202020204" pitchFamily="34" charset="0"/>
                  </a:rPr>
                  <a:t>âm </a:t>
                </a:r>
                <a:r>
                  <a:rPr lang="vi-VN" sz="3600" spc="15" dirty="0">
                    <a:cs typeface="Arial" panose="020B0604020202020204" pitchFamily="34" charset="0"/>
                  </a:rPr>
                  <a:t>(-</a:t>
                </a:r>
                <a:r>
                  <a:rPr lang="vi-VN" sz="3600" spc="15">
                    <a:cs typeface="Arial" panose="020B0604020202020204" pitchFamily="34" charset="0"/>
                  </a:rPr>
                  <a:t>I) (&gt;H)  </a:t>
                </a:r>
                <a:r>
                  <a:rPr lang="vi-VN" sz="3600" spc="-5">
                    <a:cs typeface="Arial" panose="020B0604020202020204" pitchFamily="34" charset="0"/>
                  </a:rPr>
                  <a:t>như: -</a:t>
                </a:r>
                <a:r>
                  <a:rPr lang="vi-VN" sz="3600" spc="-5" dirty="0">
                    <a:cs typeface="Arial" panose="020B0604020202020204" pitchFamily="34" charset="0"/>
                  </a:rPr>
                  <a:t>NO</a:t>
                </a:r>
                <a:r>
                  <a:rPr lang="vi-VN" sz="3600" spc="-7" baseline="-21021" dirty="0">
                    <a:cs typeface="Arial" panose="020B0604020202020204" pitchFamily="34" charset="0"/>
                  </a:rPr>
                  <a:t>2</a:t>
                </a:r>
                <a:r>
                  <a:rPr lang="vi-VN" sz="3600" spc="-5" dirty="0">
                    <a:cs typeface="Arial" panose="020B0604020202020204" pitchFamily="34" charset="0"/>
                  </a:rPr>
                  <a:t>,</a:t>
                </a:r>
                <a:r>
                  <a:rPr lang="vi-VN" sz="3600" spc="5" dirty="0">
                    <a:cs typeface="Arial" panose="020B0604020202020204" pitchFamily="34" charset="0"/>
                  </a:rPr>
                  <a:t> </a:t>
                </a:r>
                <a:r>
                  <a:rPr lang="vi-VN" sz="3600" spc="-5" dirty="0">
                    <a:cs typeface="Arial" panose="020B0604020202020204" pitchFamily="34" charset="0"/>
                  </a:rPr>
                  <a:t>-</a:t>
                </a:r>
                <a:r>
                  <a:rPr lang="vi-VN" sz="3600" spc="-5">
                    <a:cs typeface="Arial" panose="020B0604020202020204" pitchFamily="34" charset="0"/>
                  </a:rPr>
                  <a:t>F, -</a:t>
                </a:r>
                <a:r>
                  <a:rPr lang="vi-VN" sz="3600" spc="-5" dirty="0">
                    <a:cs typeface="Arial" panose="020B0604020202020204" pitchFamily="34" charset="0"/>
                  </a:rPr>
                  <a:t>Cl, -Br, nhóm không </a:t>
                </a:r>
                <a:r>
                  <a:rPr lang="vi-VN" sz="3600" dirty="0">
                    <a:cs typeface="Arial" panose="020B0604020202020204" pitchFamily="34" charset="0"/>
                  </a:rPr>
                  <a:t>no</a:t>
                </a:r>
                <a:r>
                  <a:rPr lang="vi-VN" sz="3600">
                    <a:cs typeface="Arial" panose="020B0604020202020204" pitchFamily="34" charset="0"/>
                  </a:rPr>
                  <a:t>. </a:t>
                </a:r>
                <a:r>
                  <a:rPr lang="vi-VN" sz="3600" spc="-5">
                    <a:cs typeface="Arial" panose="020B0604020202020204" pitchFamily="34" charset="0"/>
                  </a:rPr>
                  <a:t>Nhóm </a:t>
                </a:r>
                <a:r>
                  <a:rPr lang="vi-VN" sz="3600" spc="-5" dirty="0">
                    <a:cs typeface="Arial" panose="020B0604020202020204" pitchFamily="34" charset="0"/>
                  </a:rPr>
                  <a:t>có độ âm điện càng lớn hút electron càng</a:t>
                </a:r>
                <a:r>
                  <a:rPr lang="vi-VN" sz="3600" spc="50" dirty="0">
                    <a:cs typeface="Arial" panose="020B0604020202020204" pitchFamily="34" charset="0"/>
                  </a:rPr>
                  <a:t> </a:t>
                </a:r>
                <a:r>
                  <a:rPr lang="vi-VN" sz="3600" dirty="0">
                    <a:cs typeface="Arial" panose="020B0604020202020204" pitchFamily="34" charset="0"/>
                  </a:rPr>
                  <a:t>mạnh.</a:t>
                </a:r>
                <a:endParaRPr sz="360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AB70C7C-B15B-4A6A-85C3-4C19A957C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19" y="3849397"/>
                <a:ext cx="15784960" cy="5254324"/>
              </a:xfrm>
              <a:prstGeom prst="rect">
                <a:avLst/>
              </a:prstGeom>
              <a:blipFill>
                <a:blip r:embed="rId4" cstate="print"/>
                <a:stretch>
                  <a:fillRect l="-1622" r="-618" b="-406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2CD36B81-A099-4154-BC4C-3E41C40B71B7}"/>
              </a:ext>
            </a:extLst>
          </p:cNvPr>
          <p:cNvGrpSpPr/>
          <p:nvPr/>
        </p:nvGrpSpPr>
        <p:grpSpPr>
          <a:xfrm>
            <a:off x="1171342" y="9240704"/>
            <a:ext cx="3718682" cy="570636"/>
            <a:chOff x="1031118" y="7866457"/>
            <a:chExt cx="3718682" cy="5706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8962FE9-1D99-4963-A0AB-BCE2483EA6BB}"/>
                </a:ext>
              </a:extLst>
            </p:cNvPr>
            <p:cNvGrpSpPr/>
            <p:nvPr/>
          </p:nvGrpSpPr>
          <p:grpSpPr>
            <a:xfrm>
              <a:off x="1031118" y="7866457"/>
              <a:ext cx="3718682" cy="570636"/>
              <a:chOff x="231140" y="4011548"/>
              <a:chExt cx="2771013" cy="503937"/>
            </a:xfrm>
          </p:grpSpPr>
          <p:sp>
            <p:nvSpPr>
              <p:cNvPr id="21" name="object 12">
                <a:extLst>
                  <a:ext uri="{FF2B5EF4-FFF2-40B4-BE49-F238E27FC236}">
                    <a16:creationId xmlns:a16="http://schemas.microsoft.com/office/drawing/2014/main" xmlns="" id="{DA9EA8E2-4A34-4BCE-B53E-6BFA03ACA629}"/>
                  </a:ext>
                </a:extLst>
              </p:cNvPr>
              <p:cNvSpPr txBox="1"/>
              <p:nvPr/>
            </p:nvSpPr>
            <p:spPr>
              <a:xfrm>
                <a:off x="231140" y="4011548"/>
                <a:ext cx="1508125" cy="50000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3600" spc="-5" dirty="0">
                    <a:latin typeface="Arial"/>
                    <a:cs typeface="Arial"/>
                  </a:rPr>
                  <a:t>Biểu</a:t>
                </a:r>
                <a:r>
                  <a:rPr sz="3600" spc="-70" dirty="0">
                    <a:latin typeface="Arial"/>
                    <a:cs typeface="Arial"/>
                  </a:rPr>
                  <a:t> </a:t>
                </a:r>
                <a:r>
                  <a:rPr sz="3600" spc="-5" dirty="0">
                    <a:latin typeface="Arial"/>
                    <a:cs typeface="Arial"/>
                  </a:rPr>
                  <a:t>diễn</a:t>
                </a:r>
                <a:endParaRPr sz="3600">
                  <a:latin typeface="Arial"/>
                  <a:cs typeface="Arial"/>
                </a:endParaRPr>
              </a:p>
            </p:txBody>
          </p:sp>
          <p:sp>
            <p:nvSpPr>
              <p:cNvPr id="24" name="object 17">
                <a:extLst>
                  <a:ext uri="{FF2B5EF4-FFF2-40B4-BE49-F238E27FC236}">
                    <a16:creationId xmlns:a16="http://schemas.microsoft.com/office/drawing/2014/main" xmlns="" id="{022522D8-CEB8-4B07-8D0F-321D3B355C47}"/>
                  </a:ext>
                </a:extLst>
              </p:cNvPr>
              <p:cNvSpPr txBox="1"/>
              <p:nvPr/>
            </p:nvSpPr>
            <p:spPr>
              <a:xfrm>
                <a:off x="2739898" y="4063365"/>
                <a:ext cx="262255" cy="4521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3200" spc="-5" dirty="0">
                    <a:latin typeface="Arial"/>
                    <a:cs typeface="Arial"/>
                  </a:rPr>
                  <a:t>X</a:t>
                </a:r>
                <a:endParaRPr sz="3200">
                  <a:latin typeface="Arial"/>
                  <a:cs typeface="Arial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E305340C-40E9-4D27-8CEA-647A2A6CD5DC}"/>
                </a:ext>
              </a:extLst>
            </p:cNvPr>
            <p:cNvCxnSpPr/>
            <p:nvPr/>
          </p:nvCxnSpPr>
          <p:spPr>
            <a:xfrm>
              <a:off x="2921000" y="8153400"/>
              <a:ext cx="76200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31EFB284-2D4F-457B-84AE-F89661CD2CCF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0" y="8153400"/>
              <a:ext cx="7148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127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352608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5. Hiệu ứng chuyển dịch electron trong phân tử hữu cơ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66EB6CE-726C-4390-8C3E-2123A05A3701}"/>
              </a:ext>
            </a:extLst>
          </p:cNvPr>
          <p:cNvGrpSpPr/>
          <p:nvPr/>
        </p:nvGrpSpPr>
        <p:grpSpPr>
          <a:xfrm>
            <a:off x="1012975" y="4897012"/>
            <a:ext cx="3878094" cy="1129035"/>
            <a:chOff x="1149570" y="6687416"/>
            <a:chExt cx="3878094" cy="11290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DDC6F-D2EA-43DD-AC96-F9BDA0468C11}"/>
                </a:ext>
              </a:extLst>
            </p:cNvPr>
            <p:cNvGrpSpPr/>
            <p:nvPr/>
          </p:nvGrpSpPr>
          <p:grpSpPr>
            <a:xfrm>
              <a:off x="1149570" y="6687416"/>
              <a:ext cx="3163239" cy="1129035"/>
              <a:chOff x="1149570" y="6687416"/>
              <a:chExt cx="3163239" cy="1129035"/>
            </a:xfrm>
          </p:grpSpPr>
          <p:sp>
            <p:nvSpPr>
              <p:cNvPr id="21" name="object 12">
                <a:extLst>
                  <a:ext uri="{FF2B5EF4-FFF2-40B4-BE49-F238E27FC236}">
                    <a16:creationId xmlns:a16="http://schemas.microsoft.com/office/drawing/2014/main" xmlns="" id="{DA9EA8E2-4A34-4BCE-B53E-6BFA03ACA629}"/>
                  </a:ext>
                </a:extLst>
              </p:cNvPr>
              <p:cNvSpPr txBox="1"/>
              <p:nvPr/>
            </p:nvSpPr>
            <p:spPr>
              <a:xfrm>
                <a:off x="1149570" y="6687416"/>
                <a:ext cx="2023894" cy="112903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3200" spc="-5" dirty="0">
                    <a:latin typeface="Arial"/>
                    <a:cs typeface="Arial"/>
                  </a:rPr>
                  <a:t>Biểu</a:t>
                </a:r>
                <a:r>
                  <a:rPr sz="3200" spc="-70" dirty="0">
                    <a:latin typeface="Arial"/>
                    <a:cs typeface="Arial"/>
                  </a:rPr>
                  <a:t> </a:t>
                </a:r>
                <a:r>
                  <a:rPr sz="3200" spc="-5" dirty="0">
                    <a:latin typeface="Arial"/>
                    <a:cs typeface="Arial"/>
                  </a:rPr>
                  <a:t>diễn</a:t>
                </a:r>
                <a:endParaRPr sz="3200">
                  <a:latin typeface="Arial"/>
                  <a:cs typeface="Arial"/>
                </a:endParaRPr>
              </a:p>
            </p:txBody>
          </p:sp>
          <p:sp>
            <p:nvSpPr>
              <p:cNvPr id="24" name="object 17">
                <a:extLst>
                  <a:ext uri="{FF2B5EF4-FFF2-40B4-BE49-F238E27FC236}">
                    <a16:creationId xmlns:a16="http://schemas.microsoft.com/office/drawing/2014/main" xmlns="" id="{022522D8-CEB8-4B07-8D0F-321D3B355C47}"/>
                  </a:ext>
                </a:extLst>
              </p:cNvPr>
              <p:cNvSpPr txBox="1"/>
              <p:nvPr/>
            </p:nvSpPr>
            <p:spPr>
              <a:xfrm>
                <a:off x="3198864" y="6687416"/>
                <a:ext cx="351945" cy="5119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vi-VN" sz="3200" spc="-5" dirty="0">
                    <a:latin typeface="Arial"/>
                    <a:cs typeface="Arial"/>
                  </a:rPr>
                  <a:t>Y</a:t>
                </a:r>
                <a:endParaRPr sz="3200">
                  <a:latin typeface="Arial"/>
                  <a:cs typeface="Arial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E305340C-40E9-4D27-8CEA-647A2A6CD5DC}"/>
                  </a:ext>
                </a:extLst>
              </p:cNvPr>
              <p:cNvCxnSpPr/>
              <p:nvPr/>
            </p:nvCxnSpPr>
            <p:spPr>
              <a:xfrm>
                <a:off x="3550809" y="6943396"/>
                <a:ext cx="762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31EFB284-2D4F-457B-84AE-F89661CD2CCF}"/>
                </a:ext>
              </a:extLst>
            </p:cNvPr>
            <p:cNvCxnSpPr>
              <a:cxnSpLocks/>
            </p:cNvCxnSpPr>
            <p:nvPr/>
          </p:nvCxnSpPr>
          <p:spPr>
            <a:xfrm>
              <a:off x="4312809" y="6943396"/>
              <a:ext cx="7148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bject 13">
            <a:extLst>
              <a:ext uri="{FF2B5EF4-FFF2-40B4-BE49-F238E27FC236}">
                <a16:creationId xmlns:a16="http://schemas.microsoft.com/office/drawing/2014/main" xmlns="" id="{113C6DAF-1D4C-4F53-BF6F-997827575AEF}"/>
              </a:ext>
            </a:extLst>
          </p:cNvPr>
          <p:cNvSpPr txBox="1"/>
          <p:nvPr/>
        </p:nvSpPr>
        <p:spPr>
          <a:xfrm>
            <a:off x="764662" y="1999410"/>
            <a:ext cx="16364253" cy="223118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590"/>
              </a:spcBef>
            </a:pPr>
            <a:r>
              <a:rPr lang="vi-VN" sz="3200" b="1" i="1" spc="-10">
                <a:solidFill>
                  <a:srgbClr val="7030A0"/>
                </a:solidFill>
                <a:cs typeface="Arial" panose="020B0604020202020204" pitchFamily="34" charset="0"/>
              </a:rPr>
              <a:t>Hiệu </a:t>
            </a:r>
            <a:r>
              <a:rPr lang="vi-VN" sz="3200" b="1" i="1" spc="-5">
                <a:solidFill>
                  <a:srgbClr val="7030A0"/>
                </a:solidFill>
                <a:cs typeface="Arial" panose="020B0604020202020204" pitchFamily="34" charset="0"/>
              </a:rPr>
              <a:t>ứng cảm</a:t>
            </a:r>
            <a:r>
              <a:rPr lang="vi-VN" sz="3200" b="1" i="1" spc="35">
                <a:solidFill>
                  <a:srgbClr val="7030A0"/>
                </a:solidFill>
                <a:cs typeface="Arial" panose="020B0604020202020204" pitchFamily="34" charset="0"/>
              </a:rPr>
              <a:t> </a:t>
            </a:r>
            <a:r>
              <a:rPr lang="vi-VN" sz="3200" b="1" i="1" spc="-5">
                <a:solidFill>
                  <a:srgbClr val="7030A0"/>
                </a:solidFill>
                <a:cs typeface="Arial" panose="020B0604020202020204" pitchFamily="34" charset="0"/>
              </a:rPr>
              <a:t>ứng</a:t>
            </a:r>
            <a:endParaRPr lang="vi-VN" sz="320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marR="5080" indent="4763">
              <a:lnSpc>
                <a:spcPct val="150000"/>
              </a:lnSpc>
              <a:spcBef>
                <a:spcPts val="430"/>
              </a:spcBef>
              <a:tabLst>
                <a:tab pos="1116330" algn="l"/>
              </a:tabLst>
            </a:pPr>
            <a:r>
              <a:rPr lang="vi-VN" sz="3200" spc="-5">
                <a:latin typeface="Arial"/>
                <a:cs typeface="Arial"/>
              </a:rPr>
              <a:t>- </a:t>
            </a:r>
            <a:r>
              <a:rPr sz="3200" spc="-5">
                <a:latin typeface="Arial"/>
                <a:cs typeface="Arial"/>
              </a:rPr>
              <a:t>Các </a:t>
            </a:r>
            <a:r>
              <a:rPr sz="3200" spc="-5" dirty="0">
                <a:latin typeface="Arial"/>
                <a:cs typeface="Arial"/>
              </a:rPr>
              <a:t>nhóm đẩy electron gây hiệu ứng cảm ứng </a:t>
            </a:r>
            <a:r>
              <a:rPr sz="3200" spc="-10" dirty="0">
                <a:latin typeface="Arial"/>
                <a:cs typeface="Arial"/>
              </a:rPr>
              <a:t>dương  </a:t>
            </a:r>
            <a:r>
              <a:rPr sz="3200" spc="-5" dirty="0">
                <a:latin typeface="Arial"/>
                <a:cs typeface="Arial"/>
              </a:rPr>
              <a:t>(+</a:t>
            </a:r>
            <a:r>
              <a:rPr sz="3200" spc="-5">
                <a:latin typeface="Times New Roman"/>
                <a:cs typeface="Times New Roman"/>
              </a:rPr>
              <a:t>I</a:t>
            </a:r>
            <a:r>
              <a:rPr sz="3200" spc="-5">
                <a:latin typeface="Arial"/>
                <a:cs typeface="Arial"/>
              </a:rPr>
              <a:t>)</a:t>
            </a:r>
            <a:r>
              <a:rPr lang="vi-VN" sz="3200" spc="-5">
                <a:latin typeface="Arial"/>
                <a:cs typeface="Arial"/>
              </a:rPr>
              <a:t> (&lt;H)</a:t>
            </a:r>
            <a:r>
              <a:rPr lang="vi-VN" sz="3200" spc="-5" dirty="0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thường </a:t>
            </a:r>
            <a:r>
              <a:rPr sz="3200" spc="-5" dirty="0">
                <a:latin typeface="Arial"/>
                <a:cs typeface="Arial"/>
              </a:rPr>
              <a:t>là </a:t>
            </a:r>
            <a:r>
              <a:rPr sz="3200" dirty="0">
                <a:latin typeface="Arial"/>
                <a:cs typeface="Arial"/>
              </a:rPr>
              <a:t>các </a:t>
            </a:r>
            <a:r>
              <a:rPr sz="3200" spc="-5" dirty="0">
                <a:latin typeface="Arial"/>
                <a:cs typeface="Arial"/>
              </a:rPr>
              <a:t>gốc hidrocacbon no. </a:t>
            </a:r>
            <a:r>
              <a:rPr sz="3200" spc="-5">
                <a:latin typeface="Arial"/>
                <a:cs typeface="Arial"/>
              </a:rPr>
              <a:t>Gốc hidrocacbon </a:t>
            </a:r>
            <a:r>
              <a:rPr sz="3200" spc="-5" dirty="0">
                <a:latin typeface="Arial"/>
                <a:cs typeface="Arial"/>
              </a:rPr>
              <a:t>càng lớn, càng </a:t>
            </a:r>
            <a:r>
              <a:rPr sz="3200" dirty="0">
                <a:latin typeface="Arial"/>
                <a:cs typeface="Arial"/>
              </a:rPr>
              <a:t>phân </a:t>
            </a:r>
            <a:r>
              <a:rPr sz="3200" spc="-5" dirty="0">
                <a:latin typeface="Arial"/>
                <a:cs typeface="Arial"/>
              </a:rPr>
              <a:t>nhánh </a:t>
            </a:r>
            <a:r>
              <a:rPr sz="3200" spc="-5">
                <a:latin typeface="Arial"/>
                <a:cs typeface="Arial"/>
              </a:rPr>
              <a:t>đẩy electron </a:t>
            </a:r>
            <a:r>
              <a:rPr sz="3200" dirty="0">
                <a:latin typeface="Arial"/>
                <a:cs typeface="Arial"/>
              </a:rPr>
              <a:t>càng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mạnh.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39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352608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5. Hiệu ứng chuyển dịch electron trong phân tử hữu cơ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xmlns="" id="{AE28870F-75CB-4016-B8CE-E8AADA34011E}"/>
              </a:ext>
            </a:extLst>
          </p:cNvPr>
          <p:cNvSpPr txBox="1"/>
          <p:nvPr/>
        </p:nvSpPr>
        <p:spPr>
          <a:xfrm>
            <a:off x="923003" y="1406167"/>
            <a:ext cx="16205534" cy="312053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0340">
              <a:lnSpc>
                <a:spcPct val="150000"/>
              </a:lnSpc>
              <a:spcBef>
                <a:spcPts val="605"/>
              </a:spcBef>
            </a:pPr>
            <a:r>
              <a:rPr sz="2800" spc="-5" dirty="0">
                <a:latin typeface="Arial"/>
                <a:cs typeface="Arial"/>
              </a:rPr>
              <a:t>- </a:t>
            </a:r>
            <a:r>
              <a:rPr sz="3200" spc="-10" dirty="0">
                <a:latin typeface="Arial"/>
                <a:cs typeface="Arial"/>
              </a:rPr>
              <a:t>Đặc </a:t>
            </a:r>
            <a:r>
              <a:rPr sz="3200" spc="-5" dirty="0">
                <a:latin typeface="Arial"/>
                <a:cs typeface="Arial"/>
              </a:rPr>
              <a:t>điểm của hiệu </a:t>
            </a:r>
            <a:r>
              <a:rPr sz="3200" spc="-10" dirty="0">
                <a:latin typeface="Arial"/>
                <a:cs typeface="Arial"/>
              </a:rPr>
              <a:t>ứng </a:t>
            </a:r>
            <a:r>
              <a:rPr sz="3200" spc="-5" dirty="0">
                <a:latin typeface="Arial"/>
                <a:cs typeface="Arial"/>
              </a:rPr>
              <a:t>cảm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ứng:</a:t>
            </a:r>
            <a:r>
              <a:rPr lang="vi-VN" sz="3200" spc="-5">
                <a:latin typeface="Arial"/>
                <a:cs typeface="Arial"/>
              </a:rPr>
              <a:t> (ví dụ: giáo trình/105)</a:t>
            </a:r>
            <a:endParaRPr sz="3200">
              <a:latin typeface="Arial"/>
              <a:cs typeface="Arial"/>
            </a:endParaRPr>
          </a:p>
          <a:p>
            <a:pPr marL="279400">
              <a:lnSpc>
                <a:spcPct val="150000"/>
              </a:lnSpc>
              <a:spcBef>
                <a:spcPts val="500"/>
              </a:spcBef>
            </a:pPr>
            <a:r>
              <a:rPr sz="3200" spc="-10" dirty="0">
                <a:latin typeface="Arial"/>
                <a:cs typeface="Arial"/>
              </a:rPr>
              <a:t>Lực </a:t>
            </a:r>
            <a:r>
              <a:rPr sz="3200" spc="-5" dirty="0">
                <a:latin typeface="Arial"/>
                <a:cs typeface="Arial"/>
              </a:rPr>
              <a:t>cảm </a:t>
            </a:r>
            <a:r>
              <a:rPr sz="3200" spc="-10" dirty="0">
                <a:latin typeface="Arial"/>
                <a:cs typeface="Arial"/>
              </a:rPr>
              <a:t>ứng </a:t>
            </a:r>
            <a:r>
              <a:rPr sz="3200" spc="-5" dirty="0">
                <a:latin typeface="Arial"/>
                <a:cs typeface="Arial"/>
              </a:rPr>
              <a:t>yếu và giảm nhanh theo mạch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cacbon.</a:t>
            </a:r>
            <a:endParaRPr sz="3200">
              <a:latin typeface="Arial"/>
              <a:cs typeface="Arial"/>
            </a:endParaRPr>
          </a:p>
          <a:p>
            <a:pPr marL="12700" marR="269240">
              <a:lnSpc>
                <a:spcPct val="150000"/>
              </a:lnSpc>
              <a:spcBef>
                <a:spcPts val="925"/>
              </a:spcBef>
            </a:pPr>
            <a:r>
              <a:rPr sz="3200" dirty="0">
                <a:latin typeface="Arial"/>
                <a:cs typeface="Arial"/>
              </a:rPr>
              <a:t>Vd: </a:t>
            </a:r>
            <a:r>
              <a:rPr sz="3200" spc="-10" dirty="0">
                <a:latin typeface="Arial"/>
                <a:cs typeface="Arial"/>
              </a:rPr>
              <a:t>Xét </a:t>
            </a:r>
            <a:r>
              <a:rPr sz="3200" spc="-5" dirty="0">
                <a:latin typeface="Arial"/>
                <a:cs typeface="Arial"/>
              </a:rPr>
              <a:t>tính axit </a:t>
            </a:r>
            <a:r>
              <a:rPr sz="3200" dirty="0">
                <a:latin typeface="Arial"/>
                <a:cs typeface="Arial"/>
              </a:rPr>
              <a:t>của </a:t>
            </a:r>
            <a:r>
              <a:rPr sz="3200">
                <a:latin typeface="Arial"/>
                <a:cs typeface="Arial"/>
              </a:rPr>
              <a:t>các </a:t>
            </a:r>
            <a:r>
              <a:rPr sz="3200" spc="-5">
                <a:latin typeface="Arial"/>
                <a:cs typeface="Arial"/>
              </a:rPr>
              <a:t>axit </a:t>
            </a:r>
            <a:r>
              <a:rPr sz="3200" spc="-5" dirty="0">
                <a:latin typeface="Arial"/>
                <a:cs typeface="Arial"/>
              </a:rPr>
              <a:t>butanoic</a:t>
            </a:r>
            <a:r>
              <a:rPr sz="3200" spc="-5">
                <a:latin typeface="Arial"/>
                <a:cs typeface="Arial"/>
              </a:rPr>
              <a:t>, </a:t>
            </a:r>
            <a:r>
              <a:rPr lang="vi-VN" sz="3200" spc="-5">
                <a:latin typeface="Arial"/>
                <a:cs typeface="Arial"/>
              </a:rPr>
              <a:t>axit </a:t>
            </a:r>
            <a:r>
              <a:rPr sz="3200" spc="5">
                <a:latin typeface="Arial"/>
                <a:cs typeface="Arial"/>
              </a:rPr>
              <a:t>2-clo </a:t>
            </a:r>
            <a:r>
              <a:rPr sz="3200" dirty="0">
                <a:latin typeface="Arial"/>
                <a:cs typeface="Arial"/>
              </a:rPr>
              <a:t>butanoic</a:t>
            </a:r>
            <a:r>
              <a:rPr sz="3200">
                <a:latin typeface="Arial"/>
                <a:cs typeface="Arial"/>
              </a:rPr>
              <a:t>, </a:t>
            </a:r>
            <a:r>
              <a:rPr lang="vi-VN" sz="3200">
                <a:latin typeface="Arial"/>
                <a:cs typeface="Arial"/>
              </a:rPr>
              <a:t>axit </a:t>
            </a:r>
            <a:r>
              <a:rPr sz="3200">
                <a:latin typeface="Arial"/>
                <a:cs typeface="Arial"/>
              </a:rPr>
              <a:t>3- clo </a:t>
            </a:r>
            <a:r>
              <a:rPr sz="3200" dirty="0">
                <a:latin typeface="Arial"/>
                <a:cs typeface="Arial"/>
              </a:rPr>
              <a:t>butanoic</a:t>
            </a:r>
            <a:r>
              <a:rPr sz="3200">
                <a:latin typeface="Arial"/>
                <a:cs typeface="Arial"/>
              </a:rPr>
              <a:t>, </a:t>
            </a:r>
            <a:r>
              <a:rPr lang="vi-VN" sz="3200">
                <a:latin typeface="Arial"/>
                <a:cs typeface="Arial"/>
              </a:rPr>
              <a:t>axit </a:t>
            </a:r>
            <a:r>
              <a:rPr sz="3200">
                <a:latin typeface="Arial"/>
                <a:cs typeface="Arial"/>
              </a:rPr>
              <a:t>4-clo</a:t>
            </a:r>
            <a:r>
              <a:rPr lang="vi-VN" sz="3200" spc="-25">
                <a:latin typeface="Arial"/>
                <a:cs typeface="Arial"/>
              </a:rPr>
              <a:t> </a:t>
            </a:r>
            <a:r>
              <a:rPr sz="3200">
                <a:latin typeface="Arial"/>
                <a:cs typeface="Arial"/>
              </a:rPr>
              <a:t>butanoic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FA7D5C-A57A-48B0-BDB5-F09CF00056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0133" y="4567215"/>
            <a:ext cx="13030200" cy="49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4322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352608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5. Hiệu ứng chuyển dịch electron trong phân tử hữu cơ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F77671-31CD-4DAE-898F-9BE0D00829F9}"/>
              </a:ext>
            </a:extLst>
          </p:cNvPr>
          <p:cNvSpPr/>
          <p:nvPr/>
        </p:nvSpPr>
        <p:spPr>
          <a:xfrm>
            <a:off x="1160456" y="1336598"/>
            <a:ext cx="3787896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590"/>
              </a:spcBef>
            </a:pPr>
            <a:r>
              <a:rPr lang="vi-VN" sz="3200" b="1" i="1" spc="-1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 </a:t>
            </a:r>
            <a:r>
              <a:rPr lang="vi-VN" sz="3200" b="1" i="1" spc="-5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liên hợp </a:t>
            </a:r>
            <a:endParaRPr lang="vi-VN" sz="32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61E2E65D-FA0B-43F8-A0C0-3492D1522C6C}"/>
                  </a:ext>
                </a:extLst>
              </p:cNvPr>
              <p:cNvSpPr txBox="1"/>
              <p:nvPr/>
            </p:nvSpPr>
            <p:spPr>
              <a:xfrm>
                <a:off x="764661" y="2154196"/>
                <a:ext cx="16367882" cy="2268057"/>
              </a:xfrm>
              <a:prstGeom prst="rect">
                <a:avLst/>
              </a:prstGeom>
            </p:spPr>
            <p:txBody>
              <a:bodyPr vert="horz" wrap="square" lIns="0" tIns="79375" rIns="0" bIns="0" rtlCol="0">
                <a:spAutoFit/>
              </a:bodyPr>
              <a:lstStyle/>
              <a:p>
                <a:pPr marL="12700">
                  <a:lnSpc>
                    <a:spcPct val="150000"/>
                  </a:lnSpc>
                  <a:spcBef>
                    <a:spcPts val="625"/>
                  </a:spcBef>
                </a:pPr>
                <a:r>
                  <a:rPr sz="3200" b="1" i="1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Kí hiệu </a:t>
                </a:r>
                <a:r>
                  <a:rPr sz="3200" b="1" i="1" spc="-5">
                    <a:solidFill>
                      <a:srgbClr val="FF0000"/>
                    </a:solidFill>
                    <a:latin typeface="Arial"/>
                    <a:cs typeface="Arial"/>
                  </a:rPr>
                  <a:t>là</a:t>
                </a:r>
                <a:r>
                  <a:rPr sz="3200" b="1" i="1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3200" b="1" i="1" spc="-5">
                    <a:solidFill>
                      <a:srgbClr val="FF0000"/>
                    </a:solidFill>
                    <a:latin typeface="Arial"/>
                    <a:cs typeface="Arial"/>
                  </a:rPr>
                  <a:t>C</a:t>
                </a:r>
                <a:r>
                  <a:rPr lang="vi-VN" sz="3200" b="1" i="1" spc="-5">
                    <a:solidFill>
                      <a:srgbClr val="FF0000"/>
                    </a:solidFill>
                    <a:latin typeface="Arial"/>
                    <a:cs typeface="Arial"/>
                  </a:rPr>
                  <a:t>.</a:t>
                </a:r>
                <a:endParaRPr sz="3200" b="1" i="1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R="5080" indent="4763">
                  <a:lnSpc>
                    <a:spcPct val="150000"/>
                  </a:lnSpc>
                  <a:spcBef>
                    <a:spcPts val="530"/>
                  </a:spcBef>
                </a:pPr>
                <a:r>
                  <a:rPr sz="3200" spc="-10">
                    <a:latin typeface="Arial"/>
                    <a:cs typeface="Arial"/>
                  </a:rPr>
                  <a:t>-</a:t>
                </a:r>
                <a:r>
                  <a:rPr lang="vi-VN" sz="3200" spc="-10">
                    <a:latin typeface="Arial"/>
                    <a:cs typeface="Arial"/>
                  </a:rPr>
                  <a:t> </a:t>
                </a:r>
                <a:r>
                  <a:rPr sz="3200" spc="-10">
                    <a:latin typeface="Arial"/>
                    <a:cs typeface="Arial"/>
                  </a:rPr>
                  <a:t>Xuất </a:t>
                </a:r>
                <a:r>
                  <a:rPr sz="3200" spc="-5" dirty="0">
                    <a:latin typeface="Arial"/>
                    <a:cs typeface="Arial"/>
                  </a:rPr>
                  <a:t>hiện khi phân tử chất chứa hệ liên hợp</a:t>
                </a:r>
                <a:r>
                  <a:rPr sz="3200" spc="-5">
                    <a:latin typeface="Arial"/>
                    <a:cs typeface="Arial"/>
                  </a:rPr>
                  <a:t>. </a:t>
                </a:r>
                <a:r>
                  <a:rPr lang="vi-VN" sz="3200" spc="10" dirty="0">
                    <a:latin typeface="Arial"/>
                    <a:cs typeface="Arial"/>
                  </a:rPr>
                  <a:t>[</a:t>
                </a:r>
                <a:r>
                  <a:rPr sz="3200" i="1" spc="10">
                    <a:latin typeface="Arial"/>
                    <a:cs typeface="Arial"/>
                  </a:rPr>
                  <a:t>hệ </a:t>
                </a:r>
                <a:r>
                  <a:rPr lang="vi-VN" sz="3200" i="1" spc="-5">
                    <a:latin typeface="Arial"/>
                    <a:cs typeface="Arial"/>
                  </a:rPr>
                  <a:t>l</a:t>
                </a:r>
                <a:r>
                  <a:rPr sz="3200" i="1" spc="-5">
                    <a:latin typeface="Arial"/>
                    <a:cs typeface="Arial"/>
                  </a:rPr>
                  <a:t>iên </a:t>
                </a:r>
                <a:r>
                  <a:rPr sz="3200" i="1" spc="-5" dirty="0">
                    <a:latin typeface="Arial"/>
                    <a:cs typeface="Arial"/>
                  </a:rPr>
                  <a:t>kết có liên </a:t>
                </a:r>
                <a:r>
                  <a:rPr sz="3200" i="1" spc="-5">
                    <a:latin typeface="Arial"/>
                    <a:cs typeface="Arial"/>
                  </a:rPr>
                  <a:t>kết </a:t>
                </a:r>
                <a14:m>
                  <m:oMath xmlns:m="http://schemas.openxmlformats.org/officeDocument/2006/math">
                    <m:r>
                      <a:rPr lang="vi-VN" sz="32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𝜋</m:t>
                    </m:r>
                  </m:oMath>
                </a14:m>
                <a:r>
                  <a:rPr sz="3200" i="1" spc="-5">
                    <a:latin typeface="Arial"/>
                    <a:cs typeface="Arial"/>
                  </a:rPr>
                  <a:t> </a:t>
                </a:r>
                <a:r>
                  <a:rPr sz="3200" i="1" spc="-5" dirty="0">
                    <a:latin typeface="Arial"/>
                    <a:cs typeface="Arial"/>
                  </a:rPr>
                  <a:t>(hoặc </a:t>
                </a:r>
                <a:r>
                  <a:rPr sz="3200" i="1" spc="-10" dirty="0">
                    <a:latin typeface="Arial"/>
                    <a:cs typeface="Arial"/>
                  </a:rPr>
                  <a:t>đôi </a:t>
                </a:r>
                <a:r>
                  <a:rPr sz="3200" i="1" spc="-5" dirty="0">
                    <a:latin typeface="Arial"/>
                    <a:cs typeface="Arial"/>
                  </a:rPr>
                  <a:t>electron riêng) </a:t>
                </a:r>
                <a:r>
                  <a:rPr sz="3200" i="1" spc="-5">
                    <a:latin typeface="Arial"/>
                    <a:cs typeface="Arial"/>
                  </a:rPr>
                  <a:t>và </a:t>
                </a:r>
                <a:r>
                  <a:rPr lang="vi-VN" sz="3200" i="1" spc="-5">
                    <a:latin typeface="Arial"/>
                    <a:cs typeface="Arial"/>
                    <a:sym typeface="Symbol" panose="05050102010706020507" pitchFamily="18" charset="2"/>
                  </a:rPr>
                  <a:t> </a:t>
                </a:r>
                <a:r>
                  <a:rPr sz="3200" i="1" spc="-5">
                    <a:latin typeface="Arial"/>
                    <a:cs typeface="Arial"/>
                  </a:rPr>
                  <a:t>xen đều</a:t>
                </a:r>
                <a:r>
                  <a:rPr sz="3200" i="1" spc="20">
                    <a:latin typeface="Arial"/>
                    <a:cs typeface="Arial"/>
                  </a:rPr>
                  <a:t> </a:t>
                </a:r>
                <a:r>
                  <a:rPr sz="3200" i="1" spc="-5">
                    <a:latin typeface="Arial"/>
                    <a:cs typeface="Arial"/>
                  </a:rPr>
                  <a:t>nhau</a:t>
                </a:r>
                <a:r>
                  <a:rPr lang="vi-VN" sz="3200" i="1" spc="-5">
                    <a:latin typeface="Arial"/>
                    <a:cs typeface="Arial"/>
                  </a:rPr>
                  <a:t>]</a:t>
                </a:r>
                <a:endParaRPr sz="320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1E2E65D-FA0B-43F8-A0C0-3492D152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1" y="2154196"/>
                <a:ext cx="16367882" cy="2268057"/>
              </a:xfrm>
              <a:prstGeom prst="rect">
                <a:avLst/>
              </a:prstGeom>
              <a:blipFill>
                <a:blip r:embed="rId4" cstate="print"/>
                <a:stretch>
                  <a:fillRect l="-1490" b="-994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12">
            <a:extLst>
              <a:ext uri="{FF2B5EF4-FFF2-40B4-BE49-F238E27FC236}">
                <a16:creationId xmlns:a16="http://schemas.microsoft.com/office/drawing/2014/main" xmlns="" id="{AC45D2D0-1EBF-42F7-9DA4-7EE5EEAFDE75}"/>
              </a:ext>
            </a:extLst>
          </p:cNvPr>
          <p:cNvSpPr txBox="1"/>
          <p:nvPr/>
        </p:nvSpPr>
        <p:spPr>
          <a:xfrm>
            <a:off x="994832" y="4649564"/>
            <a:ext cx="148299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Ví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dụ: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31">
            <a:extLst>
              <a:ext uri="{FF2B5EF4-FFF2-40B4-BE49-F238E27FC236}">
                <a16:creationId xmlns:a16="http://schemas.microsoft.com/office/drawing/2014/main" xmlns="" id="{2F32654C-84BA-448F-8B14-079EFA5FC941}"/>
              </a:ext>
            </a:extLst>
          </p:cNvPr>
          <p:cNvSpPr txBox="1"/>
          <p:nvPr/>
        </p:nvSpPr>
        <p:spPr>
          <a:xfrm>
            <a:off x="2492341" y="4719434"/>
            <a:ext cx="14591939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spcBef>
                <a:spcPts val="125"/>
              </a:spcBef>
            </a:pPr>
            <a:r>
              <a:rPr sz="3200" spc="-5" dirty="0">
                <a:latin typeface="Times New Roman"/>
                <a:cs typeface="Times New Roman"/>
              </a:rPr>
              <a:t>CH</a:t>
            </a:r>
            <a:r>
              <a:rPr sz="3200" spc="-7" baseline="-16260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=CH-CH</a:t>
            </a:r>
            <a:r>
              <a:rPr sz="3200" spc="-5">
                <a:latin typeface="Times New Roman"/>
                <a:cs typeface="Times New Roman"/>
              </a:rPr>
              <a:t>=CH</a:t>
            </a:r>
            <a:r>
              <a:rPr sz="3200" spc="-7" baseline="-16260">
                <a:latin typeface="Times New Roman"/>
                <a:cs typeface="Times New Roman"/>
              </a:rPr>
              <a:t>2</a:t>
            </a:r>
            <a:r>
              <a:rPr lang="vi-VN" sz="3200" spc="-7" baseline="30000">
                <a:latin typeface="Times New Roman"/>
                <a:cs typeface="Times New Roman"/>
              </a:rPr>
              <a:t> </a:t>
            </a:r>
            <a:r>
              <a:rPr lang="vi-VN" sz="3200" spc="-7">
                <a:latin typeface="Times New Roman"/>
                <a:cs typeface="Times New Roman"/>
              </a:rPr>
              <a:t> (</a:t>
            </a:r>
            <a:r>
              <a:rPr lang="vi-VN" sz="3200" spc="50">
                <a:latin typeface="Symbol"/>
                <a:cs typeface="Symbol"/>
              </a:rPr>
              <a:t></a:t>
            </a:r>
            <a:r>
              <a:rPr lang="vi-VN" sz="3200" spc="-45">
                <a:latin typeface="Times New Roman"/>
                <a:cs typeface="Times New Roman"/>
                <a:sym typeface="Symbol" panose="05050102010706020507" pitchFamily="18" charset="2"/>
              </a:rPr>
              <a:t></a:t>
            </a:r>
            <a:r>
              <a:rPr lang="vi-VN" sz="3200" spc="50">
                <a:latin typeface="Symbol"/>
                <a:cs typeface="Symbol"/>
              </a:rPr>
              <a:t></a:t>
            </a:r>
            <a:r>
              <a:rPr lang="vi-VN" sz="3200" spc="-50">
                <a:latin typeface="Times New Roman"/>
                <a:cs typeface="Times New Roman"/>
              </a:rPr>
              <a:t> </a:t>
            </a:r>
            <a:r>
              <a:rPr lang="vi-VN" sz="3200" spc="50">
                <a:latin typeface="Symbol"/>
                <a:cs typeface="Symbol"/>
              </a:rPr>
              <a:t>)</a:t>
            </a:r>
            <a:r>
              <a:rPr sz="3200" spc="-7" baseline="-16260">
                <a:latin typeface="Times New Roman"/>
                <a:cs typeface="Times New Roman"/>
              </a:rPr>
              <a:t> </a:t>
            </a:r>
            <a:r>
              <a:rPr sz="3200" spc="25">
                <a:latin typeface="Times New Roman"/>
                <a:cs typeface="Times New Roman"/>
              </a:rPr>
              <a:t>;</a:t>
            </a:r>
            <a:r>
              <a:rPr lang="vi-VN" sz="3200" spc="25">
                <a:latin typeface="Times New Roman"/>
                <a:cs typeface="Times New Roman"/>
              </a:rPr>
              <a:t>  </a:t>
            </a:r>
            <a:r>
              <a:rPr sz="3200" spc="-15">
                <a:latin typeface="Times New Roman"/>
                <a:cs typeface="Times New Roman"/>
              </a:rPr>
              <a:t>CH</a:t>
            </a:r>
            <a:r>
              <a:rPr sz="3200" spc="-22" baseline="-16260">
                <a:latin typeface="Times New Roman"/>
                <a:cs typeface="Times New Roman"/>
              </a:rPr>
              <a:t>2</a:t>
            </a:r>
            <a:r>
              <a:rPr sz="3200" spc="-15" dirty="0">
                <a:latin typeface="Times New Roman"/>
                <a:cs typeface="Times New Roman"/>
              </a:rPr>
              <a:t>=CH-CH</a:t>
            </a:r>
            <a:r>
              <a:rPr sz="3200" spc="-15">
                <a:latin typeface="Times New Roman"/>
                <a:cs typeface="Times New Roman"/>
              </a:rPr>
              <a:t>=O</a:t>
            </a:r>
            <a:r>
              <a:rPr lang="vi-VN" sz="3200" spc="-15">
                <a:latin typeface="Times New Roman"/>
                <a:cs typeface="Times New Roman"/>
              </a:rPr>
              <a:t> (</a:t>
            </a:r>
            <a:r>
              <a:rPr lang="vi-VN" sz="3200" spc="50">
                <a:latin typeface="Symbol"/>
                <a:cs typeface="Symbol"/>
              </a:rPr>
              <a:t></a:t>
            </a:r>
            <a:r>
              <a:rPr lang="vi-VN" sz="3200" spc="-45">
                <a:latin typeface="Times New Roman"/>
                <a:cs typeface="Times New Roman"/>
                <a:sym typeface="Symbol" panose="05050102010706020507" pitchFamily="18" charset="2"/>
              </a:rPr>
              <a:t></a:t>
            </a:r>
            <a:r>
              <a:rPr lang="vi-VN" sz="3200" spc="50">
                <a:latin typeface="Symbol"/>
                <a:cs typeface="Symbol"/>
              </a:rPr>
              <a:t></a:t>
            </a:r>
            <a:r>
              <a:rPr lang="vi-VN" sz="3200" spc="-50">
                <a:latin typeface="Times New Roman"/>
                <a:cs typeface="Times New Roman"/>
              </a:rPr>
              <a:t> </a:t>
            </a:r>
            <a:r>
              <a:rPr lang="vi-VN" sz="3200" spc="50">
                <a:latin typeface="Symbol"/>
                <a:cs typeface="Symbol"/>
              </a:rPr>
              <a:t>)</a:t>
            </a:r>
            <a:r>
              <a:rPr sz="3200" spc="-15">
                <a:latin typeface="Times New Roman"/>
                <a:cs typeface="Times New Roman"/>
              </a:rPr>
              <a:t>;</a:t>
            </a:r>
            <a:r>
              <a:rPr sz="3200" spc="185">
                <a:latin typeface="Times New Roman"/>
                <a:cs typeface="Times New Roman"/>
              </a:rPr>
              <a:t> </a:t>
            </a:r>
            <a:r>
              <a:rPr lang="vi-VN" sz="3200" spc="185">
                <a:latin typeface="Times New Roman"/>
                <a:cs typeface="Times New Roman"/>
              </a:rPr>
              <a:t>  </a:t>
            </a:r>
            <a:r>
              <a:rPr sz="3200" spc="-5">
                <a:latin typeface="Times New Roman"/>
                <a:cs typeface="Times New Roman"/>
              </a:rPr>
              <a:t>CH</a:t>
            </a:r>
            <a:r>
              <a:rPr sz="3200" spc="-7" baseline="-16260">
                <a:latin typeface="Times New Roman"/>
                <a:cs typeface="Times New Roman"/>
              </a:rPr>
              <a:t>2</a:t>
            </a:r>
            <a:r>
              <a:rPr sz="3200" spc="-5">
                <a:latin typeface="Times New Roman"/>
                <a:cs typeface="Times New Roman"/>
              </a:rPr>
              <a:t>=CH-Cl</a:t>
            </a:r>
            <a:r>
              <a:rPr lang="vi-VN" sz="3200" spc="-5">
                <a:latin typeface="Times New Roman"/>
                <a:cs typeface="Times New Roman"/>
              </a:rPr>
              <a:t> (</a:t>
            </a:r>
            <a:r>
              <a:rPr lang="vi-VN" sz="3200" spc="50">
                <a:latin typeface="Symbol"/>
                <a:cs typeface="Symbol"/>
              </a:rPr>
              <a:t></a:t>
            </a:r>
            <a:r>
              <a:rPr lang="vi-VN" sz="3200" spc="-75">
                <a:latin typeface="Times New Roman"/>
                <a:cs typeface="Times New Roman"/>
              </a:rPr>
              <a:t> </a:t>
            </a:r>
            <a:r>
              <a:rPr lang="vi-VN" sz="3200" spc="50">
                <a:latin typeface="Symbol"/>
                <a:cs typeface="Symbol"/>
              </a:rPr>
              <a:t></a:t>
            </a:r>
            <a:r>
              <a:rPr lang="vi-VN" sz="3200" spc="50">
                <a:latin typeface="Times New Roman"/>
                <a:cs typeface="Times New Roman"/>
              </a:rPr>
              <a:t>	</a:t>
            </a:r>
            <a:r>
              <a:rPr lang="vi-VN" sz="3200" spc="55">
                <a:latin typeface="Symbol"/>
                <a:cs typeface="Symbol"/>
              </a:rPr>
              <a:t></a:t>
            </a:r>
            <a:r>
              <a:rPr lang="vi-VN" sz="3200" spc="55">
                <a:latin typeface="Times New Roman"/>
                <a:cs typeface="Times New Roman"/>
              </a:rPr>
              <a:t> </a:t>
            </a:r>
            <a:r>
              <a:rPr lang="vi-VN" sz="3200" spc="50">
                <a:latin typeface="Symbol"/>
                <a:cs typeface="Symbol"/>
              </a:rPr>
              <a:t></a:t>
            </a:r>
            <a:r>
              <a:rPr lang="vi-VN" sz="3200" spc="-260">
                <a:latin typeface="Times New Roman"/>
                <a:cs typeface="Times New Roman"/>
              </a:rPr>
              <a:t> </a:t>
            </a:r>
            <a:r>
              <a:rPr lang="vi-VN" sz="3200" spc="45">
                <a:latin typeface="Times New Roman"/>
                <a:cs typeface="Times New Roman"/>
              </a:rPr>
              <a:t>p)</a:t>
            </a:r>
            <a:endParaRPr lang="vi-VN" sz="3200">
              <a:latin typeface="Times New Roman"/>
              <a:cs typeface="Times New Roman"/>
            </a:endParaRPr>
          </a:p>
        </p:txBody>
      </p:sp>
      <p:sp>
        <p:nvSpPr>
          <p:cNvPr id="19" name="object 32">
            <a:extLst>
              <a:ext uri="{FF2B5EF4-FFF2-40B4-BE49-F238E27FC236}">
                <a16:creationId xmlns:a16="http://schemas.microsoft.com/office/drawing/2014/main" xmlns="" id="{4D8171BE-EFA4-4046-876C-B66054F22C8A}"/>
              </a:ext>
            </a:extLst>
          </p:cNvPr>
          <p:cNvSpPr txBox="1"/>
          <p:nvPr/>
        </p:nvSpPr>
        <p:spPr>
          <a:xfrm>
            <a:off x="761033" y="5227907"/>
            <a:ext cx="17704767" cy="1402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524000" indent="4763" algn="just">
              <a:lnSpc>
                <a:spcPct val="150000"/>
              </a:lnSpc>
              <a:spcBef>
                <a:spcPts val="2045"/>
              </a:spcBef>
              <a:tabLst>
                <a:tab pos="3533140" algn="l"/>
                <a:tab pos="4558665" algn="l"/>
              </a:tabLst>
            </a:pPr>
            <a:r>
              <a:rPr sz="3200" spc="-5">
                <a:latin typeface="Arial"/>
                <a:cs typeface="Arial"/>
              </a:rPr>
              <a:t>-</a:t>
            </a:r>
            <a:r>
              <a:rPr lang="vi-VN" sz="3200" spc="-5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Các </a:t>
            </a:r>
            <a:r>
              <a:rPr sz="3200" spc="-5" dirty="0">
                <a:latin typeface="Arial"/>
                <a:cs typeface="Arial"/>
              </a:rPr>
              <a:t>nhóm </a:t>
            </a:r>
            <a:r>
              <a:rPr sz="3200" spc="-10" dirty="0">
                <a:latin typeface="Arial"/>
                <a:cs typeface="Arial"/>
              </a:rPr>
              <a:t>hút </a:t>
            </a:r>
            <a:r>
              <a:rPr sz="3200" spc="-5" dirty="0">
                <a:latin typeface="Arial"/>
                <a:cs typeface="Arial"/>
              </a:rPr>
              <a:t>electron gây hiệu ứng liên </a:t>
            </a:r>
            <a:r>
              <a:rPr sz="3200" spc="-10" dirty="0">
                <a:latin typeface="Arial"/>
                <a:cs typeface="Arial"/>
              </a:rPr>
              <a:t>hợp </a:t>
            </a:r>
            <a:r>
              <a:rPr sz="3200" spc="-10">
                <a:latin typeface="Arial"/>
                <a:cs typeface="Arial"/>
              </a:rPr>
              <a:t>âm </a:t>
            </a:r>
            <a:r>
              <a:rPr sz="3200" spc="-5">
                <a:latin typeface="Arial"/>
                <a:cs typeface="Arial"/>
              </a:rPr>
              <a:t>(-</a:t>
            </a:r>
            <a:r>
              <a:rPr sz="3200" spc="-5" dirty="0">
                <a:latin typeface="Arial"/>
                <a:cs typeface="Arial"/>
              </a:rPr>
              <a:t>C) như: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-</a:t>
            </a:r>
            <a:r>
              <a:rPr sz="3200" spc="-5">
                <a:latin typeface="Arial"/>
                <a:cs typeface="Arial"/>
              </a:rPr>
              <a:t>NO</a:t>
            </a:r>
            <a:r>
              <a:rPr sz="3200" spc="-7" baseline="-21072">
                <a:latin typeface="Arial"/>
                <a:cs typeface="Arial"/>
              </a:rPr>
              <a:t>2</a:t>
            </a:r>
            <a:r>
              <a:rPr sz="3200" spc="-5">
                <a:latin typeface="Arial"/>
                <a:cs typeface="Arial"/>
              </a:rPr>
              <a:t>,-COOH,-CHO,</a:t>
            </a:r>
            <a:r>
              <a:rPr lang="vi-VN" sz="3200" spc="-5">
                <a:latin typeface="Arial"/>
                <a:cs typeface="Arial"/>
              </a:rPr>
              <a:t>-</a:t>
            </a:r>
            <a:r>
              <a:rPr sz="3200" spc="-5">
                <a:latin typeface="Arial"/>
                <a:cs typeface="Arial"/>
              </a:rPr>
              <a:t>COOR,</a:t>
            </a:r>
            <a:r>
              <a:rPr sz="3200" spc="10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-CH</a:t>
            </a:r>
            <a:r>
              <a:rPr sz="3200" spc="-5" dirty="0">
                <a:latin typeface="Arial"/>
                <a:cs typeface="Arial"/>
              </a:rPr>
              <a:t>=CH</a:t>
            </a:r>
            <a:r>
              <a:rPr sz="3200" spc="-7" baseline="-21072" dirty="0">
                <a:latin typeface="Arial"/>
                <a:cs typeface="Arial"/>
              </a:rPr>
              <a:t>2</a:t>
            </a:r>
            <a:r>
              <a:rPr sz="3200" spc="-5" dirty="0">
                <a:latin typeface="Arial"/>
                <a:cs typeface="Arial"/>
              </a:rPr>
              <a:t>, nhóm không no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xmlns="" id="{7C2EDA05-55EC-46C1-B48D-400499833FCF}"/>
              </a:ext>
            </a:extLst>
          </p:cNvPr>
          <p:cNvSpPr txBox="1"/>
          <p:nvPr/>
        </p:nvSpPr>
        <p:spPr>
          <a:xfrm>
            <a:off x="666931" y="6703740"/>
            <a:ext cx="17286514" cy="659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763">
              <a:lnSpc>
                <a:spcPct val="150000"/>
              </a:lnSpc>
              <a:spcBef>
                <a:spcPts val="95"/>
              </a:spcBef>
              <a:tabLst>
                <a:tab pos="1978025" algn="l"/>
              </a:tabLst>
            </a:pPr>
            <a:r>
              <a:rPr sz="2200" spc="-5">
                <a:latin typeface="Arial"/>
                <a:cs typeface="Arial"/>
              </a:rPr>
              <a:t>-</a:t>
            </a:r>
            <a:r>
              <a:rPr lang="vi-VN" sz="2200" spc="-5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Các </a:t>
            </a:r>
            <a:r>
              <a:rPr sz="3200" spc="-5" dirty="0">
                <a:latin typeface="Arial"/>
                <a:cs typeface="Arial"/>
              </a:rPr>
              <a:t>nhóm </a:t>
            </a:r>
            <a:r>
              <a:rPr sz="3200" spc="-10" dirty="0">
                <a:latin typeface="Arial"/>
                <a:cs typeface="Arial"/>
              </a:rPr>
              <a:t>đẩy </a:t>
            </a:r>
            <a:r>
              <a:rPr sz="3200" spc="-5" dirty="0">
                <a:latin typeface="Arial"/>
                <a:cs typeface="Arial"/>
              </a:rPr>
              <a:t>electron gây hiệu ứng liên </a:t>
            </a:r>
            <a:r>
              <a:rPr sz="3200" spc="-10">
                <a:latin typeface="Arial"/>
                <a:cs typeface="Arial"/>
              </a:rPr>
              <a:t>hợp </a:t>
            </a:r>
            <a:r>
              <a:rPr sz="3200" spc="-5">
                <a:latin typeface="Arial"/>
                <a:cs typeface="Arial"/>
              </a:rPr>
              <a:t>dương</a:t>
            </a:r>
            <a:r>
              <a:rPr sz="3200" spc="5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(+</a:t>
            </a:r>
            <a:r>
              <a:rPr sz="3200" spc="-5">
                <a:latin typeface="Arial"/>
                <a:cs typeface="Arial"/>
              </a:rPr>
              <a:t>C)</a:t>
            </a:r>
            <a:r>
              <a:rPr lang="vi-VN" sz="3200" spc="-5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thường </a:t>
            </a:r>
            <a:r>
              <a:rPr sz="3200" spc="-5" dirty="0">
                <a:latin typeface="Arial"/>
                <a:cs typeface="Arial"/>
              </a:rPr>
              <a:t>là nhóm no có </a:t>
            </a:r>
            <a:r>
              <a:rPr sz="3200" spc="-10" dirty="0">
                <a:latin typeface="Arial"/>
                <a:cs typeface="Arial"/>
              </a:rPr>
              <a:t>nguyên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tử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xmlns="" id="{8012CB64-18E5-4992-BF6D-FD87E2509D25}"/>
              </a:ext>
            </a:extLst>
          </p:cNvPr>
          <p:cNvSpPr txBox="1"/>
          <p:nvPr/>
        </p:nvSpPr>
        <p:spPr>
          <a:xfrm>
            <a:off x="761032" y="7515740"/>
            <a:ext cx="1122776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có đôi electron chưa liên kết như: OH, </a:t>
            </a:r>
            <a:r>
              <a:rPr sz="3200" spc="5" dirty="0">
                <a:latin typeface="Arial"/>
                <a:cs typeface="Arial"/>
              </a:rPr>
              <a:t>NH</a:t>
            </a:r>
            <a:r>
              <a:rPr sz="3200" spc="7" baseline="-21072" dirty="0">
                <a:latin typeface="Arial"/>
                <a:cs typeface="Arial"/>
              </a:rPr>
              <a:t>2</a:t>
            </a:r>
            <a:r>
              <a:rPr sz="3200" spc="5" dirty="0">
                <a:latin typeface="Arial"/>
                <a:cs typeface="Arial"/>
              </a:rPr>
              <a:t>,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OR</a:t>
            </a:r>
            <a:r>
              <a:rPr sz="2200" spc="-5">
                <a:latin typeface="Arial"/>
                <a:cs typeface="Arial"/>
              </a:rPr>
              <a:t>,</a:t>
            </a:r>
            <a:r>
              <a:rPr lang="vi-VN" sz="2200" spc="-5">
                <a:latin typeface="Arial"/>
                <a:cs typeface="Arial"/>
              </a:rPr>
              <a:t> </a:t>
            </a:r>
            <a:r>
              <a:rPr lang="vi-VN" sz="3200" spc="-5">
                <a:latin typeface="Arial"/>
                <a:cs typeface="Arial"/>
              </a:rPr>
              <a:t>halogen,...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9">
            <a:extLst>
              <a:ext uri="{FF2B5EF4-FFF2-40B4-BE49-F238E27FC236}">
                <a16:creationId xmlns:a16="http://schemas.microsoft.com/office/drawing/2014/main" xmlns="" id="{510E0C92-5802-4D0D-AD71-B04BA1EDA805}"/>
              </a:ext>
            </a:extLst>
          </p:cNvPr>
          <p:cNvSpPr txBox="1"/>
          <p:nvPr/>
        </p:nvSpPr>
        <p:spPr>
          <a:xfrm>
            <a:off x="5450590" y="8247676"/>
            <a:ext cx="1848652" cy="12150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4"/>
              </a:spcBef>
            </a:pPr>
            <a:r>
              <a:rPr lang="vi-VN" sz="3200" spc="215">
                <a:latin typeface="Arial" panose="020B0604020202020204" pitchFamily="34" charset="0"/>
                <a:cs typeface="Arial" panose="020B0604020202020204" pitchFamily="34" charset="0"/>
              </a:rPr>
              <a:t>CH2=CH</a:t>
            </a:r>
          </a:p>
          <a:p>
            <a:pPr marL="38100">
              <a:lnSpc>
                <a:spcPct val="100000"/>
              </a:lnSpc>
              <a:spcBef>
                <a:spcPts val="894"/>
              </a:spcBef>
            </a:pPr>
            <a:r>
              <a:rPr lang="vi-VN" sz="3200" spc="215">
                <a:latin typeface="Arial" panose="020B0604020202020204" pitchFamily="34" charset="0"/>
                <a:cs typeface="Arial" panose="020B0604020202020204" pitchFamily="34" charset="0"/>
              </a:rPr>
              <a:t>-C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xmlns="" id="{EBA1EC35-70A9-4FAB-A5FC-A205042BA797}"/>
              </a:ext>
            </a:extLst>
          </p:cNvPr>
          <p:cNvSpPr txBox="1"/>
          <p:nvPr/>
        </p:nvSpPr>
        <p:spPr>
          <a:xfrm>
            <a:off x="7977020" y="8354753"/>
            <a:ext cx="956310" cy="1169551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98425" algn="ctr">
              <a:lnSpc>
                <a:spcPct val="100000"/>
              </a:lnSpc>
              <a:spcBef>
                <a:spcPts val="740"/>
              </a:spcBef>
            </a:pPr>
            <a:r>
              <a:rPr lang="vi-VN" sz="3200" spc="370">
                <a:latin typeface="Arial"/>
                <a:cs typeface="Arial"/>
              </a:rPr>
              <a:t>Cl</a:t>
            </a:r>
          </a:p>
          <a:p>
            <a:pPr marL="98425" algn="ctr">
              <a:lnSpc>
                <a:spcPct val="100000"/>
              </a:lnSpc>
              <a:spcBef>
                <a:spcPts val="740"/>
              </a:spcBef>
            </a:pPr>
            <a:r>
              <a:rPr lang="vi-VN" sz="3200" spc="370">
                <a:latin typeface="Arial"/>
                <a:cs typeface="Arial"/>
              </a:rPr>
              <a:t>+C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xmlns="" id="{6FF40FC5-6540-46D3-98BA-5052581AC364}"/>
              </a:ext>
            </a:extLst>
          </p:cNvPr>
          <p:cNvGrpSpPr/>
          <p:nvPr/>
        </p:nvGrpSpPr>
        <p:grpSpPr>
          <a:xfrm>
            <a:off x="7643201" y="7924800"/>
            <a:ext cx="956310" cy="518858"/>
            <a:chOff x="8325442" y="5344292"/>
            <a:chExt cx="452755" cy="259079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xmlns="" id="{E0C15015-E724-4590-BF93-45580124F42B}"/>
                </a:ext>
              </a:extLst>
            </p:cNvPr>
            <p:cNvSpPr/>
            <p:nvPr/>
          </p:nvSpPr>
          <p:spPr>
            <a:xfrm>
              <a:off x="8596632" y="5480723"/>
              <a:ext cx="70051" cy="720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xmlns="" id="{BAF874C3-A277-403E-A442-D4E88B7D5B26}"/>
                </a:ext>
              </a:extLst>
            </p:cNvPr>
            <p:cNvSpPr/>
            <p:nvPr/>
          </p:nvSpPr>
          <p:spPr>
            <a:xfrm>
              <a:off x="8707715" y="5480723"/>
              <a:ext cx="70051" cy="720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xmlns="" id="{48E12F78-9D2A-4E72-B90B-DBCCD1ED42FD}"/>
                </a:ext>
              </a:extLst>
            </p:cNvPr>
            <p:cNvSpPr/>
            <p:nvPr/>
          </p:nvSpPr>
          <p:spPr>
            <a:xfrm>
              <a:off x="8325442" y="5434855"/>
              <a:ext cx="99060" cy="168275"/>
            </a:xfrm>
            <a:custGeom>
              <a:avLst/>
              <a:gdLst/>
              <a:ahLst/>
              <a:cxnLst/>
              <a:rect l="l" t="t" r="r" b="b"/>
              <a:pathLst>
                <a:path w="99059" h="168275">
                  <a:moveTo>
                    <a:pt x="98580" y="0"/>
                  </a:moveTo>
                  <a:lnTo>
                    <a:pt x="53041" y="25158"/>
                  </a:lnTo>
                  <a:lnTo>
                    <a:pt x="0" y="12336"/>
                  </a:lnTo>
                  <a:lnTo>
                    <a:pt x="69560" y="168202"/>
                  </a:lnTo>
                  <a:lnTo>
                    <a:pt x="98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xmlns="" id="{0E2ACA09-C55A-4903-84B3-C5170EFBCEB1}"/>
                </a:ext>
              </a:extLst>
            </p:cNvPr>
            <p:cNvSpPr/>
            <p:nvPr/>
          </p:nvSpPr>
          <p:spPr>
            <a:xfrm>
              <a:off x="8366473" y="5354445"/>
              <a:ext cx="271780" cy="144145"/>
            </a:xfrm>
            <a:custGeom>
              <a:avLst/>
              <a:gdLst/>
              <a:ahLst/>
              <a:cxnLst/>
              <a:rect l="l" t="t" r="r" b="b"/>
              <a:pathLst>
                <a:path w="271779" h="144145">
                  <a:moveTo>
                    <a:pt x="271702" y="71531"/>
                  </a:moveTo>
                  <a:lnTo>
                    <a:pt x="248801" y="41004"/>
                  </a:lnTo>
                  <a:lnTo>
                    <a:pt x="219101" y="18565"/>
                  </a:lnTo>
                  <a:lnTo>
                    <a:pt x="184806" y="4726"/>
                  </a:lnTo>
                  <a:lnTo>
                    <a:pt x="148117" y="0"/>
                  </a:lnTo>
                  <a:lnTo>
                    <a:pt x="101388" y="5316"/>
                  </a:lnTo>
                  <a:lnTo>
                    <a:pt x="61458" y="24531"/>
                  </a:lnTo>
                  <a:lnTo>
                    <a:pt x="30082" y="55443"/>
                  </a:lnTo>
                  <a:lnTo>
                    <a:pt x="9011" y="95849"/>
                  </a:lnTo>
                  <a:lnTo>
                    <a:pt x="0" y="143549"/>
                  </a:lnTo>
                </a:path>
              </a:pathLst>
            </a:custGeom>
            <a:ln w="20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FBA8AA1-22C6-43F0-B1F4-9F143A466863}"/>
              </a:ext>
            </a:extLst>
          </p:cNvPr>
          <p:cNvCxnSpPr/>
          <p:nvPr/>
        </p:nvCxnSpPr>
        <p:spPr>
          <a:xfrm>
            <a:off x="7493000" y="8610600"/>
            <a:ext cx="484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4040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352608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5. Hiệu ứng chuyển dịch electron trong phân tử hữu cơ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xmlns="" id="{5C3D9B67-93BC-4025-89A5-F80F81EBA885}"/>
              </a:ext>
            </a:extLst>
          </p:cNvPr>
          <p:cNvSpPr txBox="1"/>
          <p:nvPr/>
        </p:nvSpPr>
        <p:spPr>
          <a:xfrm>
            <a:off x="1031118" y="1406167"/>
            <a:ext cx="15015755" cy="35861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00">
              <a:lnSpc>
                <a:spcPct val="150000"/>
              </a:lnSpc>
              <a:spcBef>
                <a:spcPts val="745"/>
              </a:spcBef>
            </a:pPr>
            <a:r>
              <a:rPr sz="3600" b="1" i="1" spc="-5" dirty="0">
                <a:latin typeface="Arial"/>
                <a:cs typeface="Arial"/>
              </a:rPr>
              <a:t>Đặc điểm của </a:t>
            </a:r>
            <a:r>
              <a:rPr sz="3600" b="1" i="1" dirty="0">
                <a:latin typeface="Arial"/>
                <a:cs typeface="Arial"/>
              </a:rPr>
              <a:t>hiệu ứng </a:t>
            </a:r>
            <a:r>
              <a:rPr sz="3600" b="1" i="1">
                <a:latin typeface="Arial"/>
                <a:cs typeface="Arial"/>
              </a:rPr>
              <a:t>liên</a:t>
            </a:r>
            <a:r>
              <a:rPr sz="3600" b="1" i="1" spc="-35">
                <a:latin typeface="Arial"/>
                <a:cs typeface="Arial"/>
              </a:rPr>
              <a:t> </a:t>
            </a:r>
            <a:r>
              <a:rPr sz="3600" b="1" i="1">
                <a:latin typeface="Arial"/>
                <a:cs typeface="Arial"/>
              </a:rPr>
              <a:t>hợp</a:t>
            </a:r>
            <a:r>
              <a:rPr lang="vi-VN" sz="3600" b="1" i="1">
                <a:latin typeface="Arial"/>
                <a:cs typeface="Arial"/>
              </a:rPr>
              <a:t> (ví dụ: giáo trình/107)</a:t>
            </a:r>
            <a:endParaRPr sz="3600">
              <a:latin typeface="Arial"/>
              <a:cs typeface="Arial"/>
            </a:endParaRPr>
          </a:p>
          <a:p>
            <a:pPr marL="247015" marR="30480" indent="-247015">
              <a:lnSpc>
                <a:spcPct val="150000"/>
              </a:lnSpc>
              <a:spcBef>
                <a:spcPts val="650"/>
              </a:spcBef>
              <a:buChar char="-"/>
              <a:tabLst>
                <a:tab pos="247015" algn="l"/>
              </a:tabLst>
            </a:pPr>
            <a:r>
              <a:rPr sz="3600" spc="-5" dirty="0">
                <a:latin typeface="Arial"/>
                <a:cs typeface="Arial"/>
              </a:rPr>
              <a:t>Lực liên hợp </a:t>
            </a:r>
            <a:r>
              <a:rPr sz="3600" spc="-10" dirty="0">
                <a:latin typeface="Arial"/>
                <a:cs typeface="Arial"/>
              </a:rPr>
              <a:t>mạnh </a:t>
            </a:r>
            <a:r>
              <a:rPr sz="3600" dirty="0">
                <a:latin typeface="Arial"/>
                <a:cs typeface="Arial"/>
              </a:rPr>
              <a:t>và </a:t>
            </a:r>
            <a:r>
              <a:rPr sz="3600" spc="-5" dirty="0">
                <a:latin typeface="Arial"/>
                <a:cs typeface="Arial"/>
              </a:rPr>
              <a:t>bền, </a:t>
            </a:r>
            <a:r>
              <a:rPr sz="3600" dirty="0">
                <a:latin typeface="Arial"/>
                <a:cs typeface="Arial"/>
              </a:rPr>
              <a:t>không thay </a:t>
            </a:r>
            <a:r>
              <a:rPr sz="3600" spc="-5" dirty="0">
                <a:latin typeface="Arial"/>
                <a:cs typeface="Arial"/>
              </a:rPr>
              <a:t>đổi </a:t>
            </a:r>
            <a:r>
              <a:rPr sz="3600" dirty="0">
                <a:latin typeface="Arial"/>
                <a:cs typeface="Arial"/>
              </a:rPr>
              <a:t>theo </a:t>
            </a:r>
            <a:r>
              <a:rPr sz="3600">
                <a:latin typeface="Arial"/>
                <a:cs typeface="Arial"/>
              </a:rPr>
              <a:t>mạch </a:t>
            </a:r>
            <a:r>
              <a:rPr sz="3600" spc="-5">
                <a:latin typeface="Arial"/>
                <a:cs typeface="Arial"/>
              </a:rPr>
              <a:t>liên</a:t>
            </a:r>
            <a:r>
              <a:rPr sz="3600" spc="-1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hợp.</a:t>
            </a:r>
            <a:endParaRPr sz="3600">
              <a:latin typeface="Arial"/>
              <a:cs typeface="Arial"/>
            </a:endParaRPr>
          </a:p>
          <a:p>
            <a:pPr marL="247015" marR="166370" indent="-247015">
              <a:lnSpc>
                <a:spcPct val="150000"/>
              </a:lnSpc>
              <a:spcBef>
                <a:spcPts val="650"/>
              </a:spcBef>
              <a:buChar char="-"/>
              <a:tabLst>
                <a:tab pos="247015" algn="l"/>
              </a:tabLst>
            </a:pPr>
            <a:r>
              <a:rPr sz="3600" spc="-5" dirty="0">
                <a:latin typeface="Arial"/>
                <a:cs typeface="Arial"/>
              </a:rPr>
              <a:t>Có những nhóm </a:t>
            </a:r>
            <a:r>
              <a:rPr sz="3600" dirty="0">
                <a:latin typeface="Arial"/>
                <a:cs typeface="Arial"/>
              </a:rPr>
              <a:t>vừa </a:t>
            </a:r>
            <a:r>
              <a:rPr sz="3600" spc="-5" dirty="0">
                <a:latin typeface="Arial"/>
                <a:cs typeface="Arial"/>
              </a:rPr>
              <a:t>gây </a:t>
            </a:r>
            <a:r>
              <a:rPr sz="3600" spc="-10" dirty="0">
                <a:latin typeface="Arial"/>
                <a:cs typeface="Arial"/>
              </a:rPr>
              <a:t>hiệu </a:t>
            </a:r>
            <a:r>
              <a:rPr sz="3600" spc="-5" dirty="0">
                <a:latin typeface="Arial"/>
                <a:cs typeface="Arial"/>
              </a:rPr>
              <a:t>ứng </a:t>
            </a:r>
            <a:r>
              <a:rPr sz="3600" spc="-10" dirty="0">
                <a:latin typeface="Arial"/>
                <a:cs typeface="Arial"/>
              </a:rPr>
              <a:t>+C, </a:t>
            </a:r>
            <a:r>
              <a:rPr sz="3600" dirty="0">
                <a:latin typeface="Arial"/>
                <a:cs typeface="Arial"/>
              </a:rPr>
              <a:t>vừa </a:t>
            </a:r>
            <a:r>
              <a:rPr sz="3600" spc="-5" dirty="0">
                <a:latin typeface="Arial"/>
                <a:cs typeface="Arial"/>
              </a:rPr>
              <a:t>gây </a:t>
            </a:r>
            <a:r>
              <a:rPr sz="3600" spc="-10">
                <a:latin typeface="Arial"/>
                <a:cs typeface="Arial"/>
              </a:rPr>
              <a:t>hiệu </a:t>
            </a:r>
            <a:r>
              <a:rPr sz="3600" spc="-5">
                <a:latin typeface="Arial"/>
                <a:cs typeface="Arial"/>
              </a:rPr>
              <a:t>ứng</a:t>
            </a:r>
            <a:r>
              <a:rPr sz="3600" spc="5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–</a:t>
            </a:r>
            <a:r>
              <a:rPr sz="3600" spc="-10">
                <a:latin typeface="Arial"/>
                <a:cs typeface="Arial"/>
              </a:rPr>
              <a:t>C.</a:t>
            </a:r>
            <a:endParaRPr lang="vi-VN" sz="3600">
              <a:latin typeface="Arial"/>
              <a:cs typeface="Arial"/>
            </a:endParaRPr>
          </a:p>
          <a:p>
            <a:pPr marR="166370">
              <a:lnSpc>
                <a:spcPct val="150000"/>
              </a:lnSpc>
              <a:spcBef>
                <a:spcPts val="650"/>
              </a:spcBef>
              <a:tabLst>
                <a:tab pos="247015" algn="l"/>
              </a:tabLst>
            </a:pPr>
            <a:r>
              <a:rPr sz="3600" b="1" spc="-5">
                <a:solidFill>
                  <a:srgbClr val="FF0000"/>
                </a:solidFill>
                <a:latin typeface="Arial"/>
                <a:cs typeface="Arial"/>
              </a:rPr>
              <a:t>Điển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hình là nhóm vinyl:</a:t>
            </a:r>
            <a:r>
              <a:rPr sz="36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3600" b="1" spc="-7" baseline="-2006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600" b="1" spc="-5">
                <a:solidFill>
                  <a:srgbClr val="FF0000"/>
                </a:solidFill>
                <a:latin typeface="Arial"/>
                <a:cs typeface="Arial"/>
              </a:rPr>
              <a:t>=CH-</a:t>
            </a:r>
            <a:r>
              <a:rPr lang="vi-VN" sz="3600" b="1" spc="-5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3600" b="1">
                <a:solidFill>
                  <a:srgbClr val="FF0000"/>
                </a:solidFill>
                <a:latin typeface="Arial"/>
                <a:cs typeface="Arial"/>
              </a:rPr>
              <a:t>và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nhóm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benzyl:</a:t>
            </a:r>
            <a:r>
              <a:rPr sz="36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600" b="1" spc="-7" baseline="-20061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600" b="1" spc="-7" baseline="-2006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3600" b="1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982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358312" y="80872"/>
            <a:ext cx="1352608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5. Hiệu ứng chuyển dịch electron trong phân tử hữu cơ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F77671-31CD-4DAE-898F-9BE0D00829F9}"/>
              </a:ext>
            </a:extLst>
          </p:cNvPr>
          <p:cNvSpPr/>
          <p:nvPr/>
        </p:nvSpPr>
        <p:spPr>
          <a:xfrm>
            <a:off x="1279474" y="1205267"/>
            <a:ext cx="471763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590"/>
              </a:spcBef>
            </a:pPr>
            <a:r>
              <a:rPr lang="vi-VN" sz="3200" b="1" i="1" spc="-1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 </a:t>
            </a:r>
            <a:r>
              <a:rPr lang="vi-VN" sz="3200" b="1" i="1" spc="-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siêu liên hợp </a:t>
            </a:r>
            <a:endParaRPr lang="vi-VN" sz="32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ECAC81-F899-4615-9A91-82EE6AD46B1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7464" y="1955907"/>
            <a:ext cx="14106672" cy="80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8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C8366C-77E5-441A-8184-AC10F72CCD9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5200" y="1331755"/>
            <a:ext cx="12496800" cy="86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810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44175F-ABA2-426C-BC98-5DCE7D2C7999}"/>
              </a:ext>
            </a:extLst>
          </p:cNvPr>
          <p:cNvSpPr/>
          <p:nvPr/>
        </p:nvSpPr>
        <p:spPr>
          <a:xfrm>
            <a:off x="721118" y="1863732"/>
            <a:ext cx="17166692" cy="5772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 b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Sắp xếp lực base của các chất sau đây theo thứ tự giảm dần: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-CH(CH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)-NH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-NH-CH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	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-NH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C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A. I &gt; II &gt; IV &gt; III.					B. I &gt; IV &gt; II &gt; III.		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cs typeface="Times New Roman" panose="02020603050405020304" pitchFamily="18" charset="0"/>
              </a:rPr>
              <a:t>C. II &gt; I &gt; IV &gt; III.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					D. II &gt; IV &gt; I &gt; III.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 b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Sắp xếp lực acid của các chất sau đây theo thứ tự giảm dần:</a:t>
            </a: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-COOH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    		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-CH(Cl)-COOH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    </a:t>
            </a: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Cl-(CH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-COOH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 		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-CH(F)-COOH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cs typeface="Times New Roman" panose="02020603050405020304" pitchFamily="18" charset="0"/>
              </a:rPr>
              <a:t>A. IV &gt; II &gt; III &gt; I.	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				B. II &gt; IV &gt; I &gt; III.		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C. IV &gt; I &gt; II &gt; III.					D. I &gt; II &gt; III &gt; IV.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72FE9F7-C985-458D-92D1-35CAA61D0DD8}"/>
              </a:ext>
            </a:extLst>
          </p:cNvPr>
          <p:cNvSpPr/>
          <p:nvPr/>
        </p:nvSpPr>
        <p:spPr>
          <a:xfrm>
            <a:off x="1304309" y="-117843"/>
            <a:ext cx="1430200" cy="90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590"/>
              </a:spcBef>
            </a:pPr>
            <a:r>
              <a:rPr lang="vi-VN" sz="4000" b="1" i="1" spc="-1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  <a:endParaRPr lang="vi-VN" sz="4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37C46E9-4D4D-4EAD-9E73-2C5012B307AE}"/>
              </a:ext>
            </a:extLst>
          </p:cNvPr>
          <p:cNvSpPr/>
          <p:nvPr/>
        </p:nvSpPr>
        <p:spPr>
          <a:xfrm>
            <a:off x="4292600" y="3810000"/>
            <a:ext cx="685800" cy="53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vi-VN" sz="4000" b="1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C7F9225-493B-4A4F-9051-D784397CBB37}"/>
              </a:ext>
            </a:extLst>
          </p:cNvPr>
          <p:cNvSpPr/>
          <p:nvPr/>
        </p:nvSpPr>
        <p:spPr>
          <a:xfrm>
            <a:off x="4292600" y="6315106"/>
            <a:ext cx="685800" cy="493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vi-VN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9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3" y="289164"/>
            <a:ext cx="888333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1. Đặc điểm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của nguyên </a:t>
            </a: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tử</a:t>
            </a:r>
            <a:r>
              <a:rPr lang="vi-VN" sz="4000" b="1" kern="0" spc="-3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cacbon</a:t>
            </a:r>
            <a:endParaRPr lang="vi-VN" sz="4000" kern="0">
              <a:latin typeface="Arial"/>
              <a:cs typeface="Arial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xmlns="" id="{6274B86B-85A5-48E0-ACCB-802427C96055}"/>
              </a:ext>
            </a:extLst>
          </p:cNvPr>
          <p:cNvSpPr txBox="1">
            <a:spLocks/>
          </p:cNvSpPr>
          <p:nvPr/>
        </p:nvSpPr>
        <p:spPr>
          <a:xfrm>
            <a:off x="1318823" y="1657773"/>
            <a:ext cx="8434777" cy="580329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3600" b="1" kern="0">
                <a:solidFill>
                  <a:srgbClr val="FF0000"/>
                </a:solidFill>
                <a:latin typeface="Arial"/>
                <a:cs typeface="Arial"/>
              </a:rPr>
              <a:t>1.2. Trạng thái lai hóa của carbon</a:t>
            </a:r>
            <a:endParaRPr lang="vi-VN" sz="3600" kern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4A0DC50-71F4-4DFA-8EA9-904A5BC86EA1}"/>
              </a:ext>
            </a:extLst>
          </p:cNvPr>
          <p:cNvSpPr/>
          <p:nvPr/>
        </p:nvSpPr>
        <p:spPr>
          <a:xfrm>
            <a:off x="8741872" y="1657773"/>
            <a:ext cx="309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spc="-9">
                <a:latin typeface="Arial"/>
                <a:cs typeface="Arial"/>
              </a:rPr>
              <a:t>sp, </a:t>
            </a:r>
            <a:r>
              <a:rPr lang="vi-VN" sz="3600">
                <a:latin typeface="Arial"/>
                <a:cs typeface="Arial"/>
              </a:rPr>
              <a:t>sp</a:t>
            </a:r>
            <a:r>
              <a:rPr lang="vi-VN" sz="3600" baseline="25525">
                <a:latin typeface="Arial"/>
                <a:cs typeface="Arial"/>
              </a:rPr>
              <a:t>2</a:t>
            </a:r>
            <a:r>
              <a:rPr lang="vi-VN" sz="3600">
                <a:latin typeface="Arial"/>
                <a:cs typeface="Arial"/>
              </a:rPr>
              <a:t>,</a:t>
            </a:r>
            <a:r>
              <a:rPr lang="vi-VN" sz="3600" spc="-20">
                <a:latin typeface="Arial"/>
                <a:cs typeface="Arial"/>
              </a:rPr>
              <a:t> </a:t>
            </a:r>
            <a:r>
              <a:rPr lang="vi-VN" sz="3600">
                <a:latin typeface="Arial"/>
                <a:cs typeface="Arial"/>
              </a:rPr>
              <a:t>s</a:t>
            </a:r>
            <a:r>
              <a:rPr lang="vi-VN" sz="3200">
                <a:latin typeface="Arial"/>
                <a:cs typeface="Arial"/>
              </a:rPr>
              <a:t>p</a:t>
            </a:r>
            <a:r>
              <a:rPr lang="vi-VN" sz="3200" baseline="25525">
                <a:latin typeface="Arial"/>
                <a:cs typeface="Arial"/>
              </a:rPr>
              <a:t>3</a:t>
            </a:r>
            <a:endParaRPr lang="vi-VN" sz="320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object 12">
                <a:extLst>
                  <a:ext uri="{FF2B5EF4-FFF2-40B4-BE49-F238E27FC236}">
                    <a16:creationId xmlns:a16="http://schemas.microsoft.com/office/drawing/2014/main" id="{EB82BB36-39AC-4F9E-AA84-99484A10829E}"/>
                  </a:ext>
                </a:extLst>
              </p:cNvPr>
              <p:cNvSpPr txBox="1"/>
              <p:nvPr/>
            </p:nvSpPr>
            <p:spPr>
              <a:xfrm>
                <a:off x="1344223" y="2676816"/>
                <a:ext cx="12244777" cy="730488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3200" dirty="0">
                    <a:latin typeface="Arial"/>
                    <a:cs typeface="Arial"/>
                  </a:rPr>
                  <a:t>* </a:t>
                </a:r>
                <a:r>
                  <a:rPr sz="3200" spc="-10" dirty="0">
                    <a:latin typeface="Arial"/>
                    <a:cs typeface="Arial"/>
                  </a:rPr>
                  <a:t>Lai </a:t>
                </a:r>
                <a:r>
                  <a:rPr sz="3200" spc="-5" dirty="0">
                    <a:latin typeface="Arial"/>
                    <a:cs typeface="Arial"/>
                  </a:rPr>
                  <a:t>hóa </a:t>
                </a:r>
                <a:r>
                  <a:rPr sz="3200" dirty="0">
                    <a:latin typeface="Arial"/>
                    <a:cs typeface="Arial"/>
                  </a:rPr>
                  <a:t>sp </a:t>
                </a:r>
                <a:r>
                  <a:rPr sz="3200" spc="-5" dirty="0">
                    <a:latin typeface="Arial"/>
                    <a:cs typeface="Arial"/>
                  </a:rPr>
                  <a:t>(lai hóa đường</a:t>
                </a:r>
                <a:r>
                  <a:rPr sz="3200" spc="-65" dirty="0">
                    <a:latin typeface="Arial"/>
                    <a:cs typeface="Arial"/>
                  </a:rPr>
                  <a:t> </a:t>
                </a:r>
                <a:r>
                  <a:rPr sz="3200" spc="-5">
                    <a:latin typeface="Arial"/>
                    <a:cs typeface="Arial"/>
                  </a:rPr>
                  <a:t>thẳng):</a:t>
                </a:r>
                <a:r>
                  <a:rPr lang="vi-VN" sz="3200" spc="-5">
                    <a:latin typeface="Arial"/>
                    <a:cs typeface="Arial"/>
                  </a:rPr>
                  <a:t> </a:t>
                </a:r>
                <a:r>
                  <a:rPr lang="vi-VN" sz="3200" b="1" spc="-5">
                    <a:solidFill>
                      <a:srgbClr val="7030A0"/>
                    </a:solidFill>
                    <a:latin typeface="Arial"/>
                    <a:cs typeface="Arial"/>
                  </a:rPr>
                  <a:t>Acetylen (C</a:t>
                </a:r>
                <a:r>
                  <a:rPr lang="vi-VN" b="1" spc="-5">
                    <a:solidFill>
                      <a:srgbClr val="7030A0"/>
                    </a:solidFill>
                    <a:latin typeface="Arial"/>
                    <a:cs typeface="Arial"/>
                  </a:rPr>
                  <a:t>2</a:t>
                </a:r>
                <a:r>
                  <a:rPr lang="vi-VN" sz="3200" b="1" spc="-5">
                    <a:solidFill>
                      <a:srgbClr val="7030A0"/>
                    </a:solidFill>
                    <a:latin typeface="Arial"/>
                    <a:cs typeface="Arial"/>
                  </a:rPr>
                  <a:t>H</a:t>
                </a:r>
                <a:r>
                  <a:rPr lang="vi-VN" b="1" spc="-5">
                    <a:solidFill>
                      <a:srgbClr val="7030A0"/>
                    </a:solidFill>
                    <a:latin typeface="Arial"/>
                    <a:cs typeface="Arial"/>
                  </a:rPr>
                  <a:t>2</a:t>
                </a:r>
                <a:r>
                  <a:rPr lang="vi-VN" sz="3200" b="1" spc="-5">
                    <a:solidFill>
                      <a:srgbClr val="7030A0"/>
                    </a:solidFill>
                    <a:latin typeface="Arial"/>
                    <a:cs typeface="Arial"/>
                  </a:rPr>
                  <a:t>)</a:t>
                </a:r>
                <a:endParaRPr b="1">
                  <a:solidFill>
                    <a:srgbClr val="7030A0"/>
                  </a:solidFill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sz="3200">
                  <a:latin typeface="Arial"/>
                  <a:cs typeface="Arial"/>
                </a:endParaRPr>
              </a:p>
              <a:p>
                <a:pPr marL="1485900">
                  <a:lnSpc>
                    <a:spcPct val="100000"/>
                  </a:lnSpc>
                  <a:spcBef>
                    <a:spcPts val="2975"/>
                  </a:spcBef>
                </a:pPr>
                <a:r>
                  <a:rPr lang="vi-VN" sz="3200">
                    <a:latin typeface="Arial"/>
                    <a:cs typeface="Arial"/>
                  </a:rPr>
                  <a:t>			</a:t>
                </a:r>
                <a:r>
                  <a:rPr sz="3200">
                    <a:latin typeface="Arial"/>
                    <a:cs typeface="Arial"/>
                  </a:rPr>
                  <a:t>+</a:t>
                </a:r>
              </a:p>
              <a:p>
                <a:pPr>
                  <a:lnSpc>
                    <a:spcPct val="100000"/>
                  </a:lnSpc>
                </a:pPr>
                <a:endParaRPr sz="320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5"/>
                  </a:spcBef>
                </a:pPr>
                <a:endParaRPr sz="3200">
                  <a:latin typeface="Arial"/>
                  <a:cs typeface="Arial"/>
                </a:endParaRPr>
              </a:p>
              <a:p>
                <a:pPr marL="114300">
                  <a:lnSpc>
                    <a:spcPct val="150000"/>
                  </a:lnSpc>
                  <a:tabLst>
                    <a:tab pos="1495425" algn="l"/>
                    <a:tab pos="2588260" algn="l"/>
                    <a:tab pos="5171440" algn="l"/>
                    <a:tab pos="6659245" algn="l"/>
                  </a:tabLst>
                </a:pPr>
                <a:r>
                  <a:rPr sz="2800" spc="-5">
                    <a:latin typeface="Arial"/>
                    <a:cs typeface="Arial"/>
                  </a:rPr>
                  <a:t>1AO</a:t>
                </a:r>
                <a:r>
                  <a:rPr lang="vi-VN" sz="2800" spc="-5">
                    <a:latin typeface="Arial"/>
                    <a:cs typeface="Arial"/>
                  </a:rPr>
                  <a:t> </a:t>
                </a:r>
                <a:r>
                  <a:rPr sz="2800" spc="-5">
                    <a:latin typeface="Arial"/>
                    <a:cs typeface="Arial"/>
                  </a:rPr>
                  <a:t>s	</a:t>
                </a:r>
                <a:r>
                  <a:rPr lang="vi-VN" sz="2800" spc="-5">
                    <a:latin typeface="Arial"/>
                    <a:cs typeface="Arial"/>
                  </a:rPr>
                  <a:t> </a:t>
                </a:r>
                <a:r>
                  <a:rPr sz="2800" spc="-5">
                    <a:latin typeface="Arial"/>
                    <a:cs typeface="Arial"/>
                  </a:rPr>
                  <a:t>+	1AO</a:t>
                </a:r>
                <a:r>
                  <a:rPr lang="vi-VN" sz="2800" spc="-5">
                    <a:latin typeface="Arial"/>
                    <a:cs typeface="Arial"/>
                  </a:rPr>
                  <a:t> </a:t>
                </a:r>
                <a:r>
                  <a:rPr sz="2800" spc="-5">
                    <a:latin typeface="Arial"/>
                    <a:cs typeface="Arial"/>
                  </a:rPr>
                  <a:t>p</a:t>
                </a:r>
                <a:r>
                  <a:rPr sz="2800" spc="-5" dirty="0">
                    <a:latin typeface="Arial"/>
                    <a:cs typeface="Arial"/>
                  </a:rPr>
                  <a:t>	=</a:t>
                </a:r>
                <a:r>
                  <a:rPr sz="2800" spc="-5">
                    <a:latin typeface="Arial"/>
                    <a:cs typeface="Arial"/>
                  </a:rPr>
                  <a:t>	2AO</a:t>
                </a:r>
                <a:r>
                  <a:rPr lang="vi-VN" sz="2800" spc="-5">
                    <a:latin typeface="Arial"/>
                    <a:cs typeface="Arial"/>
                  </a:rPr>
                  <a:t> </a:t>
                </a:r>
                <a:r>
                  <a:rPr sz="2800" b="1" spc="-5">
                    <a:solidFill>
                      <a:srgbClr val="7030A0"/>
                    </a:solidFill>
                    <a:latin typeface="Arial"/>
                    <a:cs typeface="Arial"/>
                  </a:rPr>
                  <a:t>sp</a:t>
                </a:r>
                <a:endParaRPr sz="2800" b="1">
                  <a:solidFill>
                    <a:srgbClr val="7030A0"/>
                  </a:solidFill>
                  <a:latin typeface="Arial"/>
                  <a:cs typeface="Arial"/>
                </a:endParaRPr>
              </a:p>
              <a:p>
                <a:pPr marL="114300" marR="3246755" algn="just">
                  <a:lnSpc>
                    <a:spcPct val="150000"/>
                  </a:lnSpc>
                  <a:spcBef>
                    <a:spcPts val="5"/>
                  </a:spcBef>
                </a:pPr>
                <a:r>
                  <a:rPr lang="vi-VN" sz="2800" spc="-5">
                    <a:latin typeface="Arial"/>
                    <a:cs typeface="Arial"/>
                  </a:rPr>
                  <a:t>2AO sp tạo 1 liên kết </a:t>
                </a:r>
                <a:r>
                  <a:rPr lang="vi-VN" sz="2800" spc="-5">
                    <a:latin typeface="Arial"/>
                    <a:cs typeface="Arial"/>
                    <a:sym typeface="Symbol" panose="05050102010706020507" pitchFamily="18" charset="2"/>
                  </a:rPr>
                  <a:t> giữa 2 nguyên tử C và </a:t>
                </a:r>
                <a:r>
                  <a:rPr lang="vi-VN" sz="2800" spc="-5">
                    <a:solidFill>
                      <a:srgbClr val="FF0000"/>
                    </a:solidFill>
                    <a:latin typeface="Arial"/>
                    <a:cs typeface="Arial"/>
                    <a:sym typeface="Symbol" panose="05050102010706020507" pitchFamily="18" charset="2"/>
                  </a:rPr>
                  <a:t>1</a:t>
                </a:r>
                <a:r>
                  <a:rPr lang="vi-VN" sz="2800" spc="-5">
                    <a:latin typeface="Arial"/>
                    <a:cs typeface="Arial"/>
                    <a:sym typeface="Symbol" panose="05050102010706020507" pitchFamily="18" charset="2"/>
                  </a:rPr>
                  <a:t> liên kết  giữa C và H.</a:t>
                </a:r>
              </a:p>
              <a:p>
                <a:pPr marL="114300" marR="3246755" algn="just">
                  <a:lnSpc>
                    <a:spcPct val="150000"/>
                  </a:lnSpc>
                  <a:spcBef>
                    <a:spcPts val="5"/>
                  </a:spcBef>
                </a:pPr>
                <a:r>
                  <a:rPr lang="vi-VN" sz="2800" spc="-5">
                    <a:latin typeface="Arial"/>
                    <a:cs typeface="Arial"/>
                    <a:sym typeface="Symbol" panose="05050102010706020507" pitchFamily="18" charset="2"/>
                  </a:rPr>
                  <a:t>2</a:t>
                </a:r>
                <a:r>
                  <a:rPr lang="vi-VN" sz="2800" spc="-5">
                    <a:latin typeface="Arial"/>
                    <a:cs typeface="Arial"/>
                  </a:rPr>
                  <a:t>AO p thuần (ko lai hóa) xen phủ từng bên một với </a:t>
                </a:r>
                <a:r>
                  <a:rPr lang="vi-VN" sz="2800" spc="-5">
                    <a:latin typeface="Arial"/>
                    <a:cs typeface="Arial"/>
                    <a:sym typeface="Symbol" panose="05050102010706020507" pitchFamily="18" charset="2"/>
                  </a:rPr>
                  <a:t>2</a:t>
                </a:r>
                <a:r>
                  <a:rPr lang="vi-VN" sz="2800" spc="-5">
                    <a:latin typeface="Arial"/>
                    <a:cs typeface="Arial"/>
                  </a:rPr>
                  <a:t>AO p thuần khác tạo 2 liên kết </a:t>
                </a:r>
                <a14:m>
                  <m:oMath xmlns:m="http://schemas.openxmlformats.org/officeDocument/2006/math">
                    <m:r>
                      <a:rPr lang="vi-VN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𝜋</m:t>
                    </m:r>
                  </m:oMath>
                </a14:m>
                <a:r>
                  <a:rPr lang="vi-VN" sz="2800" spc="-10">
                    <a:latin typeface="Arial"/>
                    <a:cs typeface="Arial"/>
                  </a:rPr>
                  <a:t>.</a:t>
                </a:r>
              </a:p>
              <a:p>
                <a:pPr marL="114300" marR="3246755">
                  <a:lnSpc>
                    <a:spcPct val="150000"/>
                  </a:lnSpc>
                  <a:spcBef>
                    <a:spcPts val="5"/>
                  </a:spcBef>
                </a:pPr>
                <a:r>
                  <a:rPr sz="2800" spc="-10">
                    <a:latin typeface="Arial"/>
                    <a:cs typeface="Arial"/>
                  </a:rPr>
                  <a:t>Hình </a:t>
                </a:r>
                <a:r>
                  <a:rPr sz="2800" spc="-5" dirty="0">
                    <a:latin typeface="Arial"/>
                    <a:cs typeface="Arial"/>
                  </a:rPr>
                  <a:t>dạng liên kết: </a:t>
                </a:r>
                <a:r>
                  <a:rPr sz="2800" spc="-5">
                    <a:latin typeface="Arial"/>
                    <a:cs typeface="Arial"/>
                  </a:rPr>
                  <a:t>đường thẳng</a:t>
                </a:r>
                <a:r>
                  <a:rPr lang="vi-VN" sz="2800" spc="-5">
                    <a:latin typeface="Arial"/>
                    <a:cs typeface="Arial"/>
                  </a:rPr>
                  <a:t>.</a:t>
                </a:r>
                <a:r>
                  <a:rPr sz="2800" spc="-5">
                    <a:latin typeface="Arial"/>
                    <a:cs typeface="Arial"/>
                  </a:rPr>
                  <a:t>  </a:t>
                </a:r>
                <a:endParaRPr lang="vi-VN" sz="2800" spc="-5">
                  <a:latin typeface="Arial"/>
                  <a:cs typeface="Arial"/>
                </a:endParaRPr>
              </a:p>
              <a:p>
                <a:pPr marL="114300" marR="3246755">
                  <a:lnSpc>
                    <a:spcPct val="150000"/>
                  </a:lnSpc>
                  <a:spcBef>
                    <a:spcPts val="5"/>
                  </a:spcBef>
                </a:pPr>
                <a:r>
                  <a:rPr sz="2800" spc="-5">
                    <a:latin typeface="Arial"/>
                    <a:cs typeface="Arial"/>
                  </a:rPr>
                  <a:t>Góc </a:t>
                </a:r>
                <a:r>
                  <a:rPr sz="2800" spc="-5" dirty="0">
                    <a:latin typeface="Arial"/>
                    <a:cs typeface="Arial"/>
                  </a:rPr>
                  <a:t>liên kết :</a:t>
                </a:r>
                <a:r>
                  <a:rPr sz="2800" dirty="0">
                    <a:latin typeface="Arial"/>
                    <a:cs typeface="Arial"/>
                  </a:rPr>
                  <a:t> 180</a:t>
                </a:r>
                <a:r>
                  <a:rPr sz="2800" baseline="25525" dirty="0">
                    <a:latin typeface="Arial"/>
                    <a:cs typeface="Arial"/>
                  </a:rPr>
                  <a:t>o</a:t>
                </a:r>
                <a:endParaRPr sz="2800" baseline="25525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2" name="object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82BB36-39AC-4F9E-AA84-99484A108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23" y="2676816"/>
                <a:ext cx="12244777" cy="7304885"/>
              </a:xfrm>
              <a:prstGeom prst="rect">
                <a:avLst/>
              </a:prstGeom>
              <a:blipFill>
                <a:blip r:embed="rId4" cstate="print"/>
                <a:stretch>
                  <a:fillRect l="-1743" t="-1503" b="-200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11">
            <a:extLst>
              <a:ext uri="{FF2B5EF4-FFF2-40B4-BE49-F238E27FC236}">
                <a16:creationId xmlns:a16="http://schemas.microsoft.com/office/drawing/2014/main" xmlns="" id="{A0B2650C-B8E3-47B9-85B0-1CC8ECC43225}"/>
              </a:ext>
            </a:extLst>
          </p:cNvPr>
          <p:cNvSpPr/>
          <p:nvPr/>
        </p:nvSpPr>
        <p:spPr>
          <a:xfrm>
            <a:off x="2425137" y="3433597"/>
            <a:ext cx="205740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xmlns="" id="{2C321467-C319-4B2E-ABBA-80562457E748}"/>
              </a:ext>
            </a:extLst>
          </p:cNvPr>
          <p:cNvSpPr/>
          <p:nvPr/>
        </p:nvSpPr>
        <p:spPr>
          <a:xfrm>
            <a:off x="6045200" y="3398037"/>
            <a:ext cx="2696672" cy="1828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xmlns="" id="{53A1696F-F0F1-46D6-ABCE-D4DD3F45241E}"/>
              </a:ext>
            </a:extLst>
          </p:cNvPr>
          <p:cNvSpPr/>
          <p:nvPr/>
        </p:nvSpPr>
        <p:spPr>
          <a:xfrm>
            <a:off x="9414508" y="4352594"/>
            <a:ext cx="1812291" cy="143206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0"/>
                </a:moveTo>
                <a:lnTo>
                  <a:pt x="914400" y="76200"/>
                </a:lnTo>
                <a:lnTo>
                  <a:pt x="977900" y="44450"/>
                </a:lnTo>
                <a:lnTo>
                  <a:pt x="927100" y="44450"/>
                </a:lnTo>
                <a:lnTo>
                  <a:pt x="927100" y="31750"/>
                </a:lnTo>
                <a:lnTo>
                  <a:pt x="977900" y="31750"/>
                </a:lnTo>
                <a:lnTo>
                  <a:pt x="914400" y="0"/>
                </a:lnTo>
                <a:close/>
              </a:path>
              <a:path w="990600" h="76200">
                <a:moveTo>
                  <a:pt x="914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990600" h="76200">
                <a:moveTo>
                  <a:pt x="9779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77900" y="44450"/>
                </a:lnTo>
                <a:lnTo>
                  <a:pt x="990600" y="38100"/>
                </a:lnTo>
                <a:lnTo>
                  <a:pt x="977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xmlns="" id="{FFCA9AF6-20F8-4BB0-B60A-83D811C11910}"/>
              </a:ext>
            </a:extLst>
          </p:cNvPr>
          <p:cNvSpPr/>
          <p:nvPr/>
        </p:nvSpPr>
        <p:spPr>
          <a:xfrm>
            <a:off x="11863875" y="3921125"/>
            <a:ext cx="3443007" cy="1108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3660C96-289F-48D5-8E4A-8E4E950CAD72}"/>
              </a:ext>
            </a:extLst>
          </p:cNvPr>
          <p:cNvSpPr/>
          <p:nvPr/>
        </p:nvSpPr>
        <p:spPr>
          <a:xfrm>
            <a:off x="12827000" y="2879302"/>
            <a:ext cx="1888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b="1" spc="-9">
                <a:solidFill>
                  <a:srgbClr val="00B050"/>
                </a:solidFill>
                <a:latin typeface="Arial"/>
                <a:cs typeface="Arial"/>
              </a:rPr>
              <a:t>CH </a:t>
            </a:r>
            <a:r>
              <a:rPr lang="vi-VN" sz="3200" b="1" spc="-9">
                <a:solidFill>
                  <a:srgbClr val="00B050"/>
                </a:solidFill>
                <a:latin typeface="Arial"/>
                <a:cs typeface="Arial"/>
                <a:sym typeface="Symbol" panose="05050102010706020507" pitchFamily="18" charset="2"/>
              </a:rPr>
              <a:t> CH</a:t>
            </a:r>
            <a:endParaRPr lang="vi-VN" sz="3200" b="1">
              <a:solidFill>
                <a:srgbClr val="00B050"/>
              </a:solidFill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xmlns="" id="{E9D8D505-2C12-42D3-9B43-8A7ACC364C85}"/>
              </a:ext>
            </a:extLst>
          </p:cNvPr>
          <p:cNvSpPr/>
          <p:nvPr/>
        </p:nvSpPr>
        <p:spPr>
          <a:xfrm>
            <a:off x="11262478" y="5822257"/>
            <a:ext cx="5866286" cy="3715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20"/>
          </a:p>
        </p:txBody>
      </p:sp>
    </p:spTree>
    <p:extLst>
      <p:ext uri="{BB962C8B-B14F-4D97-AF65-F5344CB8AC3E}">
        <p14:creationId xmlns:p14="http://schemas.microsoft.com/office/powerpoint/2010/main" xmlns="" val="2215889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44175F-ABA2-426C-BC98-5DCE7D2C7999}"/>
              </a:ext>
            </a:extLst>
          </p:cNvPr>
          <p:cNvSpPr/>
          <p:nvPr/>
        </p:nvSpPr>
        <p:spPr>
          <a:xfrm>
            <a:off x="656045" y="1800418"/>
            <a:ext cx="16409367" cy="5134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Sắp xếp lực base của các chất sau đây theo thứ tự tăng dần: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-CH(CH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	NH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C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-C(CH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A. I &lt; II &lt; III &lt; IV.					B. II &lt; I &lt; IV &lt; III.		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C. III &lt; IV &lt; I &lt; II.					D. III &lt; II &lt; I &lt; IV.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Sắp xếp lực acid của các chất sau đây theo thứ tự tăng dần:</a:t>
            </a:r>
          </a:p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Cl-CH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-COOH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	C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-OH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		CH(Cl)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-COOH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 	C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OH (</a:t>
            </a:r>
            <a:r>
              <a:rPr lang="vi-VN" sz="3600" b="1"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A. IV &lt; II &lt; I &lt; III.					B. III &lt; I &lt; IV &lt; II.		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vi-VN" sz="3600">
                <a:ea typeface="Calibri" panose="020F0502020204030204" pitchFamily="34" charset="0"/>
                <a:cs typeface="Times New Roman" panose="02020603050405020304" pitchFamily="18" charset="0"/>
              </a:rPr>
              <a:t>C. IV &lt; I &lt; III &lt; II.					D. II &lt; I &lt; III &lt; IV.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72FE9F7-C985-458D-92D1-35CAA61D0DD8}"/>
              </a:ext>
            </a:extLst>
          </p:cNvPr>
          <p:cNvSpPr/>
          <p:nvPr/>
        </p:nvSpPr>
        <p:spPr>
          <a:xfrm>
            <a:off x="1495495" y="66766"/>
            <a:ext cx="1180131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590"/>
              </a:spcBef>
            </a:pPr>
            <a:r>
              <a:rPr lang="vi-VN" sz="3200" b="1" i="1" spc="-1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  <a:endParaRPr lang="vi-VN" sz="32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B732585-6C66-42FA-8553-F5C619A3CD2B}"/>
              </a:ext>
            </a:extLst>
          </p:cNvPr>
          <p:cNvSpPr/>
          <p:nvPr/>
        </p:nvSpPr>
        <p:spPr>
          <a:xfrm>
            <a:off x="11531600" y="3830816"/>
            <a:ext cx="685800" cy="53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vi-VN" sz="4000" b="1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8B216F9-E281-45EC-82AE-F36D1AD2AB90}"/>
              </a:ext>
            </a:extLst>
          </p:cNvPr>
          <p:cNvSpPr/>
          <p:nvPr/>
        </p:nvSpPr>
        <p:spPr>
          <a:xfrm>
            <a:off x="4292600" y="5638800"/>
            <a:ext cx="685800" cy="53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vi-VN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1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DFD725A-3DF1-4E1A-B3E7-6F0A1345543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2400" y="1212254"/>
            <a:ext cx="11506200" cy="86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0523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xmlns="" id="{48007DBF-A754-4089-8594-6D48769C0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8970" y="1575144"/>
            <a:ext cx="8010399" cy="8561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BÀI </a:t>
            </a:r>
            <a:r>
              <a:rPr b="1" spc="-5">
                <a:latin typeface="Arial"/>
                <a:cs typeface="Arial"/>
              </a:rPr>
              <a:t>TẬP </a:t>
            </a:r>
            <a:r>
              <a:rPr b="1" spc="30">
                <a:latin typeface="Arial"/>
                <a:cs typeface="Arial"/>
              </a:rPr>
              <a:t>CH</a:t>
            </a:r>
            <a:r>
              <a:rPr lang="vi-VN" b="1" spc="30">
                <a:latin typeface="Arial"/>
                <a:cs typeface="Arial"/>
              </a:rPr>
              <a:t>Ư</a:t>
            </a:r>
            <a:r>
              <a:rPr b="1" spc="30">
                <a:latin typeface="Arial"/>
                <a:cs typeface="Arial"/>
              </a:rPr>
              <a:t>ƠNG</a:t>
            </a:r>
            <a:r>
              <a:rPr lang="vi-VN" b="1" spc="340">
                <a:latin typeface="Arial"/>
                <a:cs typeface="Arial"/>
              </a:rPr>
              <a:t> 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75397007-EFC8-4BF2-B6C1-7F0064EAD9A4}"/>
              </a:ext>
            </a:extLst>
          </p:cNvPr>
          <p:cNvSpPr txBox="1"/>
          <p:nvPr/>
        </p:nvSpPr>
        <p:spPr>
          <a:xfrm>
            <a:off x="1042670" y="2673424"/>
            <a:ext cx="16356330" cy="1572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rgbClr val="00007C"/>
              </a:buClr>
              <a:buSzPct val="75000"/>
              <a:tabLst>
                <a:tab pos="356235" algn="l"/>
              </a:tabLst>
            </a:pPr>
            <a:r>
              <a:rPr sz="3600" b="1" dirty="0">
                <a:latin typeface="Arial"/>
                <a:cs typeface="Arial"/>
              </a:rPr>
              <a:t>Bài </a:t>
            </a:r>
            <a:r>
              <a:rPr sz="3600" b="1" spc="-5" dirty="0">
                <a:latin typeface="Arial"/>
                <a:cs typeface="Arial"/>
              </a:rPr>
              <a:t>1</a:t>
            </a:r>
            <a:r>
              <a:rPr sz="3600" spc="-5" dirty="0">
                <a:latin typeface="Arial"/>
                <a:cs typeface="Arial"/>
              </a:rPr>
              <a:t>: Viết </a:t>
            </a:r>
            <a:r>
              <a:rPr sz="3600" dirty="0">
                <a:latin typeface="Arial"/>
                <a:cs typeface="Arial"/>
              </a:rPr>
              <a:t>tất cả các </a:t>
            </a:r>
            <a:r>
              <a:rPr sz="3600" spc="-5" dirty="0">
                <a:latin typeface="Arial"/>
                <a:cs typeface="Arial"/>
              </a:rPr>
              <a:t>đồng </a:t>
            </a:r>
            <a:r>
              <a:rPr sz="3600" spc="-10" dirty="0">
                <a:latin typeface="Arial"/>
                <a:cs typeface="Arial"/>
              </a:rPr>
              <a:t>phân </a:t>
            </a:r>
            <a:r>
              <a:rPr sz="3600" dirty="0">
                <a:latin typeface="Arial"/>
                <a:cs typeface="Arial"/>
              </a:rPr>
              <a:t>của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>
                <a:latin typeface="Arial"/>
                <a:cs typeface="Arial"/>
              </a:rPr>
              <a:t>các </a:t>
            </a:r>
            <a:r>
              <a:rPr sz="3600" spc="-5">
                <a:latin typeface="Arial"/>
                <a:cs typeface="Arial"/>
              </a:rPr>
              <a:t>hợp </a:t>
            </a:r>
            <a:r>
              <a:rPr sz="3600" dirty="0">
                <a:latin typeface="Arial"/>
                <a:cs typeface="Arial"/>
              </a:rPr>
              <a:t>chất có công thức </a:t>
            </a:r>
            <a:r>
              <a:rPr sz="3600" spc="-5" dirty="0">
                <a:latin typeface="Arial"/>
                <a:cs typeface="Arial"/>
              </a:rPr>
              <a:t>phân </a:t>
            </a:r>
            <a:r>
              <a:rPr sz="3600" dirty="0">
                <a:latin typeface="Arial"/>
                <a:cs typeface="Arial"/>
              </a:rPr>
              <a:t>tử sau, </a:t>
            </a:r>
            <a:r>
              <a:rPr sz="3600" spc="-5">
                <a:latin typeface="Arial"/>
                <a:cs typeface="Arial"/>
              </a:rPr>
              <a:t>gọi </a:t>
            </a:r>
            <a:r>
              <a:rPr sz="3600">
                <a:latin typeface="Arial"/>
                <a:cs typeface="Arial"/>
              </a:rPr>
              <a:t>tên </a:t>
            </a:r>
            <a:r>
              <a:rPr sz="3600" spc="-5" dirty="0">
                <a:latin typeface="Arial"/>
                <a:cs typeface="Arial"/>
              </a:rPr>
              <a:t>quốc </a:t>
            </a:r>
            <a:r>
              <a:rPr sz="3600" dirty="0">
                <a:latin typeface="Arial"/>
                <a:cs typeface="Arial"/>
              </a:rPr>
              <a:t>tế của các </a:t>
            </a:r>
            <a:r>
              <a:rPr sz="3600" spc="-5" dirty="0">
                <a:latin typeface="Arial"/>
                <a:cs typeface="Arial"/>
              </a:rPr>
              <a:t>hợp </a:t>
            </a:r>
            <a:r>
              <a:rPr sz="3600" dirty="0">
                <a:latin typeface="Arial"/>
                <a:cs typeface="Arial"/>
              </a:rPr>
              <a:t>chất</a:t>
            </a:r>
            <a:r>
              <a:rPr sz="3600" spc="-1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đó: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xmlns="" id="{28BBFB14-EA1E-4BE6-BC7D-1DAAFB53CB0C}"/>
              </a:ext>
            </a:extLst>
          </p:cNvPr>
          <p:cNvSpPr txBox="1"/>
          <p:nvPr/>
        </p:nvSpPr>
        <p:spPr>
          <a:xfrm>
            <a:off x="4597400" y="4790569"/>
            <a:ext cx="2790190" cy="1978747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870"/>
              </a:spcBef>
              <a:buClr>
                <a:srgbClr val="00007C"/>
              </a:buClr>
              <a:buSzPct val="75000"/>
              <a:tabLst>
                <a:tab pos="952500" algn="l"/>
                <a:tab pos="953135" algn="l"/>
              </a:tabLst>
            </a:pPr>
            <a:r>
              <a:rPr sz="3600" dirty="0">
                <a:latin typeface="Arial"/>
                <a:cs typeface="Arial"/>
              </a:rPr>
              <a:t>a.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C</a:t>
            </a:r>
            <a:r>
              <a:rPr sz="3600" spc="15" baseline="-21164" dirty="0">
                <a:latin typeface="Arial"/>
                <a:cs typeface="Arial"/>
              </a:rPr>
              <a:t>6</a:t>
            </a:r>
            <a:r>
              <a:rPr sz="3600" spc="10" dirty="0">
                <a:latin typeface="Arial"/>
                <a:cs typeface="Arial"/>
              </a:rPr>
              <a:t>H</a:t>
            </a:r>
            <a:r>
              <a:rPr sz="3600" spc="15" baseline="-21164" dirty="0">
                <a:latin typeface="Arial"/>
                <a:cs typeface="Arial"/>
              </a:rPr>
              <a:t>12</a:t>
            </a:r>
            <a:endParaRPr sz="3600" baseline="-21164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tabLst>
                <a:tab pos="952500" algn="l"/>
                <a:tab pos="953135" algn="l"/>
              </a:tabLst>
            </a:pPr>
            <a:r>
              <a:rPr sz="3600" dirty="0">
                <a:latin typeface="Arial"/>
                <a:cs typeface="Arial"/>
              </a:rPr>
              <a:t>c.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C</a:t>
            </a:r>
            <a:r>
              <a:rPr sz="3600" spc="15" baseline="-21164" dirty="0">
                <a:latin typeface="Arial"/>
                <a:cs typeface="Arial"/>
              </a:rPr>
              <a:t>4</a:t>
            </a:r>
            <a:r>
              <a:rPr sz="3600" spc="10" dirty="0">
                <a:latin typeface="Arial"/>
                <a:cs typeface="Arial"/>
              </a:rPr>
              <a:t>H</a:t>
            </a:r>
            <a:r>
              <a:rPr sz="3600" spc="15" baseline="-21164" dirty="0">
                <a:latin typeface="Arial"/>
                <a:cs typeface="Arial"/>
              </a:rPr>
              <a:t>8</a:t>
            </a:r>
            <a:r>
              <a:rPr sz="3600" spc="10" dirty="0">
                <a:latin typeface="Arial"/>
                <a:cs typeface="Arial"/>
              </a:rPr>
              <a:t>O</a:t>
            </a:r>
            <a:r>
              <a:rPr sz="3600" spc="15" baseline="-21164" dirty="0">
                <a:latin typeface="Arial"/>
                <a:cs typeface="Arial"/>
              </a:rPr>
              <a:t>2</a:t>
            </a:r>
            <a:endParaRPr sz="3600" baseline="-21164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tabLst>
                <a:tab pos="952500" algn="l"/>
                <a:tab pos="953135" algn="l"/>
              </a:tabLst>
            </a:pPr>
            <a:r>
              <a:rPr sz="3600" dirty="0">
                <a:latin typeface="Arial"/>
                <a:cs typeface="Arial"/>
              </a:rPr>
              <a:t>e.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C</a:t>
            </a:r>
            <a:r>
              <a:rPr sz="3600" spc="7" baseline="-21164" dirty="0">
                <a:latin typeface="Arial"/>
                <a:cs typeface="Arial"/>
              </a:rPr>
              <a:t>4</a:t>
            </a:r>
            <a:r>
              <a:rPr sz="3600" spc="5" dirty="0">
                <a:latin typeface="Arial"/>
                <a:cs typeface="Arial"/>
              </a:rPr>
              <a:t>H</a:t>
            </a:r>
            <a:r>
              <a:rPr sz="3600" spc="7" baseline="-21164" dirty="0">
                <a:latin typeface="Arial"/>
                <a:cs typeface="Arial"/>
              </a:rPr>
              <a:t>9</a:t>
            </a:r>
            <a:r>
              <a:rPr sz="3600" spc="5" dirty="0">
                <a:latin typeface="Arial"/>
                <a:cs typeface="Arial"/>
              </a:rPr>
              <a:t>Cl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xmlns="" id="{6F5199E6-3182-4184-8E0C-CC208C4EE138}"/>
              </a:ext>
            </a:extLst>
          </p:cNvPr>
          <p:cNvSpPr txBox="1"/>
          <p:nvPr/>
        </p:nvSpPr>
        <p:spPr>
          <a:xfrm>
            <a:off x="11074400" y="4822799"/>
            <a:ext cx="2557145" cy="1978747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870"/>
              </a:spcBef>
            </a:pPr>
            <a:r>
              <a:rPr sz="3600" dirty="0">
                <a:latin typeface="Arial"/>
                <a:cs typeface="Arial"/>
              </a:rPr>
              <a:t>b.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C</a:t>
            </a:r>
            <a:r>
              <a:rPr sz="3600" spc="7" baseline="-21164" dirty="0">
                <a:latin typeface="Arial"/>
                <a:cs typeface="Arial"/>
              </a:rPr>
              <a:t>4</a:t>
            </a:r>
            <a:r>
              <a:rPr sz="3600" spc="5" dirty="0">
                <a:latin typeface="Arial"/>
                <a:cs typeface="Arial"/>
              </a:rPr>
              <a:t>H</a:t>
            </a:r>
            <a:r>
              <a:rPr sz="3600" spc="7" baseline="-21164" dirty="0">
                <a:latin typeface="Arial"/>
                <a:cs typeface="Arial"/>
              </a:rPr>
              <a:t>8</a:t>
            </a:r>
            <a:r>
              <a:rPr sz="3600" spc="5" dirty="0">
                <a:latin typeface="Arial"/>
                <a:cs typeface="Arial"/>
              </a:rPr>
              <a:t>O</a:t>
            </a:r>
            <a:endParaRPr sz="360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765"/>
              </a:spcBef>
            </a:pPr>
            <a:r>
              <a:rPr sz="3600" dirty="0">
                <a:latin typeface="Arial"/>
                <a:cs typeface="Arial"/>
              </a:rPr>
              <a:t>d.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C</a:t>
            </a:r>
            <a:r>
              <a:rPr sz="3600" spc="15" baseline="-21164" dirty="0">
                <a:latin typeface="Arial"/>
                <a:cs typeface="Arial"/>
              </a:rPr>
              <a:t>4</a:t>
            </a:r>
            <a:r>
              <a:rPr sz="3600" spc="10" dirty="0">
                <a:latin typeface="Arial"/>
                <a:cs typeface="Arial"/>
              </a:rPr>
              <a:t>H</a:t>
            </a:r>
            <a:r>
              <a:rPr sz="3600" spc="15" baseline="-21164" dirty="0">
                <a:latin typeface="Arial"/>
                <a:cs typeface="Arial"/>
              </a:rPr>
              <a:t>10</a:t>
            </a:r>
            <a:r>
              <a:rPr sz="3600" spc="10" dirty="0">
                <a:latin typeface="Arial"/>
                <a:cs typeface="Arial"/>
              </a:rPr>
              <a:t>O</a:t>
            </a:r>
            <a:endParaRPr sz="3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lang="vi-VN" sz="3600" spc="-5">
                <a:latin typeface="Arial"/>
                <a:cs typeface="Arial"/>
              </a:rPr>
              <a:t> </a:t>
            </a:r>
            <a:r>
              <a:rPr sz="3600" spc="-5">
                <a:latin typeface="Arial"/>
                <a:cs typeface="Arial"/>
              </a:rPr>
              <a:t>g</a:t>
            </a:r>
            <a:r>
              <a:rPr sz="3600" spc="-5" dirty="0">
                <a:latin typeface="Arial"/>
                <a:cs typeface="Arial"/>
              </a:rPr>
              <a:t>.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C</a:t>
            </a:r>
            <a:r>
              <a:rPr sz="3600" spc="7" baseline="-21164" dirty="0">
                <a:latin typeface="Arial"/>
                <a:cs typeface="Arial"/>
              </a:rPr>
              <a:t>4</a:t>
            </a:r>
            <a:r>
              <a:rPr sz="3600" spc="5" dirty="0">
                <a:latin typeface="Arial"/>
                <a:cs typeface="Arial"/>
              </a:rPr>
              <a:t>H</a:t>
            </a:r>
            <a:r>
              <a:rPr sz="3600" spc="7" baseline="-21164" dirty="0">
                <a:latin typeface="Arial"/>
                <a:cs typeface="Arial"/>
              </a:rPr>
              <a:t>11</a:t>
            </a:r>
            <a:r>
              <a:rPr sz="3600" spc="5" dirty="0">
                <a:latin typeface="Arial"/>
                <a:cs typeface="Arial"/>
              </a:rPr>
              <a:t>N.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077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914" y="532051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xmlns="" id="{48007DBF-A754-4089-8594-6D48769C0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8970" y="1575144"/>
            <a:ext cx="8010399" cy="8561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BÀI </a:t>
            </a:r>
            <a:r>
              <a:rPr b="1" spc="-5">
                <a:latin typeface="Arial"/>
                <a:cs typeface="Arial"/>
              </a:rPr>
              <a:t>TẬP </a:t>
            </a:r>
            <a:r>
              <a:rPr b="1" spc="30">
                <a:latin typeface="Arial"/>
                <a:cs typeface="Arial"/>
              </a:rPr>
              <a:t>CH</a:t>
            </a:r>
            <a:r>
              <a:rPr lang="vi-VN" b="1" spc="30">
                <a:latin typeface="Arial"/>
                <a:cs typeface="Arial"/>
              </a:rPr>
              <a:t>Ư</a:t>
            </a:r>
            <a:r>
              <a:rPr b="1" spc="30">
                <a:latin typeface="Arial"/>
                <a:cs typeface="Arial"/>
              </a:rPr>
              <a:t>ƠNG</a:t>
            </a:r>
            <a:r>
              <a:rPr lang="vi-VN" b="1" spc="340">
                <a:latin typeface="Arial"/>
                <a:cs typeface="Arial"/>
              </a:rPr>
              <a:t> 1</a:t>
            </a:r>
            <a:endParaRPr sz="4100">
              <a:latin typeface="Arial"/>
              <a:cs typeface="Arial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xmlns="" id="{EDECF947-82C3-4DED-8310-B9AB271C160D}"/>
              </a:ext>
            </a:extLst>
          </p:cNvPr>
          <p:cNvSpPr txBox="1"/>
          <p:nvPr/>
        </p:nvSpPr>
        <p:spPr>
          <a:xfrm>
            <a:off x="656045" y="2706081"/>
            <a:ext cx="17074444" cy="4386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" marR="433070" algn="just">
              <a:lnSpc>
                <a:spcPct val="150000"/>
              </a:lnSpc>
              <a:spcBef>
                <a:spcPts val="105"/>
              </a:spcBef>
              <a:buClr>
                <a:srgbClr val="00007C"/>
              </a:buClr>
              <a:buSzPct val="75000"/>
              <a:tabLst>
                <a:tab pos="381635" algn="l"/>
              </a:tabLst>
            </a:pPr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sz="3600" b="1" spc="-5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Hợp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chất hữu cơ X có công thức phân 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tử là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600" baseline="-21164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3600" baseline="-21164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O.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Biết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rằng hợp chất này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khả 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năng hoạt động quang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học. Công thức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cấu </a:t>
            </a:r>
            <a:r>
              <a:rPr sz="3600" spc="-5">
                <a:latin typeface="Arial" panose="020B0604020202020204" pitchFamily="34" charset="0"/>
                <a:cs typeface="Arial" panose="020B0604020202020204" pitchFamily="34" charset="0"/>
              </a:rPr>
              <a:t>tạo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thể có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của X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gì?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thức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cấu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tạo hãy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biểu diễn 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hợp </a:t>
            </a:r>
            <a:r>
              <a:rPr sz="3600" spc="5" dirty="0">
                <a:latin typeface="Arial" panose="020B0604020202020204" pitchFamily="34" charset="0"/>
                <a:cs typeface="Arial" panose="020B0604020202020204" pitchFamily="34" charset="0"/>
              </a:rPr>
              <a:t>chất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bằng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thức </a:t>
            </a:r>
            <a:r>
              <a:rPr sz="3600" spc="-5">
                <a:latin typeface="Arial" panose="020B0604020202020204" pitchFamily="34" charset="0"/>
                <a:cs typeface="Arial" panose="020B0604020202020204" pitchFamily="34" charset="0"/>
              </a:rPr>
              <a:t>chiều Fisơ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xác định cấu hình của nguyên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tử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bất 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đối.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0500">
              <a:lnSpc>
                <a:spcPct val="150000"/>
              </a:lnSpc>
              <a:spcBef>
                <a:spcPts val="2530"/>
              </a:spcBef>
            </a:pPr>
            <a:r>
              <a:rPr sz="3600" b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 </a:t>
            </a:r>
            <a:r>
              <a:rPr sz="36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án: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có 3 công thức </a:t>
            </a:r>
            <a:r>
              <a:rPr sz="3600" spc="-10" dirty="0">
                <a:latin typeface="Arial" panose="020B0604020202020204" pitchFamily="34" charset="0"/>
                <a:cs typeface="Arial" panose="020B0604020202020204" pitchFamily="34" charset="0"/>
              </a:rPr>
              <a:t>cấu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tạo phù hợp (2 ancol và 1</a:t>
            </a:r>
            <a:r>
              <a:rPr sz="36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ete).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3863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899" y="406944"/>
            <a:ext cx="15884820" cy="615553"/>
          </a:xfrm>
        </p:spPr>
        <p:txBody>
          <a:bodyPr/>
          <a:lstStyle/>
          <a:p>
            <a:r>
              <a:rPr lang="vi-VN" sz="4000" b="1">
                <a:solidFill>
                  <a:srgbClr val="FF0000"/>
                </a:solidFill>
              </a:rPr>
              <a:t>6. CÁC PHẢN ỨNG TRONG HÓA HỮU CƠ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AF501E20-BE6E-44F0-8E40-C13CE880F075}"/>
              </a:ext>
            </a:extLst>
          </p:cNvPr>
          <p:cNvSpPr txBox="1"/>
          <p:nvPr/>
        </p:nvSpPr>
        <p:spPr>
          <a:xfrm>
            <a:off x="1347852" y="1942480"/>
            <a:ext cx="16786860" cy="66485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3565" marR="5080" indent="-5715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Phản ứng thế (ký hiệu S)</a:t>
            </a:r>
          </a:p>
          <a:p>
            <a:pPr marL="583565" marR="5080" indent="-5715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Phản ứng cộng (ký hiệu A)</a:t>
            </a:r>
          </a:p>
          <a:p>
            <a:pPr marL="583565" marR="5080" indent="-5715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Phản ứng tách loại</a:t>
            </a:r>
          </a:p>
          <a:p>
            <a:pPr marL="583565" marR="5080" indent="-5715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Phản ứng oxy hóa khử</a:t>
            </a:r>
          </a:p>
          <a:p>
            <a:pPr marL="583565" marR="5080" indent="-5715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Phản ứng trùng hợp</a:t>
            </a:r>
          </a:p>
          <a:p>
            <a:pPr marL="583565" marR="5080" indent="-5715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Phản ứng trùng ngưng</a:t>
            </a:r>
          </a:p>
          <a:p>
            <a:pPr marL="583565" marR="5080" indent="-5715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Phản ứng ester hóa và thủy phân este</a:t>
            </a:r>
          </a:p>
          <a:p>
            <a:pPr marL="583565" marR="5080" indent="-5715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Phản ứng cracking 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2542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1577400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thế (ký hiệu S)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AF501E20-BE6E-44F0-8E40-C13CE880F075}"/>
              </a:ext>
            </a:extLst>
          </p:cNvPr>
          <p:cNvSpPr txBox="1"/>
          <p:nvPr/>
        </p:nvSpPr>
        <p:spPr>
          <a:xfrm>
            <a:off x="1085546" y="1985857"/>
            <a:ext cx="16279748" cy="6659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Phản ứng trong đó một nguyên tử hay nhóm nguyên tử được thay thế bằng </a:t>
            </a:r>
            <a:r>
              <a:rPr lang="vi-VN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nguyên tử hay nhóm nguyên tử khác.</a:t>
            </a:r>
          </a:p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Tổng quát:         B-X     +      A     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     B-A     +     X.</a:t>
            </a:r>
          </a:p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Trong đó: </a:t>
            </a:r>
            <a:r>
              <a:rPr lang="vi-VN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A: là tác nhân thế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. </a:t>
            </a:r>
            <a:r>
              <a:rPr lang="vi-VN" sz="32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B-X: là chất phản ứng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 trong đó </a:t>
            </a:r>
            <a:r>
              <a:rPr lang="vi-VN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B là trung tâm phản ứng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.</a:t>
            </a:r>
          </a:p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Ví dụ:   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2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5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OH + Na  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2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5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ONa + 1/2H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2</a:t>
            </a:r>
          </a:p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Tùy theo cơ chế và tác nhân phản ứng, chia làm </a:t>
            </a:r>
            <a:r>
              <a:rPr lang="vi-VN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3 loại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:</a:t>
            </a:r>
          </a:p>
          <a:p>
            <a:pPr marL="469265" marR="5080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+"/>
              <a:tabLst>
                <a:tab pos="356235" algn="l"/>
              </a:tabLst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thế ái nhân.</a:t>
            </a:r>
          </a:p>
          <a:p>
            <a:pPr marL="469265" marR="5080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+"/>
              <a:tabLst>
                <a:tab pos="356235" algn="l"/>
              </a:tabLst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thế gốc tự do.</a:t>
            </a:r>
          </a:p>
          <a:p>
            <a:pPr marL="469265" marR="5080" indent="-45720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+"/>
              <a:tabLst>
                <a:tab pos="356235" algn="l"/>
              </a:tabLst>
            </a:pP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thế ái điện tử.</a:t>
            </a:r>
          </a:p>
        </p:txBody>
      </p:sp>
    </p:spTree>
    <p:extLst>
      <p:ext uri="{BB962C8B-B14F-4D97-AF65-F5344CB8AC3E}">
        <p14:creationId xmlns:p14="http://schemas.microsoft.com/office/powerpoint/2010/main" xmlns="" val="1747842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1577400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thế (ký hiệu S)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AF501E20-BE6E-44F0-8E40-C13CE880F075}"/>
              </a:ext>
            </a:extLst>
          </p:cNvPr>
          <p:cNvSpPr txBox="1"/>
          <p:nvPr/>
        </p:nvSpPr>
        <p:spPr>
          <a:xfrm>
            <a:off x="1178598" y="1780024"/>
            <a:ext cx="6771602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thế ái nhân (S</a:t>
            </a:r>
            <a:r>
              <a:rPr lang="vi-V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BE6B5B1-014B-4EC5-8C37-BF6A7F2FE8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2121" y="2476480"/>
            <a:ext cx="11531186" cy="30235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0B71A3-88D7-4C5D-BACE-C8749E6BD509}"/>
              </a:ext>
            </a:extLst>
          </p:cNvPr>
          <p:cNvSpPr/>
          <p:nvPr/>
        </p:nvSpPr>
        <p:spPr>
          <a:xfrm>
            <a:off x="1107318" y="5454648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thế gốc tự do (S</a:t>
            </a:r>
            <a:r>
              <a:rPr lang="vi-V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R</a:t>
            </a: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)</a:t>
            </a:r>
            <a:endParaRPr lang="vi-VN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D5B11BF-9F67-4ABC-84F5-AE24DBBA462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092" y="6082864"/>
            <a:ext cx="12088738" cy="27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33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1577400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thế (ký hiệu S)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AF501E20-BE6E-44F0-8E40-C13CE880F075}"/>
              </a:ext>
            </a:extLst>
          </p:cNvPr>
          <p:cNvSpPr txBox="1"/>
          <p:nvPr/>
        </p:nvSpPr>
        <p:spPr>
          <a:xfrm>
            <a:off x="1178598" y="1780024"/>
            <a:ext cx="6771602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thế ái điện tử (S</a:t>
            </a:r>
            <a:r>
              <a:rPr lang="vi-V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</a:t>
            </a: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92132B-22D1-4126-A876-B08B9BDCB0A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6345" y="2601522"/>
            <a:ext cx="11368910" cy="28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92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1577400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cộng (ký hiệu A)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AF501E20-BE6E-44F0-8E40-C13CE880F075}"/>
              </a:ext>
            </a:extLst>
          </p:cNvPr>
          <p:cNvSpPr txBox="1"/>
          <p:nvPr/>
        </p:nvSpPr>
        <p:spPr>
          <a:xfrm>
            <a:off x="1178598" y="1780024"/>
            <a:ext cx="16372802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kết hợp hai hay nhiều phân tử khác nhau thành một phân tử duy nhất.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91A01C2-4A7E-4132-8850-833B3EBA7E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1032" y="2683726"/>
            <a:ext cx="15851533" cy="3723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DE4A6E7-D7D7-4D3A-BACE-791185E38B5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b="27386"/>
          <a:stretch/>
        </p:blipFill>
        <p:spPr>
          <a:xfrm>
            <a:off x="1178598" y="6612242"/>
            <a:ext cx="15851534" cy="1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12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1577400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cộng (ký hiệu A)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xmlns="" id="{D075ECFC-47C2-4287-85FD-33721B635B2E}"/>
              </a:ext>
            </a:extLst>
          </p:cNvPr>
          <p:cNvSpPr txBox="1"/>
          <p:nvPr/>
        </p:nvSpPr>
        <p:spPr>
          <a:xfrm>
            <a:off x="1178598" y="1780024"/>
            <a:ext cx="6771602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cộng ái nhân (A</a:t>
            </a:r>
            <a:r>
              <a:rPr lang="vi-V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2D8DBCE-E226-4C05-81A4-6F2A6F9EFD9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8257" y="2775693"/>
            <a:ext cx="10045650" cy="1101660"/>
          </a:xfrm>
          <a:prstGeom prst="rect">
            <a:avLst/>
          </a:prstGeom>
        </p:spPr>
      </p:pic>
      <p:sp>
        <p:nvSpPr>
          <p:cNvPr id="16" name="object 11">
            <a:extLst>
              <a:ext uri="{FF2B5EF4-FFF2-40B4-BE49-F238E27FC236}">
                <a16:creationId xmlns:a16="http://schemas.microsoft.com/office/drawing/2014/main" xmlns="" id="{31DA464B-6D3F-4A81-87A7-5B9EDD0978AB}"/>
              </a:ext>
            </a:extLst>
          </p:cNvPr>
          <p:cNvSpPr txBox="1"/>
          <p:nvPr/>
        </p:nvSpPr>
        <p:spPr>
          <a:xfrm>
            <a:off x="1228109" y="4022360"/>
            <a:ext cx="6771602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cộng ái điện tử (A</a:t>
            </a:r>
            <a:r>
              <a:rPr lang="vi-V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E</a:t>
            </a:r>
            <a:r>
              <a:rPr lang="vi-VN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774307C-2969-48B5-94B7-0214C93B0AC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84782" y="5103076"/>
            <a:ext cx="9112035" cy="11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97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3" y="289164"/>
            <a:ext cx="888333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1. Đặc điểm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của nguyên </a:t>
            </a: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tử</a:t>
            </a:r>
            <a:r>
              <a:rPr lang="vi-VN" sz="4000" b="1" kern="0" spc="-3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cacbon</a:t>
            </a:r>
            <a:endParaRPr lang="vi-VN" sz="4000" kern="0">
              <a:latin typeface="Arial"/>
              <a:cs typeface="Arial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xmlns="" id="{6274B86B-85A5-48E0-ACCB-802427C96055}"/>
              </a:ext>
            </a:extLst>
          </p:cNvPr>
          <p:cNvSpPr txBox="1">
            <a:spLocks/>
          </p:cNvSpPr>
          <p:nvPr/>
        </p:nvSpPr>
        <p:spPr>
          <a:xfrm>
            <a:off x="1298503" y="1572257"/>
            <a:ext cx="8434777" cy="580329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3600" b="1" kern="0">
                <a:solidFill>
                  <a:srgbClr val="FF0000"/>
                </a:solidFill>
                <a:latin typeface="Arial"/>
                <a:cs typeface="Arial"/>
              </a:rPr>
              <a:t>1.2. Trạng thái lai hóa của carbon</a:t>
            </a:r>
            <a:endParaRPr lang="vi-VN" sz="3600" kern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4A0DC50-71F4-4DFA-8EA9-904A5BC86EA1}"/>
              </a:ext>
            </a:extLst>
          </p:cNvPr>
          <p:cNvSpPr/>
          <p:nvPr/>
        </p:nvSpPr>
        <p:spPr>
          <a:xfrm>
            <a:off x="8741872" y="1624771"/>
            <a:ext cx="309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spc="-9">
                <a:latin typeface="Arial"/>
                <a:cs typeface="Arial"/>
              </a:rPr>
              <a:t>sp, </a:t>
            </a:r>
            <a:r>
              <a:rPr lang="vi-VN" sz="3600">
                <a:latin typeface="Arial"/>
                <a:cs typeface="Arial"/>
              </a:rPr>
              <a:t>sp</a:t>
            </a:r>
            <a:r>
              <a:rPr lang="vi-VN" sz="3600" baseline="25525">
                <a:latin typeface="Arial"/>
                <a:cs typeface="Arial"/>
              </a:rPr>
              <a:t>2</a:t>
            </a:r>
            <a:r>
              <a:rPr lang="vi-VN" sz="3600">
                <a:latin typeface="Arial"/>
                <a:cs typeface="Arial"/>
              </a:rPr>
              <a:t>,</a:t>
            </a:r>
            <a:r>
              <a:rPr lang="vi-VN" sz="3600" spc="-20">
                <a:latin typeface="Arial"/>
                <a:cs typeface="Arial"/>
              </a:rPr>
              <a:t> </a:t>
            </a:r>
            <a:r>
              <a:rPr lang="vi-VN" sz="3600">
                <a:latin typeface="Arial"/>
                <a:cs typeface="Arial"/>
              </a:rPr>
              <a:t>s</a:t>
            </a:r>
            <a:r>
              <a:rPr lang="vi-VN" sz="3200">
                <a:latin typeface="Arial"/>
                <a:cs typeface="Arial"/>
              </a:rPr>
              <a:t>p</a:t>
            </a:r>
            <a:r>
              <a:rPr lang="vi-VN" sz="3200" baseline="25525">
                <a:latin typeface="Arial"/>
                <a:cs typeface="Arial"/>
              </a:rPr>
              <a:t>3</a:t>
            </a:r>
            <a:endParaRPr lang="vi-VN" sz="3200"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xmlns="" id="{DFFE9DFD-E547-4399-968D-242747942303}"/>
              </a:ext>
            </a:extLst>
          </p:cNvPr>
          <p:cNvSpPr txBox="1"/>
          <p:nvPr/>
        </p:nvSpPr>
        <p:spPr>
          <a:xfrm>
            <a:off x="1065952" y="2361285"/>
            <a:ext cx="8687648" cy="518774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L="74506">
              <a:spcBef>
                <a:spcPts val="205"/>
              </a:spcBef>
            </a:pPr>
            <a:r>
              <a:rPr sz="3200">
                <a:latin typeface="Arial"/>
                <a:cs typeface="Arial"/>
              </a:rPr>
              <a:t>* </a:t>
            </a:r>
            <a:r>
              <a:rPr sz="3200" spc="-9">
                <a:latin typeface="Arial"/>
                <a:cs typeface="Arial"/>
              </a:rPr>
              <a:t>Lai hóa </a:t>
            </a:r>
            <a:r>
              <a:rPr sz="3200" spc="9">
                <a:latin typeface="Arial"/>
                <a:cs typeface="Arial"/>
              </a:rPr>
              <a:t>sp</a:t>
            </a:r>
            <a:r>
              <a:rPr sz="3200" spc="13" baseline="25132">
                <a:latin typeface="Arial"/>
                <a:cs typeface="Arial"/>
              </a:rPr>
              <a:t>2 </a:t>
            </a:r>
            <a:r>
              <a:rPr sz="3200">
                <a:latin typeface="Arial"/>
                <a:cs typeface="Arial"/>
              </a:rPr>
              <a:t>(lai </a:t>
            </a:r>
            <a:r>
              <a:rPr sz="3200" spc="-9">
                <a:latin typeface="Arial"/>
                <a:cs typeface="Arial"/>
              </a:rPr>
              <a:t>hóa tam</a:t>
            </a:r>
            <a:r>
              <a:rPr sz="3200" spc="-695">
                <a:latin typeface="Arial"/>
                <a:cs typeface="Arial"/>
              </a:rPr>
              <a:t> </a:t>
            </a:r>
            <a:r>
              <a:rPr lang="vi-VN" sz="3200" spc="-695">
                <a:latin typeface="Arial"/>
                <a:cs typeface="Arial"/>
              </a:rPr>
              <a:t> </a:t>
            </a:r>
            <a:r>
              <a:rPr sz="3200" spc="-9">
                <a:latin typeface="Arial"/>
                <a:cs typeface="Arial"/>
              </a:rPr>
              <a:t>giác):</a:t>
            </a:r>
            <a:r>
              <a:rPr lang="vi-VN" sz="3200" spc="-9">
                <a:latin typeface="Arial"/>
                <a:cs typeface="Arial"/>
              </a:rPr>
              <a:t> </a:t>
            </a:r>
            <a:r>
              <a:rPr lang="vi-VN" sz="3200" b="1" spc="-9">
                <a:solidFill>
                  <a:srgbClr val="7030A0"/>
                </a:solidFill>
                <a:latin typeface="Arial"/>
                <a:cs typeface="Arial"/>
              </a:rPr>
              <a:t>Ethylen (C</a:t>
            </a:r>
            <a:r>
              <a:rPr lang="vi-VN" b="1" spc="-9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lang="vi-VN" sz="3200" b="1" spc="-9">
                <a:solidFill>
                  <a:srgbClr val="7030A0"/>
                </a:solidFill>
                <a:latin typeface="Arial"/>
                <a:cs typeface="Arial"/>
              </a:rPr>
              <a:t>H</a:t>
            </a:r>
            <a:r>
              <a:rPr lang="vi-VN" b="1" spc="-9">
                <a:solidFill>
                  <a:srgbClr val="7030A0"/>
                </a:solidFill>
                <a:latin typeface="Arial"/>
                <a:cs typeface="Arial"/>
              </a:rPr>
              <a:t>4</a:t>
            </a:r>
            <a:r>
              <a:rPr lang="vi-VN" sz="3200" b="1" spc="-9">
                <a:solidFill>
                  <a:srgbClr val="7030A0"/>
                </a:solidFill>
                <a:latin typeface="Arial"/>
                <a:cs typeface="Arial"/>
              </a:rPr>
              <a:t>)</a:t>
            </a:r>
            <a:endParaRPr sz="3200" b="1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xmlns="" id="{ED320833-D760-4DA7-BD47-FFD4C7377A05}"/>
              </a:ext>
            </a:extLst>
          </p:cNvPr>
          <p:cNvSpPr/>
          <p:nvPr/>
        </p:nvSpPr>
        <p:spPr>
          <a:xfrm>
            <a:off x="1696720" y="3410792"/>
            <a:ext cx="2086187" cy="1918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xmlns="" id="{1F02F7FD-0A6E-4C32-AFE5-B06572DDB7BF}"/>
              </a:ext>
            </a:extLst>
          </p:cNvPr>
          <p:cNvSpPr txBox="1"/>
          <p:nvPr/>
        </p:nvSpPr>
        <p:spPr>
          <a:xfrm>
            <a:off x="4661226" y="4086682"/>
            <a:ext cx="311687" cy="566765"/>
          </a:xfrm>
          <a:prstGeom prst="rect">
            <a:avLst/>
          </a:prstGeom>
        </p:spPr>
        <p:txBody>
          <a:bodyPr vert="horz" wrap="square" lIns="0" tIns="24836" rIns="0" bIns="0" rtlCol="0">
            <a:spAutoFit/>
          </a:bodyPr>
          <a:lstStyle/>
          <a:p>
            <a:pPr marL="24835">
              <a:spcBef>
                <a:spcPts val="196"/>
              </a:spcBef>
            </a:pPr>
            <a:r>
              <a:rPr sz="3520">
                <a:latin typeface="Arial"/>
                <a:cs typeface="Arial"/>
              </a:rPr>
              <a:t>+</a:t>
            </a: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xmlns="" id="{48724197-3E2C-4E65-BE1C-E5EF2A1FBDC4}"/>
              </a:ext>
            </a:extLst>
          </p:cNvPr>
          <p:cNvSpPr/>
          <p:nvPr/>
        </p:nvSpPr>
        <p:spPr>
          <a:xfrm>
            <a:off x="5864448" y="2880059"/>
            <a:ext cx="4656667" cy="2682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xmlns="" id="{F31D6D8C-B88C-4ACB-8DE5-C497F6D36640}"/>
              </a:ext>
            </a:extLst>
          </p:cNvPr>
          <p:cNvSpPr/>
          <p:nvPr/>
        </p:nvSpPr>
        <p:spPr>
          <a:xfrm>
            <a:off x="11164610" y="4295560"/>
            <a:ext cx="1341120" cy="149013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xmlns="" id="{C27059AE-5C18-4008-B648-501092A72CCF}"/>
              </a:ext>
            </a:extLst>
          </p:cNvPr>
          <p:cNvSpPr/>
          <p:nvPr/>
        </p:nvSpPr>
        <p:spPr>
          <a:xfrm>
            <a:off x="13539893" y="3007495"/>
            <a:ext cx="2644987" cy="2607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20"/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xmlns="" id="{61B1CB17-F778-404E-9B9F-A9CB668EA748}"/>
              </a:ext>
            </a:extLst>
          </p:cNvPr>
          <p:cNvSpPr txBox="1"/>
          <p:nvPr/>
        </p:nvSpPr>
        <p:spPr>
          <a:xfrm>
            <a:off x="1430583" y="5562299"/>
            <a:ext cx="16323169" cy="516266"/>
          </a:xfrm>
          <a:prstGeom prst="rect">
            <a:avLst/>
          </a:prstGeom>
        </p:spPr>
        <p:txBody>
          <a:bodyPr vert="horz" wrap="square" lIns="0" tIns="23593" rIns="0" bIns="0" rtlCol="0">
            <a:spAutoFit/>
          </a:bodyPr>
          <a:lstStyle/>
          <a:p>
            <a:pPr marL="74506">
              <a:spcBef>
                <a:spcPts val="185"/>
              </a:spcBef>
              <a:tabLst>
                <a:tab pos="2775367" algn="l"/>
                <a:tab pos="5876078" algn="l"/>
                <a:tab pos="10926378" algn="l"/>
                <a:tab pos="13835857" algn="l"/>
              </a:tabLst>
            </a:pPr>
            <a:r>
              <a:rPr sz="3200" spc="-9">
                <a:latin typeface="Arial"/>
                <a:cs typeface="Arial"/>
              </a:rPr>
              <a:t>1AO</a:t>
            </a:r>
            <a:r>
              <a:rPr lang="vi-VN" sz="3200" spc="-9">
                <a:latin typeface="Arial"/>
                <a:cs typeface="Arial"/>
              </a:rPr>
              <a:t> </a:t>
            </a:r>
            <a:r>
              <a:rPr sz="3200" spc="-9">
                <a:latin typeface="Arial"/>
                <a:cs typeface="Arial"/>
              </a:rPr>
              <a:t>s</a:t>
            </a:r>
            <a:r>
              <a:rPr lang="vi-VN" sz="3200" spc="-9">
                <a:latin typeface="Arial"/>
                <a:cs typeface="Arial"/>
              </a:rPr>
              <a:t>    </a:t>
            </a:r>
            <a:r>
              <a:rPr sz="3200" spc="-9">
                <a:latin typeface="Arial"/>
                <a:cs typeface="Arial"/>
              </a:rPr>
              <a:t>+</a:t>
            </a:r>
            <a:r>
              <a:rPr lang="vi-VN" sz="3200" spc="-9">
                <a:latin typeface="Arial"/>
                <a:cs typeface="Arial"/>
              </a:rPr>
              <a:t>   </a:t>
            </a:r>
            <a:r>
              <a:rPr sz="3200" spc="-9">
                <a:latin typeface="Arial"/>
                <a:cs typeface="Arial"/>
              </a:rPr>
              <a:t>2AO</a:t>
            </a:r>
            <a:r>
              <a:rPr lang="vi-VN" sz="3200" spc="-9">
                <a:latin typeface="Arial"/>
                <a:cs typeface="Arial"/>
              </a:rPr>
              <a:t> </a:t>
            </a:r>
            <a:r>
              <a:rPr sz="3200" spc="-9">
                <a:latin typeface="Arial"/>
                <a:cs typeface="Arial"/>
              </a:rPr>
              <a:t>p</a:t>
            </a:r>
            <a:r>
              <a:rPr lang="vi-VN" sz="3200" spc="-9">
                <a:latin typeface="Arial"/>
                <a:cs typeface="Arial"/>
              </a:rPr>
              <a:t>    </a:t>
            </a:r>
            <a:r>
              <a:rPr sz="3200" spc="-9">
                <a:latin typeface="Arial"/>
                <a:cs typeface="Arial"/>
              </a:rPr>
              <a:t>=</a:t>
            </a:r>
            <a:r>
              <a:rPr lang="vi-VN" sz="3200" spc="-9">
                <a:latin typeface="Arial"/>
                <a:cs typeface="Arial"/>
              </a:rPr>
              <a:t>    </a:t>
            </a:r>
            <a:r>
              <a:rPr sz="3200">
                <a:latin typeface="Arial"/>
                <a:cs typeface="Arial"/>
              </a:rPr>
              <a:t>3AO</a:t>
            </a:r>
            <a:r>
              <a:rPr lang="vi-VN" sz="3200">
                <a:latin typeface="Arial"/>
                <a:cs typeface="Arial"/>
              </a:rPr>
              <a:t> </a:t>
            </a:r>
            <a:r>
              <a:rPr sz="3200" b="1">
                <a:solidFill>
                  <a:srgbClr val="7030A0"/>
                </a:solidFill>
                <a:latin typeface="Arial"/>
                <a:cs typeface="Arial"/>
              </a:rPr>
              <a:t>sp</a:t>
            </a:r>
            <a:r>
              <a:rPr sz="3200" b="1" baseline="25525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lang="vi-VN" sz="3200" baseline="25525">
                <a:latin typeface="Arial"/>
                <a:cs typeface="Arial"/>
              </a:rPr>
              <a:t> </a:t>
            </a:r>
            <a:endParaRPr sz="3200" baseline="25525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object 19">
                <a:extLst>
                  <a:ext uri="{FF2B5EF4-FFF2-40B4-BE49-F238E27FC236}">
                    <a16:creationId xmlns:a16="http://schemas.microsoft.com/office/drawing/2014/main" id="{67D23AF5-3AC1-4A53-8172-0D550A0773C1}"/>
                  </a:ext>
                </a:extLst>
              </p:cNvPr>
              <p:cNvSpPr txBox="1"/>
              <p:nvPr/>
            </p:nvSpPr>
            <p:spPr>
              <a:xfrm>
                <a:off x="613834" y="6217871"/>
                <a:ext cx="11699703" cy="3201296"/>
              </a:xfrm>
              <a:prstGeom prst="rect">
                <a:avLst/>
              </a:prstGeom>
            </p:spPr>
            <p:txBody>
              <a:bodyPr vert="horz" wrap="square" lIns="0" tIns="23593" rIns="0" bIns="0" rtlCol="0">
                <a:spAutoFit/>
              </a:bodyPr>
              <a:lstStyle/>
              <a:p>
                <a:pPr marL="74506" marR="59605">
                  <a:lnSpc>
                    <a:spcPct val="150000"/>
                  </a:lnSpc>
                  <a:spcBef>
                    <a:spcPts val="185"/>
                  </a:spcBef>
                </a:pPr>
                <a:r>
                  <a:rPr lang="vi-VN" sz="2800" spc="-5">
                    <a:latin typeface="Arial"/>
                    <a:cs typeface="Arial"/>
                  </a:rPr>
                  <a:t>3AO sp</a:t>
                </a:r>
                <a:r>
                  <a:rPr lang="vi-VN" sz="2800" spc="-5" baseline="30000">
                    <a:latin typeface="Arial"/>
                    <a:cs typeface="Arial"/>
                  </a:rPr>
                  <a:t>2</a:t>
                </a:r>
                <a:r>
                  <a:rPr lang="vi-VN" sz="2800" spc="-5">
                    <a:latin typeface="Arial"/>
                    <a:cs typeface="Arial"/>
                  </a:rPr>
                  <a:t> tạo 1 liên kết </a:t>
                </a:r>
                <a:r>
                  <a:rPr lang="vi-VN" sz="2800" spc="-5">
                    <a:latin typeface="Arial"/>
                    <a:cs typeface="Arial"/>
                    <a:sym typeface="Symbol" panose="05050102010706020507" pitchFamily="18" charset="2"/>
                  </a:rPr>
                  <a:t> giữa 2 nguyên tử C và </a:t>
                </a:r>
                <a:r>
                  <a:rPr lang="vi-VN" sz="2800" spc="-5">
                    <a:solidFill>
                      <a:srgbClr val="FF0000"/>
                    </a:solidFill>
                    <a:latin typeface="Arial"/>
                    <a:cs typeface="Arial"/>
                    <a:sym typeface="Symbol" panose="05050102010706020507" pitchFamily="18" charset="2"/>
                  </a:rPr>
                  <a:t>2</a:t>
                </a:r>
                <a:r>
                  <a:rPr lang="vi-VN" sz="2800" spc="-5">
                    <a:latin typeface="Arial"/>
                    <a:cs typeface="Arial"/>
                    <a:sym typeface="Symbol" panose="05050102010706020507" pitchFamily="18" charset="2"/>
                  </a:rPr>
                  <a:t> liên kết  giữa C và H.</a:t>
                </a:r>
              </a:p>
              <a:p>
                <a:pPr marL="74506" marR="59605">
                  <a:lnSpc>
                    <a:spcPct val="150000"/>
                  </a:lnSpc>
                  <a:spcBef>
                    <a:spcPts val="185"/>
                  </a:spcBef>
                </a:pPr>
                <a:r>
                  <a:rPr lang="vi-VN" sz="2800" spc="-5">
                    <a:latin typeface="Arial"/>
                    <a:cs typeface="Arial"/>
                    <a:sym typeface="Symbol" panose="05050102010706020507" pitchFamily="18" charset="2"/>
                  </a:rPr>
                  <a:t>1</a:t>
                </a:r>
                <a:r>
                  <a:rPr lang="vi-VN" sz="2800" spc="-5">
                    <a:latin typeface="Arial"/>
                    <a:cs typeface="Arial"/>
                  </a:rPr>
                  <a:t>AO p thuần (ko lai hóa) xen phủ từng bên một với </a:t>
                </a:r>
                <a:r>
                  <a:rPr lang="vi-VN" sz="2800" spc="-5">
                    <a:latin typeface="Arial"/>
                    <a:cs typeface="Arial"/>
                    <a:sym typeface="Symbol" panose="05050102010706020507" pitchFamily="18" charset="2"/>
                  </a:rPr>
                  <a:t>1</a:t>
                </a:r>
                <a:r>
                  <a:rPr lang="vi-VN" sz="2800" spc="-5">
                    <a:latin typeface="Arial"/>
                    <a:cs typeface="Arial"/>
                  </a:rPr>
                  <a:t>AO p thuần khác tạo 1 liên kết </a:t>
                </a:r>
                <a14:m>
                  <m:oMath xmlns:m="http://schemas.openxmlformats.org/officeDocument/2006/math">
                    <m:r>
                      <a:rPr lang="vi-VN" sz="2800" i="1" spc="-5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𝜋</m:t>
                    </m:r>
                  </m:oMath>
                </a14:m>
                <a:endParaRPr sz="2800">
                  <a:latin typeface="Arial"/>
                  <a:cs typeface="Arial"/>
                </a:endParaRPr>
              </a:p>
              <a:p>
                <a:pPr marL="74506" marR="6310701">
                  <a:lnSpc>
                    <a:spcPct val="150000"/>
                  </a:lnSpc>
                </a:pPr>
                <a:r>
                  <a:rPr sz="2800" spc="-20">
                    <a:latin typeface="Arial"/>
                    <a:cs typeface="Arial"/>
                  </a:rPr>
                  <a:t>Hình </a:t>
                </a:r>
                <a:r>
                  <a:rPr sz="2800" spc="-9">
                    <a:latin typeface="Arial"/>
                    <a:cs typeface="Arial"/>
                  </a:rPr>
                  <a:t>dạng liên kết: tam giác đều</a:t>
                </a:r>
                <a:r>
                  <a:rPr lang="vi-VN" sz="2800" spc="-9">
                    <a:latin typeface="Arial"/>
                    <a:cs typeface="Arial"/>
                  </a:rPr>
                  <a:t>.</a:t>
                </a:r>
              </a:p>
              <a:p>
                <a:pPr marL="74506" marR="6310701">
                  <a:lnSpc>
                    <a:spcPct val="150000"/>
                  </a:lnSpc>
                </a:pPr>
                <a:r>
                  <a:rPr sz="2800" spc="-9">
                    <a:latin typeface="Arial"/>
                    <a:cs typeface="Arial"/>
                  </a:rPr>
                  <a:t>Góc liên kết :</a:t>
                </a:r>
                <a:r>
                  <a:rPr sz="2800">
                    <a:latin typeface="Arial"/>
                    <a:cs typeface="Arial"/>
                  </a:rPr>
                  <a:t> 120</a:t>
                </a:r>
                <a:r>
                  <a:rPr sz="2800" baseline="25525">
                    <a:latin typeface="Arial"/>
                    <a:cs typeface="Arial"/>
                  </a:rPr>
                  <a:t>o</a:t>
                </a:r>
              </a:p>
            </p:txBody>
          </p:sp>
        </mc:Choice>
        <mc:Fallback>
          <p:sp>
            <p:nvSpPr>
              <p:cNvPr id="29" name="object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7D23AF5-3AC1-4A53-8172-0D550A077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4" y="6217871"/>
                <a:ext cx="11699703" cy="3201296"/>
              </a:xfrm>
              <a:prstGeom prst="rect">
                <a:avLst/>
              </a:prstGeom>
              <a:blipFill>
                <a:blip r:embed="rId7" cstate="print"/>
                <a:stretch>
                  <a:fillRect l="-1251" r="-1876" b="-5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ên kết hóa họC">
            <a:extLst>
              <a:ext uri="{FF2B5EF4-FFF2-40B4-BE49-F238E27FC236}">
                <a16:creationId xmlns:a16="http://schemas.microsoft.com/office/drawing/2014/main" xmlns="" id="{CA0DAC61-F42C-418F-8B9D-455DCEA3F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000" b="54370"/>
          <a:stretch/>
        </p:blipFill>
        <p:spPr bwMode="auto">
          <a:xfrm>
            <a:off x="12552971" y="6095824"/>
            <a:ext cx="4727112" cy="283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972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1577400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tách loại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761B0FBD-5ECB-43FA-9041-61029BA070D2}"/>
              </a:ext>
            </a:extLst>
          </p:cNvPr>
          <p:cNvSpPr txBox="1"/>
          <p:nvPr/>
        </p:nvSpPr>
        <p:spPr>
          <a:xfrm>
            <a:off x="1178598" y="1780024"/>
            <a:ext cx="16372802" cy="1572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trong đó nguyên tử hay nhóm nguyên tử bị </a:t>
            </a: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tách khỏi phân tử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mà </a:t>
            </a: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không được thay thế bằng nguyên tử hay nhóm nguyên tử khác.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xmlns="" id="{1E7E0DA8-3368-4B48-B7E0-87B474D459FA}"/>
              </a:ext>
            </a:extLst>
          </p:cNvPr>
          <p:cNvSpPr txBox="1"/>
          <p:nvPr/>
        </p:nvSpPr>
        <p:spPr>
          <a:xfrm>
            <a:off x="1330375" y="5669068"/>
            <a:ext cx="16372802" cy="1572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tách loại của dẫn xuất halogen và alcol xảy ra theo </a:t>
            </a: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quy tắc zaicev: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nguyên tử H dễ bị tách hơn cả là nguyên tử H liên kết với </a:t>
            </a:r>
            <a:r>
              <a:rPr lang="vi-VN" sz="3600" b="1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carbon bậc cao.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8191FA9-D5CA-4CCF-B047-C34FBD43A232}"/>
              </a:ext>
            </a:extLst>
          </p:cNvPr>
          <p:cNvGrpSpPr/>
          <p:nvPr/>
        </p:nvGrpSpPr>
        <p:grpSpPr>
          <a:xfrm>
            <a:off x="1207627" y="3465176"/>
            <a:ext cx="14706600" cy="2459137"/>
            <a:chOff x="1207627" y="3465176"/>
            <a:chExt cx="14706600" cy="24591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E5B0CCF0-303D-43C2-81B6-A4FCD2C8D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627" y="3465176"/>
              <a:ext cx="14706600" cy="245913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86CB364-CA8D-43FF-B28B-D17AA882FE2B}"/>
                </a:ext>
              </a:extLst>
            </p:cNvPr>
            <p:cNvSpPr/>
            <p:nvPr/>
          </p:nvSpPr>
          <p:spPr>
            <a:xfrm>
              <a:off x="3987800" y="3951737"/>
              <a:ext cx="1828800" cy="582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>
                  <a:solidFill>
                    <a:srgbClr val="FF0000"/>
                  </a:solidFill>
                </a:rPr>
                <a:t>180</a:t>
              </a:r>
              <a:r>
                <a:rPr lang="vi-VN" sz="2400" baseline="30000">
                  <a:solidFill>
                    <a:srgbClr val="FF0000"/>
                  </a:solidFill>
                </a:rPr>
                <a:t> o</a:t>
              </a:r>
              <a:r>
                <a:rPr lang="vi-VN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D4C8183-5224-4525-AF84-20A0623F02AA}"/>
              </a:ext>
            </a:extLst>
          </p:cNvPr>
          <p:cNvCxnSpPr/>
          <p:nvPr/>
        </p:nvCxnSpPr>
        <p:spPr>
          <a:xfrm>
            <a:off x="2463800" y="8153400"/>
            <a:ext cx="0" cy="246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27DA213-CA4A-4136-8804-7428768BA0D0}"/>
              </a:ext>
            </a:extLst>
          </p:cNvPr>
          <p:cNvCxnSpPr/>
          <p:nvPr/>
        </p:nvCxnSpPr>
        <p:spPr>
          <a:xfrm>
            <a:off x="3225800" y="8153400"/>
            <a:ext cx="0" cy="246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C3990AF-E9DF-4DC6-88A0-3789CD8F9BB4}"/>
              </a:ext>
            </a:extLst>
          </p:cNvPr>
          <p:cNvGrpSpPr/>
          <p:nvPr/>
        </p:nvGrpSpPr>
        <p:grpSpPr>
          <a:xfrm>
            <a:off x="1330375" y="7141866"/>
            <a:ext cx="11344226" cy="1773534"/>
            <a:chOff x="1330375" y="7141866"/>
            <a:chExt cx="11344226" cy="1773534"/>
          </a:xfrm>
        </p:grpSpPr>
        <p:sp>
          <p:nvSpPr>
            <p:cNvPr id="16" name="object 11">
              <a:extLst>
                <a:ext uri="{FF2B5EF4-FFF2-40B4-BE49-F238E27FC236}">
                  <a16:creationId xmlns:a16="http://schemas.microsoft.com/office/drawing/2014/main" xmlns="" id="{42BE9B01-94F0-454A-8050-027680D8B252}"/>
                </a:ext>
              </a:extLst>
            </p:cNvPr>
            <p:cNvSpPr txBox="1"/>
            <p:nvPr/>
          </p:nvSpPr>
          <p:spPr>
            <a:xfrm>
              <a:off x="1330375" y="7469932"/>
              <a:ext cx="9591625" cy="74180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>
                <a:lnSpc>
                  <a:spcPct val="150000"/>
                </a:lnSpc>
                <a:spcBef>
                  <a:spcPts val="105"/>
                </a:spcBef>
                <a:buClr>
                  <a:schemeClr val="tx1"/>
                </a:buClr>
                <a:buSzPct val="75000"/>
                <a:tabLst>
                  <a:tab pos="356235" algn="l"/>
                </a:tabLst>
              </a:pP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CH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3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-CH-CH-CH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3  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endPara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D2492ADA-5D8D-4B51-A606-7F1F9C83A39D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8001000"/>
              <a:ext cx="20585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xmlns="" id="{B42BD778-F9CB-4F61-B1A6-18B5C2A7B51B}"/>
                </a:ext>
              </a:extLst>
            </p:cNvPr>
            <p:cNvSpPr txBox="1"/>
            <p:nvPr/>
          </p:nvSpPr>
          <p:spPr>
            <a:xfrm>
              <a:off x="4938486" y="7141866"/>
              <a:ext cx="2051486" cy="74180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>
                <a:lnSpc>
                  <a:spcPct val="150000"/>
                </a:lnSpc>
                <a:spcBef>
                  <a:spcPts val="105"/>
                </a:spcBef>
                <a:buClr>
                  <a:schemeClr val="tx1"/>
                </a:buClr>
                <a:buSzPct val="75000"/>
                <a:tabLst>
                  <a:tab pos="356235" algn="l"/>
                </a:tabLst>
              </a:pP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C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2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H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5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ONa</a:t>
              </a:r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xmlns="" id="{D0D7AE7C-6066-42E9-ABC2-7D1A323FBCB4}"/>
                </a:ext>
              </a:extLst>
            </p:cNvPr>
            <p:cNvSpPr txBox="1"/>
            <p:nvPr/>
          </p:nvSpPr>
          <p:spPr>
            <a:xfrm>
              <a:off x="7340601" y="7498748"/>
              <a:ext cx="5334000" cy="74180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>
                <a:lnSpc>
                  <a:spcPct val="150000"/>
                </a:lnSpc>
                <a:spcBef>
                  <a:spcPts val="105"/>
                </a:spcBef>
                <a:buClr>
                  <a:schemeClr val="tx1"/>
                </a:buClr>
                <a:buSzPct val="75000"/>
                <a:tabLst>
                  <a:tab pos="356235" algn="l"/>
                </a:tabLst>
              </a:pP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CH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3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-CH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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CH-CH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3 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 +  HBr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  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endPara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26" name="object 11">
              <a:extLst>
                <a:ext uri="{FF2B5EF4-FFF2-40B4-BE49-F238E27FC236}">
                  <a16:creationId xmlns:a16="http://schemas.microsoft.com/office/drawing/2014/main" xmlns="" id="{352ECEE2-3E39-42E1-9DCA-059BA177C024}"/>
                </a:ext>
              </a:extLst>
            </p:cNvPr>
            <p:cNvSpPr txBox="1"/>
            <p:nvPr/>
          </p:nvSpPr>
          <p:spPr>
            <a:xfrm>
              <a:off x="2311400" y="8173594"/>
              <a:ext cx="457200" cy="74180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>
                <a:lnSpc>
                  <a:spcPct val="150000"/>
                </a:lnSpc>
                <a:spcBef>
                  <a:spcPts val="105"/>
                </a:spcBef>
                <a:buClr>
                  <a:schemeClr val="tx1"/>
                </a:buClr>
                <a:buSzPct val="75000"/>
                <a:tabLst>
                  <a:tab pos="356235" algn="l"/>
                </a:tabLst>
              </a:pP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H</a:t>
              </a:r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xmlns="" id="{222E8C27-B5FF-4522-867C-F84FFA9636AB}"/>
                </a:ext>
              </a:extLst>
            </p:cNvPr>
            <p:cNvSpPr txBox="1"/>
            <p:nvPr/>
          </p:nvSpPr>
          <p:spPr>
            <a:xfrm>
              <a:off x="3021294" y="8153400"/>
              <a:ext cx="661706" cy="74180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>
                <a:lnSpc>
                  <a:spcPct val="150000"/>
                </a:lnSpc>
                <a:spcBef>
                  <a:spcPts val="105"/>
                </a:spcBef>
                <a:buClr>
                  <a:schemeClr val="tx1"/>
                </a:buClr>
                <a:buSzPct val="75000"/>
                <a:tabLst>
                  <a:tab pos="356235" algn="l"/>
                </a:tabLst>
              </a:pP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Br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575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1577400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oxy hóa – khử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106C63F7-0906-408B-A406-DD24665CC6CC}"/>
              </a:ext>
            </a:extLst>
          </p:cNvPr>
          <p:cNvSpPr txBox="1"/>
          <p:nvPr/>
        </p:nvSpPr>
        <p:spPr>
          <a:xfrm>
            <a:off x="1048333" y="1694745"/>
            <a:ext cx="16372802" cy="1572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trong đó có sự thay đổi số oxy hóa của một hay nhiều nguyên tử trong phân tử.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FDE1A59-C18F-4B7D-9C28-9FBE526447A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4406" y="3394484"/>
            <a:ext cx="9041480" cy="6441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9A9F8A-D6E1-492E-AAEA-6A3AA2D0E12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08034" y="4457699"/>
            <a:ext cx="9037851" cy="7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29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1577400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trùng hợp 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xmlns="" id="{D075ECFC-47C2-4287-85FD-33721B635B2E}"/>
              </a:ext>
            </a:extLst>
          </p:cNvPr>
          <p:cNvSpPr txBox="1"/>
          <p:nvPr/>
        </p:nvSpPr>
        <p:spPr>
          <a:xfrm>
            <a:off x="1178598" y="1780024"/>
            <a:ext cx="16703002" cy="3247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kết hợp nhiều phân tử đơn giản (gọi là các monomer) thành phân tử mới duy nhất.</a:t>
            </a:r>
          </a:p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Điều kiện để có phản ứng trùng hợp: phân tử monomer phải có liên kết bội hay vòng kém bền.</a:t>
            </a:r>
          </a:p>
        </p:txBody>
      </p:sp>
      <p:pic>
        <p:nvPicPr>
          <p:cNvPr id="1026" name="Picture 2" descr="Chuong 2">
            <a:extLst>
              <a:ext uri="{FF2B5EF4-FFF2-40B4-BE49-F238E27FC236}">
                <a16:creationId xmlns:a16="http://schemas.microsoft.com/office/drawing/2014/main" xmlns="" id="{CF69837C-9210-4FAF-9584-41AA6C88C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991" b="21607"/>
          <a:stretch/>
        </p:blipFill>
        <p:spPr bwMode="auto">
          <a:xfrm>
            <a:off x="4521200" y="4164854"/>
            <a:ext cx="972312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ãy gồm các chất được dùng để tổng hợp cao su Buna-S là:">
            <a:extLst>
              <a:ext uri="{FF2B5EF4-FFF2-40B4-BE49-F238E27FC236}">
                <a16:creationId xmlns:a16="http://schemas.microsoft.com/office/drawing/2014/main" xmlns="" id="{E42482B7-27CC-4371-ADF4-4C3D1190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8200" y="6771075"/>
            <a:ext cx="12660549" cy="21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11">
            <a:extLst>
              <a:ext uri="{FF2B5EF4-FFF2-40B4-BE49-F238E27FC236}">
                <a16:creationId xmlns:a16="http://schemas.microsoft.com/office/drawing/2014/main" xmlns="" id="{DB8EF7DF-42D4-4AAF-A54A-322E0ADB0476}"/>
              </a:ext>
            </a:extLst>
          </p:cNvPr>
          <p:cNvSpPr txBox="1"/>
          <p:nvPr/>
        </p:nvSpPr>
        <p:spPr>
          <a:xfrm>
            <a:off x="1439232" y="6147005"/>
            <a:ext cx="9303045" cy="6608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Đồng trùng hợp: 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Nhiều loại monomer tham gia pư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DA00E18F-BB83-4F1E-8D2A-644A121C8143}"/>
              </a:ext>
            </a:extLst>
          </p:cNvPr>
          <p:cNvSpPr txBox="1"/>
          <p:nvPr/>
        </p:nvSpPr>
        <p:spPr>
          <a:xfrm>
            <a:off x="1178598" y="9028583"/>
            <a:ext cx="8524202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Cơ chế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: Như phản ứng cộng liên tiếp.</a:t>
            </a:r>
          </a:p>
        </p:txBody>
      </p:sp>
    </p:spTree>
    <p:extLst>
      <p:ext uri="{BB962C8B-B14F-4D97-AF65-F5344CB8AC3E}">
        <p14:creationId xmlns:p14="http://schemas.microsoft.com/office/powerpoint/2010/main" xmlns="" val="12217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611182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trùng ngưng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xmlns="" id="{D075ECFC-47C2-4287-85FD-33721B635B2E}"/>
              </a:ext>
            </a:extLst>
          </p:cNvPr>
          <p:cNvSpPr txBox="1"/>
          <p:nvPr/>
        </p:nvSpPr>
        <p:spPr>
          <a:xfrm>
            <a:off x="1178598" y="1780024"/>
            <a:ext cx="16449002" cy="1572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kết hợp nhiều phân tử monomer tạo thành phân tử polymer đồng thời tách ra những phân tử nhỏ (thường là phân tử nước).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xmlns="" id="{30959414-AE93-4CC5-82E0-852D0A88C816}"/>
              </a:ext>
            </a:extLst>
          </p:cNvPr>
          <p:cNvSpPr txBox="1"/>
          <p:nvPr/>
        </p:nvSpPr>
        <p:spPr>
          <a:xfrm>
            <a:off x="1380509" y="8169289"/>
            <a:ext cx="6111825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Cơ chế: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Phản ứng cộng tách.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A7D6600-1B41-45DE-8CF9-FA3BFD71CA6C}"/>
              </a:ext>
            </a:extLst>
          </p:cNvPr>
          <p:cNvGrpSpPr/>
          <p:nvPr/>
        </p:nvGrpSpPr>
        <p:grpSpPr>
          <a:xfrm>
            <a:off x="3492500" y="3541350"/>
            <a:ext cx="10896600" cy="4737026"/>
            <a:chOff x="3492500" y="3541350"/>
            <a:chExt cx="10896600" cy="4998842"/>
          </a:xfrm>
        </p:grpSpPr>
        <p:pic>
          <p:nvPicPr>
            <p:cNvPr id="2050" name="Picture 2" descr="Cách giải bài tập phản ứng trùng ngưng của Amino Axit hay, chi tiết | Hóa  học lớp 12">
              <a:extLst>
                <a:ext uri="{FF2B5EF4-FFF2-40B4-BE49-F238E27FC236}">
                  <a16:creationId xmlns:a16="http://schemas.microsoft.com/office/drawing/2014/main" xmlns="" id="{919F5786-BF71-4FC5-A1A6-B26479D88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0" y="3541350"/>
              <a:ext cx="10896600" cy="4998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7843691-B5AE-4B32-B2A3-1FF73F2CA25B}"/>
                </a:ext>
              </a:extLst>
            </p:cNvPr>
            <p:cNvSpPr/>
            <p:nvPr/>
          </p:nvSpPr>
          <p:spPr>
            <a:xfrm>
              <a:off x="9626600" y="4114799"/>
              <a:ext cx="152400" cy="340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xmlns="" val="31140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9693225" cy="1043093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ester hóa và thủy phân este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xmlns="" id="{D075ECFC-47C2-4287-85FD-33721B635B2E}"/>
              </a:ext>
            </a:extLst>
          </p:cNvPr>
          <p:cNvSpPr txBox="1"/>
          <p:nvPr/>
        </p:nvSpPr>
        <p:spPr>
          <a:xfrm>
            <a:off x="913732" y="1609694"/>
            <a:ext cx="8295602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Là phản ứng giữa một acid và một alcol.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23065B9-B02C-42C8-917A-553E00453863}"/>
              </a:ext>
            </a:extLst>
          </p:cNvPr>
          <p:cNvGrpSpPr/>
          <p:nvPr/>
        </p:nvGrpSpPr>
        <p:grpSpPr>
          <a:xfrm>
            <a:off x="3303834" y="2530203"/>
            <a:ext cx="11811000" cy="1912336"/>
            <a:chOff x="3303834" y="2530203"/>
            <a:chExt cx="11811000" cy="1912336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xmlns="" id="{107BD6F7-A94D-4F19-81F6-27395160F104}"/>
                </a:ext>
              </a:extLst>
            </p:cNvPr>
            <p:cNvSpPr txBox="1"/>
            <p:nvPr/>
          </p:nvSpPr>
          <p:spPr>
            <a:xfrm>
              <a:off x="3303834" y="3173090"/>
              <a:ext cx="11811000" cy="74135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>
                <a:lnSpc>
                  <a:spcPct val="150000"/>
                </a:lnSpc>
                <a:spcBef>
                  <a:spcPts val="105"/>
                </a:spcBef>
                <a:buClr>
                  <a:schemeClr val="tx1"/>
                </a:buClr>
                <a:buSzPct val="75000"/>
                <a:tabLst>
                  <a:tab pos="356235" algn="l"/>
                </a:tabLst>
              </a:pP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CH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3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COOH   +   ROH        CH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3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COOR    +   H</a:t>
              </a:r>
              <a:r>
                <a:rPr lang="vi-VN" sz="2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2</a:t>
              </a: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O</a:t>
              </a:r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xmlns="" id="{3FB4BA54-7EA9-4A2E-A5AB-C50FF1256D47}"/>
                </a:ext>
              </a:extLst>
            </p:cNvPr>
            <p:cNvSpPr txBox="1"/>
            <p:nvPr/>
          </p:nvSpPr>
          <p:spPr>
            <a:xfrm>
              <a:off x="8058148" y="2530203"/>
              <a:ext cx="630768" cy="74180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>
                <a:lnSpc>
                  <a:spcPct val="150000"/>
                </a:lnSpc>
                <a:spcBef>
                  <a:spcPts val="105"/>
                </a:spcBef>
                <a:buClr>
                  <a:schemeClr val="tx1"/>
                </a:buClr>
                <a:buSzPct val="75000"/>
                <a:tabLst>
                  <a:tab pos="356235" algn="l"/>
                </a:tabLst>
              </a:pP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H</a:t>
              </a:r>
              <a:r>
                <a:rPr lang="vi-VN" sz="3600" baseline="30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+</a:t>
              </a:r>
              <a:endPara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xmlns="" id="{92C143BA-560F-4FA7-B47F-1FDE620F3D1A}"/>
                </a:ext>
              </a:extLst>
            </p:cNvPr>
            <p:cNvSpPr txBox="1"/>
            <p:nvPr/>
          </p:nvSpPr>
          <p:spPr>
            <a:xfrm>
              <a:off x="7967132" y="3700733"/>
              <a:ext cx="859368" cy="74180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>
                <a:lnSpc>
                  <a:spcPct val="150000"/>
                </a:lnSpc>
                <a:spcBef>
                  <a:spcPts val="105"/>
                </a:spcBef>
                <a:buClr>
                  <a:schemeClr val="tx1"/>
                </a:buClr>
                <a:buSzPct val="75000"/>
                <a:tabLst>
                  <a:tab pos="356235" algn="l"/>
                </a:tabLst>
              </a:pPr>
              <a:r>
                <a:rPr lang="vi-VN" sz="36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OH</a:t>
              </a:r>
              <a:r>
                <a:rPr lang="vi-VN" sz="3600" baseline="30000">
                  <a:latin typeface="Arial" panose="020B0604020202020204" pitchFamily="34" charset="0"/>
                  <a:cs typeface="Arial" panose="020B0604020202020204" pitchFamily="34" charset="0"/>
                  <a:sym typeface="Wingdings 3" panose="05040102010807070707" pitchFamily="18" charset="2"/>
                </a:rPr>
                <a:t>-</a:t>
              </a:r>
              <a:endPara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xmlns="" id="{65BEF9B3-899A-4AA8-97BC-67207C2C538A}"/>
              </a:ext>
            </a:extLst>
          </p:cNvPr>
          <p:cNvSpPr txBox="1"/>
          <p:nvPr/>
        </p:nvSpPr>
        <p:spPr>
          <a:xfrm>
            <a:off x="1457375" y="4557334"/>
            <a:ext cx="8295601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Cơ chế: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Như phản ứng cộng tách</a:t>
            </a:r>
          </a:p>
        </p:txBody>
      </p:sp>
    </p:spTree>
    <p:extLst>
      <p:ext uri="{BB962C8B-B14F-4D97-AF65-F5344CB8AC3E}">
        <p14:creationId xmlns:p14="http://schemas.microsoft.com/office/powerpoint/2010/main" xmlns="" val="35324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9387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E0298EC4-FECF-4F1D-9155-97FE6F8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5" y="232929"/>
            <a:ext cx="9693225" cy="809261"/>
          </a:xfrm>
        </p:spPr>
        <p:txBody>
          <a:bodyPr/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ứng cracking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xmlns="" id="{D075ECFC-47C2-4287-85FD-33721B635B2E}"/>
              </a:ext>
            </a:extLst>
          </p:cNvPr>
          <p:cNvSpPr txBox="1"/>
          <p:nvPr/>
        </p:nvSpPr>
        <p:spPr>
          <a:xfrm>
            <a:off x="1052406" y="1694745"/>
            <a:ext cx="15813194" cy="1572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Là phản ứng bẽ gãy mạch hydrocarbon no thành các phân tử nhỏ dưới tác dụng của nhiệt độ và xúc tác (450 – 500</a:t>
            </a:r>
            <a:r>
              <a:rPr lang="vi-VN" sz="3600" baseline="300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 0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C)</a:t>
            </a: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xmlns="" id="{65BEF9B3-899A-4AA8-97BC-67207C2C538A}"/>
              </a:ext>
            </a:extLst>
          </p:cNvPr>
          <p:cNvSpPr txBox="1"/>
          <p:nvPr/>
        </p:nvSpPr>
        <p:spPr>
          <a:xfrm>
            <a:off x="1318822" y="5387823"/>
            <a:ext cx="6859977" cy="741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75000"/>
              <a:tabLst>
                <a:tab pos="356235" algn="l"/>
              </a:tabLst>
            </a:pPr>
            <a:r>
              <a:rPr lang="vi-V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Cơ chế: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Wingdings 3" panose="05040102010807070707" pitchFamily="18" charset="2"/>
              </a:rPr>
              <a:t>Như phản ứng tách loại.</a:t>
            </a:r>
          </a:p>
        </p:txBody>
      </p:sp>
      <p:pic>
        <p:nvPicPr>
          <p:cNvPr id="4098" name="Picture 2" descr="Khi cracking một ankan khí ở điều kiện thường thu được một hỗn hợp |  VietJack.com">
            <a:extLst>
              <a:ext uri="{FF2B5EF4-FFF2-40B4-BE49-F238E27FC236}">
                <a16:creationId xmlns:a16="http://schemas.microsoft.com/office/drawing/2014/main" xmlns="" id="{B5AD48ED-9544-4D02-A937-F1D19C0EE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686"/>
          <a:stretch/>
        </p:blipFill>
        <p:spPr bwMode="auto">
          <a:xfrm>
            <a:off x="8636000" y="3597878"/>
            <a:ext cx="7586663" cy="178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hi cracking một ankan khí ở điều kiện thường thu được một hỗn hợp |  VietJack.com">
            <a:extLst>
              <a:ext uri="{FF2B5EF4-FFF2-40B4-BE49-F238E27FC236}">
                <a16:creationId xmlns:a16="http://schemas.microsoft.com/office/drawing/2014/main" xmlns="" id="{D02B5D27-2E49-4012-9DFF-D1FF069D1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2029"/>
          <a:stretch/>
        </p:blipFill>
        <p:spPr bwMode="auto">
          <a:xfrm>
            <a:off x="1336966" y="4267527"/>
            <a:ext cx="7053263" cy="7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57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3" y="289164"/>
            <a:ext cx="888333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1. Đặc điểm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của nguyên </a:t>
            </a: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tử</a:t>
            </a:r>
            <a:r>
              <a:rPr lang="vi-VN" sz="4000" b="1" kern="0" spc="-3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cacbon</a:t>
            </a:r>
            <a:endParaRPr lang="vi-VN" sz="4000" kern="0">
              <a:latin typeface="Arial"/>
              <a:cs typeface="Arial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xmlns="" id="{6274B86B-85A5-48E0-ACCB-802427C96055}"/>
              </a:ext>
            </a:extLst>
          </p:cNvPr>
          <p:cNvSpPr txBox="1">
            <a:spLocks/>
          </p:cNvSpPr>
          <p:nvPr/>
        </p:nvSpPr>
        <p:spPr>
          <a:xfrm>
            <a:off x="1298503" y="1572257"/>
            <a:ext cx="8434777" cy="580329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3600" b="1" kern="0">
                <a:solidFill>
                  <a:srgbClr val="FF0000"/>
                </a:solidFill>
                <a:latin typeface="Arial"/>
                <a:cs typeface="Arial"/>
              </a:rPr>
              <a:t>1.2. Trạng thái lai hóa của carbon</a:t>
            </a:r>
            <a:endParaRPr lang="vi-VN" sz="3600" kern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4A0DC50-71F4-4DFA-8EA9-904A5BC86EA1}"/>
              </a:ext>
            </a:extLst>
          </p:cNvPr>
          <p:cNvSpPr/>
          <p:nvPr/>
        </p:nvSpPr>
        <p:spPr>
          <a:xfrm>
            <a:off x="8741872" y="1624771"/>
            <a:ext cx="309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spc="-9">
                <a:latin typeface="Arial"/>
                <a:cs typeface="Arial"/>
              </a:rPr>
              <a:t>sp, </a:t>
            </a:r>
            <a:r>
              <a:rPr lang="vi-VN" sz="3600">
                <a:latin typeface="Arial"/>
                <a:cs typeface="Arial"/>
              </a:rPr>
              <a:t>sp</a:t>
            </a:r>
            <a:r>
              <a:rPr lang="vi-VN" sz="3600" baseline="25525">
                <a:latin typeface="Arial"/>
                <a:cs typeface="Arial"/>
              </a:rPr>
              <a:t>2</a:t>
            </a:r>
            <a:r>
              <a:rPr lang="vi-VN" sz="3600">
                <a:latin typeface="Arial"/>
                <a:cs typeface="Arial"/>
              </a:rPr>
              <a:t>,</a:t>
            </a:r>
            <a:r>
              <a:rPr lang="vi-VN" sz="3600" spc="-20">
                <a:latin typeface="Arial"/>
                <a:cs typeface="Arial"/>
              </a:rPr>
              <a:t> </a:t>
            </a:r>
            <a:r>
              <a:rPr lang="vi-VN" sz="3600">
                <a:latin typeface="Arial"/>
                <a:cs typeface="Arial"/>
              </a:rPr>
              <a:t>s</a:t>
            </a:r>
            <a:r>
              <a:rPr lang="vi-VN" sz="3200">
                <a:latin typeface="Arial"/>
                <a:cs typeface="Arial"/>
              </a:rPr>
              <a:t>p</a:t>
            </a:r>
            <a:r>
              <a:rPr lang="vi-VN" sz="3200" baseline="25525">
                <a:latin typeface="Arial"/>
                <a:cs typeface="Arial"/>
              </a:rPr>
              <a:t>3</a:t>
            </a:r>
            <a:endParaRPr lang="vi-VN" sz="3200"/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xmlns="" id="{50337E84-077A-41CF-BAA0-CB18B2B0FC3F}"/>
              </a:ext>
            </a:extLst>
          </p:cNvPr>
          <p:cNvSpPr txBox="1"/>
          <p:nvPr/>
        </p:nvSpPr>
        <p:spPr>
          <a:xfrm>
            <a:off x="1207627" y="2438400"/>
            <a:ext cx="68949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* </a:t>
            </a:r>
            <a:r>
              <a:rPr sz="2800" spc="-5" dirty="0">
                <a:latin typeface="Arial"/>
                <a:cs typeface="Arial"/>
              </a:rPr>
              <a:t>Lai hóa </a:t>
            </a:r>
            <a:r>
              <a:rPr sz="2800" spc="5" dirty="0">
                <a:latin typeface="Arial"/>
                <a:cs typeface="Arial"/>
              </a:rPr>
              <a:t>sp</a:t>
            </a:r>
            <a:r>
              <a:rPr sz="2800" spc="7" baseline="25132" dirty="0">
                <a:latin typeface="Arial"/>
                <a:cs typeface="Arial"/>
              </a:rPr>
              <a:t>3 </a:t>
            </a:r>
            <a:r>
              <a:rPr sz="2800" spc="-5" dirty="0">
                <a:latin typeface="Arial"/>
                <a:cs typeface="Arial"/>
              </a:rPr>
              <a:t>(lai hóa </a:t>
            </a:r>
            <a:r>
              <a:rPr sz="2800" dirty="0">
                <a:latin typeface="Arial"/>
                <a:cs typeface="Arial"/>
              </a:rPr>
              <a:t>tứ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5">
                <a:latin typeface="Arial"/>
                <a:cs typeface="Arial"/>
              </a:rPr>
              <a:t>diện):</a:t>
            </a:r>
            <a:r>
              <a:rPr lang="vi-VN" sz="2800" spc="-5">
                <a:latin typeface="Arial"/>
                <a:cs typeface="Arial"/>
              </a:rPr>
              <a:t> </a:t>
            </a:r>
            <a:r>
              <a:rPr lang="vi-VN" sz="2800" b="1" spc="-5">
                <a:solidFill>
                  <a:srgbClr val="7030A0"/>
                </a:solidFill>
                <a:latin typeface="Arial"/>
                <a:cs typeface="Arial"/>
              </a:rPr>
              <a:t>Metan (CH</a:t>
            </a:r>
            <a:r>
              <a:rPr lang="vi-VN" sz="1600" b="1" spc="-5">
                <a:solidFill>
                  <a:srgbClr val="7030A0"/>
                </a:solidFill>
                <a:latin typeface="Arial"/>
                <a:cs typeface="Arial"/>
              </a:rPr>
              <a:t>4</a:t>
            </a:r>
            <a:r>
              <a:rPr lang="vi-VN" sz="2800" b="1" spc="-5">
                <a:solidFill>
                  <a:srgbClr val="7030A0"/>
                </a:solidFill>
                <a:latin typeface="Arial"/>
                <a:cs typeface="Arial"/>
              </a:rPr>
              <a:t>) </a:t>
            </a:r>
            <a:endParaRPr sz="2800" b="1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xmlns="" id="{9AF30F7F-6120-4CA6-BFC8-2C537B09CBB3}"/>
              </a:ext>
            </a:extLst>
          </p:cNvPr>
          <p:cNvSpPr/>
          <p:nvPr/>
        </p:nvSpPr>
        <p:spPr>
          <a:xfrm>
            <a:off x="1344223" y="3343472"/>
            <a:ext cx="1820617" cy="1762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xmlns="" id="{FF89EF00-3D08-4CE8-B6E7-CB5A332AB6A4}"/>
              </a:ext>
            </a:extLst>
          </p:cNvPr>
          <p:cNvSpPr/>
          <p:nvPr/>
        </p:nvSpPr>
        <p:spPr>
          <a:xfrm>
            <a:off x="5092577" y="2862432"/>
            <a:ext cx="4435085" cy="2364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xmlns="" id="{A53BF521-B88C-4AE3-9AAA-0A48B644ACDC}"/>
              </a:ext>
            </a:extLst>
          </p:cNvPr>
          <p:cNvSpPr txBox="1"/>
          <p:nvPr/>
        </p:nvSpPr>
        <p:spPr>
          <a:xfrm>
            <a:off x="4180980" y="4085706"/>
            <a:ext cx="1593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xmlns="" id="{93430F8D-D42A-4701-A8FB-5C64B751CDC3}"/>
              </a:ext>
            </a:extLst>
          </p:cNvPr>
          <p:cNvSpPr/>
          <p:nvPr/>
        </p:nvSpPr>
        <p:spPr>
          <a:xfrm>
            <a:off x="10540999" y="4111970"/>
            <a:ext cx="914400" cy="417447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xmlns="" id="{1D556D8A-2306-4B8D-9061-3C86359C29FE}"/>
              </a:ext>
            </a:extLst>
          </p:cNvPr>
          <p:cNvSpPr/>
          <p:nvPr/>
        </p:nvSpPr>
        <p:spPr>
          <a:xfrm>
            <a:off x="12459573" y="3257503"/>
            <a:ext cx="1906077" cy="1969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xmlns="" id="{187B326A-F1D6-405D-9932-D07EEFBD8F53}"/>
              </a:ext>
            </a:extLst>
          </p:cNvPr>
          <p:cNvSpPr txBox="1"/>
          <p:nvPr/>
        </p:nvSpPr>
        <p:spPr>
          <a:xfrm>
            <a:off x="1513930" y="5559094"/>
            <a:ext cx="589588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419225" algn="l"/>
                <a:tab pos="3004820" algn="l"/>
                <a:tab pos="5587365" algn="l"/>
                <a:tab pos="7075170" algn="l"/>
              </a:tabLst>
            </a:pPr>
            <a:r>
              <a:rPr sz="2800" spc="-5">
                <a:latin typeface="Arial"/>
                <a:cs typeface="Arial"/>
              </a:rPr>
              <a:t>1AO</a:t>
            </a:r>
            <a:r>
              <a:rPr lang="vi-VN" sz="2800" spc="-5">
                <a:latin typeface="Arial"/>
                <a:cs typeface="Arial"/>
              </a:rPr>
              <a:t> </a:t>
            </a:r>
            <a:r>
              <a:rPr sz="2800" spc="-5">
                <a:latin typeface="Arial"/>
                <a:cs typeface="Arial"/>
              </a:rPr>
              <a:t>s	</a:t>
            </a:r>
            <a:r>
              <a:rPr lang="vi-VN" sz="2800" spc="-5">
                <a:latin typeface="Arial"/>
                <a:cs typeface="Arial"/>
              </a:rPr>
              <a:t>+    </a:t>
            </a:r>
            <a:r>
              <a:rPr sz="2800" spc="-5">
                <a:latin typeface="Arial"/>
                <a:cs typeface="Arial"/>
              </a:rPr>
              <a:t>3AO</a:t>
            </a:r>
            <a:r>
              <a:rPr lang="vi-VN" sz="2800" spc="-5">
                <a:latin typeface="Arial"/>
                <a:cs typeface="Arial"/>
              </a:rPr>
              <a:t> </a:t>
            </a:r>
            <a:r>
              <a:rPr sz="2800" spc="-5">
                <a:latin typeface="Arial"/>
                <a:cs typeface="Arial"/>
              </a:rPr>
              <a:t>p</a:t>
            </a:r>
            <a:r>
              <a:rPr lang="vi-VN" sz="2800" spc="-5">
                <a:latin typeface="Arial"/>
                <a:cs typeface="Arial"/>
              </a:rPr>
              <a:t>   </a:t>
            </a:r>
            <a:r>
              <a:rPr sz="2800" spc="-5">
                <a:latin typeface="Arial"/>
                <a:cs typeface="Arial"/>
              </a:rPr>
              <a:t>=</a:t>
            </a:r>
            <a:r>
              <a:rPr lang="vi-VN" sz="2800" spc="-5">
                <a:latin typeface="Arial"/>
                <a:cs typeface="Arial"/>
              </a:rPr>
              <a:t>   </a:t>
            </a:r>
            <a:r>
              <a:rPr sz="2800">
                <a:latin typeface="Arial"/>
                <a:cs typeface="Arial"/>
              </a:rPr>
              <a:t>4AO</a:t>
            </a:r>
            <a:r>
              <a:rPr lang="vi-VN" sz="2800">
                <a:latin typeface="Arial"/>
                <a:cs typeface="Arial"/>
              </a:rPr>
              <a:t> </a:t>
            </a:r>
            <a:r>
              <a:rPr sz="2800" b="1">
                <a:solidFill>
                  <a:srgbClr val="7030A0"/>
                </a:solidFill>
                <a:latin typeface="Arial"/>
                <a:cs typeface="Arial"/>
              </a:rPr>
              <a:t>sp</a:t>
            </a:r>
            <a:r>
              <a:rPr sz="2800" b="1" baseline="25525">
                <a:solidFill>
                  <a:srgbClr val="7030A0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xmlns="" id="{AAAF0F1E-F015-40C7-8F4C-9FC0B90823B9}"/>
              </a:ext>
            </a:extLst>
          </p:cNvPr>
          <p:cNvSpPr txBox="1"/>
          <p:nvPr/>
        </p:nvSpPr>
        <p:spPr>
          <a:xfrm>
            <a:off x="859718" y="6522869"/>
            <a:ext cx="7547682" cy="25305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50000"/>
              </a:lnSpc>
              <a:spcBef>
                <a:spcPts val="95"/>
              </a:spcBef>
            </a:pPr>
            <a:r>
              <a:rPr lang="vi-VN" sz="2800" spc="-5">
                <a:latin typeface="Arial"/>
                <a:cs typeface="Arial"/>
              </a:rPr>
              <a:t>4AO sp</a:t>
            </a:r>
            <a:r>
              <a:rPr lang="vi-VN" sz="2800" spc="-5" baseline="30000">
                <a:latin typeface="Arial"/>
                <a:cs typeface="Arial"/>
              </a:rPr>
              <a:t>3</a:t>
            </a:r>
            <a:r>
              <a:rPr lang="vi-VN" sz="2800" spc="-5">
                <a:latin typeface="Arial"/>
                <a:cs typeface="Arial"/>
              </a:rPr>
              <a:t> tạo 1 liên kết </a:t>
            </a:r>
            <a:r>
              <a:rPr lang="vi-VN" sz="2800" spc="-5">
                <a:latin typeface="Arial"/>
                <a:cs typeface="Arial"/>
                <a:sym typeface="Symbol" panose="05050102010706020507" pitchFamily="18" charset="2"/>
              </a:rPr>
              <a:t> giữa 2 nguyên tử C và </a:t>
            </a:r>
            <a:r>
              <a:rPr lang="vi-VN" sz="2800" spc="-5">
                <a:solidFill>
                  <a:srgbClr val="FF0000"/>
                </a:solidFill>
                <a:latin typeface="Arial"/>
                <a:cs typeface="Arial"/>
                <a:sym typeface="Symbol" panose="05050102010706020507" pitchFamily="18" charset="2"/>
              </a:rPr>
              <a:t>3</a:t>
            </a:r>
            <a:r>
              <a:rPr lang="vi-VN" sz="2800" spc="-5">
                <a:latin typeface="Arial"/>
                <a:cs typeface="Arial"/>
                <a:sym typeface="Symbol" panose="05050102010706020507" pitchFamily="18" charset="2"/>
              </a:rPr>
              <a:t> liên kết  giữa C và H</a:t>
            </a:r>
            <a:r>
              <a:rPr sz="2800" spc="-5">
                <a:latin typeface="Arial"/>
                <a:cs typeface="Arial"/>
              </a:rPr>
              <a:t>.  </a:t>
            </a:r>
            <a:r>
              <a:rPr lang="vi-VN" sz="2800" spc="-5">
                <a:latin typeface="Arial"/>
                <a:cs typeface="Arial"/>
              </a:rPr>
              <a:t>Không có AO thuần</a:t>
            </a:r>
          </a:p>
          <a:p>
            <a:pPr marL="38100" marR="30480">
              <a:lnSpc>
                <a:spcPct val="150000"/>
              </a:lnSpc>
              <a:spcBef>
                <a:spcPts val="95"/>
              </a:spcBef>
            </a:pPr>
            <a:r>
              <a:rPr sz="2800" spc="-10">
                <a:latin typeface="Arial"/>
                <a:cs typeface="Arial"/>
              </a:rPr>
              <a:t>Hình </a:t>
            </a:r>
            <a:r>
              <a:rPr sz="2800" spc="-5" dirty="0">
                <a:latin typeface="Arial"/>
                <a:cs typeface="Arial"/>
              </a:rPr>
              <a:t>dạng liên kết: </a:t>
            </a:r>
            <a:r>
              <a:rPr sz="2800" spc="-5">
                <a:latin typeface="Arial"/>
                <a:cs typeface="Arial"/>
              </a:rPr>
              <a:t>tứ</a:t>
            </a:r>
            <a:r>
              <a:rPr sz="2800" spc="30">
                <a:latin typeface="Arial"/>
                <a:cs typeface="Arial"/>
              </a:rPr>
              <a:t> </a:t>
            </a:r>
            <a:r>
              <a:rPr sz="2800" spc="-5">
                <a:latin typeface="Arial"/>
                <a:cs typeface="Arial"/>
              </a:rPr>
              <a:t>diện</a:t>
            </a:r>
            <a:r>
              <a:rPr lang="vi-VN" sz="2800" spc="-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50000"/>
              </a:lnSpc>
            </a:pPr>
            <a:r>
              <a:rPr sz="2800" spc="-5" dirty="0">
                <a:latin typeface="Arial"/>
                <a:cs typeface="Arial"/>
              </a:rPr>
              <a:t>Góc liên kết 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109,5</a:t>
            </a:r>
            <a:r>
              <a:rPr sz="2800" baseline="25525" dirty="0">
                <a:latin typeface="Arial"/>
                <a:cs typeface="Arial"/>
              </a:rPr>
              <a:t>o</a:t>
            </a:r>
            <a:endParaRPr sz="2800" baseline="25525">
              <a:latin typeface="Arial"/>
              <a:cs typeface="Arial"/>
            </a:endParaRPr>
          </a:p>
        </p:txBody>
      </p:sp>
      <p:pic>
        <p:nvPicPr>
          <p:cNvPr id="3074" name="Picture 2" descr="Lai hóa (hóa học) – Wikipedia tiếng Việt">
            <a:extLst>
              <a:ext uri="{FF2B5EF4-FFF2-40B4-BE49-F238E27FC236}">
                <a16:creationId xmlns:a16="http://schemas.microsoft.com/office/drawing/2014/main" xmlns="" id="{9E13F3DD-E32B-4037-9386-5DCE0021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51043" y="3381236"/>
            <a:ext cx="2746518" cy="25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ọc tại nhà - Hóa - ANKAN: CẤU TRÚC PHÂN TỬ VÀ TÍNH CHẤT VẬT LÍ">
            <a:extLst>
              <a:ext uri="{FF2B5EF4-FFF2-40B4-BE49-F238E27FC236}">
                <a16:creationId xmlns:a16="http://schemas.microsoft.com/office/drawing/2014/main" xmlns="" id="{641F84B1-EDFF-4F96-8276-407735AA2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8642" y="6344885"/>
            <a:ext cx="8171170" cy="339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937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3" y="289164"/>
            <a:ext cx="8883338" cy="641885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1. Đặc điểm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của nguyên </a:t>
            </a: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tử</a:t>
            </a:r>
            <a:r>
              <a:rPr lang="vi-VN" sz="4000" b="1" kern="0" spc="-3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kern="0" spc="-9">
                <a:solidFill>
                  <a:srgbClr val="FF0000"/>
                </a:solidFill>
                <a:latin typeface="Arial"/>
                <a:cs typeface="Arial"/>
              </a:rPr>
              <a:t>cacbon</a:t>
            </a:r>
            <a:endParaRPr lang="vi-VN" sz="4000" kern="0">
              <a:latin typeface="Arial"/>
              <a:cs typeface="Arial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xmlns="" id="{6274B86B-85A5-48E0-ACCB-802427C96055}"/>
              </a:ext>
            </a:extLst>
          </p:cNvPr>
          <p:cNvSpPr txBox="1">
            <a:spLocks/>
          </p:cNvSpPr>
          <p:nvPr/>
        </p:nvSpPr>
        <p:spPr>
          <a:xfrm>
            <a:off x="1298503" y="1572257"/>
            <a:ext cx="8434777" cy="580329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3600" b="1" kern="0">
                <a:solidFill>
                  <a:srgbClr val="FF0000"/>
                </a:solidFill>
                <a:latin typeface="Arial"/>
                <a:cs typeface="Arial"/>
              </a:rPr>
              <a:t>Đặc điểm của các orbitan lai hóa</a:t>
            </a:r>
            <a:endParaRPr lang="vi-VN" sz="3600" kern="0">
              <a:latin typeface="Arial"/>
              <a:cs typeface="Arial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xmlns="" id="{052EBE95-DA06-4B5D-A1D5-A8C7B9D1A6D4}"/>
              </a:ext>
            </a:extLst>
          </p:cNvPr>
          <p:cNvSpPr txBox="1"/>
          <p:nvPr/>
        </p:nvSpPr>
        <p:spPr>
          <a:xfrm>
            <a:off x="1318823" y="2590800"/>
            <a:ext cx="14973356" cy="3240032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L="557557" marR="59605" indent="-557557">
              <a:spcBef>
                <a:spcPts val="205"/>
              </a:spcBef>
              <a:buChar char="-"/>
              <a:tabLst>
                <a:tab pos="557557" algn="l"/>
              </a:tabLst>
            </a:pPr>
            <a:r>
              <a:rPr lang="vi-VN" sz="3600" spc="-9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 lai hóa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chỉ xen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phủ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tạo liên</a:t>
            </a:r>
            <a:r>
              <a:rPr sz="3600" spc="-21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57557" marR="429655" indent="-557557">
              <a:spcBef>
                <a:spcPts val="1505"/>
              </a:spcBef>
              <a:buChar char="-"/>
              <a:tabLst>
                <a:tab pos="557557" algn="l"/>
              </a:tabLst>
            </a:pP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lai hóa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có thể xen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phủ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sz="3600" spc="-20">
                <a:latin typeface="Arial" panose="020B0604020202020204" pitchFamily="34" charset="0"/>
                <a:cs typeface="Arial" panose="020B0604020202020204" pitchFamily="34" charset="0"/>
              </a:rPr>
              <a:t>nhau,</a:t>
            </a:r>
            <a:r>
              <a:rPr sz="3600" spc="-24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với  AO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s,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 AO</a:t>
            </a:r>
            <a:r>
              <a:rPr lang="vi-VN" sz="3600" spc="-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p.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5065" marR="638272" indent="-671801">
              <a:lnSpc>
                <a:spcPts val="7488"/>
              </a:lnSpc>
              <a:spcBef>
                <a:spcPts val="1789"/>
              </a:spcBef>
            </a:pPr>
            <a:r>
              <a:rPr lang="vi-VN" sz="3600" spc="-9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Dựa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vào số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liên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 của C</a:t>
            </a:r>
            <a:r>
              <a:rPr sz="3600" spc="-137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để biết trạng thái </a:t>
            </a:r>
            <a:r>
              <a:rPr sz="3600" spc="-20">
                <a:latin typeface="Arial" panose="020B0604020202020204" pitchFamily="34" charset="0"/>
                <a:cs typeface="Arial" panose="020B0604020202020204" pitchFamily="34" charset="0"/>
              </a:rPr>
              <a:t>lai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hóa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sz="3600" spc="-88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506">
              <a:spcBef>
                <a:spcPts val="1261"/>
              </a:spcBef>
            </a:pPr>
            <a:r>
              <a:rPr sz="3600" spc="9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9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sz="2800" spc="13" baseline="25132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3600" spc="9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no; </a:t>
            </a:r>
            <a:r>
              <a:rPr sz="3600" spc="9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9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sz="2800" spc="13" baseline="25132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3600" spc="13" baseline="25132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; C</a:t>
            </a:r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: C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sz="3600" spc="-20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no.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859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0812217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Quy tắc gọi tên hợp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chất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hữu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cơ</a:t>
            </a:r>
            <a:r>
              <a:rPr lang="vi-VN" sz="4000" b="1" spc="-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IUPAC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xmlns="" id="{56576B97-B90F-459E-A4DD-41132A7FDCB9}"/>
              </a:ext>
            </a:extLst>
          </p:cNvPr>
          <p:cNvSpPr txBox="1"/>
          <p:nvPr/>
        </p:nvSpPr>
        <p:spPr>
          <a:xfrm>
            <a:off x="228639" y="1431317"/>
            <a:ext cx="17674771" cy="8300098"/>
          </a:xfrm>
          <a:prstGeom prst="rect">
            <a:avLst/>
          </a:prstGeom>
        </p:spPr>
        <p:txBody>
          <a:bodyPr vert="horz" wrap="square" lIns="0" tIns="203649" rIns="0" bIns="0" rtlCol="0">
            <a:spAutoFit/>
          </a:bodyPr>
          <a:lstStyle/>
          <a:p>
            <a:pPr marL="24835">
              <a:lnSpc>
                <a:spcPct val="150000"/>
              </a:lnSpc>
              <a:spcBef>
                <a:spcPts val="1601"/>
              </a:spcBef>
            </a:pPr>
            <a:r>
              <a:rPr sz="3600" b="1" i="1" spc="-9">
                <a:latin typeface="Arial" panose="020B0604020202020204" pitchFamily="34" charset="0"/>
                <a:cs typeface="Arial" panose="020B0604020202020204" pitchFamily="34" charset="0"/>
              </a:rPr>
              <a:t>Bước 1: </a:t>
            </a:r>
            <a:r>
              <a:rPr lang="vi-VN" sz="3600" i="1" spc="-9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3600" i="1" spc="-9">
                <a:latin typeface="Arial" panose="020B0604020202020204" pitchFamily="34" charset="0"/>
                <a:cs typeface="Arial" panose="020B0604020202020204" pitchFamily="34" charset="0"/>
              </a:rPr>
              <a:t>họn mạch</a:t>
            </a:r>
            <a:r>
              <a:rPr sz="3600" i="1" spc="-2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i="1" spc="-9">
                <a:latin typeface="Arial" panose="020B0604020202020204" pitchFamily="34" charset="0"/>
                <a:cs typeface="Arial" panose="020B0604020202020204" pitchFamily="34" charset="0"/>
              </a:rPr>
              <a:t>cacbon</a:t>
            </a:r>
            <a:r>
              <a:rPr lang="vi-VN" sz="3600" i="1" spc="-9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5313" marR="565007" indent="-571500" algn="just">
              <a:lnSpc>
                <a:spcPct val="15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vi-VN" sz="3600" spc="215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sz="3600" spc="215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tiên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chọn mạch </a:t>
            </a:r>
            <a:r>
              <a:rPr sz="3600" b="1">
                <a:latin typeface="Arial" panose="020B0604020202020204" pitchFamily="34" charset="0"/>
                <a:cs typeface="Arial" panose="020B0604020202020204" pitchFamily="34" charset="0"/>
              </a:rPr>
              <a:t>dài </a:t>
            </a:r>
            <a:r>
              <a:rPr sz="3600" b="1" spc="-9">
                <a:latin typeface="Arial" panose="020B0604020202020204" pitchFamily="34" charset="0"/>
                <a:cs typeface="Arial" panose="020B0604020202020204" pitchFamily="34" charset="0"/>
              </a:rPr>
              <a:t>nhất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chứa </a:t>
            </a:r>
            <a:r>
              <a:rPr sz="3600" b="1">
                <a:latin typeface="Arial" panose="020B0604020202020204" pitchFamily="34" charset="0"/>
                <a:cs typeface="Arial" panose="020B0604020202020204" pitchFamily="34" charset="0"/>
              </a:rPr>
              <a:t>nhóm </a:t>
            </a:r>
            <a:r>
              <a:rPr sz="3600" b="1" spc="-9">
                <a:latin typeface="Arial" panose="020B0604020202020204" pitchFamily="34" charset="0"/>
                <a:cs typeface="Arial" panose="020B0604020202020204" pitchFamily="34" charset="0"/>
              </a:rPr>
              <a:t>chức </a:t>
            </a:r>
            <a:r>
              <a:rPr lang="vi-VN" sz="3600" spc="-9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vi-VN" sz="3600" spc="-343">
                <a:latin typeface="Arial" panose="020B0604020202020204" pitchFamily="34" charset="0"/>
                <a:cs typeface="Arial" panose="020B0604020202020204" pitchFamily="34" charset="0"/>
              </a:rPr>
              <a:t> liên</a:t>
            </a:r>
            <a:r>
              <a:rPr sz="3600" spc="-293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bội </a:t>
            </a:r>
            <a:r>
              <a:rPr lang="vi-VN" sz="3600" spc="-9"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 chứa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nhóm thế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835">
              <a:lnSpc>
                <a:spcPct val="150000"/>
              </a:lnSpc>
              <a:spcBef>
                <a:spcPts val="1408"/>
              </a:spcBef>
            </a:pPr>
            <a:r>
              <a:rPr sz="3600" b="1" i="1" spc="-9">
                <a:latin typeface="Arial" panose="020B0604020202020204" pitchFamily="34" charset="0"/>
                <a:cs typeface="Arial" panose="020B0604020202020204" pitchFamily="34" charset="0"/>
              </a:rPr>
              <a:t>Bước 2:</a:t>
            </a:r>
            <a:r>
              <a:rPr sz="3600" i="1" spc="-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i="1" spc="-9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sz="3600" i="1" spc="-9">
                <a:latin typeface="Arial" panose="020B0604020202020204" pitchFamily="34" charset="0"/>
                <a:cs typeface="Arial" panose="020B0604020202020204" pitchFamily="34" charset="0"/>
              </a:rPr>
              <a:t>ánh số mạch cacbon</a:t>
            </a:r>
            <a:r>
              <a:rPr lang="vi-VN" sz="3600" i="1" spc="-9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5313" marR="565007" indent="-571500" algn="just">
              <a:lnSpc>
                <a:spcPct val="15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vi-VN" sz="3600" spc="215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sz="3600" spc="215">
                <a:latin typeface="Arial" panose="020B0604020202020204" pitchFamily="34" charset="0"/>
                <a:cs typeface="Arial" panose="020B0604020202020204" pitchFamily="34" charset="0"/>
              </a:rPr>
              <a:t> tiên đánh số từ đầu gần nhóm chức </a:t>
            </a:r>
            <a:r>
              <a:rPr lang="vi-VN" sz="3600" spc="215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sz="3600" spc="215">
                <a:latin typeface="Arial" panose="020B0604020202020204" pitchFamily="34" charset="0"/>
                <a:cs typeface="Arial" panose="020B0604020202020204" pitchFamily="34" charset="0"/>
              </a:rPr>
              <a:t>liên kết bội </a:t>
            </a:r>
            <a:r>
              <a:rPr lang="vi-VN" sz="3600" spc="215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sz="3600" spc="215">
                <a:latin typeface="Arial" panose="020B0604020202020204" pitchFamily="34" charset="0"/>
                <a:cs typeface="Arial" panose="020B0604020202020204" pitchFamily="34" charset="0"/>
              </a:rPr>
              <a:t>nhóm thế nhất</a:t>
            </a:r>
            <a:r>
              <a:rPr lang="vi-VN" sz="3600" spc="215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600" spc="21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835" marR="9934">
              <a:lnSpc>
                <a:spcPct val="150000"/>
              </a:lnSpc>
            </a:pPr>
            <a:r>
              <a:rPr sz="3600" b="1" i="1" spc="-9">
                <a:latin typeface="Arial" panose="020B0604020202020204" pitchFamily="34" charset="0"/>
                <a:cs typeface="Arial" panose="020B0604020202020204" pitchFamily="34" charset="0"/>
              </a:rPr>
              <a:t>Bước 3: </a:t>
            </a:r>
            <a:r>
              <a:rPr sz="3600" i="1">
                <a:latin typeface="Arial" panose="020B0604020202020204" pitchFamily="34" charset="0"/>
                <a:cs typeface="Arial" panose="020B0604020202020204" pitchFamily="34" charset="0"/>
              </a:rPr>
              <a:t>Gọi tên hợp </a:t>
            </a:r>
            <a:r>
              <a:rPr sz="3600" i="1" spc="-9">
                <a:latin typeface="Arial" panose="020B0604020202020204" pitchFamily="34" charset="0"/>
                <a:cs typeface="Arial" panose="020B0604020202020204" pitchFamily="34" charset="0"/>
              </a:rPr>
              <a:t>chất: </a:t>
            </a:r>
            <a:r>
              <a:rPr lang="vi-VN" sz="3600" spc="-9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iền tố + tên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mạch chính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sz="3600" spc="-313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tố  </a:t>
            </a:r>
            <a:endParaRPr lang="vi-VN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335" marR="9934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Tiền tố gồm :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(tên cấu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hình) +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số chỉ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+ tên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nhánh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(tên</a:t>
            </a:r>
            <a:r>
              <a:rPr sz="3600" spc="-332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hidrocacbon </a:t>
            </a:r>
            <a:r>
              <a:rPr sz="3600" spc="-29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3600" spc="-29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sz="3600" spc="-29">
                <a:latin typeface="Arial" panose="020B0604020202020204" pitchFamily="34" charset="0"/>
                <a:cs typeface="Arial" panose="020B0604020202020204" pitchFamily="34" charset="0"/>
              </a:rPr>
              <a:t>ơng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ứng) và nhóm</a:t>
            </a:r>
            <a:r>
              <a:rPr sz="3600" spc="-7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thế.</a:t>
            </a:r>
          </a:p>
          <a:p>
            <a:pPr marL="596335" indent="-571500">
              <a:lnSpc>
                <a:spcPct val="150000"/>
              </a:lnSpc>
              <a:spcBef>
                <a:spcPts val="1408"/>
              </a:spcBef>
              <a:buFont typeface="Arial" panose="020B0604020202020204" pitchFamily="34" charset="0"/>
              <a:buChar char="•"/>
            </a:pP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Hậu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tố gồm : (số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chỉ) </a:t>
            </a:r>
            <a:r>
              <a:rPr sz="3600">
                <a:latin typeface="Arial" panose="020B0604020202020204" pitchFamily="34" charset="0"/>
                <a:cs typeface="Arial" panose="020B0604020202020204" pitchFamily="34" charset="0"/>
              </a:rPr>
              <a:t>+ tên nhóm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chức </a:t>
            </a:r>
            <a:r>
              <a:rPr sz="3600" spc="-39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3600" spc="-39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sz="3600" spc="-39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sz="3600" spc="-196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sz="3600" spc="-9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39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0"/>
            <a:ext cx="17881600" cy="1067929"/>
            <a:chOff x="0" y="0"/>
            <a:chExt cx="9144000" cy="5461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9575" y="63"/>
              <a:ext cx="278130" cy="271780"/>
            </a:xfrm>
            <a:custGeom>
              <a:avLst/>
              <a:gdLst/>
              <a:ahLst/>
              <a:cxnLst/>
              <a:rect l="l" t="t" r="r" b="b"/>
              <a:pathLst>
                <a:path w="278130" h="271780">
                  <a:moveTo>
                    <a:pt x="138112" y="134874"/>
                  </a:moveTo>
                  <a:lnTo>
                    <a:pt x="0" y="134874"/>
                  </a:lnTo>
                  <a:lnTo>
                    <a:pt x="0" y="271399"/>
                  </a:lnTo>
                  <a:lnTo>
                    <a:pt x="138112" y="271399"/>
                  </a:lnTo>
                  <a:lnTo>
                    <a:pt x="138112" y="134874"/>
                  </a:lnTo>
                  <a:close/>
                </a:path>
                <a:path w="278130" h="271780">
                  <a:moveTo>
                    <a:pt x="277812" y="0"/>
                  </a:moveTo>
                  <a:lnTo>
                    <a:pt x="138112" y="0"/>
                  </a:lnTo>
                  <a:lnTo>
                    <a:pt x="138112" y="134874"/>
                  </a:lnTo>
                  <a:lnTo>
                    <a:pt x="277812" y="134874"/>
                  </a:lnTo>
                  <a:lnTo>
                    <a:pt x="277812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87" y="134937"/>
              <a:ext cx="139700" cy="141605"/>
            </a:xfrm>
            <a:custGeom>
              <a:avLst/>
              <a:gdLst/>
              <a:ahLst/>
              <a:cxnLst/>
              <a:rect l="l" t="t" r="r" b="b"/>
              <a:pathLst>
                <a:path w="139700" h="141604">
                  <a:moveTo>
                    <a:pt x="139700" y="0"/>
                  </a:moveTo>
                  <a:lnTo>
                    <a:pt x="0" y="0"/>
                  </a:lnTo>
                  <a:lnTo>
                    <a:pt x="0" y="141287"/>
                  </a:lnTo>
                  <a:lnTo>
                    <a:pt x="139700" y="141287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637" y="274637"/>
              <a:ext cx="136525" cy="135255"/>
            </a:xfrm>
            <a:custGeom>
              <a:avLst/>
              <a:gdLst/>
              <a:ahLst/>
              <a:cxnLst/>
              <a:rect l="l" t="t" r="r" b="b"/>
              <a:pathLst>
                <a:path w="136525" h="135254">
                  <a:moveTo>
                    <a:pt x="0" y="134937"/>
                  </a:moveTo>
                  <a:lnTo>
                    <a:pt x="136525" y="134937"/>
                  </a:lnTo>
                  <a:lnTo>
                    <a:pt x="136525" y="0"/>
                  </a:lnTo>
                  <a:lnTo>
                    <a:pt x="0" y="0"/>
                  </a:lnTo>
                  <a:lnTo>
                    <a:pt x="0" y="134937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1762" y="136588"/>
              <a:ext cx="141605" cy="138430"/>
            </a:xfrm>
            <a:custGeom>
              <a:avLst/>
              <a:gdLst/>
              <a:ahLst/>
              <a:cxnLst/>
              <a:rect l="l" t="t" r="r" b="b"/>
              <a:pathLst>
                <a:path w="141604" h="138429">
                  <a:moveTo>
                    <a:pt x="141287" y="0"/>
                  </a:moveTo>
                  <a:lnTo>
                    <a:pt x="0" y="0"/>
                  </a:lnTo>
                  <a:lnTo>
                    <a:pt x="0" y="138112"/>
                  </a:lnTo>
                  <a:lnTo>
                    <a:pt x="141287" y="138112"/>
                  </a:lnTo>
                  <a:lnTo>
                    <a:pt x="141287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4637" y="271462"/>
              <a:ext cx="273050" cy="274955"/>
            </a:xfrm>
            <a:custGeom>
              <a:avLst/>
              <a:gdLst/>
              <a:ahLst/>
              <a:cxnLst/>
              <a:rect l="l" t="t" r="r" b="b"/>
              <a:pathLst>
                <a:path w="273050" h="274955">
                  <a:moveTo>
                    <a:pt x="273050" y="0"/>
                  </a:moveTo>
                  <a:lnTo>
                    <a:pt x="134937" y="0"/>
                  </a:lnTo>
                  <a:lnTo>
                    <a:pt x="134937" y="138112"/>
                  </a:lnTo>
                  <a:lnTo>
                    <a:pt x="0" y="138112"/>
                  </a:lnTo>
                  <a:lnTo>
                    <a:pt x="0" y="274637"/>
                  </a:lnTo>
                  <a:lnTo>
                    <a:pt x="136525" y="274637"/>
                  </a:lnTo>
                  <a:lnTo>
                    <a:pt x="136525" y="138112"/>
                  </a:lnTo>
                  <a:lnTo>
                    <a:pt x="273050" y="138112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 sz="3520">
                <a:solidFill>
                  <a:srgbClr val="FF0000"/>
                </a:solidFill>
              </a:endParaRPr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CC682994-A9CE-4A5F-8286-3833171A8C9B}"/>
              </a:ext>
            </a:extLst>
          </p:cNvPr>
          <p:cNvSpPr txBox="1">
            <a:spLocks/>
          </p:cNvSpPr>
          <p:nvPr/>
        </p:nvSpPr>
        <p:spPr>
          <a:xfrm>
            <a:off x="1405182" y="289164"/>
            <a:ext cx="10812217" cy="1283086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>
              <a:spcBef>
                <a:spcPts val="205"/>
              </a:spcBef>
            </a:pPr>
            <a:r>
              <a:rPr lang="vi-VN" sz="4000" b="1" kern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Quy tắc gọi tên hợp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chất </a:t>
            </a:r>
            <a:r>
              <a:rPr lang="vi-VN" sz="4000" b="1">
                <a:solidFill>
                  <a:srgbClr val="FF0000"/>
                </a:solidFill>
                <a:latin typeface="Arial"/>
                <a:cs typeface="Arial"/>
              </a:rPr>
              <a:t>hữu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cơ</a:t>
            </a:r>
            <a:r>
              <a:rPr lang="vi-VN" sz="4000" b="1" spc="-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4000" b="1" spc="-5">
                <a:solidFill>
                  <a:srgbClr val="FF0000"/>
                </a:solidFill>
                <a:latin typeface="Arial"/>
                <a:cs typeface="Arial"/>
              </a:rPr>
              <a:t>IUPAC</a:t>
            </a:r>
            <a:endParaRPr lang="vi-VN" sz="4000">
              <a:solidFill>
                <a:srgbClr val="FF0000"/>
              </a:solidFill>
              <a:latin typeface="Arial"/>
              <a:cs typeface="Arial"/>
            </a:endParaRPr>
          </a:p>
          <a:p>
            <a:pPr marL="24835">
              <a:spcBef>
                <a:spcPts val="205"/>
              </a:spcBef>
            </a:pPr>
            <a:endParaRPr lang="vi-VN" sz="4000" kern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xmlns="" id="{9F9E6DB7-F314-41CD-ACC6-683FE8796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1748" y="1634058"/>
            <a:ext cx="15578103" cy="518774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/>
          <a:p>
            <a:pPr marL="24835" marR="9934">
              <a:spcBef>
                <a:spcPts val="205"/>
              </a:spcBef>
            </a:pPr>
            <a:r>
              <a:rPr lang="vi-VN" sz="3200">
                <a:solidFill>
                  <a:srgbClr val="FF0000"/>
                </a:solidFill>
                <a:latin typeface="Arial"/>
                <a:cs typeface="Arial"/>
              </a:rPr>
              <a:t>Bảng tên mạch chính của </a:t>
            </a:r>
            <a:r>
              <a:rPr lang="vi-VN" sz="3200" spc="-9">
                <a:solidFill>
                  <a:srgbClr val="FF0000"/>
                </a:solidFill>
                <a:latin typeface="Arial"/>
                <a:cs typeface="Arial"/>
              </a:rPr>
              <a:t>hợp </a:t>
            </a:r>
            <a:r>
              <a:rPr lang="vi-VN" sz="3200">
                <a:solidFill>
                  <a:srgbClr val="FF0000"/>
                </a:solidFill>
                <a:latin typeface="Arial"/>
                <a:cs typeface="Arial"/>
              </a:rPr>
              <a:t>chất có từ</a:t>
            </a:r>
            <a:r>
              <a:rPr lang="vi-VN" sz="3200" spc="-29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320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lang="vi-VN" sz="3200" spc="-9">
                <a:solidFill>
                  <a:srgbClr val="FF0000"/>
                </a:solidFill>
                <a:latin typeface="Arial"/>
                <a:cs typeface="Arial"/>
              </a:rPr>
              <a:t>đến 10 </a:t>
            </a:r>
            <a:r>
              <a:rPr lang="vi-VN" sz="3200">
                <a:solidFill>
                  <a:srgbClr val="FF0000"/>
                </a:solidFill>
                <a:latin typeface="Arial"/>
                <a:cs typeface="Arial"/>
              </a:rPr>
              <a:t>cacbon và tên 1 số nhóm</a:t>
            </a:r>
            <a:r>
              <a:rPr lang="vi-VN" sz="3200" spc="-16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3200">
                <a:solidFill>
                  <a:srgbClr val="FF0000"/>
                </a:solidFill>
                <a:latin typeface="Arial"/>
                <a:cs typeface="Arial"/>
              </a:rPr>
              <a:t>chức.</a:t>
            </a: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xmlns="" id="{7548D939-CA61-4806-AAC5-F9FBAB746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7758414"/>
              </p:ext>
            </p:extLst>
          </p:nvPr>
        </p:nvGraphicFramePr>
        <p:xfrm>
          <a:off x="1419696" y="2614274"/>
          <a:ext cx="15392401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7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66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1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0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52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582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213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615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19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2245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53858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753885">
                <a:tc>
                  <a:txBody>
                    <a:bodyPr/>
                    <a:lstStyle/>
                    <a:p>
                      <a:pPr marL="295275"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Số</a:t>
                      </a:r>
                      <a:r>
                        <a:rPr sz="2800" spc="-35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>
                          <a:latin typeface="Arial"/>
                          <a:cs typeface="Arial"/>
                        </a:rPr>
                        <a:t>Cacbon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0"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35"/>
                        </a:lnSpc>
                        <a:spcBef>
                          <a:spcPts val="1019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915">
                <a:tc>
                  <a:txBody>
                    <a:bodyPr/>
                    <a:lstStyle/>
                    <a:p>
                      <a:pPr marL="675005" marR="363855" indent="-304800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Tên</a:t>
                      </a:r>
                      <a:r>
                        <a:rPr sz="2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>
                          <a:latin typeface="Arial"/>
                          <a:cs typeface="Arial"/>
                        </a:rPr>
                        <a:t>mạch  </a:t>
                      </a:r>
                      <a:r>
                        <a:rPr sz="2800">
                          <a:latin typeface="Arial"/>
                          <a:cs typeface="Arial"/>
                        </a:rPr>
                        <a:t>chính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met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4922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prop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 spc="-10">
                          <a:latin typeface="Arial"/>
                          <a:cs typeface="Arial"/>
                        </a:rPr>
                        <a:t>but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pent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 spc="-10">
                          <a:latin typeface="Arial"/>
                          <a:cs typeface="Arial"/>
                        </a:rPr>
                        <a:t>hex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 spc="-10">
                          <a:latin typeface="Arial"/>
                          <a:cs typeface="Arial"/>
                        </a:rPr>
                        <a:t>hept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oct</a:t>
                      </a: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 spc="-10">
                          <a:latin typeface="Arial"/>
                          <a:cs typeface="Arial"/>
                        </a:rPr>
                        <a:t>non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dec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33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object 13">
            <a:extLst>
              <a:ext uri="{FF2B5EF4-FFF2-40B4-BE49-F238E27FC236}">
                <a16:creationId xmlns:a16="http://schemas.microsoft.com/office/drawing/2014/main" xmlns="" id="{39E0F8F6-0AFA-4A47-899E-B50A56E0AED4}"/>
              </a:ext>
            </a:extLst>
          </p:cNvPr>
          <p:cNvSpPr txBox="1"/>
          <p:nvPr/>
        </p:nvSpPr>
        <p:spPr>
          <a:xfrm>
            <a:off x="1122719" y="4343400"/>
            <a:ext cx="11399481" cy="1884242"/>
          </a:xfrm>
          <a:prstGeom prst="rect">
            <a:avLst/>
          </a:prstGeom>
        </p:spPr>
        <p:txBody>
          <a:bodyPr vert="horz" wrap="square" lIns="0" tIns="24836" rIns="0" bIns="0" rtlCol="0">
            <a:spAutoFit/>
          </a:bodyPr>
          <a:lstStyle/>
          <a:p>
            <a:pPr marL="480794" indent="-457200">
              <a:lnSpc>
                <a:spcPct val="150000"/>
              </a:lnSpc>
              <a:spcBef>
                <a:spcPts val="196"/>
              </a:spcBef>
              <a:buFont typeface="Arial" panose="020B0604020202020204" pitchFamily="34" charset="0"/>
              <a:buChar char="•"/>
              <a:tabLst>
                <a:tab pos="388676" algn="l"/>
              </a:tabLst>
            </a:pPr>
            <a:r>
              <a:rPr sz="2800" b="1" i="1" spc="-9">
                <a:solidFill>
                  <a:srgbClr val="7030A0"/>
                </a:solidFill>
                <a:latin typeface="Arial"/>
                <a:cs typeface="Arial"/>
              </a:rPr>
              <a:t>Hợp </a:t>
            </a:r>
            <a:r>
              <a:rPr sz="2800" b="1" i="1">
                <a:solidFill>
                  <a:srgbClr val="7030A0"/>
                </a:solidFill>
                <a:latin typeface="Arial"/>
                <a:cs typeface="Arial"/>
              </a:rPr>
              <a:t>chất </a:t>
            </a:r>
            <a:r>
              <a:rPr sz="2800" b="1" i="1" spc="-9">
                <a:solidFill>
                  <a:srgbClr val="7030A0"/>
                </a:solidFill>
                <a:latin typeface="Arial"/>
                <a:cs typeface="Arial"/>
              </a:rPr>
              <a:t>no</a:t>
            </a:r>
            <a:r>
              <a:rPr sz="2800" b="1" i="1">
                <a:solidFill>
                  <a:srgbClr val="7030A0"/>
                </a:solidFill>
                <a:latin typeface="Arial"/>
                <a:cs typeface="Arial"/>
              </a:rPr>
              <a:t>: </a:t>
            </a:r>
            <a:r>
              <a:rPr sz="2800">
                <a:latin typeface="Arial"/>
                <a:cs typeface="Arial"/>
              </a:rPr>
              <a:t>+ </a:t>
            </a:r>
            <a:r>
              <a:rPr sz="2800" b="1" i="1" spc="-9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800" spc="-9">
                <a:latin typeface="Arial"/>
                <a:cs typeface="Arial"/>
              </a:rPr>
              <a:t>ngay </a:t>
            </a:r>
            <a:r>
              <a:rPr sz="2800">
                <a:latin typeface="Arial"/>
                <a:cs typeface="Arial"/>
              </a:rPr>
              <a:t>sau tên mạch</a:t>
            </a:r>
            <a:r>
              <a:rPr sz="2800" spc="-49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chính.</a:t>
            </a:r>
          </a:p>
          <a:p>
            <a:pPr marL="480794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88676" algn="l"/>
              </a:tabLst>
            </a:pPr>
            <a:r>
              <a:rPr sz="2800" b="1" i="1" spc="-9">
                <a:solidFill>
                  <a:srgbClr val="7030A0"/>
                </a:solidFill>
                <a:latin typeface="Arial"/>
                <a:cs typeface="Arial"/>
              </a:rPr>
              <a:t>Hợp </a:t>
            </a:r>
            <a:r>
              <a:rPr sz="2800" b="1" i="1">
                <a:solidFill>
                  <a:srgbClr val="7030A0"/>
                </a:solidFill>
                <a:latin typeface="Arial"/>
                <a:cs typeface="Arial"/>
              </a:rPr>
              <a:t>chất có </a:t>
            </a:r>
            <a:r>
              <a:rPr sz="2800" b="1" i="1" spc="-9">
                <a:solidFill>
                  <a:srgbClr val="7030A0"/>
                </a:solidFill>
                <a:latin typeface="Arial"/>
                <a:cs typeface="Arial"/>
              </a:rPr>
              <a:t>lk đôi</a:t>
            </a:r>
            <a:r>
              <a:rPr sz="2800" b="1" i="1">
                <a:solidFill>
                  <a:srgbClr val="7030A0"/>
                </a:solidFill>
                <a:latin typeface="Arial"/>
                <a:cs typeface="Arial"/>
              </a:rPr>
              <a:t>: </a:t>
            </a:r>
            <a:r>
              <a:rPr sz="2800">
                <a:latin typeface="Arial"/>
                <a:cs typeface="Arial"/>
              </a:rPr>
              <a:t>+số chỉ C và </a:t>
            </a:r>
            <a:r>
              <a:rPr sz="2800" b="1" i="1" spc="-9">
                <a:solidFill>
                  <a:srgbClr val="FF0000"/>
                </a:solidFill>
                <a:latin typeface="Arial"/>
                <a:cs typeface="Arial"/>
              </a:rPr>
              <a:t>en </a:t>
            </a:r>
            <a:r>
              <a:rPr sz="2800" spc="-9">
                <a:latin typeface="Arial"/>
                <a:cs typeface="Arial"/>
              </a:rPr>
              <a:t>ngay </a:t>
            </a:r>
            <a:r>
              <a:rPr sz="2800">
                <a:latin typeface="Arial"/>
                <a:cs typeface="Arial"/>
              </a:rPr>
              <a:t>sau tên mạch</a:t>
            </a:r>
            <a:r>
              <a:rPr sz="2800" spc="-167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chính.</a:t>
            </a:r>
          </a:p>
          <a:p>
            <a:pPr marL="480794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88676" algn="l"/>
              </a:tabLst>
            </a:pPr>
            <a:r>
              <a:rPr sz="2800" b="1" i="1" spc="-9">
                <a:solidFill>
                  <a:srgbClr val="7030A0"/>
                </a:solidFill>
                <a:latin typeface="Arial"/>
                <a:cs typeface="Arial"/>
              </a:rPr>
              <a:t>Hợp </a:t>
            </a:r>
            <a:r>
              <a:rPr sz="2800" b="1" i="1">
                <a:solidFill>
                  <a:srgbClr val="7030A0"/>
                </a:solidFill>
                <a:latin typeface="Arial"/>
                <a:cs typeface="Arial"/>
              </a:rPr>
              <a:t>chất có </a:t>
            </a:r>
            <a:r>
              <a:rPr sz="2800" b="1" i="1" spc="-9">
                <a:solidFill>
                  <a:srgbClr val="7030A0"/>
                </a:solidFill>
                <a:latin typeface="Arial"/>
                <a:cs typeface="Arial"/>
              </a:rPr>
              <a:t>lk ba</a:t>
            </a:r>
            <a:r>
              <a:rPr sz="2800" b="1" i="1">
                <a:solidFill>
                  <a:srgbClr val="7030A0"/>
                </a:solidFill>
                <a:latin typeface="Arial"/>
                <a:cs typeface="Arial"/>
              </a:rPr>
              <a:t>: </a:t>
            </a:r>
            <a:r>
              <a:rPr sz="2800">
                <a:latin typeface="Arial"/>
                <a:cs typeface="Arial"/>
              </a:rPr>
              <a:t>+số chỉ C và </a:t>
            </a:r>
            <a:r>
              <a:rPr sz="2800" b="1" i="1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800" spc="-9">
                <a:latin typeface="Arial"/>
                <a:cs typeface="Arial"/>
              </a:rPr>
              <a:t>ngay </a:t>
            </a:r>
            <a:r>
              <a:rPr sz="2800">
                <a:latin typeface="Arial"/>
                <a:cs typeface="Arial"/>
              </a:rPr>
              <a:t>sau tên mạch</a:t>
            </a:r>
            <a:r>
              <a:rPr sz="2800" spc="-223">
                <a:latin typeface="Arial"/>
                <a:cs typeface="Arial"/>
              </a:rPr>
              <a:t> </a:t>
            </a:r>
            <a:r>
              <a:rPr sz="2800">
                <a:latin typeface="Arial"/>
                <a:cs typeface="Arial"/>
              </a:rPr>
              <a:t>chính.</a:t>
            </a:r>
          </a:p>
        </p:txBody>
      </p:sp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xmlns="" id="{4C57F436-F048-42A9-9222-9C7AEA54F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4481435"/>
              </p:ext>
            </p:extLst>
          </p:nvPr>
        </p:nvGraphicFramePr>
        <p:xfrm>
          <a:off x="1207627" y="6558811"/>
          <a:ext cx="15206582" cy="1471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6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1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34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509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401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841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12003">
                <a:tc>
                  <a:txBody>
                    <a:bodyPr/>
                    <a:lstStyle/>
                    <a:p>
                      <a:pPr marL="239395" algn="ctr">
                        <a:lnSpc>
                          <a:spcPts val="2830"/>
                        </a:lnSpc>
                        <a:spcBef>
                          <a:spcPts val="1030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Nhóm</a:t>
                      </a:r>
                      <a:r>
                        <a:rPr sz="280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2800">
                          <a:latin typeface="Arial"/>
                          <a:cs typeface="Arial"/>
                        </a:rPr>
                        <a:t>chức</a:t>
                      </a: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  <a:spcBef>
                          <a:spcPts val="1030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OH</a:t>
                      </a: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7650" marR="21590" algn="ctr">
                        <a:lnSpc>
                          <a:spcPts val="2830"/>
                        </a:lnSpc>
                        <a:spcBef>
                          <a:spcPts val="1030"/>
                        </a:spcBef>
                      </a:pPr>
                      <a:r>
                        <a:rPr sz="2800" spc="-10">
                          <a:latin typeface="Arial"/>
                          <a:cs typeface="Arial"/>
                        </a:rPr>
                        <a:t>CHO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2560" marR="3175" algn="ctr">
                        <a:lnSpc>
                          <a:spcPts val="2830"/>
                        </a:lnSpc>
                        <a:spcBef>
                          <a:spcPts val="1030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C=O</a:t>
                      </a: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ts val="2830"/>
                        </a:lnSpc>
                        <a:spcBef>
                          <a:spcPts val="1030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COOH</a:t>
                      </a: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30"/>
                        </a:lnSpc>
                        <a:spcBef>
                          <a:spcPts val="1030"/>
                        </a:spcBef>
                      </a:pPr>
                      <a:r>
                        <a:rPr sz="2800">
                          <a:latin typeface="Arial"/>
                          <a:cs typeface="Arial"/>
                        </a:rPr>
                        <a:t>-COOR</a:t>
                      </a: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30"/>
                        </a:lnSpc>
                        <a:spcBef>
                          <a:spcPts val="1030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NH</a:t>
                      </a:r>
                      <a:r>
                        <a:rPr sz="2800" spc="-7" baseline="-20833">
                          <a:latin typeface="Arial"/>
                          <a:cs typeface="Arial"/>
                        </a:rPr>
                        <a:t>2</a:t>
                      </a:r>
                      <a:endParaRPr sz="2800" baseline="-20833">
                        <a:latin typeface="Arial"/>
                        <a:cs typeface="Arial"/>
                      </a:endParaRP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9270">
                <a:tc>
                  <a:txBody>
                    <a:bodyPr/>
                    <a:lstStyle/>
                    <a:p>
                      <a:pPr marL="689610" marR="335915" indent="-34798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Tên</a:t>
                      </a:r>
                      <a:r>
                        <a:rPr sz="2800" spc="-75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>
                          <a:latin typeface="Arial"/>
                          <a:cs typeface="Arial"/>
                        </a:rPr>
                        <a:t>nhóm  </a:t>
                      </a:r>
                      <a:r>
                        <a:rPr sz="2800">
                          <a:latin typeface="Arial"/>
                          <a:cs typeface="Arial"/>
                        </a:rPr>
                        <a:t>chức</a:t>
                      </a: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800" spc="-10">
                          <a:latin typeface="Arial"/>
                          <a:cs typeface="Arial"/>
                        </a:rPr>
                        <a:t>ol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800" spc="-10">
                          <a:latin typeface="Arial"/>
                          <a:cs typeface="Arial"/>
                        </a:rPr>
                        <a:t>al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317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800" spc="-10">
                          <a:latin typeface="Arial"/>
                          <a:cs typeface="Arial"/>
                        </a:rPr>
                        <a:t>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oic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800" spc="-10">
                          <a:latin typeface="Arial"/>
                          <a:cs typeface="Arial"/>
                        </a:rPr>
                        <a:t>oat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800" spc="-5">
                          <a:latin typeface="Arial"/>
                          <a:cs typeface="Arial"/>
                        </a:rPr>
                        <a:t>amin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58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object 10">
            <a:extLst>
              <a:ext uri="{FF2B5EF4-FFF2-40B4-BE49-F238E27FC236}">
                <a16:creationId xmlns:a16="http://schemas.microsoft.com/office/drawing/2014/main" xmlns="" id="{A504AAF2-6B06-48C8-B045-8F12322378AB}"/>
              </a:ext>
            </a:extLst>
          </p:cNvPr>
          <p:cNvSpPr txBox="1">
            <a:spLocks/>
          </p:cNvSpPr>
          <p:nvPr/>
        </p:nvSpPr>
        <p:spPr>
          <a:xfrm>
            <a:off x="1315194" y="8513749"/>
            <a:ext cx="15578103" cy="518774"/>
          </a:xfrm>
          <a:prstGeom prst="rect">
            <a:avLst/>
          </a:prstGeom>
        </p:spPr>
        <p:txBody>
          <a:bodyPr vert="horz" wrap="square" lIns="0" tIns="26077" rIns="0" bIns="0" rtlCol="0">
            <a:spAutoFit/>
          </a:bodyPr>
          <a:lstStyle>
            <a:lvl1pPr>
              <a:defRPr sz="5476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4835" marR="9934">
              <a:spcBef>
                <a:spcPts val="205"/>
              </a:spcBef>
            </a:pPr>
            <a:r>
              <a:rPr lang="vi-VN" sz="3200" b="1" i="1" kern="0">
                <a:solidFill>
                  <a:srgbClr val="00B050"/>
                </a:solidFill>
                <a:latin typeface="Arial"/>
                <a:cs typeface="Arial"/>
              </a:rPr>
              <a:t>Tên thông thường thì thường không theo quy luật nhớ càng nhiều càng tốt.</a:t>
            </a:r>
          </a:p>
        </p:txBody>
      </p:sp>
    </p:spTree>
    <p:extLst>
      <p:ext uri="{BB962C8B-B14F-4D97-AF65-F5344CB8AC3E}">
        <p14:creationId xmlns:p14="http://schemas.microsoft.com/office/powerpoint/2010/main" xmlns="" val="18232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5652</TotalTime>
  <Words>2339</Words>
  <Application>Microsoft Office PowerPoint</Application>
  <PresentationFormat>Custom</PresentationFormat>
  <Paragraphs>300</Paragraphs>
  <Slides>55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Slide 1</vt:lpstr>
      <vt:lpstr>ĐẠI CƯƠNG HÓA HỮU CƠ</vt:lpstr>
      <vt:lpstr>Slide 3</vt:lpstr>
      <vt:lpstr>Slide 4</vt:lpstr>
      <vt:lpstr>Slide 5</vt:lpstr>
      <vt:lpstr>Slide 6</vt:lpstr>
      <vt:lpstr>Slide 7</vt:lpstr>
      <vt:lpstr>Slide 8</vt:lpstr>
      <vt:lpstr>Bảng tên mạch chính của hợp chất có từ 1 đến 10 cacbon và tên 1 số nhóm chức.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BÀI TẬP CHƯƠNG 1</vt:lpstr>
      <vt:lpstr>BÀI TẬP CHƯƠNG 1</vt:lpstr>
      <vt:lpstr>6. CÁC PHẢN ỨNG TRONG HÓA HỮU CƠ</vt:lpstr>
      <vt:lpstr>Phản ứng thế (ký hiệu S)</vt:lpstr>
      <vt:lpstr>Phản ứng thế (ký hiệu S)</vt:lpstr>
      <vt:lpstr>Phản ứng thế (ký hiệu S)</vt:lpstr>
      <vt:lpstr>Phản ứng cộng (ký hiệu A)</vt:lpstr>
      <vt:lpstr>Phản ứng cộng (ký hiệu A)</vt:lpstr>
      <vt:lpstr>Phản ứng tách loại</vt:lpstr>
      <vt:lpstr>Phản ứng oxy hóa – khử</vt:lpstr>
      <vt:lpstr>Phản ứng trùng hợp </vt:lpstr>
      <vt:lpstr>Phản ứng trùng ngưng</vt:lpstr>
      <vt:lpstr>Phản ứng ester hóa và thủy phân este</vt:lpstr>
      <vt:lpstr>Phản ứng cracking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CHUYÊN ĐỀ HÓA HỮU CƠ Dùng cho các lớp học lại</dc:title>
  <dc:creator>User</dc:creator>
  <cp:lastModifiedBy>User</cp:lastModifiedBy>
  <cp:revision>289</cp:revision>
  <dcterms:created xsi:type="dcterms:W3CDTF">2020-11-28T04:03:46Z</dcterms:created>
  <dcterms:modified xsi:type="dcterms:W3CDTF">2021-06-13T14:00:05Z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2020-11-28T00:00:00Z</vt:filetime>
  </property>
</Properties>
</file>