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6213" y="397130"/>
            <a:ext cx="782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smtClean="0">
                <a:ln w="31750">
                  <a:solidFill>
                    <a:schemeClr val="tx1">
                      <a:lumMod val="65000"/>
                    </a:schemeClr>
                  </a:solidFill>
                </a:ln>
                <a:gradFill>
                  <a:gsLst>
                    <a:gs pos="95000">
                      <a:schemeClr val="tx1"/>
                    </a:gs>
                    <a:gs pos="58000">
                      <a:schemeClr val="accent1">
                        <a:lumMod val="50000"/>
                      </a:schemeClr>
                    </a:gs>
                  </a:gsLst>
                  <a:lin ang="6120000" scaled="1"/>
                </a:gradFill>
                <a:effectLst>
                  <a:glow>
                    <a:srgbClr val="002060">
                      <a:alpha val="4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VN-Transformer" pitchFamily="2" charset="0"/>
                <a:cs typeface="Times New Roman" panose="02020603050405020304" pitchFamily="18" charset="0"/>
              </a:rPr>
              <a:t>Hierarchical</a:t>
            </a:r>
            <a:r>
              <a:rPr lang="en-US" sz="5400" dirty="0" smtClean="0">
                <a:ln w="31750">
                  <a:solidFill>
                    <a:schemeClr val="tx1">
                      <a:lumMod val="65000"/>
                    </a:schemeClr>
                  </a:solidFill>
                </a:ln>
                <a:gradFill>
                  <a:gsLst>
                    <a:gs pos="95000">
                      <a:schemeClr val="tx1"/>
                    </a:gs>
                    <a:gs pos="58000">
                      <a:schemeClr val="accent1">
                        <a:lumMod val="50000"/>
                      </a:schemeClr>
                    </a:gs>
                  </a:gsLst>
                  <a:lin ang="6120000" scaled="1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VN-Transformer" pitchFamily="2" charset="0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ln w="31750">
                  <a:solidFill>
                    <a:schemeClr val="tx1">
                      <a:lumMod val="65000"/>
                    </a:schemeClr>
                  </a:solidFill>
                </a:ln>
                <a:gradFill>
                  <a:gsLst>
                    <a:gs pos="75000">
                      <a:schemeClr val="tx1"/>
                    </a:gs>
                    <a:gs pos="58000">
                      <a:schemeClr val="accent1">
                        <a:lumMod val="50000"/>
                      </a:schemeClr>
                    </a:gs>
                  </a:gsLst>
                  <a:lin ang="6120000" scaled="1"/>
                </a:gradFill>
                <a:effectLst>
                  <a:glow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VN-Transformer" pitchFamily="2" charset="0"/>
                <a:cs typeface="Times New Roman" panose="02020603050405020304" pitchFamily="18" charset="0"/>
              </a:rPr>
              <a:t>Clus</a:t>
            </a:r>
            <a:r>
              <a:rPr lang="en-US" sz="5400" dirty="0" smtClean="0">
                <a:ln w="31750">
                  <a:solidFill>
                    <a:schemeClr val="tx1">
                      <a:lumMod val="65000"/>
                    </a:schemeClr>
                  </a:solidFill>
                </a:ln>
                <a:gradFill>
                  <a:gsLst>
                    <a:gs pos="85000">
                      <a:schemeClr val="tx1"/>
                    </a:gs>
                    <a:gs pos="58000">
                      <a:schemeClr val="accent1">
                        <a:lumMod val="50000"/>
                      </a:schemeClr>
                    </a:gs>
                  </a:gsLst>
                  <a:lin ang="6120000" scaled="1"/>
                </a:gradFill>
                <a:effectLst>
                  <a:glow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VN-Transformer" pitchFamily="2" charset="0"/>
                <a:cs typeface="Times New Roman" panose="02020603050405020304" pitchFamily="18" charset="0"/>
              </a:rPr>
              <a:t>t</a:t>
            </a:r>
            <a:r>
              <a:rPr lang="en-US" sz="5400" dirty="0" smtClean="0">
                <a:ln w="31750">
                  <a:solidFill>
                    <a:schemeClr val="tx1">
                      <a:lumMod val="65000"/>
                    </a:schemeClr>
                  </a:solidFill>
                </a:ln>
                <a:gradFill>
                  <a:gsLst>
                    <a:gs pos="75000">
                      <a:schemeClr val="tx1"/>
                    </a:gs>
                    <a:gs pos="58000">
                      <a:schemeClr val="accent1">
                        <a:lumMod val="50000"/>
                      </a:schemeClr>
                    </a:gs>
                  </a:gsLst>
                  <a:lin ang="6120000" scaled="1"/>
                </a:gradFill>
                <a:effectLst>
                  <a:glow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VN-Transformer" pitchFamily="2" charset="0"/>
                <a:cs typeface="Times New Roman" panose="02020603050405020304" pitchFamily="18" charset="0"/>
              </a:rPr>
              <a:t>ering</a:t>
            </a:r>
            <a:endParaRPr lang="en-US" sz="5400" b="1" dirty="0">
              <a:ln w="31750">
                <a:solidFill>
                  <a:schemeClr val="tx1">
                    <a:lumMod val="65000"/>
                  </a:schemeClr>
                </a:solidFill>
              </a:ln>
              <a:gradFill>
                <a:gsLst>
                  <a:gs pos="75000">
                    <a:schemeClr val="tx1"/>
                  </a:gs>
                  <a:gs pos="58000">
                    <a:schemeClr val="accent1">
                      <a:lumMod val="50000"/>
                    </a:schemeClr>
                  </a:gs>
                </a:gsLst>
                <a:lin ang="6120000" scaled="1"/>
              </a:gradFill>
              <a:effectLst>
                <a:glow>
                  <a:schemeClr val="accent4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VN-Transformer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0074" y="3273784"/>
            <a:ext cx="224213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effectLst>
                  <a:glow rad="254000">
                    <a:schemeClr val="accent1">
                      <a:lumMod val="50000"/>
                      <a:alpha val="86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 18</a:t>
            </a:r>
            <a:endParaRPr lang="en-US" sz="3600" b="1" dirty="0">
              <a:effectLst>
                <a:glow rad="254000">
                  <a:schemeClr val="accent1">
                    <a:lumMod val="50000"/>
                    <a:alpha val="86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7600" y="3920115"/>
            <a:ext cx="488563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Trương Minh Luân – 16110560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Thanh Tùng - 15119154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35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2044" y="243802"/>
            <a:ext cx="5573962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n w="22225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6120000" scaled="1"/>
                </a:gradFill>
                <a:latin typeface="SVN-The Voice Heavy" panose="02040603050506020204" pitchFamily="18" charset="0"/>
                <a:ea typeface="宋体" panose="02010600030101010101" pitchFamily="2" charset="-122"/>
              </a:rPr>
              <a:t>Đánh giá thuật toán</a:t>
            </a:r>
            <a:endParaRPr lang="vi-VN" sz="3200" b="1" dirty="0">
              <a:ln w="22225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6120000" scaled="1"/>
              </a:gradFill>
              <a:latin typeface="SVN-The Voice Heavy" panose="020406030505060202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174" y="1022689"/>
            <a:ext cx="10029825" cy="5362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UVN Bach Tuyet" panose="020905030607050904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Ưu điểm</a:t>
            </a:r>
            <a:endParaRPr lang="vi-VN" sz="2400" b="1" u="sng" dirty="0">
              <a:ln w="12700">
                <a:solidFill>
                  <a:schemeClr val="accent1">
                    <a:lumMod val="50000"/>
                    <a:alpha val="78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UVN Bach Tuyet" panose="020905030607050904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Giải thuật đơn giản, dễ hiểu</a:t>
            </a:r>
            <a:endParaRPr lang="vi-VN" sz="2400" b="1" dirty="0">
              <a:ln w="12700">
                <a:solidFill>
                  <a:schemeClr val="accent1">
                    <a:lumMod val="50000"/>
                    <a:alpha val="78000"/>
                  </a:schemeClr>
                </a:solidFill>
              </a:ln>
              <a:effectLst>
                <a:glow>
                  <a:schemeClr val="accent1">
                    <a:alpha val="40000"/>
                  </a:schemeClr>
                </a:glow>
              </a:effectLst>
              <a:latin typeface="Arial Rounded MT Bold" panose="020F07040305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Không cần tham số k cluster. Xác định số nhóm cần thiết bằng việc cắt ngang sơ đồ hình cây tại mức thích hợp.</a:t>
            </a:r>
            <a:endParaRPr lang="vi-VN" sz="2400" b="1" dirty="0">
              <a:ln w="12700">
                <a:solidFill>
                  <a:schemeClr val="accent1">
                    <a:lumMod val="50000"/>
                    <a:alpha val="78000"/>
                  </a:schemeClr>
                </a:solidFill>
              </a:ln>
              <a:effectLst>
                <a:glow>
                  <a:schemeClr val="accent1">
                    <a:alpha val="40000"/>
                  </a:schemeClr>
                </a:glow>
              </a:effectLst>
              <a:latin typeface="Arial Rounded MT Bold" panose="020F07040305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UVN Bach Tuyet" panose="020905030607050904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Nhược điểm</a:t>
            </a:r>
            <a:endParaRPr lang="vi-VN" sz="2400" b="1" u="sng" dirty="0">
              <a:ln w="12700">
                <a:solidFill>
                  <a:schemeClr val="accent1">
                    <a:lumMod val="50000"/>
                    <a:alpha val="78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UVN Bach Tuyet" panose="020905030607050904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Tính co dãn thấp : Độ phức tạp là O(n^2</a:t>
            </a:r>
            <a:r>
              <a:rPr lang="en-US" sz="2400" b="1" dirty="0" smtClean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  <a:endParaRPr lang="vi-VN" sz="2400" b="1" dirty="0">
              <a:ln w="12700">
                <a:solidFill>
                  <a:schemeClr val="accent1">
                    <a:lumMod val="50000"/>
                    <a:alpha val="78000"/>
                  </a:schemeClr>
                </a:solidFill>
              </a:ln>
              <a:effectLst>
                <a:glow>
                  <a:schemeClr val="accent1">
                    <a:alpha val="40000"/>
                  </a:schemeClr>
                </a:glow>
              </a:effectLst>
              <a:latin typeface="Arial Rounded MT Bold" panose="020F07040305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Không thể quay lui về bước trước.</a:t>
            </a:r>
            <a:endParaRPr lang="vi-VN" sz="2400" b="1" dirty="0">
              <a:ln w="12700">
                <a:solidFill>
                  <a:schemeClr val="accent1">
                    <a:lumMod val="50000"/>
                    <a:alpha val="78000"/>
                  </a:schemeClr>
                </a:solidFill>
              </a:ln>
              <a:effectLst>
                <a:glow>
                  <a:schemeClr val="accent1">
                    <a:alpha val="40000"/>
                  </a:schemeClr>
                </a:glow>
              </a:effectLst>
              <a:latin typeface="Arial Rounded MT Bold" panose="020F07040305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Khó xác định phương pháp tích tụ hay chia nhỏ.</a:t>
            </a:r>
            <a:endParaRPr lang="vi-VN" sz="2400" b="1" dirty="0">
              <a:ln w="12700">
                <a:solidFill>
                  <a:schemeClr val="accent1">
                    <a:lumMod val="50000"/>
                    <a:alpha val="78000"/>
                  </a:schemeClr>
                </a:solidFill>
              </a:ln>
              <a:effectLst>
                <a:glow>
                  <a:schemeClr val="accent1">
                    <a:alpha val="40000"/>
                  </a:schemeClr>
                </a:glow>
              </a:effectLst>
              <a:latin typeface="Arial Rounded MT Bold" panose="020F07040305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Nhạy cảm với nhiễu, cá biệt.</a:t>
            </a:r>
            <a:endParaRPr lang="vi-VN" sz="2400" b="1" dirty="0">
              <a:ln w="12700">
                <a:solidFill>
                  <a:schemeClr val="accent1">
                    <a:lumMod val="50000"/>
                    <a:alpha val="78000"/>
                  </a:schemeClr>
                </a:solidFill>
              </a:ln>
              <a:effectLst>
                <a:glow>
                  <a:schemeClr val="accent1">
                    <a:alpha val="40000"/>
                  </a:schemeClr>
                </a:glow>
              </a:effectLst>
              <a:latin typeface="Arial Rounded MT Bold" panose="020F07040305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Gặp vấn đề khi các nhóm có kích thước khác nhau </a:t>
            </a:r>
            <a:endParaRPr lang="en-US" sz="2400" b="1" dirty="0" smtClean="0">
              <a:ln w="12700">
                <a:solidFill>
                  <a:schemeClr val="accent1">
                    <a:lumMod val="50000"/>
                    <a:alpha val="78000"/>
                  </a:schemeClr>
                </a:solidFill>
              </a:ln>
              <a:effectLst>
                <a:glow>
                  <a:schemeClr val="accent1">
                    <a:alpha val="40000"/>
                  </a:schemeClr>
                </a:glow>
              </a:effectLst>
              <a:latin typeface="Arial Rounded MT Bold" panose="020F07040305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b="1" dirty="0" smtClean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Có </a:t>
            </a:r>
            <a:r>
              <a:rPr lang="en-US" sz="2400" b="1" dirty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xu hướng phân chia các nhóm dữ liệu lớn.</a:t>
            </a:r>
            <a:endParaRPr lang="vi-VN" sz="2400" b="1" dirty="0">
              <a:ln w="12700">
                <a:solidFill>
                  <a:schemeClr val="accent1">
                    <a:lumMod val="50000"/>
                    <a:alpha val="78000"/>
                  </a:schemeClr>
                </a:solidFill>
              </a:ln>
              <a:effectLst>
                <a:glow>
                  <a:schemeClr val="accent1">
                    <a:alpha val="40000"/>
                  </a:schemeClr>
                </a:glow>
              </a:effectLst>
              <a:latin typeface="Arial Rounded MT Bold" panose="020F07040305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514" y="351845"/>
            <a:ext cx="9163901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n w="22225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6120000" scaled="1"/>
                </a:gradFill>
                <a:latin typeface="SVN-The Voice Heavy" panose="02040603050506020204" pitchFamily="18" charset="0"/>
                <a:ea typeface="宋体" panose="02010600030101010101" pitchFamily="2" charset="-122"/>
              </a:rPr>
              <a:t>Khái niệm phân tích cụm (clustering)</a:t>
            </a:r>
            <a:endParaRPr lang="vi-VN" sz="3200" b="1" dirty="0">
              <a:ln w="22225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6120000" scaled="1"/>
              </a:gra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6808" y="1249448"/>
            <a:ext cx="9408368" cy="216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0235"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UVN Bach Tuyet" panose="020905030607050904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Phân tích cụm là phân loại các đối tượng không có nhãn sao cho các đối tượng có các đặc tính tương tự nhau vào cùng một cụm với nhau.</a:t>
            </a:r>
            <a:endParaRPr lang="vi-VN" sz="3200" b="1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7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514" y="351845"/>
            <a:ext cx="9163901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2" algn="just"/>
            <a:r>
              <a:rPr lang="en-US" sz="3200" b="1" dirty="0">
                <a:ln w="22225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6120000" scaled="1"/>
                </a:gradFill>
                <a:latin typeface="SVN-The Voice Heavy" panose="02040603050506020204" pitchFamily="18" charset="0"/>
                <a:ea typeface="宋体" panose="02010600030101010101" pitchFamily="2" charset="-122"/>
              </a:rPr>
              <a:t>Khái</a:t>
            </a:r>
            <a:r>
              <a:rPr lang="en-US" dirty="0"/>
              <a:t> </a:t>
            </a:r>
            <a:r>
              <a:rPr lang="en-US" sz="3200" b="1" dirty="0">
                <a:ln w="22225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6120000" scaled="1"/>
                </a:gradFill>
                <a:latin typeface="SVN-The Voice Heavy" panose="02040603050506020204" pitchFamily="18" charset="0"/>
                <a:ea typeface="宋体" panose="02010600030101010101" pitchFamily="2" charset="-122"/>
              </a:rPr>
              <a:t>niệm tính khoảng cách giữa các điểm dữ liệu</a:t>
            </a:r>
            <a:endParaRPr lang="vi-VN" sz="3200" b="1" dirty="0">
              <a:ln w="22225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6120000" scaled="1"/>
              </a:gradFill>
              <a:latin typeface="SVN-The Voice Heavy" panose="020406030505060202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628" y="1517820"/>
            <a:ext cx="4945225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0235"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UVN Bach Tuyet" panose="020905030607050904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Khoảng cách Euclid :</a:t>
            </a:r>
            <a:endParaRPr lang="vi-VN" sz="3200" b="1" dirty="0">
              <a:latin typeface="UVN Bach Tuyet" panose="020905030607050904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874626"/>
            <a:ext cx="5560176" cy="580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10235"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UVN Bach Tuyet" panose="020905030607050904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Khoảng cách Manhattan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vi-VN" sz="14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71690" y="2137092"/>
                <a:ext cx="4216796" cy="6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chemeClr val="accent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d(p,q)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28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sz="28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8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800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1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Arial Rounded MT Bold" panose="020F0704030504030204" pitchFamily="34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1" i="0" baseline="-2500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Arial Rounded MT Bold" panose="020F0704030504030204" pitchFamily="34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1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Arial Rounded MT Bold" panose="020F0704030504030204" pitchFamily="34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- 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1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Arial Rounded MT Bold" panose="020F0704030504030204" pitchFamily="34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qi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3200" b="1" dirty="0">
                  <a:solidFill>
                    <a:schemeClr val="accent1">
                      <a:lumMod val="50000"/>
                    </a:schemeClr>
                  </a:solidFill>
                  <a:latin typeface="Arial Rounded MT Bold" panose="020F07040305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90" y="2137092"/>
                <a:ext cx="4216796" cy="614142"/>
              </a:xfrm>
              <a:prstGeom prst="rect">
                <a:avLst/>
              </a:prstGeom>
              <a:blipFill rotWithShape="0">
                <a:blip r:embed="rId2"/>
                <a:stretch>
                  <a:fillRect l="-2023" t="-11000" b="-30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838514" y="3578177"/>
            <a:ext cx="26869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3200" b="1" baseline="-25000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-x</a:t>
            </a:r>
            <a:r>
              <a:rPr lang="en-US" sz="3200" b="1" baseline="-25000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|+|y</a:t>
            </a:r>
            <a:r>
              <a:rPr lang="en-US" sz="3200" b="1" baseline="-25000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-y</a:t>
            </a:r>
            <a:r>
              <a:rPr lang="en-US" sz="3200" b="1" baseline="-25000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endParaRPr lang="vi-VN" sz="3200" b="1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192319"/>
            <a:ext cx="5532092" cy="580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10235"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UVN Bach Tuyet" panose="020905030607050904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Khoảng cách Chebychev:</a:t>
            </a:r>
            <a:endParaRPr lang="vi-VN" sz="3200" b="1" dirty="0">
              <a:latin typeface="UVN Bach Tuyet" panose="020905030607050904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838514" y="4900348"/>
                <a:ext cx="43560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solidFill>
                      <a:schemeClr val="accent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d(p,q</a:t>
                </a:r>
                <a:r>
                  <a:rPr lang="en-US" sz="3200" b="1" dirty="0" smtClean="0">
                    <a:solidFill>
                      <a:schemeClr val="accent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:= max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>
                        <a:solidFill>
                          <a:schemeClr val="accent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3200" b="1" baseline="-25000">
                        <a:solidFill>
                          <a:schemeClr val="accent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3200" b="1">
                        <a:solidFill>
                          <a:schemeClr val="accent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− </m:t>
                    </m:r>
                    <m:r>
                      <m:rPr>
                        <m:nor/>
                      </m:rPr>
                      <a:rPr lang="en-US" sz="3200" b="1">
                        <a:solidFill>
                          <a:schemeClr val="accent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qi</m:t>
                    </m:r>
                  </m:oMath>
                </a14:m>
                <a:r>
                  <a:rPr lang="en-US" sz="3200" b="1" dirty="0" smtClean="0">
                    <a:solidFill>
                      <a:schemeClr val="accent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endParaRPr lang="vi-VN" sz="32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4" y="4900348"/>
                <a:ext cx="4356064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3641" t="-13542" r="-2661" b="-33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7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8445" y="328139"/>
            <a:ext cx="794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22225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6120000" scaled="1"/>
                </a:gradFill>
                <a:latin typeface="SVN-The Voice Heavy" panose="02040603050506020204" pitchFamily="18" charset="0"/>
                <a:ea typeface="宋体" panose="02010600030101010101" pitchFamily="2" charset="-122"/>
              </a:rPr>
              <a:t>Giới thiệu hierarchical </a:t>
            </a:r>
            <a:r>
              <a:rPr lang="en-US" sz="3200" b="1" dirty="0">
                <a:ln w="22225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6120000" scaled="1"/>
                </a:gradFill>
                <a:latin typeface="SVN-The Voice Heavy" panose="02040603050506020204" pitchFamily="18" charset="0"/>
                <a:ea typeface="宋体" panose="02010600030101010101" pitchFamily="2" charset="-122"/>
              </a:rPr>
              <a:t>clustering</a:t>
            </a:r>
            <a:endParaRPr lang="vi-VN" sz="3200" b="1" dirty="0">
              <a:ln w="22225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6120000" scaled="1"/>
              </a:gradFill>
              <a:latin typeface="SVN-The Voice Heavy" panose="020406030505060202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983" y="1093167"/>
            <a:ext cx="7773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Được xây </a:t>
            </a:r>
            <a:r>
              <a:rPr 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dựng theo cấu trúc thứ bậc dạng hình cây.</a:t>
            </a:r>
            <a:r>
              <a:rPr lang="en-US" sz="28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vi-VN" sz="2800" dirty="0"/>
          </a:p>
        </p:txBody>
      </p:sp>
      <p:sp>
        <p:nvSpPr>
          <p:cNvPr id="4" name="Rectangle 3"/>
          <p:cNvSpPr/>
          <p:nvPr/>
        </p:nvSpPr>
        <p:spPr>
          <a:xfrm>
            <a:off x="317242" y="2509792"/>
            <a:ext cx="4739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Agglomerative </a:t>
            </a:r>
            <a:r>
              <a:rPr 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Aapproach</a:t>
            </a:r>
          </a:p>
          <a:p>
            <a:pPr algn="ctr"/>
            <a:r>
              <a:rPr lang="en-US" sz="2800" dirty="0" smtClean="0"/>
              <a:t>(bottom </a:t>
            </a:r>
            <a:r>
              <a:rPr lang="en-US" sz="2800" dirty="0"/>
              <a:t>up approach</a:t>
            </a:r>
            <a:r>
              <a:rPr lang="en-US" sz="2800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6168651" y="2509791"/>
            <a:ext cx="41168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Divisive </a:t>
            </a:r>
            <a:r>
              <a:rPr 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Approach</a:t>
            </a:r>
          </a:p>
          <a:p>
            <a:pPr algn="ctr"/>
            <a:r>
              <a:rPr lang="en-US" sz="2800" dirty="0" smtClean="0"/>
              <a:t>(top </a:t>
            </a:r>
            <a:r>
              <a:rPr lang="en-US" sz="2800" dirty="0"/>
              <a:t>down approach)</a:t>
            </a:r>
            <a:r>
              <a:rPr 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vi-VN" sz="2800" dirty="0"/>
          </a:p>
        </p:txBody>
      </p:sp>
      <p:cxnSp>
        <p:nvCxnSpPr>
          <p:cNvPr id="8" name="Straight Connector 7"/>
          <p:cNvCxnSpPr>
            <a:stCxn id="3" idx="2"/>
            <a:endCxn id="4" idx="0"/>
          </p:cNvCxnSpPr>
          <p:nvPr/>
        </p:nvCxnSpPr>
        <p:spPr>
          <a:xfrm flipH="1">
            <a:off x="2687217" y="1616387"/>
            <a:ext cx="2891760" cy="893405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0"/>
            <a:endCxn id="3" idx="2"/>
          </p:cNvCxnSpPr>
          <p:nvPr/>
        </p:nvCxnSpPr>
        <p:spPr>
          <a:xfrm flipH="1" flipV="1">
            <a:off x="5578977" y="1616387"/>
            <a:ext cx="2648091" cy="893404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869599" y="849087"/>
            <a:ext cx="8703609" cy="438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6685" y="1821940"/>
            <a:ext cx="8708571" cy="4146648"/>
          </a:xfrm>
          <a:prstGeom prst="rect">
            <a:avLst/>
          </a:prstGeom>
          <a:ln w="0"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UVN Bach Tuyet" panose="020905030607050904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Chuyển đổi các đặc trưng (thuộc tính - Features) của đối tượng (objects) vào ma trận khoảng </a:t>
            </a:r>
            <a:r>
              <a:rPr lang="en-US" sz="2400" b="1" dirty="0" smtClean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UVN Bach Tuyet" panose="020905030607050904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cách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endParaRPr lang="vi-VN" sz="2400" b="1" dirty="0">
              <a:ln w="12700">
                <a:solidFill>
                  <a:schemeClr val="accent1">
                    <a:lumMod val="50000"/>
                    <a:alpha val="78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UVN Bach Tuyet" panose="020905030607050904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Xem mỗi đối tượng ban đầu là một cluster </a:t>
            </a:r>
            <a:endParaRPr lang="en-US" sz="2400" b="1" dirty="0" smtClean="0">
              <a:ln w="12700">
                <a:solidFill>
                  <a:schemeClr val="accent1">
                    <a:lumMod val="50000"/>
                    <a:alpha val="78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UVN Bach Tuyet" panose="020905030607050904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endParaRPr lang="vi-VN" sz="2400" b="1" dirty="0">
              <a:ln w="12700">
                <a:solidFill>
                  <a:schemeClr val="accent1">
                    <a:lumMod val="50000"/>
                    <a:alpha val="78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UVN Bach Tuyet" panose="020905030607050904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Lặp lại 2 bước sau cho đến khi chỉ còn 1 cluster duy nhất</a:t>
            </a:r>
            <a:endParaRPr lang="vi-VN" sz="2400" b="1" dirty="0">
              <a:ln w="12700">
                <a:solidFill>
                  <a:schemeClr val="accent1">
                    <a:lumMod val="50000"/>
                    <a:alpha val="78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b="1" dirty="0" smtClean="0">
              <a:ln w="12700">
                <a:solidFill>
                  <a:schemeClr val="accent1">
                    <a:lumMod val="50000"/>
                    <a:alpha val="78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UVN Bach Tuyet" panose="020905030607050904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dirty="0" smtClean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UVN Bach Tuyet" panose="020905030607050904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Gộp </a:t>
            </a:r>
            <a:r>
              <a:rPr lang="en-US" sz="2400" b="1" dirty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UVN Bach Tuyet" panose="020905030607050904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cluster gần nhất</a:t>
            </a:r>
            <a:endParaRPr lang="vi-VN" sz="2400" b="1" dirty="0">
              <a:ln w="12700">
                <a:solidFill>
                  <a:schemeClr val="accent1">
                    <a:lumMod val="50000"/>
                    <a:alpha val="78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b="1" dirty="0" smtClean="0">
              <a:ln w="12700">
                <a:solidFill>
                  <a:schemeClr val="accent1">
                    <a:lumMod val="50000"/>
                    <a:alpha val="78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UVN Bach Tuyet" panose="020905030607050904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b="1" dirty="0" smtClean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UVN Bach Tuyet" panose="020905030607050904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Cập </a:t>
            </a:r>
            <a:r>
              <a:rPr lang="en-US" sz="2400" b="1" dirty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UVN Bach Tuyet" panose="020905030607050904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nhật ma trận khoảng cách</a:t>
            </a:r>
            <a:endParaRPr lang="vi-VN" sz="2400" b="1" dirty="0">
              <a:ln w="12700">
                <a:solidFill>
                  <a:schemeClr val="accent1">
                    <a:lumMod val="50000"/>
                    <a:alpha val="78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5975" y="511925"/>
            <a:ext cx="96789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n w="22225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6120000" scaled="1"/>
                </a:gradFill>
                <a:latin typeface="SVN-The Voice Heavy" panose="02040603050506020204" pitchFamily="18" charset="0"/>
                <a:ea typeface="宋体" panose="02010600030101010101" pitchFamily="2" charset="-122"/>
              </a:rPr>
              <a:t>Các bước trong phương pháp phân cụm Agglomerative Approach</a:t>
            </a:r>
            <a:endParaRPr lang="vi-VN" sz="3200" b="1" dirty="0">
              <a:ln w="22225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6120000" scaled="1"/>
              </a:gradFill>
              <a:latin typeface="SVN-The Voice Heavy" panose="0204060305050602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3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9277" y="202202"/>
            <a:ext cx="10953640" cy="59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n w="22225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6120000" scaled="1"/>
                </a:gradFill>
                <a:latin typeface="SVN-The Voice Heavy" panose="02040603050506020204" pitchFamily="18" charset="0"/>
                <a:ea typeface="宋体" panose="02010600030101010101" pitchFamily="2" charset="-122"/>
              </a:rPr>
              <a:t>Tính liên kết giữa các đối tượng (linkages</a:t>
            </a:r>
            <a:r>
              <a:rPr lang="en-US" sz="3200" b="1" dirty="0">
                <a:ln w="22225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6120000" scaled="1"/>
                </a:gradFill>
                <a:latin typeface="SVN-The Voice Heavy" panose="02040603050506020204" pitchFamily="18" charset="0"/>
                <a:ea typeface="宋体" panose="02010600030101010101" pitchFamily="2" charset="-122"/>
              </a:rPr>
              <a:t>)</a:t>
            </a:r>
            <a:endParaRPr lang="vi-VN" sz="3200" b="1" dirty="0">
              <a:ln w="22225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6120000" scaled="1"/>
              </a:gradFill>
              <a:latin typeface="SVN-The Voice Heavy" panose="02040603050506020204" pitchFamily="18" charset="0"/>
              <a:ea typeface="宋体" panose="02010600030101010101" pitchFamily="2" charset="-122"/>
            </a:endParaRPr>
          </a:p>
        </p:txBody>
      </p:sp>
      <p:sp>
        <p:nvSpPr>
          <p:cNvPr id="4" name="Freeform 3"/>
          <p:cNvSpPr/>
          <p:nvPr/>
        </p:nvSpPr>
        <p:spPr>
          <a:xfrm rot="4221809">
            <a:off x="648753" y="1257931"/>
            <a:ext cx="865188" cy="904875"/>
          </a:xfrm>
          <a:custGeom>
            <a:avLst/>
            <a:gdLst>
              <a:gd name="connsiteX0" fmla="*/ 1071038 w 1071038"/>
              <a:gd name="connsiteY0" fmla="*/ 403761 h 973777"/>
              <a:gd name="connsiteX1" fmla="*/ 1071038 w 1071038"/>
              <a:gd name="connsiteY1" fmla="*/ 403761 h 973777"/>
              <a:gd name="connsiteX2" fmla="*/ 987911 w 1071038"/>
              <a:gd name="connsiteY2" fmla="*/ 273133 h 973777"/>
              <a:gd name="connsiteX3" fmla="*/ 964160 w 1071038"/>
              <a:gd name="connsiteY3" fmla="*/ 237507 h 973777"/>
              <a:gd name="connsiteX4" fmla="*/ 928534 w 1071038"/>
              <a:gd name="connsiteY4" fmla="*/ 201881 h 973777"/>
              <a:gd name="connsiteX5" fmla="*/ 869157 w 1071038"/>
              <a:gd name="connsiteY5" fmla="*/ 130629 h 973777"/>
              <a:gd name="connsiteX6" fmla="*/ 845407 w 1071038"/>
              <a:gd name="connsiteY6" fmla="*/ 95003 h 973777"/>
              <a:gd name="connsiteX7" fmla="*/ 809781 w 1071038"/>
              <a:gd name="connsiteY7" fmla="*/ 71252 h 973777"/>
              <a:gd name="connsiteX8" fmla="*/ 714778 w 1071038"/>
              <a:gd name="connsiteY8" fmla="*/ 35626 h 973777"/>
              <a:gd name="connsiteX9" fmla="*/ 655402 w 1071038"/>
              <a:gd name="connsiteY9" fmla="*/ 23751 h 973777"/>
              <a:gd name="connsiteX10" fmla="*/ 619776 w 1071038"/>
              <a:gd name="connsiteY10" fmla="*/ 11875 h 973777"/>
              <a:gd name="connsiteX11" fmla="*/ 560399 w 1071038"/>
              <a:gd name="connsiteY11" fmla="*/ 0 h 973777"/>
              <a:gd name="connsiteX12" fmla="*/ 192264 w 1071038"/>
              <a:gd name="connsiteY12" fmla="*/ 11875 h 973777"/>
              <a:gd name="connsiteX13" fmla="*/ 109137 w 1071038"/>
              <a:gd name="connsiteY13" fmla="*/ 106878 h 973777"/>
              <a:gd name="connsiteX14" fmla="*/ 85386 w 1071038"/>
              <a:gd name="connsiteY14" fmla="*/ 142504 h 973777"/>
              <a:gd name="connsiteX15" fmla="*/ 26009 w 1071038"/>
              <a:gd name="connsiteY15" fmla="*/ 261257 h 973777"/>
              <a:gd name="connsiteX16" fmla="*/ 14134 w 1071038"/>
              <a:gd name="connsiteY16" fmla="*/ 368135 h 973777"/>
              <a:gd name="connsiteX17" fmla="*/ 2259 w 1071038"/>
              <a:gd name="connsiteY17" fmla="*/ 403761 h 973777"/>
              <a:gd name="connsiteX18" fmla="*/ 14134 w 1071038"/>
              <a:gd name="connsiteY18" fmla="*/ 700644 h 973777"/>
              <a:gd name="connsiteX19" fmla="*/ 85386 w 1071038"/>
              <a:gd name="connsiteY19" fmla="*/ 771896 h 973777"/>
              <a:gd name="connsiteX20" fmla="*/ 168513 w 1071038"/>
              <a:gd name="connsiteY20" fmla="*/ 855023 h 973777"/>
              <a:gd name="connsiteX21" fmla="*/ 204139 w 1071038"/>
              <a:gd name="connsiteY21" fmla="*/ 878774 h 973777"/>
              <a:gd name="connsiteX22" fmla="*/ 239765 w 1071038"/>
              <a:gd name="connsiteY22" fmla="*/ 902525 h 973777"/>
              <a:gd name="connsiteX23" fmla="*/ 275391 w 1071038"/>
              <a:gd name="connsiteY23" fmla="*/ 938151 h 973777"/>
              <a:gd name="connsiteX24" fmla="*/ 394144 w 1071038"/>
              <a:gd name="connsiteY24" fmla="*/ 973777 h 973777"/>
              <a:gd name="connsiteX25" fmla="*/ 584150 w 1071038"/>
              <a:gd name="connsiteY25" fmla="*/ 961901 h 973777"/>
              <a:gd name="connsiteX26" fmla="*/ 679152 w 1071038"/>
              <a:gd name="connsiteY26" fmla="*/ 938151 h 973777"/>
              <a:gd name="connsiteX27" fmla="*/ 726654 w 1071038"/>
              <a:gd name="connsiteY27" fmla="*/ 914400 h 973777"/>
              <a:gd name="connsiteX28" fmla="*/ 762280 w 1071038"/>
              <a:gd name="connsiteY28" fmla="*/ 902525 h 973777"/>
              <a:gd name="connsiteX29" fmla="*/ 833531 w 1071038"/>
              <a:gd name="connsiteY29" fmla="*/ 855023 h 973777"/>
              <a:gd name="connsiteX30" fmla="*/ 869157 w 1071038"/>
              <a:gd name="connsiteY30" fmla="*/ 831273 h 973777"/>
              <a:gd name="connsiteX31" fmla="*/ 904783 w 1071038"/>
              <a:gd name="connsiteY31" fmla="*/ 807522 h 973777"/>
              <a:gd name="connsiteX32" fmla="*/ 952285 w 1071038"/>
              <a:gd name="connsiteY32" fmla="*/ 736270 h 973777"/>
              <a:gd name="connsiteX33" fmla="*/ 976035 w 1071038"/>
              <a:gd name="connsiteY33" fmla="*/ 665018 h 973777"/>
              <a:gd name="connsiteX34" fmla="*/ 987911 w 1071038"/>
              <a:gd name="connsiteY34" fmla="*/ 475013 h 973777"/>
              <a:gd name="connsiteX35" fmla="*/ 1011661 w 1071038"/>
              <a:gd name="connsiteY35" fmla="*/ 403761 h 973777"/>
              <a:gd name="connsiteX36" fmla="*/ 1035412 w 1071038"/>
              <a:gd name="connsiteY36" fmla="*/ 356260 h 97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71038" h="973777">
                <a:moveTo>
                  <a:pt x="1071038" y="403761"/>
                </a:moveTo>
                <a:lnTo>
                  <a:pt x="1071038" y="403761"/>
                </a:lnTo>
                <a:lnTo>
                  <a:pt x="987911" y="273133"/>
                </a:lnTo>
                <a:cubicBezTo>
                  <a:pt x="980193" y="261127"/>
                  <a:pt x="974252" y="247599"/>
                  <a:pt x="964160" y="237507"/>
                </a:cubicBezTo>
                <a:cubicBezTo>
                  <a:pt x="952285" y="225632"/>
                  <a:pt x="938295" y="215547"/>
                  <a:pt x="928534" y="201881"/>
                </a:cubicBezTo>
                <a:cubicBezTo>
                  <a:pt x="873746" y="125178"/>
                  <a:pt x="939389" y="177449"/>
                  <a:pt x="869157" y="130629"/>
                </a:cubicBezTo>
                <a:cubicBezTo>
                  <a:pt x="861240" y="118754"/>
                  <a:pt x="855499" y="105095"/>
                  <a:pt x="845407" y="95003"/>
                </a:cubicBezTo>
                <a:cubicBezTo>
                  <a:pt x="835315" y="84911"/>
                  <a:pt x="822547" y="77635"/>
                  <a:pt x="809781" y="71252"/>
                </a:cubicBezTo>
                <a:cubicBezTo>
                  <a:pt x="798881" y="65802"/>
                  <a:pt x="735336" y="40765"/>
                  <a:pt x="714778" y="35626"/>
                </a:cubicBezTo>
                <a:cubicBezTo>
                  <a:pt x="695197" y="30731"/>
                  <a:pt x="674983" y="28646"/>
                  <a:pt x="655402" y="23751"/>
                </a:cubicBezTo>
                <a:cubicBezTo>
                  <a:pt x="643258" y="20715"/>
                  <a:pt x="631920" y="14911"/>
                  <a:pt x="619776" y="11875"/>
                </a:cubicBezTo>
                <a:cubicBezTo>
                  <a:pt x="600194" y="6980"/>
                  <a:pt x="580191" y="3958"/>
                  <a:pt x="560399" y="0"/>
                </a:cubicBezTo>
                <a:cubicBezTo>
                  <a:pt x="437687" y="3958"/>
                  <a:pt x="314564" y="1084"/>
                  <a:pt x="192264" y="11875"/>
                </a:cubicBezTo>
                <a:cubicBezTo>
                  <a:pt x="157216" y="14968"/>
                  <a:pt x="115899" y="96735"/>
                  <a:pt x="109137" y="106878"/>
                </a:cubicBezTo>
                <a:lnTo>
                  <a:pt x="85386" y="142504"/>
                </a:lnTo>
                <a:cubicBezTo>
                  <a:pt x="55376" y="232532"/>
                  <a:pt x="76656" y="193728"/>
                  <a:pt x="26009" y="261257"/>
                </a:cubicBezTo>
                <a:cubicBezTo>
                  <a:pt x="22051" y="296883"/>
                  <a:pt x="20027" y="332777"/>
                  <a:pt x="14134" y="368135"/>
                </a:cubicBezTo>
                <a:cubicBezTo>
                  <a:pt x="12076" y="380482"/>
                  <a:pt x="2259" y="391243"/>
                  <a:pt x="2259" y="403761"/>
                </a:cubicBezTo>
                <a:cubicBezTo>
                  <a:pt x="2259" y="502801"/>
                  <a:pt x="-7681" y="604036"/>
                  <a:pt x="14134" y="700644"/>
                </a:cubicBezTo>
                <a:cubicBezTo>
                  <a:pt x="21532" y="733408"/>
                  <a:pt x="85386" y="771896"/>
                  <a:pt x="85386" y="771896"/>
                </a:cubicBezTo>
                <a:cubicBezTo>
                  <a:pt x="106287" y="834602"/>
                  <a:pt x="86845" y="800578"/>
                  <a:pt x="168513" y="855023"/>
                </a:cubicBezTo>
                <a:lnTo>
                  <a:pt x="204139" y="878774"/>
                </a:lnTo>
                <a:cubicBezTo>
                  <a:pt x="216014" y="886691"/>
                  <a:pt x="229673" y="892433"/>
                  <a:pt x="239765" y="902525"/>
                </a:cubicBezTo>
                <a:cubicBezTo>
                  <a:pt x="251640" y="914400"/>
                  <a:pt x="260710" y="929995"/>
                  <a:pt x="275391" y="938151"/>
                </a:cubicBezTo>
                <a:cubicBezTo>
                  <a:pt x="299041" y="951290"/>
                  <a:pt x="363482" y="966111"/>
                  <a:pt x="394144" y="973777"/>
                </a:cubicBezTo>
                <a:cubicBezTo>
                  <a:pt x="457479" y="969818"/>
                  <a:pt x="521181" y="969772"/>
                  <a:pt x="584150" y="961901"/>
                </a:cubicBezTo>
                <a:cubicBezTo>
                  <a:pt x="616540" y="957852"/>
                  <a:pt x="679152" y="938151"/>
                  <a:pt x="679152" y="938151"/>
                </a:cubicBezTo>
                <a:cubicBezTo>
                  <a:pt x="694986" y="930234"/>
                  <a:pt x="710382" y="921373"/>
                  <a:pt x="726654" y="914400"/>
                </a:cubicBezTo>
                <a:cubicBezTo>
                  <a:pt x="738160" y="909469"/>
                  <a:pt x="751338" y="908604"/>
                  <a:pt x="762280" y="902525"/>
                </a:cubicBezTo>
                <a:cubicBezTo>
                  <a:pt x="787232" y="888662"/>
                  <a:pt x="809781" y="870857"/>
                  <a:pt x="833531" y="855023"/>
                </a:cubicBezTo>
                <a:lnTo>
                  <a:pt x="869157" y="831273"/>
                </a:lnTo>
                <a:lnTo>
                  <a:pt x="904783" y="807522"/>
                </a:lnTo>
                <a:cubicBezTo>
                  <a:pt x="944075" y="689652"/>
                  <a:pt x="878151" y="869713"/>
                  <a:pt x="952285" y="736270"/>
                </a:cubicBezTo>
                <a:cubicBezTo>
                  <a:pt x="964443" y="714385"/>
                  <a:pt x="976035" y="665018"/>
                  <a:pt x="976035" y="665018"/>
                </a:cubicBezTo>
                <a:cubicBezTo>
                  <a:pt x="979994" y="601683"/>
                  <a:pt x="979337" y="537890"/>
                  <a:pt x="987911" y="475013"/>
                </a:cubicBezTo>
                <a:cubicBezTo>
                  <a:pt x="991294" y="450207"/>
                  <a:pt x="997774" y="424592"/>
                  <a:pt x="1011661" y="403761"/>
                </a:cubicBezTo>
                <a:cubicBezTo>
                  <a:pt x="1037608" y="364841"/>
                  <a:pt x="1035412" y="382407"/>
                  <a:pt x="1035412" y="356260"/>
                </a:cubicBezTo>
              </a:path>
            </a:pathLst>
          </a:custGeom>
          <a:solidFill>
            <a:schemeClr val="tx1">
              <a:lumMod val="65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Freeform 4"/>
          <p:cNvSpPr/>
          <p:nvPr/>
        </p:nvSpPr>
        <p:spPr>
          <a:xfrm rot="20336784">
            <a:off x="2475172" y="1215863"/>
            <a:ext cx="950912" cy="903287"/>
          </a:xfrm>
          <a:custGeom>
            <a:avLst/>
            <a:gdLst>
              <a:gd name="connsiteX0" fmla="*/ 843148 w 843148"/>
              <a:gd name="connsiteY0" fmla="*/ 391886 h 712520"/>
              <a:gd name="connsiteX1" fmla="*/ 843148 w 843148"/>
              <a:gd name="connsiteY1" fmla="*/ 391886 h 712520"/>
              <a:gd name="connsiteX2" fmla="*/ 831273 w 843148"/>
              <a:gd name="connsiteY2" fmla="*/ 285008 h 712520"/>
              <a:gd name="connsiteX3" fmla="*/ 807522 w 843148"/>
              <a:gd name="connsiteY3" fmla="*/ 213756 h 712520"/>
              <a:gd name="connsiteX4" fmla="*/ 771896 w 843148"/>
              <a:gd name="connsiteY4" fmla="*/ 142504 h 712520"/>
              <a:gd name="connsiteX5" fmla="*/ 760021 w 843148"/>
              <a:gd name="connsiteY5" fmla="*/ 106878 h 712520"/>
              <a:gd name="connsiteX6" fmla="*/ 688769 w 843148"/>
              <a:gd name="connsiteY6" fmla="*/ 35626 h 712520"/>
              <a:gd name="connsiteX7" fmla="*/ 546265 w 843148"/>
              <a:gd name="connsiteY7" fmla="*/ 0 h 712520"/>
              <a:gd name="connsiteX8" fmla="*/ 285008 w 843148"/>
              <a:gd name="connsiteY8" fmla="*/ 11875 h 712520"/>
              <a:gd name="connsiteX9" fmla="*/ 249382 w 843148"/>
              <a:gd name="connsiteY9" fmla="*/ 35626 h 712520"/>
              <a:gd name="connsiteX10" fmla="*/ 213756 w 843148"/>
              <a:gd name="connsiteY10" fmla="*/ 47501 h 712520"/>
              <a:gd name="connsiteX11" fmla="*/ 130629 w 843148"/>
              <a:gd name="connsiteY11" fmla="*/ 142504 h 712520"/>
              <a:gd name="connsiteX12" fmla="*/ 83127 w 843148"/>
              <a:gd name="connsiteY12" fmla="*/ 213756 h 712520"/>
              <a:gd name="connsiteX13" fmla="*/ 59377 w 843148"/>
              <a:gd name="connsiteY13" fmla="*/ 249382 h 712520"/>
              <a:gd name="connsiteX14" fmla="*/ 47502 w 843148"/>
              <a:gd name="connsiteY14" fmla="*/ 285008 h 712520"/>
              <a:gd name="connsiteX15" fmla="*/ 11876 w 843148"/>
              <a:gd name="connsiteY15" fmla="*/ 403761 h 712520"/>
              <a:gd name="connsiteX16" fmla="*/ 0 w 843148"/>
              <a:gd name="connsiteY16" fmla="*/ 439387 h 712520"/>
              <a:gd name="connsiteX17" fmla="*/ 23751 w 843148"/>
              <a:gd name="connsiteY17" fmla="*/ 581891 h 712520"/>
              <a:gd name="connsiteX18" fmla="*/ 47502 w 843148"/>
              <a:gd name="connsiteY18" fmla="*/ 617517 h 712520"/>
              <a:gd name="connsiteX19" fmla="*/ 118753 w 843148"/>
              <a:gd name="connsiteY19" fmla="*/ 641268 h 712520"/>
              <a:gd name="connsiteX20" fmla="*/ 201881 w 843148"/>
              <a:gd name="connsiteY20" fmla="*/ 665018 h 712520"/>
              <a:gd name="connsiteX21" fmla="*/ 237507 w 843148"/>
              <a:gd name="connsiteY21" fmla="*/ 688769 h 712520"/>
              <a:gd name="connsiteX22" fmla="*/ 308759 w 843148"/>
              <a:gd name="connsiteY22" fmla="*/ 712520 h 712520"/>
              <a:gd name="connsiteX23" fmla="*/ 475013 w 843148"/>
              <a:gd name="connsiteY23" fmla="*/ 700644 h 712520"/>
              <a:gd name="connsiteX24" fmla="*/ 546265 w 843148"/>
              <a:gd name="connsiteY24" fmla="*/ 676894 h 712520"/>
              <a:gd name="connsiteX25" fmla="*/ 617517 w 843148"/>
              <a:gd name="connsiteY25" fmla="*/ 712520 h 712520"/>
              <a:gd name="connsiteX26" fmla="*/ 665018 w 843148"/>
              <a:gd name="connsiteY26" fmla="*/ 700644 h 712520"/>
              <a:gd name="connsiteX27" fmla="*/ 736270 w 843148"/>
              <a:gd name="connsiteY27" fmla="*/ 653143 h 712520"/>
              <a:gd name="connsiteX28" fmla="*/ 783772 w 843148"/>
              <a:gd name="connsiteY28" fmla="*/ 581891 h 712520"/>
              <a:gd name="connsiteX29" fmla="*/ 807522 w 843148"/>
              <a:gd name="connsiteY29" fmla="*/ 498764 h 712520"/>
              <a:gd name="connsiteX30" fmla="*/ 819398 w 843148"/>
              <a:gd name="connsiteY30" fmla="*/ 463138 h 712520"/>
              <a:gd name="connsiteX31" fmla="*/ 843148 w 843148"/>
              <a:gd name="connsiteY31" fmla="*/ 391886 h 7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43148" h="712520">
                <a:moveTo>
                  <a:pt x="843148" y="391886"/>
                </a:moveTo>
                <a:lnTo>
                  <a:pt x="843148" y="391886"/>
                </a:lnTo>
                <a:cubicBezTo>
                  <a:pt x="839190" y="356260"/>
                  <a:pt x="838303" y="320157"/>
                  <a:pt x="831273" y="285008"/>
                </a:cubicBezTo>
                <a:cubicBezTo>
                  <a:pt x="826363" y="260459"/>
                  <a:pt x="815439" y="237507"/>
                  <a:pt x="807522" y="213756"/>
                </a:cubicBezTo>
                <a:cubicBezTo>
                  <a:pt x="791133" y="164589"/>
                  <a:pt x="802592" y="188547"/>
                  <a:pt x="771896" y="142504"/>
                </a:cubicBezTo>
                <a:cubicBezTo>
                  <a:pt x="767938" y="130629"/>
                  <a:pt x="767706" y="116759"/>
                  <a:pt x="760021" y="106878"/>
                </a:cubicBezTo>
                <a:cubicBezTo>
                  <a:pt x="739400" y="80365"/>
                  <a:pt x="720634" y="46248"/>
                  <a:pt x="688769" y="35626"/>
                </a:cubicBezTo>
                <a:cubicBezTo>
                  <a:pt x="594674" y="4261"/>
                  <a:pt x="642212" y="15991"/>
                  <a:pt x="546265" y="0"/>
                </a:cubicBezTo>
                <a:cubicBezTo>
                  <a:pt x="459179" y="3958"/>
                  <a:pt x="371563" y="1488"/>
                  <a:pt x="285008" y="11875"/>
                </a:cubicBezTo>
                <a:cubicBezTo>
                  <a:pt x="270837" y="13575"/>
                  <a:pt x="262148" y="29243"/>
                  <a:pt x="249382" y="35626"/>
                </a:cubicBezTo>
                <a:cubicBezTo>
                  <a:pt x="238186" y="41224"/>
                  <a:pt x="225631" y="43543"/>
                  <a:pt x="213756" y="47501"/>
                </a:cubicBezTo>
                <a:cubicBezTo>
                  <a:pt x="154379" y="87086"/>
                  <a:pt x="186048" y="59376"/>
                  <a:pt x="130629" y="142504"/>
                </a:cubicBezTo>
                <a:lnTo>
                  <a:pt x="83127" y="213756"/>
                </a:lnTo>
                <a:cubicBezTo>
                  <a:pt x="75210" y="225631"/>
                  <a:pt x="63890" y="235842"/>
                  <a:pt x="59377" y="249382"/>
                </a:cubicBezTo>
                <a:cubicBezTo>
                  <a:pt x="55419" y="261257"/>
                  <a:pt x="50941" y="272972"/>
                  <a:pt x="47502" y="285008"/>
                </a:cubicBezTo>
                <a:cubicBezTo>
                  <a:pt x="11613" y="410617"/>
                  <a:pt x="68307" y="234469"/>
                  <a:pt x="11876" y="403761"/>
                </a:cubicBezTo>
                <a:lnTo>
                  <a:pt x="0" y="439387"/>
                </a:lnTo>
                <a:cubicBezTo>
                  <a:pt x="3762" y="473244"/>
                  <a:pt x="3857" y="542103"/>
                  <a:pt x="23751" y="581891"/>
                </a:cubicBezTo>
                <a:cubicBezTo>
                  <a:pt x="30134" y="594657"/>
                  <a:pt x="35399" y="609953"/>
                  <a:pt x="47502" y="617517"/>
                </a:cubicBezTo>
                <a:cubicBezTo>
                  <a:pt x="68732" y="630786"/>
                  <a:pt x="95003" y="633351"/>
                  <a:pt x="118753" y="641268"/>
                </a:cubicBezTo>
                <a:cubicBezTo>
                  <a:pt x="169855" y="658302"/>
                  <a:pt x="142245" y="650110"/>
                  <a:pt x="201881" y="665018"/>
                </a:cubicBezTo>
                <a:cubicBezTo>
                  <a:pt x="213756" y="672935"/>
                  <a:pt x="224465" y="682972"/>
                  <a:pt x="237507" y="688769"/>
                </a:cubicBezTo>
                <a:cubicBezTo>
                  <a:pt x="260385" y="698937"/>
                  <a:pt x="308759" y="712520"/>
                  <a:pt x="308759" y="712520"/>
                </a:cubicBezTo>
                <a:cubicBezTo>
                  <a:pt x="364177" y="708561"/>
                  <a:pt x="420068" y="708886"/>
                  <a:pt x="475013" y="700644"/>
                </a:cubicBezTo>
                <a:cubicBezTo>
                  <a:pt x="499771" y="696930"/>
                  <a:pt x="546265" y="676894"/>
                  <a:pt x="546265" y="676894"/>
                </a:cubicBezTo>
                <a:cubicBezTo>
                  <a:pt x="564276" y="688901"/>
                  <a:pt x="592936" y="712520"/>
                  <a:pt x="617517" y="712520"/>
                </a:cubicBezTo>
                <a:cubicBezTo>
                  <a:pt x="633838" y="712520"/>
                  <a:pt x="649184" y="704603"/>
                  <a:pt x="665018" y="700644"/>
                </a:cubicBezTo>
                <a:cubicBezTo>
                  <a:pt x="688769" y="684810"/>
                  <a:pt x="720436" y="676894"/>
                  <a:pt x="736270" y="653143"/>
                </a:cubicBezTo>
                <a:lnTo>
                  <a:pt x="783772" y="581891"/>
                </a:lnTo>
                <a:cubicBezTo>
                  <a:pt x="812251" y="496452"/>
                  <a:pt x="777691" y="603169"/>
                  <a:pt x="807522" y="498764"/>
                </a:cubicBezTo>
                <a:cubicBezTo>
                  <a:pt x="810961" y="486728"/>
                  <a:pt x="818016" y="475579"/>
                  <a:pt x="819398" y="463138"/>
                </a:cubicBezTo>
                <a:cubicBezTo>
                  <a:pt x="822021" y="439533"/>
                  <a:pt x="839190" y="403761"/>
                  <a:pt x="843148" y="391886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321059" y="1620675"/>
            <a:ext cx="92075" cy="9048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863859" y="1465100"/>
            <a:ext cx="46038" cy="4603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2627572" y="1619088"/>
            <a:ext cx="92075" cy="9207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3130809" y="1379375"/>
            <a:ext cx="46038" cy="4603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400434" y="1660363"/>
            <a:ext cx="1231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 rot="4221809">
            <a:off x="7039428" y="1267234"/>
            <a:ext cx="866775" cy="904875"/>
          </a:xfrm>
          <a:custGeom>
            <a:avLst/>
            <a:gdLst>
              <a:gd name="connsiteX0" fmla="*/ 1071038 w 1071038"/>
              <a:gd name="connsiteY0" fmla="*/ 403761 h 973777"/>
              <a:gd name="connsiteX1" fmla="*/ 1071038 w 1071038"/>
              <a:gd name="connsiteY1" fmla="*/ 403761 h 973777"/>
              <a:gd name="connsiteX2" fmla="*/ 987911 w 1071038"/>
              <a:gd name="connsiteY2" fmla="*/ 273133 h 973777"/>
              <a:gd name="connsiteX3" fmla="*/ 964160 w 1071038"/>
              <a:gd name="connsiteY3" fmla="*/ 237507 h 973777"/>
              <a:gd name="connsiteX4" fmla="*/ 928534 w 1071038"/>
              <a:gd name="connsiteY4" fmla="*/ 201881 h 973777"/>
              <a:gd name="connsiteX5" fmla="*/ 869157 w 1071038"/>
              <a:gd name="connsiteY5" fmla="*/ 130629 h 973777"/>
              <a:gd name="connsiteX6" fmla="*/ 845407 w 1071038"/>
              <a:gd name="connsiteY6" fmla="*/ 95003 h 973777"/>
              <a:gd name="connsiteX7" fmla="*/ 809781 w 1071038"/>
              <a:gd name="connsiteY7" fmla="*/ 71252 h 973777"/>
              <a:gd name="connsiteX8" fmla="*/ 714778 w 1071038"/>
              <a:gd name="connsiteY8" fmla="*/ 35626 h 973777"/>
              <a:gd name="connsiteX9" fmla="*/ 655402 w 1071038"/>
              <a:gd name="connsiteY9" fmla="*/ 23751 h 973777"/>
              <a:gd name="connsiteX10" fmla="*/ 619776 w 1071038"/>
              <a:gd name="connsiteY10" fmla="*/ 11875 h 973777"/>
              <a:gd name="connsiteX11" fmla="*/ 560399 w 1071038"/>
              <a:gd name="connsiteY11" fmla="*/ 0 h 973777"/>
              <a:gd name="connsiteX12" fmla="*/ 192264 w 1071038"/>
              <a:gd name="connsiteY12" fmla="*/ 11875 h 973777"/>
              <a:gd name="connsiteX13" fmla="*/ 109137 w 1071038"/>
              <a:gd name="connsiteY13" fmla="*/ 106878 h 973777"/>
              <a:gd name="connsiteX14" fmla="*/ 85386 w 1071038"/>
              <a:gd name="connsiteY14" fmla="*/ 142504 h 973777"/>
              <a:gd name="connsiteX15" fmla="*/ 26009 w 1071038"/>
              <a:gd name="connsiteY15" fmla="*/ 261257 h 973777"/>
              <a:gd name="connsiteX16" fmla="*/ 14134 w 1071038"/>
              <a:gd name="connsiteY16" fmla="*/ 368135 h 973777"/>
              <a:gd name="connsiteX17" fmla="*/ 2259 w 1071038"/>
              <a:gd name="connsiteY17" fmla="*/ 403761 h 973777"/>
              <a:gd name="connsiteX18" fmla="*/ 14134 w 1071038"/>
              <a:gd name="connsiteY18" fmla="*/ 700644 h 973777"/>
              <a:gd name="connsiteX19" fmla="*/ 85386 w 1071038"/>
              <a:gd name="connsiteY19" fmla="*/ 771896 h 973777"/>
              <a:gd name="connsiteX20" fmla="*/ 168513 w 1071038"/>
              <a:gd name="connsiteY20" fmla="*/ 855023 h 973777"/>
              <a:gd name="connsiteX21" fmla="*/ 204139 w 1071038"/>
              <a:gd name="connsiteY21" fmla="*/ 878774 h 973777"/>
              <a:gd name="connsiteX22" fmla="*/ 239765 w 1071038"/>
              <a:gd name="connsiteY22" fmla="*/ 902525 h 973777"/>
              <a:gd name="connsiteX23" fmla="*/ 275391 w 1071038"/>
              <a:gd name="connsiteY23" fmla="*/ 938151 h 973777"/>
              <a:gd name="connsiteX24" fmla="*/ 394144 w 1071038"/>
              <a:gd name="connsiteY24" fmla="*/ 973777 h 973777"/>
              <a:gd name="connsiteX25" fmla="*/ 584150 w 1071038"/>
              <a:gd name="connsiteY25" fmla="*/ 961901 h 973777"/>
              <a:gd name="connsiteX26" fmla="*/ 679152 w 1071038"/>
              <a:gd name="connsiteY26" fmla="*/ 938151 h 973777"/>
              <a:gd name="connsiteX27" fmla="*/ 726654 w 1071038"/>
              <a:gd name="connsiteY27" fmla="*/ 914400 h 973777"/>
              <a:gd name="connsiteX28" fmla="*/ 762280 w 1071038"/>
              <a:gd name="connsiteY28" fmla="*/ 902525 h 973777"/>
              <a:gd name="connsiteX29" fmla="*/ 833531 w 1071038"/>
              <a:gd name="connsiteY29" fmla="*/ 855023 h 973777"/>
              <a:gd name="connsiteX30" fmla="*/ 869157 w 1071038"/>
              <a:gd name="connsiteY30" fmla="*/ 831273 h 973777"/>
              <a:gd name="connsiteX31" fmla="*/ 904783 w 1071038"/>
              <a:gd name="connsiteY31" fmla="*/ 807522 h 973777"/>
              <a:gd name="connsiteX32" fmla="*/ 952285 w 1071038"/>
              <a:gd name="connsiteY32" fmla="*/ 736270 h 973777"/>
              <a:gd name="connsiteX33" fmla="*/ 976035 w 1071038"/>
              <a:gd name="connsiteY33" fmla="*/ 665018 h 973777"/>
              <a:gd name="connsiteX34" fmla="*/ 987911 w 1071038"/>
              <a:gd name="connsiteY34" fmla="*/ 475013 h 973777"/>
              <a:gd name="connsiteX35" fmla="*/ 1011661 w 1071038"/>
              <a:gd name="connsiteY35" fmla="*/ 403761 h 973777"/>
              <a:gd name="connsiteX36" fmla="*/ 1035412 w 1071038"/>
              <a:gd name="connsiteY36" fmla="*/ 356260 h 97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71038" h="973777">
                <a:moveTo>
                  <a:pt x="1071038" y="403761"/>
                </a:moveTo>
                <a:lnTo>
                  <a:pt x="1071038" y="403761"/>
                </a:lnTo>
                <a:lnTo>
                  <a:pt x="987911" y="273133"/>
                </a:lnTo>
                <a:cubicBezTo>
                  <a:pt x="980193" y="261127"/>
                  <a:pt x="974252" y="247599"/>
                  <a:pt x="964160" y="237507"/>
                </a:cubicBezTo>
                <a:cubicBezTo>
                  <a:pt x="952285" y="225632"/>
                  <a:pt x="938295" y="215547"/>
                  <a:pt x="928534" y="201881"/>
                </a:cubicBezTo>
                <a:cubicBezTo>
                  <a:pt x="873746" y="125178"/>
                  <a:pt x="939389" y="177449"/>
                  <a:pt x="869157" y="130629"/>
                </a:cubicBezTo>
                <a:cubicBezTo>
                  <a:pt x="861240" y="118754"/>
                  <a:pt x="855499" y="105095"/>
                  <a:pt x="845407" y="95003"/>
                </a:cubicBezTo>
                <a:cubicBezTo>
                  <a:pt x="835315" y="84911"/>
                  <a:pt x="822547" y="77635"/>
                  <a:pt x="809781" y="71252"/>
                </a:cubicBezTo>
                <a:cubicBezTo>
                  <a:pt x="798881" y="65802"/>
                  <a:pt x="735336" y="40765"/>
                  <a:pt x="714778" y="35626"/>
                </a:cubicBezTo>
                <a:cubicBezTo>
                  <a:pt x="695197" y="30731"/>
                  <a:pt x="674983" y="28646"/>
                  <a:pt x="655402" y="23751"/>
                </a:cubicBezTo>
                <a:cubicBezTo>
                  <a:pt x="643258" y="20715"/>
                  <a:pt x="631920" y="14911"/>
                  <a:pt x="619776" y="11875"/>
                </a:cubicBezTo>
                <a:cubicBezTo>
                  <a:pt x="600194" y="6980"/>
                  <a:pt x="580191" y="3958"/>
                  <a:pt x="560399" y="0"/>
                </a:cubicBezTo>
                <a:cubicBezTo>
                  <a:pt x="437687" y="3958"/>
                  <a:pt x="314564" y="1084"/>
                  <a:pt x="192264" y="11875"/>
                </a:cubicBezTo>
                <a:cubicBezTo>
                  <a:pt x="157216" y="14968"/>
                  <a:pt x="115899" y="96735"/>
                  <a:pt x="109137" y="106878"/>
                </a:cubicBezTo>
                <a:lnTo>
                  <a:pt x="85386" y="142504"/>
                </a:lnTo>
                <a:cubicBezTo>
                  <a:pt x="55376" y="232532"/>
                  <a:pt x="76656" y="193728"/>
                  <a:pt x="26009" y="261257"/>
                </a:cubicBezTo>
                <a:cubicBezTo>
                  <a:pt x="22051" y="296883"/>
                  <a:pt x="20027" y="332777"/>
                  <a:pt x="14134" y="368135"/>
                </a:cubicBezTo>
                <a:cubicBezTo>
                  <a:pt x="12076" y="380482"/>
                  <a:pt x="2259" y="391243"/>
                  <a:pt x="2259" y="403761"/>
                </a:cubicBezTo>
                <a:cubicBezTo>
                  <a:pt x="2259" y="502801"/>
                  <a:pt x="-7681" y="604036"/>
                  <a:pt x="14134" y="700644"/>
                </a:cubicBezTo>
                <a:cubicBezTo>
                  <a:pt x="21532" y="733408"/>
                  <a:pt x="85386" y="771896"/>
                  <a:pt x="85386" y="771896"/>
                </a:cubicBezTo>
                <a:cubicBezTo>
                  <a:pt x="106287" y="834602"/>
                  <a:pt x="86845" y="800578"/>
                  <a:pt x="168513" y="855023"/>
                </a:cubicBezTo>
                <a:lnTo>
                  <a:pt x="204139" y="878774"/>
                </a:lnTo>
                <a:cubicBezTo>
                  <a:pt x="216014" y="886691"/>
                  <a:pt x="229673" y="892433"/>
                  <a:pt x="239765" y="902525"/>
                </a:cubicBezTo>
                <a:cubicBezTo>
                  <a:pt x="251640" y="914400"/>
                  <a:pt x="260710" y="929995"/>
                  <a:pt x="275391" y="938151"/>
                </a:cubicBezTo>
                <a:cubicBezTo>
                  <a:pt x="299041" y="951290"/>
                  <a:pt x="363482" y="966111"/>
                  <a:pt x="394144" y="973777"/>
                </a:cubicBezTo>
                <a:cubicBezTo>
                  <a:pt x="457479" y="969818"/>
                  <a:pt x="521181" y="969772"/>
                  <a:pt x="584150" y="961901"/>
                </a:cubicBezTo>
                <a:cubicBezTo>
                  <a:pt x="616540" y="957852"/>
                  <a:pt x="679152" y="938151"/>
                  <a:pt x="679152" y="938151"/>
                </a:cubicBezTo>
                <a:cubicBezTo>
                  <a:pt x="694986" y="930234"/>
                  <a:pt x="710382" y="921373"/>
                  <a:pt x="726654" y="914400"/>
                </a:cubicBezTo>
                <a:cubicBezTo>
                  <a:pt x="738160" y="909469"/>
                  <a:pt x="751338" y="908604"/>
                  <a:pt x="762280" y="902525"/>
                </a:cubicBezTo>
                <a:cubicBezTo>
                  <a:pt x="787232" y="888662"/>
                  <a:pt x="809781" y="870857"/>
                  <a:pt x="833531" y="855023"/>
                </a:cubicBezTo>
                <a:lnTo>
                  <a:pt x="869157" y="831273"/>
                </a:lnTo>
                <a:lnTo>
                  <a:pt x="904783" y="807522"/>
                </a:lnTo>
                <a:cubicBezTo>
                  <a:pt x="944075" y="689652"/>
                  <a:pt x="878151" y="869713"/>
                  <a:pt x="952285" y="736270"/>
                </a:cubicBezTo>
                <a:cubicBezTo>
                  <a:pt x="964443" y="714385"/>
                  <a:pt x="976035" y="665018"/>
                  <a:pt x="976035" y="665018"/>
                </a:cubicBezTo>
                <a:cubicBezTo>
                  <a:pt x="979994" y="601683"/>
                  <a:pt x="979337" y="537890"/>
                  <a:pt x="987911" y="475013"/>
                </a:cubicBezTo>
                <a:cubicBezTo>
                  <a:pt x="991294" y="450207"/>
                  <a:pt x="997774" y="424592"/>
                  <a:pt x="1011661" y="403761"/>
                </a:cubicBezTo>
                <a:cubicBezTo>
                  <a:pt x="1037608" y="364841"/>
                  <a:pt x="1035412" y="382407"/>
                  <a:pt x="1035412" y="356260"/>
                </a:cubicBezTo>
              </a:path>
            </a:pathLst>
          </a:custGeom>
          <a:solidFill>
            <a:schemeClr val="tx1">
              <a:lumMod val="65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Freeform 11"/>
          <p:cNvSpPr/>
          <p:nvPr/>
        </p:nvSpPr>
        <p:spPr>
          <a:xfrm rot="20336784">
            <a:off x="8866641" y="1224371"/>
            <a:ext cx="950912" cy="904875"/>
          </a:xfrm>
          <a:custGeom>
            <a:avLst/>
            <a:gdLst>
              <a:gd name="connsiteX0" fmla="*/ 843148 w 843148"/>
              <a:gd name="connsiteY0" fmla="*/ 391886 h 712520"/>
              <a:gd name="connsiteX1" fmla="*/ 843148 w 843148"/>
              <a:gd name="connsiteY1" fmla="*/ 391886 h 712520"/>
              <a:gd name="connsiteX2" fmla="*/ 831273 w 843148"/>
              <a:gd name="connsiteY2" fmla="*/ 285008 h 712520"/>
              <a:gd name="connsiteX3" fmla="*/ 807522 w 843148"/>
              <a:gd name="connsiteY3" fmla="*/ 213756 h 712520"/>
              <a:gd name="connsiteX4" fmla="*/ 771896 w 843148"/>
              <a:gd name="connsiteY4" fmla="*/ 142504 h 712520"/>
              <a:gd name="connsiteX5" fmla="*/ 760021 w 843148"/>
              <a:gd name="connsiteY5" fmla="*/ 106878 h 712520"/>
              <a:gd name="connsiteX6" fmla="*/ 688769 w 843148"/>
              <a:gd name="connsiteY6" fmla="*/ 35626 h 712520"/>
              <a:gd name="connsiteX7" fmla="*/ 546265 w 843148"/>
              <a:gd name="connsiteY7" fmla="*/ 0 h 712520"/>
              <a:gd name="connsiteX8" fmla="*/ 285008 w 843148"/>
              <a:gd name="connsiteY8" fmla="*/ 11875 h 712520"/>
              <a:gd name="connsiteX9" fmla="*/ 249382 w 843148"/>
              <a:gd name="connsiteY9" fmla="*/ 35626 h 712520"/>
              <a:gd name="connsiteX10" fmla="*/ 213756 w 843148"/>
              <a:gd name="connsiteY10" fmla="*/ 47501 h 712520"/>
              <a:gd name="connsiteX11" fmla="*/ 130629 w 843148"/>
              <a:gd name="connsiteY11" fmla="*/ 142504 h 712520"/>
              <a:gd name="connsiteX12" fmla="*/ 83127 w 843148"/>
              <a:gd name="connsiteY12" fmla="*/ 213756 h 712520"/>
              <a:gd name="connsiteX13" fmla="*/ 59377 w 843148"/>
              <a:gd name="connsiteY13" fmla="*/ 249382 h 712520"/>
              <a:gd name="connsiteX14" fmla="*/ 47502 w 843148"/>
              <a:gd name="connsiteY14" fmla="*/ 285008 h 712520"/>
              <a:gd name="connsiteX15" fmla="*/ 11876 w 843148"/>
              <a:gd name="connsiteY15" fmla="*/ 403761 h 712520"/>
              <a:gd name="connsiteX16" fmla="*/ 0 w 843148"/>
              <a:gd name="connsiteY16" fmla="*/ 439387 h 712520"/>
              <a:gd name="connsiteX17" fmla="*/ 23751 w 843148"/>
              <a:gd name="connsiteY17" fmla="*/ 581891 h 712520"/>
              <a:gd name="connsiteX18" fmla="*/ 47502 w 843148"/>
              <a:gd name="connsiteY18" fmla="*/ 617517 h 712520"/>
              <a:gd name="connsiteX19" fmla="*/ 118753 w 843148"/>
              <a:gd name="connsiteY19" fmla="*/ 641268 h 712520"/>
              <a:gd name="connsiteX20" fmla="*/ 201881 w 843148"/>
              <a:gd name="connsiteY20" fmla="*/ 665018 h 712520"/>
              <a:gd name="connsiteX21" fmla="*/ 237507 w 843148"/>
              <a:gd name="connsiteY21" fmla="*/ 688769 h 712520"/>
              <a:gd name="connsiteX22" fmla="*/ 308759 w 843148"/>
              <a:gd name="connsiteY22" fmla="*/ 712520 h 712520"/>
              <a:gd name="connsiteX23" fmla="*/ 475013 w 843148"/>
              <a:gd name="connsiteY23" fmla="*/ 700644 h 712520"/>
              <a:gd name="connsiteX24" fmla="*/ 546265 w 843148"/>
              <a:gd name="connsiteY24" fmla="*/ 676894 h 712520"/>
              <a:gd name="connsiteX25" fmla="*/ 617517 w 843148"/>
              <a:gd name="connsiteY25" fmla="*/ 712520 h 712520"/>
              <a:gd name="connsiteX26" fmla="*/ 665018 w 843148"/>
              <a:gd name="connsiteY26" fmla="*/ 700644 h 712520"/>
              <a:gd name="connsiteX27" fmla="*/ 736270 w 843148"/>
              <a:gd name="connsiteY27" fmla="*/ 653143 h 712520"/>
              <a:gd name="connsiteX28" fmla="*/ 783772 w 843148"/>
              <a:gd name="connsiteY28" fmla="*/ 581891 h 712520"/>
              <a:gd name="connsiteX29" fmla="*/ 807522 w 843148"/>
              <a:gd name="connsiteY29" fmla="*/ 498764 h 712520"/>
              <a:gd name="connsiteX30" fmla="*/ 819398 w 843148"/>
              <a:gd name="connsiteY30" fmla="*/ 463138 h 712520"/>
              <a:gd name="connsiteX31" fmla="*/ 843148 w 843148"/>
              <a:gd name="connsiteY31" fmla="*/ 391886 h 7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43148" h="712520">
                <a:moveTo>
                  <a:pt x="843148" y="391886"/>
                </a:moveTo>
                <a:lnTo>
                  <a:pt x="843148" y="391886"/>
                </a:lnTo>
                <a:cubicBezTo>
                  <a:pt x="839190" y="356260"/>
                  <a:pt x="838303" y="320157"/>
                  <a:pt x="831273" y="285008"/>
                </a:cubicBezTo>
                <a:cubicBezTo>
                  <a:pt x="826363" y="260459"/>
                  <a:pt x="815439" y="237507"/>
                  <a:pt x="807522" y="213756"/>
                </a:cubicBezTo>
                <a:cubicBezTo>
                  <a:pt x="791133" y="164589"/>
                  <a:pt x="802592" y="188547"/>
                  <a:pt x="771896" y="142504"/>
                </a:cubicBezTo>
                <a:cubicBezTo>
                  <a:pt x="767938" y="130629"/>
                  <a:pt x="767706" y="116759"/>
                  <a:pt x="760021" y="106878"/>
                </a:cubicBezTo>
                <a:cubicBezTo>
                  <a:pt x="739400" y="80365"/>
                  <a:pt x="720634" y="46248"/>
                  <a:pt x="688769" y="35626"/>
                </a:cubicBezTo>
                <a:cubicBezTo>
                  <a:pt x="594674" y="4261"/>
                  <a:pt x="642212" y="15991"/>
                  <a:pt x="546265" y="0"/>
                </a:cubicBezTo>
                <a:cubicBezTo>
                  <a:pt x="459179" y="3958"/>
                  <a:pt x="371563" y="1488"/>
                  <a:pt x="285008" y="11875"/>
                </a:cubicBezTo>
                <a:cubicBezTo>
                  <a:pt x="270837" y="13575"/>
                  <a:pt x="262148" y="29243"/>
                  <a:pt x="249382" y="35626"/>
                </a:cubicBezTo>
                <a:cubicBezTo>
                  <a:pt x="238186" y="41224"/>
                  <a:pt x="225631" y="43543"/>
                  <a:pt x="213756" y="47501"/>
                </a:cubicBezTo>
                <a:cubicBezTo>
                  <a:pt x="154379" y="87086"/>
                  <a:pt x="186048" y="59376"/>
                  <a:pt x="130629" y="142504"/>
                </a:cubicBezTo>
                <a:lnTo>
                  <a:pt x="83127" y="213756"/>
                </a:lnTo>
                <a:cubicBezTo>
                  <a:pt x="75210" y="225631"/>
                  <a:pt x="63890" y="235842"/>
                  <a:pt x="59377" y="249382"/>
                </a:cubicBezTo>
                <a:cubicBezTo>
                  <a:pt x="55419" y="261257"/>
                  <a:pt x="50941" y="272972"/>
                  <a:pt x="47502" y="285008"/>
                </a:cubicBezTo>
                <a:cubicBezTo>
                  <a:pt x="11613" y="410617"/>
                  <a:pt x="68307" y="234469"/>
                  <a:pt x="11876" y="403761"/>
                </a:cubicBezTo>
                <a:lnTo>
                  <a:pt x="0" y="439387"/>
                </a:lnTo>
                <a:cubicBezTo>
                  <a:pt x="3762" y="473244"/>
                  <a:pt x="3857" y="542103"/>
                  <a:pt x="23751" y="581891"/>
                </a:cubicBezTo>
                <a:cubicBezTo>
                  <a:pt x="30134" y="594657"/>
                  <a:pt x="35399" y="609953"/>
                  <a:pt x="47502" y="617517"/>
                </a:cubicBezTo>
                <a:cubicBezTo>
                  <a:pt x="68732" y="630786"/>
                  <a:pt x="95003" y="633351"/>
                  <a:pt x="118753" y="641268"/>
                </a:cubicBezTo>
                <a:cubicBezTo>
                  <a:pt x="169855" y="658302"/>
                  <a:pt x="142245" y="650110"/>
                  <a:pt x="201881" y="665018"/>
                </a:cubicBezTo>
                <a:cubicBezTo>
                  <a:pt x="213756" y="672935"/>
                  <a:pt x="224465" y="682972"/>
                  <a:pt x="237507" y="688769"/>
                </a:cubicBezTo>
                <a:cubicBezTo>
                  <a:pt x="260385" y="698937"/>
                  <a:pt x="308759" y="712520"/>
                  <a:pt x="308759" y="712520"/>
                </a:cubicBezTo>
                <a:cubicBezTo>
                  <a:pt x="364177" y="708561"/>
                  <a:pt x="420068" y="708886"/>
                  <a:pt x="475013" y="700644"/>
                </a:cubicBezTo>
                <a:cubicBezTo>
                  <a:pt x="499771" y="696930"/>
                  <a:pt x="546265" y="676894"/>
                  <a:pt x="546265" y="676894"/>
                </a:cubicBezTo>
                <a:cubicBezTo>
                  <a:pt x="564276" y="688901"/>
                  <a:pt x="592936" y="712520"/>
                  <a:pt x="617517" y="712520"/>
                </a:cubicBezTo>
                <a:cubicBezTo>
                  <a:pt x="633838" y="712520"/>
                  <a:pt x="649184" y="704603"/>
                  <a:pt x="665018" y="700644"/>
                </a:cubicBezTo>
                <a:cubicBezTo>
                  <a:pt x="688769" y="684810"/>
                  <a:pt x="720436" y="676894"/>
                  <a:pt x="736270" y="653143"/>
                </a:cubicBezTo>
                <a:lnTo>
                  <a:pt x="783772" y="581891"/>
                </a:lnTo>
                <a:cubicBezTo>
                  <a:pt x="812251" y="496452"/>
                  <a:pt x="777691" y="603169"/>
                  <a:pt x="807522" y="498764"/>
                </a:cubicBezTo>
                <a:cubicBezTo>
                  <a:pt x="810961" y="486728"/>
                  <a:pt x="818016" y="475579"/>
                  <a:pt x="819398" y="463138"/>
                </a:cubicBezTo>
                <a:cubicBezTo>
                  <a:pt x="822021" y="439533"/>
                  <a:pt x="839190" y="403761"/>
                  <a:pt x="843148" y="391886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7282316" y="1387884"/>
            <a:ext cx="90487" cy="9207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7617278" y="1768884"/>
            <a:ext cx="46038" cy="4603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9492116" y="1373596"/>
            <a:ext cx="90487" cy="9048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9111116" y="1724434"/>
            <a:ext cx="44450" cy="4445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345816" y="1411696"/>
            <a:ext cx="218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 rot="4221809">
            <a:off x="3889586" y="2830139"/>
            <a:ext cx="865188" cy="904875"/>
          </a:xfrm>
          <a:custGeom>
            <a:avLst/>
            <a:gdLst>
              <a:gd name="connsiteX0" fmla="*/ 1071038 w 1071038"/>
              <a:gd name="connsiteY0" fmla="*/ 403761 h 973777"/>
              <a:gd name="connsiteX1" fmla="*/ 1071038 w 1071038"/>
              <a:gd name="connsiteY1" fmla="*/ 403761 h 973777"/>
              <a:gd name="connsiteX2" fmla="*/ 987911 w 1071038"/>
              <a:gd name="connsiteY2" fmla="*/ 273133 h 973777"/>
              <a:gd name="connsiteX3" fmla="*/ 964160 w 1071038"/>
              <a:gd name="connsiteY3" fmla="*/ 237507 h 973777"/>
              <a:gd name="connsiteX4" fmla="*/ 928534 w 1071038"/>
              <a:gd name="connsiteY4" fmla="*/ 201881 h 973777"/>
              <a:gd name="connsiteX5" fmla="*/ 869157 w 1071038"/>
              <a:gd name="connsiteY5" fmla="*/ 130629 h 973777"/>
              <a:gd name="connsiteX6" fmla="*/ 845407 w 1071038"/>
              <a:gd name="connsiteY6" fmla="*/ 95003 h 973777"/>
              <a:gd name="connsiteX7" fmla="*/ 809781 w 1071038"/>
              <a:gd name="connsiteY7" fmla="*/ 71252 h 973777"/>
              <a:gd name="connsiteX8" fmla="*/ 714778 w 1071038"/>
              <a:gd name="connsiteY8" fmla="*/ 35626 h 973777"/>
              <a:gd name="connsiteX9" fmla="*/ 655402 w 1071038"/>
              <a:gd name="connsiteY9" fmla="*/ 23751 h 973777"/>
              <a:gd name="connsiteX10" fmla="*/ 619776 w 1071038"/>
              <a:gd name="connsiteY10" fmla="*/ 11875 h 973777"/>
              <a:gd name="connsiteX11" fmla="*/ 560399 w 1071038"/>
              <a:gd name="connsiteY11" fmla="*/ 0 h 973777"/>
              <a:gd name="connsiteX12" fmla="*/ 192264 w 1071038"/>
              <a:gd name="connsiteY12" fmla="*/ 11875 h 973777"/>
              <a:gd name="connsiteX13" fmla="*/ 109137 w 1071038"/>
              <a:gd name="connsiteY13" fmla="*/ 106878 h 973777"/>
              <a:gd name="connsiteX14" fmla="*/ 85386 w 1071038"/>
              <a:gd name="connsiteY14" fmla="*/ 142504 h 973777"/>
              <a:gd name="connsiteX15" fmla="*/ 26009 w 1071038"/>
              <a:gd name="connsiteY15" fmla="*/ 261257 h 973777"/>
              <a:gd name="connsiteX16" fmla="*/ 14134 w 1071038"/>
              <a:gd name="connsiteY16" fmla="*/ 368135 h 973777"/>
              <a:gd name="connsiteX17" fmla="*/ 2259 w 1071038"/>
              <a:gd name="connsiteY17" fmla="*/ 403761 h 973777"/>
              <a:gd name="connsiteX18" fmla="*/ 14134 w 1071038"/>
              <a:gd name="connsiteY18" fmla="*/ 700644 h 973777"/>
              <a:gd name="connsiteX19" fmla="*/ 85386 w 1071038"/>
              <a:gd name="connsiteY19" fmla="*/ 771896 h 973777"/>
              <a:gd name="connsiteX20" fmla="*/ 168513 w 1071038"/>
              <a:gd name="connsiteY20" fmla="*/ 855023 h 973777"/>
              <a:gd name="connsiteX21" fmla="*/ 204139 w 1071038"/>
              <a:gd name="connsiteY21" fmla="*/ 878774 h 973777"/>
              <a:gd name="connsiteX22" fmla="*/ 239765 w 1071038"/>
              <a:gd name="connsiteY22" fmla="*/ 902525 h 973777"/>
              <a:gd name="connsiteX23" fmla="*/ 275391 w 1071038"/>
              <a:gd name="connsiteY23" fmla="*/ 938151 h 973777"/>
              <a:gd name="connsiteX24" fmla="*/ 394144 w 1071038"/>
              <a:gd name="connsiteY24" fmla="*/ 973777 h 973777"/>
              <a:gd name="connsiteX25" fmla="*/ 584150 w 1071038"/>
              <a:gd name="connsiteY25" fmla="*/ 961901 h 973777"/>
              <a:gd name="connsiteX26" fmla="*/ 679152 w 1071038"/>
              <a:gd name="connsiteY26" fmla="*/ 938151 h 973777"/>
              <a:gd name="connsiteX27" fmla="*/ 726654 w 1071038"/>
              <a:gd name="connsiteY27" fmla="*/ 914400 h 973777"/>
              <a:gd name="connsiteX28" fmla="*/ 762280 w 1071038"/>
              <a:gd name="connsiteY28" fmla="*/ 902525 h 973777"/>
              <a:gd name="connsiteX29" fmla="*/ 833531 w 1071038"/>
              <a:gd name="connsiteY29" fmla="*/ 855023 h 973777"/>
              <a:gd name="connsiteX30" fmla="*/ 869157 w 1071038"/>
              <a:gd name="connsiteY30" fmla="*/ 831273 h 973777"/>
              <a:gd name="connsiteX31" fmla="*/ 904783 w 1071038"/>
              <a:gd name="connsiteY31" fmla="*/ 807522 h 973777"/>
              <a:gd name="connsiteX32" fmla="*/ 952285 w 1071038"/>
              <a:gd name="connsiteY32" fmla="*/ 736270 h 973777"/>
              <a:gd name="connsiteX33" fmla="*/ 976035 w 1071038"/>
              <a:gd name="connsiteY33" fmla="*/ 665018 h 973777"/>
              <a:gd name="connsiteX34" fmla="*/ 987911 w 1071038"/>
              <a:gd name="connsiteY34" fmla="*/ 475013 h 973777"/>
              <a:gd name="connsiteX35" fmla="*/ 1011661 w 1071038"/>
              <a:gd name="connsiteY35" fmla="*/ 403761 h 973777"/>
              <a:gd name="connsiteX36" fmla="*/ 1035412 w 1071038"/>
              <a:gd name="connsiteY36" fmla="*/ 356260 h 97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71038" h="973777">
                <a:moveTo>
                  <a:pt x="1071038" y="403761"/>
                </a:moveTo>
                <a:lnTo>
                  <a:pt x="1071038" y="403761"/>
                </a:lnTo>
                <a:lnTo>
                  <a:pt x="987911" y="273133"/>
                </a:lnTo>
                <a:cubicBezTo>
                  <a:pt x="980193" y="261127"/>
                  <a:pt x="974252" y="247599"/>
                  <a:pt x="964160" y="237507"/>
                </a:cubicBezTo>
                <a:cubicBezTo>
                  <a:pt x="952285" y="225632"/>
                  <a:pt x="938295" y="215547"/>
                  <a:pt x="928534" y="201881"/>
                </a:cubicBezTo>
                <a:cubicBezTo>
                  <a:pt x="873746" y="125178"/>
                  <a:pt x="939389" y="177449"/>
                  <a:pt x="869157" y="130629"/>
                </a:cubicBezTo>
                <a:cubicBezTo>
                  <a:pt x="861240" y="118754"/>
                  <a:pt x="855499" y="105095"/>
                  <a:pt x="845407" y="95003"/>
                </a:cubicBezTo>
                <a:cubicBezTo>
                  <a:pt x="835315" y="84911"/>
                  <a:pt x="822547" y="77635"/>
                  <a:pt x="809781" y="71252"/>
                </a:cubicBezTo>
                <a:cubicBezTo>
                  <a:pt x="798881" y="65802"/>
                  <a:pt x="735336" y="40765"/>
                  <a:pt x="714778" y="35626"/>
                </a:cubicBezTo>
                <a:cubicBezTo>
                  <a:pt x="695197" y="30731"/>
                  <a:pt x="674983" y="28646"/>
                  <a:pt x="655402" y="23751"/>
                </a:cubicBezTo>
                <a:cubicBezTo>
                  <a:pt x="643258" y="20715"/>
                  <a:pt x="631920" y="14911"/>
                  <a:pt x="619776" y="11875"/>
                </a:cubicBezTo>
                <a:cubicBezTo>
                  <a:pt x="600194" y="6980"/>
                  <a:pt x="580191" y="3958"/>
                  <a:pt x="560399" y="0"/>
                </a:cubicBezTo>
                <a:cubicBezTo>
                  <a:pt x="437687" y="3958"/>
                  <a:pt x="314564" y="1084"/>
                  <a:pt x="192264" y="11875"/>
                </a:cubicBezTo>
                <a:cubicBezTo>
                  <a:pt x="157216" y="14968"/>
                  <a:pt x="115899" y="96735"/>
                  <a:pt x="109137" y="106878"/>
                </a:cubicBezTo>
                <a:lnTo>
                  <a:pt x="85386" y="142504"/>
                </a:lnTo>
                <a:cubicBezTo>
                  <a:pt x="55376" y="232532"/>
                  <a:pt x="76656" y="193728"/>
                  <a:pt x="26009" y="261257"/>
                </a:cubicBezTo>
                <a:cubicBezTo>
                  <a:pt x="22051" y="296883"/>
                  <a:pt x="20027" y="332777"/>
                  <a:pt x="14134" y="368135"/>
                </a:cubicBezTo>
                <a:cubicBezTo>
                  <a:pt x="12076" y="380482"/>
                  <a:pt x="2259" y="391243"/>
                  <a:pt x="2259" y="403761"/>
                </a:cubicBezTo>
                <a:cubicBezTo>
                  <a:pt x="2259" y="502801"/>
                  <a:pt x="-7681" y="604036"/>
                  <a:pt x="14134" y="700644"/>
                </a:cubicBezTo>
                <a:cubicBezTo>
                  <a:pt x="21532" y="733408"/>
                  <a:pt x="85386" y="771896"/>
                  <a:pt x="85386" y="771896"/>
                </a:cubicBezTo>
                <a:cubicBezTo>
                  <a:pt x="106287" y="834602"/>
                  <a:pt x="86845" y="800578"/>
                  <a:pt x="168513" y="855023"/>
                </a:cubicBezTo>
                <a:lnTo>
                  <a:pt x="204139" y="878774"/>
                </a:lnTo>
                <a:cubicBezTo>
                  <a:pt x="216014" y="886691"/>
                  <a:pt x="229673" y="892433"/>
                  <a:pt x="239765" y="902525"/>
                </a:cubicBezTo>
                <a:cubicBezTo>
                  <a:pt x="251640" y="914400"/>
                  <a:pt x="260710" y="929995"/>
                  <a:pt x="275391" y="938151"/>
                </a:cubicBezTo>
                <a:cubicBezTo>
                  <a:pt x="299041" y="951290"/>
                  <a:pt x="363482" y="966111"/>
                  <a:pt x="394144" y="973777"/>
                </a:cubicBezTo>
                <a:cubicBezTo>
                  <a:pt x="457479" y="969818"/>
                  <a:pt x="521181" y="969772"/>
                  <a:pt x="584150" y="961901"/>
                </a:cubicBezTo>
                <a:cubicBezTo>
                  <a:pt x="616540" y="957852"/>
                  <a:pt x="679152" y="938151"/>
                  <a:pt x="679152" y="938151"/>
                </a:cubicBezTo>
                <a:cubicBezTo>
                  <a:pt x="694986" y="930234"/>
                  <a:pt x="710382" y="921373"/>
                  <a:pt x="726654" y="914400"/>
                </a:cubicBezTo>
                <a:cubicBezTo>
                  <a:pt x="738160" y="909469"/>
                  <a:pt x="751338" y="908604"/>
                  <a:pt x="762280" y="902525"/>
                </a:cubicBezTo>
                <a:cubicBezTo>
                  <a:pt x="787232" y="888662"/>
                  <a:pt x="809781" y="870857"/>
                  <a:pt x="833531" y="855023"/>
                </a:cubicBezTo>
                <a:lnTo>
                  <a:pt x="869157" y="831273"/>
                </a:lnTo>
                <a:lnTo>
                  <a:pt x="904783" y="807522"/>
                </a:lnTo>
                <a:cubicBezTo>
                  <a:pt x="944075" y="689652"/>
                  <a:pt x="878151" y="869713"/>
                  <a:pt x="952285" y="736270"/>
                </a:cubicBezTo>
                <a:cubicBezTo>
                  <a:pt x="964443" y="714385"/>
                  <a:pt x="976035" y="665018"/>
                  <a:pt x="976035" y="665018"/>
                </a:cubicBezTo>
                <a:cubicBezTo>
                  <a:pt x="979994" y="601683"/>
                  <a:pt x="979337" y="537890"/>
                  <a:pt x="987911" y="475013"/>
                </a:cubicBezTo>
                <a:cubicBezTo>
                  <a:pt x="991294" y="450207"/>
                  <a:pt x="997774" y="424592"/>
                  <a:pt x="1011661" y="403761"/>
                </a:cubicBezTo>
                <a:cubicBezTo>
                  <a:pt x="1037608" y="364841"/>
                  <a:pt x="1035412" y="382407"/>
                  <a:pt x="1035412" y="356260"/>
                </a:cubicBezTo>
              </a:path>
            </a:pathLst>
          </a:custGeom>
          <a:solidFill>
            <a:schemeClr val="tx1">
              <a:lumMod val="65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Freeform 18"/>
          <p:cNvSpPr/>
          <p:nvPr/>
        </p:nvSpPr>
        <p:spPr>
          <a:xfrm rot="20336784">
            <a:off x="5716005" y="2788071"/>
            <a:ext cx="950912" cy="903287"/>
          </a:xfrm>
          <a:custGeom>
            <a:avLst/>
            <a:gdLst>
              <a:gd name="connsiteX0" fmla="*/ 843148 w 843148"/>
              <a:gd name="connsiteY0" fmla="*/ 391886 h 712520"/>
              <a:gd name="connsiteX1" fmla="*/ 843148 w 843148"/>
              <a:gd name="connsiteY1" fmla="*/ 391886 h 712520"/>
              <a:gd name="connsiteX2" fmla="*/ 831273 w 843148"/>
              <a:gd name="connsiteY2" fmla="*/ 285008 h 712520"/>
              <a:gd name="connsiteX3" fmla="*/ 807522 w 843148"/>
              <a:gd name="connsiteY3" fmla="*/ 213756 h 712520"/>
              <a:gd name="connsiteX4" fmla="*/ 771896 w 843148"/>
              <a:gd name="connsiteY4" fmla="*/ 142504 h 712520"/>
              <a:gd name="connsiteX5" fmla="*/ 760021 w 843148"/>
              <a:gd name="connsiteY5" fmla="*/ 106878 h 712520"/>
              <a:gd name="connsiteX6" fmla="*/ 688769 w 843148"/>
              <a:gd name="connsiteY6" fmla="*/ 35626 h 712520"/>
              <a:gd name="connsiteX7" fmla="*/ 546265 w 843148"/>
              <a:gd name="connsiteY7" fmla="*/ 0 h 712520"/>
              <a:gd name="connsiteX8" fmla="*/ 285008 w 843148"/>
              <a:gd name="connsiteY8" fmla="*/ 11875 h 712520"/>
              <a:gd name="connsiteX9" fmla="*/ 249382 w 843148"/>
              <a:gd name="connsiteY9" fmla="*/ 35626 h 712520"/>
              <a:gd name="connsiteX10" fmla="*/ 213756 w 843148"/>
              <a:gd name="connsiteY10" fmla="*/ 47501 h 712520"/>
              <a:gd name="connsiteX11" fmla="*/ 130629 w 843148"/>
              <a:gd name="connsiteY11" fmla="*/ 142504 h 712520"/>
              <a:gd name="connsiteX12" fmla="*/ 83127 w 843148"/>
              <a:gd name="connsiteY12" fmla="*/ 213756 h 712520"/>
              <a:gd name="connsiteX13" fmla="*/ 59377 w 843148"/>
              <a:gd name="connsiteY13" fmla="*/ 249382 h 712520"/>
              <a:gd name="connsiteX14" fmla="*/ 47502 w 843148"/>
              <a:gd name="connsiteY14" fmla="*/ 285008 h 712520"/>
              <a:gd name="connsiteX15" fmla="*/ 11876 w 843148"/>
              <a:gd name="connsiteY15" fmla="*/ 403761 h 712520"/>
              <a:gd name="connsiteX16" fmla="*/ 0 w 843148"/>
              <a:gd name="connsiteY16" fmla="*/ 439387 h 712520"/>
              <a:gd name="connsiteX17" fmla="*/ 23751 w 843148"/>
              <a:gd name="connsiteY17" fmla="*/ 581891 h 712520"/>
              <a:gd name="connsiteX18" fmla="*/ 47502 w 843148"/>
              <a:gd name="connsiteY18" fmla="*/ 617517 h 712520"/>
              <a:gd name="connsiteX19" fmla="*/ 118753 w 843148"/>
              <a:gd name="connsiteY19" fmla="*/ 641268 h 712520"/>
              <a:gd name="connsiteX20" fmla="*/ 201881 w 843148"/>
              <a:gd name="connsiteY20" fmla="*/ 665018 h 712520"/>
              <a:gd name="connsiteX21" fmla="*/ 237507 w 843148"/>
              <a:gd name="connsiteY21" fmla="*/ 688769 h 712520"/>
              <a:gd name="connsiteX22" fmla="*/ 308759 w 843148"/>
              <a:gd name="connsiteY22" fmla="*/ 712520 h 712520"/>
              <a:gd name="connsiteX23" fmla="*/ 475013 w 843148"/>
              <a:gd name="connsiteY23" fmla="*/ 700644 h 712520"/>
              <a:gd name="connsiteX24" fmla="*/ 546265 w 843148"/>
              <a:gd name="connsiteY24" fmla="*/ 676894 h 712520"/>
              <a:gd name="connsiteX25" fmla="*/ 617517 w 843148"/>
              <a:gd name="connsiteY25" fmla="*/ 712520 h 712520"/>
              <a:gd name="connsiteX26" fmla="*/ 665018 w 843148"/>
              <a:gd name="connsiteY26" fmla="*/ 700644 h 712520"/>
              <a:gd name="connsiteX27" fmla="*/ 736270 w 843148"/>
              <a:gd name="connsiteY27" fmla="*/ 653143 h 712520"/>
              <a:gd name="connsiteX28" fmla="*/ 783772 w 843148"/>
              <a:gd name="connsiteY28" fmla="*/ 581891 h 712520"/>
              <a:gd name="connsiteX29" fmla="*/ 807522 w 843148"/>
              <a:gd name="connsiteY29" fmla="*/ 498764 h 712520"/>
              <a:gd name="connsiteX30" fmla="*/ 819398 w 843148"/>
              <a:gd name="connsiteY30" fmla="*/ 463138 h 712520"/>
              <a:gd name="connsiteX31" fmla="*/ 843148 w 843148"/>
              <a:gd name="connsiteY31" fmla="*/ 391886 h 7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43148" h="712520">
                <a:moveTo>
                  <a:pt x="843148" y="391886"/>
                </a:moveTo>
                <a:lnTo>
                  <a:pt x="843148" y="391886"/>
                </a:lnTo>
                <a:cubicBezTo>
                  <a:pt x="839190" y="356260"/>
                  <a:pt x="838303" y="320157"/>
                  <a:pt x="831273" y="285008"/>
                </a:cubicBezTo>
                <a:cubicBezTo>
                  <a:pt x="826363" y="260459"/>
                  <a:pt x="815439" y="237507"/>
                  <a:pt x="807522" y="213756"/>
                </a:cubicBezTo>
                <a:cubicBezTo>
                  <a:pt x="791133" y="164589"/>
                  <a:pt x="802592" y="188547"/>
                  <a:pt x="771896" y="142504"/>
                </a:cubicBezTo>
                <a:cubicBezTo>
                  <a:pt x="767938" y="130629"/>
                  <a:pt x="767706" y="116759"/>
                  <a:pt x="760021" y="106878"/>
                </a:cubicBezTo>
                <a:cubicBezTo>
                  <a:pt x="739400" y="80365"/>
                  <a:pt x="720634" y="46248"/>
                  <a:pt x="688769" y="35626"/>
                </a:cubicBezTo>
                <a:cubicBezTo>
                  <a:pt x="594674" y="4261"/>
                  <a:pt x="642212" y="15991"/>
                  <a:pt x="546265" y="0"/>
                </a:cubicBezTo>
                <a:cubicBezTo>
                  <a:pt x="459179" y="3958"/>
                  <a:pt x="371563" y="1488"/>
                  <a:pt x="285008" y="11875"/>
                </a:cubicBezTo>
                <a:cubicBezTo>
                  <a:pt x="270837" y="13575"/>
                  <a:pt x="262148" y="29243"/>
                  <a:pt x="249382" y="35626"/>
                </a:cubicBezTo>
                <a:cubicBezTo>
                  <a:pt x="238186" y="41224"/>
                  <a:pt x="225631" y="43543"/>
                  <a:pt x="213756" y="47501"/>
                </a:cubicBezTo>
                <a:cubicBezTo>
                  <a:pt x="154379" y="87086"/>
                  <a:pt x="186048" y="59376"/>
                  <a:pt x="130629" y="142504"/>
                </a:cubicBezTo>
                <a:lnTo>
                  <a:pt x="83127" y="213756"/>
                </a:lnTo>
                <a:cubicBezTo>
                  <a:pt x="75210" y="225631"/>
                  <a:pt x="63890" y="235842"/>
                  <a:pt x="59377" y="249382"/>
                </a:cubicBezTo>
                <a:cubicBezTo>
                  <a:pt x="55419" y="261257"/>
                  <a:pt x="50941" y="272972"/>
                  <a:pt x="47502" y="285008"/>
                </a:cubicBezTo>
                <a:cubicBezTo>
                  <a:pt x="11613" y="410617"/>
                  <a:pt x="68307" y="234469"/>
                  <a:pt x="11876" y="403761"/>
                </a:cubicBezTo>
                <a:lnTo>
                  <a:pt x="0" y="439387"/>
                </a:lnTo>
                <a:cubicBezTo>
                  <a:pt x="3762" y="473244"/>
                  <a:pt x="3857" y="542103"/>
                  <a:pt x="23751" y="581891"/>
                </a:cubicBezTo>
                <a:cubicBezTo>
                  <a:pt x="30134" y="594657"/>
                  <a:pt x="35399" y="609953"/>
                  <a:pt x="47502" y="617517"/>
                </a:cubicBezTo>
                <a:cubicBezTo>
                  <a:pt x="68732" y="630786"/>
                  <a:pt x="95003" y="633351"/>
                  <a:pt x="118753" y="641268"/>
                </a:cubicBezTo>
                <a:cubicBezTo>
                  <a:pt x="169855" y="658302"/>
                  <a:pt x="142245" y="650110"/>
                  <a:pt x="201881" y="665018"/>
                </a:cubicBezTo>
                <a:cubicBezTo>
                  <a:pt x="213756" y="672935"/>
                  <a:pt x="224465" y="682972"/>
                  <a:pt x="237507" y="688769"/>
                </a:cubicBezTo>
                <a:cubicBezTo>
                  <a:pt x="260385" y="698937"/>
                  <a:pt x="308759" y="712520"/>
                  <a:pt x="308759" y="712520"/>
                </a:cubicBezTo>
                <a:cubicBezTo>
                  <a:pt x="364177" y="708561"/>
                  <a:pt x="420068" y="708886"/>
                  <a:pt x="475013" y="700644"/>
                </a:cubicBezTo>
                <a:cubicBezTo>
                  <a:pt x="499771" y="696930"/>
                  <a:pt x="546265" y="676894"/>
                  <a:pt x="546265" y="676894"/>
                </a:cubicBezTo>
                <a:cubicBezTo>
                  <a:pt x="564276" y="688901"/>
                  <a:pt x="592936" y="712520"/>
                  <a:pt x="617517" y="712520"/>
                </a:cubicBezTo>
                <a:cubicBezTo>
                  <a:pt x="633838" y="712520"/>
                  <a:pt x="649184" y="704603"/>
                  <a:pt x="665018" y="700644"/>
                </a:cubicBezTo>
                <a:cubicBezTo>
                  <a:pt x="688769" y="684810"/>
                  <a:pt x="720436" y="676894"/>
                  <a:pt x="736270" y="653143"/>
                </a:cubicBezTo>
                <a:lnTo>
                  <a:pt x="783772" y="581891"/>
                </a:lnTo>
                <a:cubicBezTo>
                  <a:pt x="812251" y="496452"/>
                  <a:pt x="777691" y="603169"/>
                  <a:pt x="807522" y="498764"/>
                </a:cubicBezTo>
                <a:cubicBezTo>
                  <a:pt x="810961" y="486728"/>
                  <a:pt x="818016" y="475579"/>
                  <a:pt x="819398" y="463138"/>
                </a:cubicBezTo>
                <a:cubicBezTo>
                  <a:pt x="822021" y="439533"/>
                  <a:pt x="839190" y="403761"/>
                  <a:pt x="843148" y="391886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4561892" y="3192883"/>
            <a:ext cx="92075" cy="9048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4104692" y="2951583"/>
            <a:ext cx="92075" cy="9207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868405" y="3191296"/>
            <a:ext cx="92075" cy="9207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6371642" y="2951583"/>
            <a:ext cx="90488" cy="9207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641267" y="3232571"/>
            <a:ext cx="1231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184067" y="2992858"/>
            <a:ext cx="218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50730" y="2986508"/>
            <a:ext cx="1763712" cy="241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653967" y="2984921"/>
            <a:ext cx="1717675" cy="241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63859" y="2272960"/>
            <a:ext cx="23663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Single Linkage</a:t>
            </a:r>
            <a:endParaRPr lang="vi-VN" sz="2800" dirty="0"/>
          </a:p>
        </p:txBody>
      </p:sp>
      <p:sp>
        <p:nvSpPr>
          <p:cNvPr id="29" name="Rectangle 28"/>
          <p:cNvSpPr/>
          <p:nvPr/>
        </p:nvSpPr>
        <p:spPr>
          <a:xfrm>
            <a:off x="7016793" y="2295177"/>
            <a:ext cx="2842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Complete Linkage</a:t>
            </a:r>
            <a:endParaRPr lang="vi-VN" sz="2800" dirty="0"/>
          </a:p>
        </p:txBody>
      </p:sp>
      <p:sp>
        <p:nvSpPr>
          <p:cNvPr id="30" name="Rectangle 29"/>
          <p:cNvSpPr/>
          <p:nvPr/>
        </p:nvSpPr>
        <p:spPr>
          <a:xfrm>
            <a:off x="3994129" y="3713012"/>
            <a:ext cx="2381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Average Group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4192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422872"/>
            <a:ext cx="8084820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n w="22225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6120000" scaled="1"/>
                </a:gradFill>
                <a:latin typeface="SVN-The Voice Heavy" panose="02040603050506020204" pitchFamily="18" charset="0"/>
                <a:ea typeface="宋体" panose="02010600030101010101" pitchFamily="2" charset="-122"/>
              </a:rPr>
              <a:t>Phương sai theo </a:t>
            </a:r>
            <a:r>
              <a:rPr lang="en-US" sz="3200" b="1" dirty="0">
                <a:ln w="22225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6120000" scaled="1"/>
                </a:gradFill>
                <a:latin typeface="SVN-The Voice Heavy" panose="02040603050506020204" pitchFamily="18" charset="0"/>
                <a:ea typeface="宋体" panose="02010600030101010101" pitchFamily="2" charset="-122"/>
              </a:rPr>
              <a:t>phương pháp Ward</a:t>
            </a:r>
            <a:r>
              <a:rPr lang="en-US" sz="3200" b="1" dirty="0">
                <a:ln w="22225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6120000" scaled="1"/>
                </a:gradFill>
                <a:latin typeface="SVN-The Voice Heavy" panose="02040603050506020204" pitchFamily="18" charset="0"/>
                <a:ea typeface="宋体" panose="02010600030101010101" pitchFamily="2" charset="-122"/>
              </a:rPr>
              <a:t>:</a:t>
            </a:r>
            <a:endParaRPr lang="vi-VN" sz="3200" b="1" dirty="0">
              <a:ln w="22225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6120000" scaled="1"/>
              </a:gradFill>
              <a:latin typeface="SVN-The Voice Heavy" panose="020406030505060202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Freeform 13"/>
          <p:cNvSpPr/>
          <p:nvPr/>
        </p:nvSpPr>
        <p:spPr>
          <a:xfrm rot="20336784">
            <a:off x="2589530" y="2214244"/>
            <a:ext cx="1130300" cy="1093788"/>
          </a:xfrm>
          <a:custGeom>
            <a:avLst/>
            <a:gdLst>
              <a:gd name="connsiteX0" fmla="*/ 843148 w 843148"/>
              <a:gd name="connsiteY0" fmla="*/ 391886 h 712520"/>
              <a:gd name="connsiteX1" fmla="*/ 843148 w 843148"/>
              <a:gd name="connsiteY1" fmla="*/ 391886 h 712520"/>
              <a:gd name="connsiteX2" fmla="*/ 831273 w 843148"/>
              <a:gd name="connsiteY2" fmla="*/ 285008 h 712520"/>
              <a:gd name="connsiteX3" fmla="*/ 807522 w 843148"/>
              <a:gd name="connsiteY3" fmla="*/ 213756 h 712520"/>
              <a:gd name="connsiteX4" fmla="*/ 771896 w 843148"/>
              <a:gd name="connsiteY4" fmla="*/ 142504 h 712520"/>
              <a:gd name="connsiteX5" fmla="*/ 760021 w 843148"/>
              <a:gd name="connsiteY5" fmla="*/ 106878 h 712520"/>
              <a:gd name="connsiteX6" fmla="*/ 688769 w 843148"/>
              <a:gd name="connsiteY6" fmla="*/ 35626 h 712520"/>
              <a:gd name="connsiteX7" fmla="*/ 546265 w 843148"/>
              <a:gd name="connsiteY7" fmla="*/ 0 h 712520"/>
              <a:gd name="connsiteX8" fmla="*/ 285008 w 843148"/>
              <a:gd name="connsiteY8" fmla="*/ 11875 h 712520"/>
              <a:gd name="connsiteX9" fmla="*/ 249382 w 843148"/>
              <a:gd name="connsiteY9" fmla="*/ 35626 h 712520"/>
              <a:gd name="connsiteX10" fmla="*/ 213756 w 843148"/>
              <a:gd name="connsiteY10" fmla="*/ 47501 h 712520"/>
              <a:gd name="connsiteX11" fmla="*/ 130629 w 843148"/>
              <a:gd name="connsiteY11" fmla="*/ 142504 h 712520"/>
              <a:gd name="connsiteX12" fmla="*/ 83127 w 843148"/>
              <a:gd name="connsiteY12" fmla="*/ 213756 h 712520"/>
              <a:gd name="connsiteX13" fmla="*/ 59377 w 843148"/>
              <a:gd name="connsiteY13" fmla="*/ 249382 h 712520"/>
              <a:gd name="connsiteX14" fmla="*/ 47502 w 843148"/>
              <a:gd name="connsiteY14" fmla="*/ 285008 h 712520"/>
              <a:gd name="connsiteX15" fmla="*/ 11876 w 843148"/>
              <a:gd name="connsiteY15" fmla="*/ 403761 h 712520"/>
              <a:gd name="connsiteX16" fmla="*/ 0 w 843148"/>
              <a:gd name="connsiteY16" fmla="*/ 439387 h 712520"/>
              <a:gd name="connsiteX17" fmla="*/ 23751 w 843148"/>
              <a:gd name="connsiteY17" fmla="*/ 581891 h 712520"/>
              <a:gd name="connsiteX18" fmla="*/ 47502 w 843148"/>
              <a:gd name="connsiteY18" fmla="*/ 617517 h 712520"/>
              <a:gd name="connsiteX19" fmla="*/ 118753 w 843148"/>
              <a:gd name="connsiteY19" fmla="*/ 641268 h 712520"/>
              <a:gd name="connsiteX20" fmla="*/ 201881 w 843148"/>
              <a:gd name="connsiteY20" fmla="*/ 665018 h 712520"/>
              <a:gd name="connsiteX21" fmla="*/ 237507 w 843148"/>
              <a:gd name="connsiteY21" fmla="*/ 688769 h 712520"/>
              <a:gd name="connsiteX22" fmla="*/ 308759 w 843148"/>
              <a:gd name="connsiteY22" fmla="*/ 712520 h 712520"/>
              <a:gd name="connsiteX23" fmla="*/ 475013 w 843148"/>
              <a:gd name="connsiteY23" fmla="*/ 700644 h 712520"/>
              <a:gd name="connsiteX24" fmla="*/ 546265 w 843148"/>
              <a:gd name="connsiteY24" fmla="*/ 676894 h 712520"/>
              <a:gd name="connsiteX25" fmla="*/ 617517 w 843148"/>
              <a:gd name="connsiteY25" fmla="*/ 712520 h 712520"/>
              <a:gd name="connsiteX26" fmla="*/ 665018 w 843148"/>
              <a:gd name="connsiteY26" fmla="*/ 700644 h 712520"/>
              <a:gd name="connsiteX27" fmla="*/ 736270 w 843148"/>
              <a:gd name="connsiteY27" fmla="*/ 653143 h 712520"/>
              <a:gd name="connsiteX28" fmla="*/ 783772 w 843148"/>
              <a:gd name="connsiteY28" fmla="*/ 581891 h 712520"/>
              <a:gd name="connsiteX29" fmla="*/ 807522 w 843148"/>
              <a:gd name="connsiteY29" fmla="*/ 498764 h 712520"/>
              <a:gd name="connsiteX30" fmla="*/ 819398 w 843148"/>
              <a:gd name="connsiteY30" fmla="*/ 463138 h 712520"/>
              <a:gd name="connsiteX31" fmla="*/ 843148 w 843148"/>
              <a:gd name="connsiteY31" fmla="*/ 391886 h 7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43148" h="712520">
                <a:moveTo>
                  <a:pt x="843148" y="391886"/>
                </a:moveTo>
                <a:lnTo>
                  <a:pt x="843148" y="391886"/>
                </a:lnTo>
                <a:cubicBezTo>
                  <a:pt x="839190" y="356260"/>
                  <a:pt x="838303" y="320157"/>
                  <a:pt x="831273" y="285008"/>
                </a:cubicBezTo>
                <a:cubicBezTo>
                  <a:pt x="826363" y="260459"/>
                  <a:pt x="815439" y="237507"/>
                  <a:pt x="807522" y="213756"/>
                </a:cubicBezTo>
                <a:cubicBezTo>
                  <a:pt x="791133" y="164589"/>
                  <a:pt x="802592" y="188547"/>
                  <a:pt x="771896" y="142504"/>
                </a:cubicBezTo>
                <a:cubicBezTo>
                  <a:pt x="767938" y="130629"/>
                  <a:pt x="767706" y="116759"/>
                  <a:pt x="760021" y="106878"/>
                </a:cubicBezTo>
                <a:cubicBezTo>
                  <a:pt x="739400" y="80365"/>
                  <a:pt x="720634" y="46248"/>
                  <a:pt x="688769" y="35626"/>
                </a:cubicBezTo>
                <a:cubicBezTo>
                  <a:pt x="594674" y="4261"/>
                  <a:pt x="642212" y="15991"/>
                  <a:pt x="546265" y="0"/>
                </a:cubicBezTo>
                <a:cubicBezTo>
                  <a:pt x="459179" y="3958"/>
                  <a:pt x="371563" y="1488"/>
                  <a:pt x="285008" y="11875"/>
                </a:cubicBezTo>
                <a:cubicBezTo>
                  <a:pt x="270837" y="13575"/>
                  <a:pt x="262148" y="29243"/>
                  <a:pt x="249382" y="35626"/>
                </a:cubicBezTo>
                <a:cubicBezTo>
                  <a:pt x="238186" y="41224"/>
                  <a:pt x="225631" y="43543"/>
                  <a:pt x="213756" y="47501"/>
                </a:cubicBezTo>
                <a:cubicBezTo>
                  <a:pt x="154379" y="87086"/>
                  <a:pt x="186048" y="59376"/>
                  <a:pt x="130629" y="142504"/>
                </a:cubicBezTo>
                <a:lnTo>
                  <a:pt x="83127" y="213756"/>
                </a:lnTo>
                <a:cubicBezTo>
                  <a:pt x="75210" y="225631"/>
                  <a:pt x="63890" y="235842"/>
                  <a:pt x="59377" y="249382"/>
                </a:cubicBezTo>
                <a:cubicBezTo>
                  <a:pt x="55419" y="261257"/>
                  <a:pt x="50941" y="272972"/>
                  <a:pt x="47502" y="285008"/>
                </a:cubicBezTo>
                <a:cubicBezTo>
                  <a:pt x="11613" y="410617"/>
                  <a:pt x="68307" y="234469"/>
                  <a:pt x="11876" y="403761"/>
                </a:cubicBezTo>
                <a:lnTo>
                  <a:pt x="0" y="439387"/>
                </a:lnTo>
                <a:cubicBezTo>
                  <a:pt x="3762" y="473244"/>
                  <a:pt x="3857" y="542103"/>
                  <a:pt x="23751" y="581891"/>
                </a:cubicBezTo>
                <a:cubicBezTo>
                  <a:pt x="30134" y="594657"/>
                  <a:pt x="35399" y="609953"/>
                  <a:pt x="47502" y="617517"/>
                </a:cubicBezTo>
                <a:cubicBezTo>
                  <a:pt x="68732" y="630786"/>
                  <a:pt x="95003" y="633351"/>
                  <a:pt x="118753" y="641268"/>
                </a:cubicBezTo>
                <a:cubicBezTo>
                  <a:pt x="169855" y="658302"/>
                  <a:pt x="142245" y="650110"/>
                  <a:pt x="201881" y="665018"/>
                </a:cubicBezTo>
                <a:cubicBezTo>
                  <a:pt x="213756" y="672935"/>
                  <a:pt x="224465" y="682972"/>
                  <a:pt x="237507" y="688769"/>
                </a:cubicBezTo>
                <a:cubicBezTo>
                  <a:pt x="260385" y="698937"/>
                  <a:pt x="308759" y="712520"/>
                  <a:pt x="308759" y="712520"/>
                </a:cubicBezTo>
                <a:cubicBezTo>
                  <a:pt x="364177" y="708561"/>
                  <a:pt x="420068" y="708886"/>
                  <a:pt x="475013" y="700644"/>
                </a:cubicBezTo>
                <a:cubicBezTo>
                  <a:pt x="499771" y="696930"/>
                  <a:pt x="546265" y="676894"/>
                  <a:pt x="546265" y="676894"/>
                </a:cubicBezTo>
                <a:cubicBezTo>
                  <a:pt x="564276" y="688901"/>
                  <a:pt x="592936" y="712520"/>
                  <a:pt x="617517" y="712520"/>
                </a:cubicBezTo>
                <a:cubicBezTo>
                  <a:pt x="633838" y="712520"/>
                  <a:pt x="649184" y="704603"/>
                  <a:pt x="665018" y="700644"/>
                </a:cubicBezTo>
                <a:cubicBezTo>
                  <a:pt x="688769" y="684810"/>
                  <a:pt x="720436" y="676894"/>
                  <a:pt x="736270" y="653143"/>
                </a:cubicBezTo>
                <a:lnTo>
                  <a:pt x="783772" y="581891"/>
                </a:lnTo>
                <a:cubicBezTo>
                  <a:pt x="812251" y="496452"/>
                  <a:pt x="777691" y="603169"/>
                  <a:pt x="807522" y="498764"/>
                </a:cubicBezTo>
                <a:cubicBezTo>
                  <a:pt x="810961" y="486728"/>
                  <a:pt x="818016" y="475579"/>
                  <a:pt x="819398" y="463138"/>
                </a:cubicBezTo>
                <a:cubicBezTo>
                  <a:pt x="822021" y="439533"/>
                  <a:pt x="839190" y="403761"/>
                  <a:pt x="843148" y="391886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3108642" y="2334895"/>
            <a:ext cx="92075" cy="9048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3481705" y="2520632"/>
            <a:ext cx="92075" cy="9048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2735580" y="2596832"/>
            <a:ext cx="92075" cy="9048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835593" y="2977832"/>
            <a:ext cx="92075" cy="9048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3480118" y="2901632"/>
            <a:ext cx="92075" cy="9048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3164205" y="2412682"/>
            <a:ext cx="0" cy="36671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6"/>
          </p:cNvCxnSpPr>
          <p:nvPr/>
        </p:nvCxnSpPr>
        <p:spPr>
          <a:xfrm>
            <a:off x="2827655" y="2641282"/>
            <a:ext cx="312738" cy="11906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6" idx="3"/>
          </p:cNvCxnSpPr>
          <p:nvPr/>
        </p:nvCxnSpPr>
        <p:spPr>
          <a:xfrm flipV="1">
            <a:off x="3158649" y="2597867"/>
            <a:ext cx="336540" cy="1782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8" idx="7"/>
          </p:cNvCxnSpPr>
          <p:nvPr/>
        </p:nvCxnSpPr>
        <p:spPr>
          <a:xfrm flipH="1">
            <a:off x="2913380" y="2760344"/>
            <a:ext cx="250825" cy="2301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9" idx="1"/>
          </p:cNvCxnSpPr>
          <p:nvPr/>
        </p:nvCxnSpPr>
        <p:spPr>
          <a:xfrm>
            <a:off x="3164205" y="2779394"/>
            <a:ext cx="330200" cy="13493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62618" y="2760344"/>
            <a:ext cx="0" cy="4445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3116580" y="3178565"/>
            <a:ext cx="92075" cy="9207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Freeform 27"/>
          <p:cNvSpPr/>
          <p:nvPr/>
        </p:nvSpPr>
        <p:spPr>
          <a:xfrm rot="20336784">
            <a:off x="4519901" y="2213451"/>
            <a:ext cx="1130300" cy="1093787"/>
          </a:xfrm>
          <a:custGeom>
            <a:avLst/>
            <a:gdLst>
              <a:gd name="connsiteX0" fmla="*/ 843148 w 843148"/>
              <a:gd name="connsiteY0" fmla="*/ 391886 h 712520"/>
              <a:gd name="connsiteX1" fmla="*/ 843148 w 843148"/>
              <a:gd name="connsiteY1" fmla="*/ 391886 h 712520"/>
              <a:gd name="connsiteX2" fmla="*/ 831273 w 843148"/>
              <a:gd name="connsiteY2" fmla="*/ 285008 h 712520"/>
              <a:gd name="connsiteX3" fmla="*/ 807522 w 843148"/>
              <a:gd name="connsiteY3" fmla="*/ 213756 h 712520"/>
              <a:gd name="connsiteX4" fmla="*/ 771896 w 843148"/>
              <a:gd name="connsiteY4" fmla="*/ 142504 h 712520"/>
              <a:gd name="connsiteX5" fmla="*/ 760021 w 843148"/>
              <a:gd name="connsiteY5" fmla="*/ 106878 h 712520"/>
              <a:gd name="connsiteX6" fmla="*/ 688769 w 843148"/>
              <a:gd name="connsiteY6" fmla="*/ 35626 h 712520"/>
              <a:gd name="connsiteX7" fmla="*/ 546265 w 843148"/>
              <a:gd name="connsiteY7" fmla="*/ 0 h 712520"/>
              <a:gd name="connsiteX8" fmla="*/ 285008 w 843148"/>
              <a:gd name="connsiteY8" fmla="*/ 11875 h 712520"/>
              <a:gd name="connsiteX9" fmla="*/ 249382 w 843148"/>
              <a:gd name="connsiteY9" fmla="*/ 35626 h 712520"/>
              <a:gd name="connsiteX10" fmla="*/ 213756 w 843148"/>
              <a:gd name="connsiteY10" fmla="*/ 47501 h 712520"/>
              <a:gd name="connsiteX11" fmla="*/ 130629 w 843148"/>
              <a:gd name="connsiteY11" fmla="*/ 142504 h 712520"/>
              <a:gd name="connsiteX12" fmla="*/ 83127 w 843148"/>
              <a:gd name="connsiteY12" fmla="*/ 213756 h 712520"/>
              <a:gd name="connsiteX13" fmla="*/ 59377 w 843148"/>
              <a:gd name="connsiteY13" fmla="*/ 249382 h 712520"/>
              <a:gd name="connsiteX14" fmla="*/ 47502 w 843148"/>
              <a:gd name="connsiteY14" fmla="*/ 285008 h 712520"/>
              <a:gd name="connsiteX15" fmla="*/ 11876 w 843148"/>
              <a:gd name="connsiteY15" fmla="*/ 403761 h 712520"/>
              <a:gd name="connsiteX16" fmla="*/ 0 w 843148"/>
              <a:gd name="connsiteY16" fmla="*/ 439387 h 712520"/>
              <a:gd name="connsiteX17" fmla="*/ 23751 w 843148"/>
              <a:gd name="connsiteY17" fmla="*/ 581891 h 712520"/>
              <a:gd name="connsiteX18" fmla="*/ 47502 w 843148"/>
              <a:gd name="connsiteY18" fmla="*/ 617517 h 712520"/>
              <a:gd name="connsiteX19" fmla="*/ 118753 w 843148"/>
              <a:gd name="connsiteY19" fmla="*/ 641268 h 712520"/>
              <a:gd name="connsiteX20" fmla="*/ 201881 w 843148"/>
              <a:gd name="connsiteY20" fmla="*/ 665018 h 712520"/>
              <a:gd name="connsiteX21" fmla="*/ 237507 w 843148"/>
              <a:gd name="connsiteY21" fmla="*/ 688769 h 712520"/>
              <a:gd name="connsiteX22" fmla="*/ 308759 w 843148"/>
              <a:gd name="connsiteY22" fmla="*/ 712520 h 712520"/>
              <a:gd name="connsiteX23" fmla="*/ 475013 w 843148"/>
              <a:gd name="connsiteY23" fmla="*/ 700644 h 712520"/>
              <a:gd name="connsiteX24" fmla="*/ 546265 w 843148"/>
              <a:gd name="connsiteY24" fmla="*/ 676894 h 712520"/>
              <a:gd name="connsiteX25" fmla="*/ 617517 w 843148"/>
              <a:gd name="connsiteY25" fmla="*/ 712520 h 712520"/>
              <a:gd name="connsiteX26" fmla="*/ 665018 w 843148"/>
              <a:gd name="connsiteY26" fmla="*/ 700644 h 712520"/>
              <a:gd name="connsiteX27" fmla="*/ 736270 w 843148"/>
              <a:gd name="connsiteY27" fmla="*/ 653143 h 712520"/>
              <a:gd name="connsiteX28" fmla="*/ 783772 w 843148"/>
              <a:gd name="connsiteY28" fmla="*/ 581891 h 712520"/>
              <a:gd name="connsiteX29" fmla="*/ 807522 w 843148"/>
              <a:gd name="connsiteY29" fmla="*/ 498764 h 712520"/>
              <a:gd name="connsiteX30" fmla="*/ 819398 w 843148"/>
              <a:gd name="connsiteY30" fmla="*/ 463138 h 712520"/>
              <a:gd name="connsiteX31" fmla="*/ 843148 w 843148"/>
              <a:gd name="connsiteY31" fmla="*/ 391886 h 7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43148" h="712520">
                <a:moveTo>
                  <a:pt x="843148" y="391886"/>
                </a:moveTo>
                <a:lnTo>
                  <a:pt x="843148" y="391886"/>
                </a:lnTo>
                <a:cubicBezTo>
                  <a:pt x="839190" y="356260"/>
                  <a:pt x="838303" y="320157"/>
                  <a:pt x="831273" y="285008"/>
                </a:cubicBezTo>
                <a:cubicBezTo>
                  <a:pt x="826363" y="260459"/>
                  <a:pt x="815439" y="237507"/>
                  <a:pt x="807522" y="213756"/>
                </a:cubicBezTo>
                <a:cubicBezTo>
                  <a:pt x="791133" y="164589"/>
                  <a:pt x="802592" y="188547"/>
                  <a:pt x="771896" y="142504"/>
                </a:cubicBezTo>
                <a:cubicBezTo>
                  <a:pt x="767938" y="130629"/>
                  <a:pt x="767706" y="116759"/>
                  <a:pt x="760021" y="106878"/>
                </a:cubicBezTo>
                <a:cubicBezTo>
                  <a:pt x="739400" y="80365"/>
                  <a:pt x="720634" y="46248"/>
                  <a:pt x="688769" y="35626"/>
                </a:cubicBezTo>
                <a:cubicBezTo>
                  <a:pt x="594674" y="4261"/>
                  <a:pt x="642212" y="15991"/>
                  <a:pt x="546265" y="0"/>
                </a:cubicBezTo>
                <a:cubicBezTo>
                  <a:pt x="459179" y="3958"/>
                  <a:pt x="371563" y="1488"/>
                  <a:pt x="285008" y="11875"/>
                </a:cubicBezTo>
                <a:cubicBezTo>
                  <a:pt x="270837" y="13575"/>
                  <a:pt x="262148" y="29243"/>
                  <a:pt x="249382" y="35626"/>
                </a:cubicBezTo>
                <a:cubicBezTo>
                  <a:pt x="238186" y="41224"/>
                  <a:pt x="225631" y="43543"/>
                  <a:pt x="213756" y="47501"/>
                </a:cubicBezTo>
                <a:cubicBezTo>
                  <a:pt x="154379" y="87086"/>
                  <a:pt x="186048" y="59376"/>
                  <a:pt x="130629" y="142504"/>
                </a:cubicBezTo>
                <a:lnTo>
                  <a:pt x="83127" y="213756"/>
                </a:lnTo>
                <a:cubicBezTo>
                  <a:pt x="75210" y="225631"/>
                  <a:pt x="63890" y="235842"/>
                  <a:pt x="59377" y="249382"/>
                </a:cubicBezTo>
                <a:cubicBezTo>
                  <a:pt x="55419" y="261257"/>
                  <a:pt x="50941" y="272972"/>
                  <a:pt x="47502" y="285008"/>
                </a:cubicBezTo>
                <a:cubicBezTo>
                  <a:pt x="11613" y="410617"/>
                  <a:pt x="68307" y="234469"/>
                  <a:pt x="11876" y="403761"/>
                </a:cubicBezTo>
                <a:lnTo>
                  <a:pt x="0" y="439387"/>
                </a:lnTo>
                <a:cubicBezTo>
                  <a:pt x="3762" y="473244"/>
                  <a:pt x="3857" y="542103"/>
                  <a:pt x="23751" y="581891"/>
                </a:cubicBezTo>
                <a:cubicBezTo>
                  <a:pt x="30134" y="594657"/>
                  <a:pt x="35399" y="609953"/>
                  <a:pt x="47502" y="617517"/>
                </a:cubicBezTo>
                <a:cubicBezTo>
                  <a:pt x="68732" y="630786"/>
                  <a:pt x="95003" y="633351"/>
                  <a:pt x="118753" y="641268"/>
                </a:cubicBezTo>
                <a:cubicBezTo>
                  <a:pt x="169855" y="658302"/>
                  <a:pt x="142245" y="650110"/>
                  <a:pt x="201881" y="665018"/>
                </a:cubicBezTo>
                <a:cubicBezTo>
                  <a:pt x="213756" y="672935"/>
                  <a:pt x="224465" y="682972"/>
                  <a:pt x="237507" y="688769"/>
                </a:cubicBezTo>
                <a:cubicBezTo>
                  <a:pt x="260385" y="698937"/>
                  <a:pt x="308759" y="712520"/>
                  <a:pt x="308759" y="712520"/>
                </a:cubicBezTo>
                <a:cubicBezTo>
                  <a:pt x="364177" y="708561"/>
                  <a:pt x="420068" y="708886"/>
                  <a:pt x="475013" y="700644"/>
                </a:cubicBezTo>
                <a:cubicBezTo>
                  <a:pt x="499771" y="696930"/>
                  <a:pt x="546265" y="676894"/>
                  <a:pt x="546265" y="676894"/>
                </a:cubicBezTo>
                <a:cubicBezTo>
                  <a:pt x="564276" y="688901"/>
                  <a:pt x="592936" y="712520"/>
                  <a:pt x="617517" y="712520"/>
                </a:cubicBezTo>
                <a:cubicBezTo>
                  <a:pt x="633838" y="712520"/>
                  <a:pt x="649184" y="704603"/>
                  <a:pt x="665018" y="700644"/>
                </a:cubicBezTo>
                <a:cubicBezTo>
                  <a:pt x="688769" y="684810"/>
                  <a:pt x="720436" y="676894"/>
                  <a:pt x="736270" y="653143"/>
                </a:cubicBezTo>
                <a:lnTo>
                  <a:pt x="783772" y="581891"/>
                </a:lnTo>
                <a:cubicBezTo>
                  <a:pt x="812251" y="496452"/>
                  <a:pt x="777691" y="603169"/>
                  <a:pt x="807522" y="498764"/>
                </a:cubicBezTo>
                <a:cubicBezTo>
                  <a:pt x="810961" y="486728"/>
                  <a:pt x="818016" y="475579"/>
                  <a:pt x="819398" y="463138"/>
                </a:cubicBezTo>
                <a:cubicBezTo>
                  <a:pt x="822021" y="439533"/>
                  <a:pt x="839190" y="403761"/>
                  <a:pt x="843148" y="391886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5031076" y="2367438"/>
            <a:ext cx="92075" cy="9207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412076" y="2519838"/>
            <a:ext cx="92075" cy="9207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665951" y="2596038"/>
            <a:ext cx="92075" cy="9207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4765964" y="2977038"/>
            <a:ext cx="92075" cy="9207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5410489" y="2900838"/>
            <a:ext cx="92075" cy="9207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094576" y="2413476"/>
            <a:ext cx="0" cy="3651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6"/>
          </p:cNvCxnSpPr>
          <p:nvPr/>
        </p:nvCxnSpPr>
        <p:spPr>
          <a:xfrm>
            <a:off x="4758026" y="2642076"/>
            <a:ext cx="333377" cy="13405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0" idx="3"/>
          </p:cNvCxnSpPr>
          <p:nvPr/>
        </p:nvCxnSpPr>
        <p:spPr>
          <a:xfrm flipV="1">
            <a:off x="5089020" y="2598429"/>
            <a:ext cx="336540" cy="17770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2" idx="7"/>
          </p:cNvCxnSpPr>
          <p:nvPr/>
        </p:nvCxnSpPr>
        <p:spPr>
          <a:xfrm flipH="1">
            <a:off x="4843751" y="2761138"/>
            <a:ext cx="250825" cy="228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3" idx="1"/>
          </p:cNvCxnSpPr>
          <p:nvPr/>
        </p:nvCxnSpPr>
        <p:spPr>
          <a:xfrm>
            <a:off x="5094576" y="2778601"/>
            <a:ext cx="330200" cy="13493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92989" y="2761138"/>
            <a:ext cx="0" cy="4429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5039013" y="3146913"/>
            <a:ext cx="92075" cy="9207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63976" y="3953193"/>
            <a:ext cx="9817576" cy="1878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Tính giá trị trung bình tất cả các đối tượng trong từng cụm</a:t>
            </a:r>
            <a:r>
              <a:rPr lang="en-US" sz="2400" b="1" dirty="0" smtClean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endParaRPr lang="vi-VN" sz="2400" b="1" dirty="0">
              <a:ln w="12700">
                <a:solidFill>
                  <a:schemeClr val="accent1">
                    <a:lumMod val="50000"/>
                    <a:alpha val="78000"/>
                  </a:schemeClr>
                </a:solidFill>
              </a:ln>
              <a:effectLst>
                <a:glow>
                  <a:schemeClr val="accent1">
                    <a:alpha val="40000"/>
                  </a:schemeClr>
                </a:glow>
              </a:effectLst>
              <a:latin typeface="UVN Bach Tuyet" panose="020905030607050904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n w="12700">
                  <a:solidFill>
                    <a:schemeClr val="accent1">
                      <a:lumMod val="50000"/>
                      <a:alpha val="78000"/>
                    </a:schemeClr>
                  </a:solidFill>
                </a:ln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Tính khoảng cách theo thước đo Euclid giữa các phần tử trong cụm với giá trị trung bình của  cụm.</a:t>
            </a:r>
            <a:endParaRPr lang="vi-VN" sz="2400" b="1" dirty="0">
              <a:ln w="12700">
                <a:solidFill>
                  <a:schemeClr val="accent1">
                    <a:lumMod val="50000"/>
                    <a:alpha val="78000"/>
                  </a:schemeClr>
                </a:solidFill>
              </a:ln>
              <a:effectLst>
                <a:glow>
                  <a:schemeClr val="accent1">
                    <a:alpha val="40000"/>
                  </a:schemeClr>
                </a:glow>
              </a:effectLst>
              <a:latin typeface="UVN Bach Tuyet" panose="020905030607050904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ongxuanhong.files.wordpress.com/2015/07/hierachical-clusteri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" y="1076325"/>
            <a:ext cx="7630450" cy="5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43640" y="358259"/>
            <a:ext cx="75408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22225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6120000" scaled="1"/>
                </a:gradFill>
                <a:latin typeface="SVN-The Voice Heavy" panose="02040603050506020204" pitchFamily="18" charset="0"/>
                <a:ea typeface="宋体" panose="02010600030101010101" pitchFamily="2" charset="-122"/>
              </a:rPr>
              <a:t>Sơ </a:t>
            </a:r>
            <a:r>
              <a:rPr lang="en-US" sz="3200" b="1" dirty="0">
                <a:ln w="22225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6120000" scaled="1"/>
                </a:gradFill>
                <a:latin typeface="SVN-The Voice Heavy" panose="02040603050506020204" pitchFamily="18" charset="0"/>
                <a:ea typeface="宋体" panose="02010600030101010101" pitchFamily="2" charset="-122"/>
              </a:rPr>
              <a:t>đồ dạng </a:t>
            </a:r>
            <a:r>
              <a:rPr lang="en-US" sz="3200" b="1" dirty="0">
                <a:ln w="22225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6120000" scaled="1"/>
                </a:gradFill>
                <a:latin typeface="SVN-The Voice Heavy" panose="02040603050506020204" pitchFamily="18" charset="0"/>
                <a:ea typeface="宋体" panose="02010600030101010101" pitchFamily="2" charset="-122"/>
              </a:rPr>
              <a:t>cây (dendrogram) </a:t>
            </a:r>
            <a:endParaRPr lang="vi-VN" sz="3200" b="1" dirty="0">
              <a:ln w="22225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6120000" scaled="1"/>
              </a:gradFill>
              <a:latin typeface="SVN-The Voice Heavy" panose="0204060305050602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8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</TotalTime>
  <Words>353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宋体</vt:lpstr>
      <vt:lpstr>Arial</vt:lpstr>
      <vt:lpstr>Arial Rounded MT Bold</vt:lpstr>
      <vt:lpstr>Cambria Math</vt:lpstr>
      <vt:lpstr>Century Gothic</vt:lpstr>
      <vt:lpstr>SVN-The Voice Heavy</vt:lpstr>
      <vt:lpstr>SVN-Transformer</vt:lpstr>
      <vt:lpstr>Symbol</vt:lpstr>
      <vt:lpstr>Tahoma</vt:lpstr>
      <vt:lpstr>Times New Roman</vt:lpstr>
      <vt:lpstr>UVN Bach Tuyet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Cyber</dc:creator>
  <cp:lastModifiedBy>Cyber</cp:lastModifiedBy>
  <cp:revision>17</cp:revision>
  <dcterms:created xsi:type="dcterms:W3CDTF">2019-05-25T03:17:05Z</dcterms:created>
  <dcterms:modified xsi:type="dcterms:W3CDTF">2019-05-25T04:37:07Z</dcterms:modified>
</cp:coreProperties>
</file>