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04" r:id="rId61"/>
  </p:sldIdLst>
  <p:sldSz cx="18288000" cy="10287000"/>
  <p:notesSz cx="6858000" cy="9144000"/>
  <p:embeddedFontLst>
    <p:embeddedFont>
      <p:font typeface="Raleway" charset="1" panose="020B0503030101060003"/>
      <p:regular r:id="rId6"/>
    </p:embeddedFont>
    <p:embeddedFont>
      <p:font typeface="Raleway Bold" charset="1" panose="020B0803030101060003"/>
      <p:regular r:id="rId7"/>
    </p:embeddedFont>
    <p:embeddedFont>
      <p:font typeface="Raleway Heavy" charset="1" panose="020B0003030101060003"/>
      <p:regular r:id="rId8"/>
    </p:embeddedFont>
    <p:embeddedFont>
      <p:font typeface="Arimo" charset="1" panose="020B0604020202020204"/>
      <p:regular r:id="rId9"/>
    </p:embeddedFont>
    <p:embeddedFont>
      <p:font typeface="Arimo Bold" charset="1" panose="020B0704020202020204"/>
      <p:regular r:id="rId10"/>
    </p:embeddedFont>
    <p:embeddedFont>
      <p:font typeface="Arimo Italics" charset="1" panose="020B0604020202090204"/>
      <p:regular r:id="rId11"/>
    </p:embeddedFont>
    <p:embeddedFont>
      <p:font typeface="Arimo Bold Italics" charset="1" panose="020B0704020202090204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slides/slide1.xml" Type="http://schemas.openxmlformats.org/officeDocument/2006/relationships/slide"/><Relationship Id="rId14" Target="slides/slide2.xml" Type="http://schemas.openxmlformats.org/officeDocument/2006/relationships/slide"/><Relationship Id="rId15" Target="slides/slide3.xml" Type="http://schemas.openxmlformats.org/officeDocument/2006/relationships/slide"/><Relationship Id="rId16" Target="slides/slide4.xml" Type="http://schemas.openxmlformats.org/officeDocument/2006/relationships/slide"/><Relationship Id="rId17" Target="slides/slide5.xml" Type="http://schemas.openxmlformats.org/officeDocument/2006/relationships/slide"/><Relationship Id="rId18" Target="slides/slide6.xml" Type="http://schemas.openxmlformats.org/officeDocument/2006/relationships/slide"/><Relationship Id="rId19" Target="slides/slide7.xml" Type="http://schemas.openxmlformats.org/officeDocument/2006/relationships/slide"/><Relationship Id="rId2" Target="presProps.xml" Type="http://schemas.openxmlformats.org/officeDocument/2006/relationships/presProps"/><Relationship Id="rId20" Target="slides/slide8.xml" Type="http://schemas.openxmlformats.org/officeDocument/2006/relationships/slide"/><Relationship Id="rId21" Target="slides/slide9.xml" Type="http://schemas.openxmlformats.org/officeDocument/2006/relationships/slide"/><Relationship Id="rId22" Target="slides/slide10.xml" Type="http://schemas.openxmlformats.org/officeDocument/2006/relationships/slide"/><Relationship Id="rId23" Target="slides/slide11.xml" Type="http://schemas.openxmlformats.org/officeDocument/2006/relationships/slide"/><Relationship Id="rId24" Target="slides/slide12.xml" Type="http://schemas.openxmlformats.org/officeDocument/2006/relationships/slide"/><Relationship Id="rId25" Target="slides/slide13.xml" Type="http://schemas.openxmlformats.org/officeDocument/2006/relationships/slide"/><Relationship Id="rId26" Target="slides/slide14.xml" Type="http://schemas.openxmlformats.org/officeDocument/2006/relationships/slide"/><Relationship Id="rId27" Target="slides/slide15.xml" Type="http://schemas.openxmlformats.org/officeDocument/2006/relationships/slide"/><Relationship Id="rId28" Target="slides/slide16.xml" Type="http://schemas.openxmlformats.org/officeDocument/2006/relationships/slide"/><Relationship Id="rId29" Target="slides/slide17.xml" Type="http://schemas.openxmlformats.org/officeDocument/2006/relationships/slide"/><Relationship Id="rId3" Target="viewProps.xml" Type="http://schemas.openxmlformats.org/officeDocument/2006/relationships/viewProps"/><Relationship Id="rId30" Target="slides/slide18.xml" Type="http://schemas.openxmlformats.org/officeDocument/2006/relationships/slide"/><Relationship Id="rId31" Target="slides/slide19.xml" Type="http://schemas.openxmlformats.org/officeDocument/2006/relationships/slide"/><Relationship Id="rId32" Target="slides/slide20.xml" Type="http://schemas.openxmlformats.org/officeDocument/2006/relationships/slide"/><Relationship Id="rId33" Target="slides/slide21.xml" Type="http://schemas.openxmlformats.org/officeDocument/2006/relationships/slide"/><Relationship Id="rId34" Target="slides/slide22.xml" Type="http://schemas.openxmlformats.org/officeDocument/2006/relationships/slide"/><Relationship Id="rId35" Target="slides/slide23.xml" Type="http://schemas.openxmlformats.org/officeDocument/2006/relationships/slide"/><Relationship Id="rId36" Target="slides/slide24.xml" Type="http://schemas.openxmlformats.org/officeDocument/2006/relationships/slide"/><Relationship Id="rId37" Target="slides/slide25.xml" Type="http://schemas.openxmlformats.org/officeDocument/2006/relationships/slide"/><Relationship Id="rId38" Target="slides/slide26.xml" Type="http://schemas.openxmlformats.org/officeDocument/2006/relationships/slide"/><Relationship Id="rId39" Target="slides/slide27.xml" Type="http://schemas.openxmlformats.org/officeDocument/2006/relationships/slide"/><Relationship Id="rId4" Target="theme/theme1.xml" Type="http://schemas.openxmlformats.org/officeDocument/2006/relationships/theme"/><Relationship Id="rId40" Target="slides/slide28.xml" Type="http://schemas.openxmlformats.org/officeDocument/2006/relationships/slide"/><Relationship Id="rId41" Target="slides/slide29.xml" Type="http://schemas.openxmlformats.org/officeDocument/2006/relationships/slide"/><Relationship Id="rId42" Target="slides/slide30.xml" Type="http://schemas.openxmlformats.org/officeDocument/2006/relationships/slide"/><Relationship Id="rId43" Target="slides/slide31.xml" Type="http://schemas.openxmlformats.org/officeDocument/2006/relationships/slide"/><Relationship Id="rId44" Target="slides/slide32.xml" Type="http://schemas.openxmlformats.org/officeDocument/2006/relationships/slide"/><Relationship Id="rId45" Target="slides/slide33.xml" Type="http://schemas.openxmlformats.org/officeDocument/2006/relationships/slide"/><Relationship Id="rId46" Target="slides/slide34.xml" Type="http://schemas.openxmlformats.org/officeDocument/2006/relationships/slide"/><Relationship Id="rId47" Target="slides/slide35.xml" Type="http://schemas.openxmlformats.org/officeDocument/2006/relationships/slide"/><Relationship Id="rId48" Target="slides/slide36.xml" Type="http://schemas.openxmlformats.org/officeDocument/2006/relationships/slide"/><Relationship Id="rId49" Target="slides/slide37.xml" Type="http://schemas.openxmlformats.org/officeDocument/2006/relationships/slide"/><Relationship Id="rId5" Target="tableStyles.xml" Type="http://schemas.openxmlformats.org/officeDocument/2006/relationships/tableStyles"/><Relationship Id="rId50" Target="slides/slide38.xml" Type="http://schemas.openxmlformats.org/officeDocument/2006/relationships/slide"/><Relationship Id="rId51" Target="slides/slide39.xml" Type="http://schemas.openxmlformats.org/officeDocument/2006/relationships/slide"/><Relationship Id="rId52" Target="slides/slide40.xml" Type="http://schemas.openxmlformats.org/officeDocument/2006/relationships/slide"/><Relationship Id="rId53" Target="slides/slide41.xml" Type="http://schemas.openxmlformats.org/officeDocument/2006/relationships/slide"/><Relationship Id="rId54" Target="slides/slide42.xml" Type="http://schemas.openxmlformats.org/officeDocument/2006/relationships/slide"/><Relationship Id="rId55" Target="slides/slide43.xml" Type="http://schemas.openxmlformats.org/officeDocument/2006/relationships/slide"/><Relationship Id="rId56" Target="slides/slide44.xml" Type="http://schemas.openxmlformats.org/officeDocument/2006/relationships/slide"/><Relationship Id="rId57" Target="slides/slide45.xml" Type="http://schemas.openxmlformats.org/officeDocument/2006/relationships/slide"/><Relationship Id="rId58" Target="slides/slide46.xml" Type="http://schemas.openxmlformats.org/officeDocument/2006/relationships/slide"/><Relationship Id="rId59" Target="slides/slide47.xml" Type="http://schemas.openxmlformats.org/officeDocument/2006/relationships/slide"/><Relationship Id="rId6" Target="fonts/font6.fntdata" Type="http://schemas.openxmlformats.org/officeDocument/2006/relationships/font"/><Relationship Id="rId60" Target="slides/slide48.xml" Type="http://schemas.openxmlformats.org/officeDocument/2006/relationships/slide"/><Relationship Id="rId61" Target="slides/slide49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png" Type="http://schemas.openxmlformats.org/officeDocument/2006/relationships/image"/><Relationship Id="rId4" Target="../media/image3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jpe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jpe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png" Type="http://schemas.openxmlformats.org/officeDocument/2006/relationships/image"/><Relationship Id="rId3" Target="../media/image44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jpe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6.png" Type="http://schemas.openxmlformats.org/officeDocument/2006/relationships/image"/><Relationship Id="rId3" Target="../media/image47.png" Type="http://schemas.openxmlformats.org/officeDocument/2006/relationships/image"/><Relationship Id="rId4" Target="../media/image48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9.png" Type="http://schemas.openxmlformats.org/officeDocument/2006/relationships/image"/><Relationship Id="rId3" Target="../media/image50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1.jpe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2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3.png" Type="http://schemas.openxmlformats.org/officeDocument/2006/relationships/image"/><Relationship Id="rId3" Target="../media/image54.png" Type="http://schemas.openxmlformats.org/officeDocument/2006/relationships/image"/><Relationship Id="rId4" Target="../media/image5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6.png" Type="http://schemas.openxmlformats.org/officeDocument/2006/relationships/image"/><Relationship Id="rId3" Target="../media/image57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8.jpe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9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0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1.pn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2.png" Type="http://schemas.openxmlformats.org/officeDocument/2006/relationships/image"/><Relationship Id="rId3" Target="../media/image63.pn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4.jpe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5.png" Type="http://schemas.openxmlformats.org/officeDocument/2006/relationships/image"/><Relationship Id="rId3" Target="../media/image66.pn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6.pn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7.png" Type="http://schemas.openxmlformats.org/officeDocument/2006/relationships/image"/><Relationship Id="rId3" Target="../media/image6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9.jpeg" Type="http://schemas.openxmlformats.org/officeDocument/2006/relationships/image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0.png" Type="http://schemas.openxmlformats.org/officeDocument/2006/relationships/image"/><Relationship Id="rId3" Target="../media/image71.png" Type="http://schemas.openxmlformats.org/officeDocument/2006/relationships/image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2.png" Type="http://schemas.openxmlformats.org/officeDocument/2006/relationships/image"/><Relationship Id="rId3" Target="../media/image73.png" Type="http://schemas.openxmlformats.org/officeDocument/2006/relationships/image"/><Relationship Id="rId4" Target="../media/image74.png" Type="http://schemas.openxmlformats.org/officeDocument/2006/relationships/image"/></Relationships>
</file>

<file path=ppt/slides/_rels/slide4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5.jpeg" Type="http://schemas.openxmlformats.org/officeDocument/2006/relationships/image"/></Relationships>
</file>

<file path=ppt/slides/_rels/slide4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6.png" Type="http://schemas.openxmlformats.org/officeDocument/2006/relationships/image"/><Relationship Id="rId3" Target="../media/image77.png" Type="http://schemas.openxmlformats.org/officeDocument/2006/relationships/image"/></Relationships>
</file>

<file path=ppt/slides/_rels/slide4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8.png" Type="http://schemas.openxmlformats.org/officeDocument/2006/relationships/image"/></Relationships>
</file>

<file path=ppt/slides/_rels/slide4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9.png" Type="http://schemas.openxmlformats.org/officeDocument/2006/relationships/image"/><Relationship Id="rId3" Target="../media/image80.png" Type="http://schemas.openxmlformats.org/officeDocument/2006/relationships/image"/></Relationships>
</file>

<file path=ppt/slides/_rels/slide4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1.png" Type="http://schemas.openxmlformats.org/officeDocument/2006/relationships/image"/><Relationship Id="rId3" Target="../media/image82.png" Type="http://schemas.openxmlformats.org/officeDocument/2006/relationships/image"/></Relationships>
</file>

<file path=ppt/slides/_rels/slide4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3.png" Type="http://schemas.openxmlformats.org/officeDocument/2006/relationships/image"/><Relationship Id="rId3" Target="../media/image84.png" Type="http://schemas.openxmlformats.org/officeDocument/2006/relationships/image"/></Relationships>
</file>

<file path=ppt/slides/_rels/slide4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3115" y="1144285"/>
            <a:ext cx="15081082" cy="10324703"/>
            <a:chOff x="0" y="0"/>
            <a:chExt cx="61017743" cy="4177353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1017745" cy="41773534"/>
            </a:xfrm>
            <a:custGeom>
              <a:avLst/>
              <a:gdLst/>
              <a:ahLst/>
              <a:cxnLst/>
              <a:rect r="r" b="b" t="t" l="l"/>
              <a:pathLst>
                <a:path h="41773534" w="61017745">
                  <a:moveTo>
                    <a:pt x="60791682" y="0"/>
                  </a:moveTo>
                  <a:lnTo>
                    <a:pt x="0" y="0"/>
                  </a:lnTo>
                  <a:lnTo>
                    <a:pt x="0" y="41773534"/>
                  </a:lnTo>
                  <a:lnTo>
                    <a:pt x="61017745" y="41773534"/>
                  </a:lnTo>
                  <a:lnTo>
                    <a:pt x="61017745" y="0"/>
                  </a:lnTo>
                  <a:lnTo>
                    <a:pt x="60791682" y="0"/>
                  </a:lnTo>
                  <a:close/>
                  <a:moveTo>
                    <a:pt x="60791682" y="41547473"/>
                  </a:moveTo>
                  <a:lnTo>
                    <a:pt x="228600" y="41547473"/>
                  </a:lnTo>
                  <a:lnTo>
                    <a:pt x="228600" y="228600"/>
                  </a:lnTo>
                  <a:lnTo>
                    <a:pt x="60791682" y="228600"/>
                  </a:lnTo>
                  <a:lnTo>
                    <a:pt x="60791682" y="41547473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-436462" y="7760708"/>
            <a:ext cx="5291306" cy="3484410"/>
          </a:xfrm>
          <a:prstGeom prst="rect">
            <a:avLst/>
          </a:prstGeom>
          <a:solidFill>
            <a:srgbClr val="01949A"/>
          </a:solidFill>
        </p:spPr>
      </p:sp>
      <p:grpSp>
        <p:nvGrpSpPr>
          <p:cNvPr name="Group 5" id="5"/>
          <p:cNvGrpSpPr/>
          <p:nvPr/>
        </p:nvGrpSpPr>
        <p:grpSpPr>
          <a:xfrm rot="0">
            <a:off x="-755831" y="-1464854"/>
            <a:ext cx="18015131" cy="10723154"/>
            <a:chOff x="0" y="0"/>
            <a:chExt cx="72888844" cy="43385658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72888841" cy="43385659"/>
            </a:xfrm>
            <a:custGeom>
              <a:avLst/>
              <a:gdLst/>
              <a:ahLst/>
              <a:cxnLst/>
              <a:rect r="r" b="b" t="t" l="l"/>
              <a:pathLst>
                <a:path h="43385659" w="72888841">
                  <a:moveTo>
                    <a:pt x="72662783" y="0"/>
                  </a:moveTo>
                  <a:lnTo>
                    <a:pt x="0" y="0"/>
                  </a:lnTo>
                  <a:lnTo>
                    <a:pt x="0" y="43385659"/>
                  </a:lnTo>
                  <a:lnTo>
                    <a:pt x="72888841" y="43385659"/>
                  </a:lnTo>
                  <a:lnTo>
                    <a:pt x="72888841" y="0"/>
                  </a:lnTo>
                  <a:lnTo>
                    <a:pt x="72662783" y="0"/>
                  </a:lnTo>
                  <a:close/>
                  <a:moveTo>
                    <a:pt x="72662783" y="43159598"/>
                  </a:moveTo>
                  <a:lnTo>
                    <a:pt x="228600" y="43159598"/>
                  </a:lnTo>
                  <a:lnTo>
                    <a:pt x="228600" y="228600"/>
                  </a:lnTo>
                  <a:lnTo>
                    <a:pt x="72662783" y="228600"/>
                  </a:lnTo>
                  <a:lnTo>
                    <a:pt x="72662783" y="43159598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7" id="7"/>
          <p:cNvSpPr/>
          <p:nvPr/>
        </p:nvSpPr>
        <p:spPr>
          <a:xfrm rot="0">
            <a:off x="16459624" y="-1014239"/>
            <a:ext cx="2465926" cy="5657779"/>
          </a:xfrm>
          <a:prstGeom prst="rect">
            <a:avLst/>
          </a:prstGeom>
          <a:solidFill>
            <a:srgbClr val="CD0046"/>
          </a:solidFill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881225" y="1374943"/>
            <a:ext cx="3592308" cy="1938296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2440888" y="3783023"/>
            <a:ext cx="12472981" cy="5047227"/>
            <a:chOff x="0" y="0"/>
            <a:chExt cx="16630642" cy="6729636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992462" y="0"/>
              <a:ext cx="14645718" cy="6385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44"/>
                </a:lnSpc>
              </a:pPr>
              <a:r>
                <a:rPr lang="en-US" spc="288" sz="3200">
                  <a:solidFill>
                    <a:srgbClr val="01949A"/>
                  </a:solidFill>
                  <a:latin typeface="Raleway Bold"/>
                </a:rPr>
                <a:t>PROGRAMAÇÃO AVANÇADA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450097"/>
              <a:ext cx="16630642" cy="1879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200"/>
                </a:lnSpc>
              </a:pPr>
              <a:r>
                <a:rPr lang="en-US" sz="10000">
                  <a:solidFill>
                    <a:srgbClr val="CD0046"/>
                  </a:solidFill>
                  <a:latin typeface="Raleway Heavy Italics"/>
                </a:rPr>
                <a:t>Padrões de Projeto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992461" y="4116187"/>
              <a:ext cx="14645720" cy="26134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pc="195" sz="2799">
                  <a:solidFill>
                    <a:srgbClr val="01949A"/>
                  </a:solidFill>
                  <a:latin typeface="Raleway"/>
                </a:rPr>
                <a:t>Alunos:</a:t>
              </a:r>
            </a:p>
            <a:p>
              <a:pPr algn="ctr">
                <a:lnSpc>
                  <a:spcPts val="3919"/>
                </a:lnSpc>
              </a:pPr>
            </a:p>
            <a:p>
              <a:pPr algn="ctr">
                <a:lnSpc>
                  <a:spcPts val="3919"/>
                </a:lnSpc>
              </a:pPr>
              <a:r>
                <a:rPr lang="en-US" spc="195" sz="2799">
                  <a:solidFill>
                    <a:srgbClr val="01949A"/>
                  </a:solidFill>
                  <a:latin typeface="Raleway"/>
                </a:rPr>
                <a:t>Luan Vasconcelos A. Figueiredo</a:t>
              </a:r>
            </a:p>
            <a:p>
              <a:pPr algn="ctr">
                <a:lnSpc>
                  <a:spcPts val="3919"/>
                </a:lnSpc>
              </a:pPr>
              <a:r>
                <a:rPr lang="en-US" spc="195" sz="2800">
                  <a:solidFill>
                    <a:srgbClr val="01949A"/>
                  </a:solidFill>
                  <a:latin typeface="Raleway"/>
                </a:rPr>
                <a:t>Manoel Santana Neto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238" y="491207"/>
            <a:ext cx="17007889" cy="9510141"/>
            <a:chOff x="0" y="0"/>
            <a:chExt cx="68813563" cy="3847783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8813561" cy="38477831"/>
            </a:xfrm>
            <a:custGeom>
              <a:avLst/>
              <a:gdLst/>
              <a:ahLst/>
              <a:cxnLst/>
              <a:rect r="r" b="b" t="t" l="l"/>
              <a:pathLst>
                <a:path h="38477831" w="68813561">
                  <a:moveTo>
                    <a:pt x="68587503" y="0"/>
                  </a:moveTo>
                  <a:lnTo>
                    <a:pt x="0" y="0"/>
                  </a:lnTo>
                  <a:lnTo>
                    <a:pt x="0" y="38477831"/>
                  </a:lnTo>
                  <a:lnTo>
                    <a:pt x="68813561" y="38477831"/>
                  </a:lnTo>
                  <a:lnTo>
                    <a:pt x="68813561" y="0"/>
                  </a:lnTo>
                  <a:lnTo>
                    <a:pt x="68587503" y="0"/>
                  </a:lnTo>
                  <a:close/>
                  <a:moveTo>
                    <a:pt x="68587503" y="38251771"/>
                  </a:moveTo>
                  <a:lnTo>
                    <a:pt x="228600" y="38251771"/>
                  </a:lnTo>
                  <a:lnTo>
                    <a:pt x="228600" y="228600"/>
                  </a:lnTo>
                  <a:lnTo>
                    <a:pt x="68587503" y="228600"/>
                  </a:lnTo>
                  <a:lnTo>
                    <a:pt x="68587503" y="3825177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6306634" y="9704129"/>
            <a:ext cx="2737197" cy="608143"/>
          </a:xfrm>
          <a:prstGeom prst="rect">
            <a:avLst/>
          </a:prstGeom>
          <a:solidFill>
            <a:srgbClr val="01949A"/>
          </a:solidFill>
        </p:spPr>
      </p:sp>
      <p:sp>
        <p:nvSpPr>
          <p:cNvPr name="AutoShape 5" id="5"/>
          <p:cNvSpPr/>
          <p:nvPr/>
        </p:nvSpPr>
        <p:spPr>
          <a:xfrm rot="0">
            <a:off x="-1359743" y="-493257"/>
            <a:ext cx="3076956" cy="1968928"/>
          </a:xfrm>
          <a:prstGeom prst="rect">
            <a:avLst/>
          </a:prstGeom>
          <a:solidFill>
            <a:srgbClr val="CD0046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1788" t="0" r="0" b="0"/>
          <a:stretch>
            <a:fillRect/>
          </a:stretch>
        </p:blipFill>
        <p:spPr>
          <a:xfrm flipH="false" flipV="false" rot="0">
            <a:off x="3911231" y="2641609"/>
            <a:ext cx="9987903" cy="3382982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1484" t="549" r="0" b="549"/>
          <a:stretch>
            <a:fillRect/>
          </a:stretch>
        </p:blipFill>
        <p:spPr>
          <a:xfrm flipH="false" flipV="false" rot="0">
            <a:off x="3911231" y="6179102"/>
            <a:ext cx="9987903" cy="3386589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873254" y="747609"/>
            <a:ext cx="14541492" cy="177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pc="164" sz="5499">
                <a:solidFill>
                  <a:srgbClr val="01949A"/>
                </a:solidFill>
                <a:latin typeface="Raleway Bold Italics"/>
              </a:rPr>
              <a:t>Padrões de Criação</a:t>
            </a:r>
          </a:p>
          <a:p>
            <a:pPr algn="ctr">
              <a:lnSpc>
                <a:spcPts val="7040"/>
              </a:lnSpc>
            </a:pPr>
            <a:r>
              <a:rPr lang="en-US" spc="164" sz="5500">
                <a:solidFill>
                  <a:srgbClr val="CD0046"/>
                </a:solidFill>
                <a:latin typeface="Raleway Bold Italics"/>
              </a:rPr>
              <a:t>Abstract Factory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238" y="491207"/>
            <a:ext cx="17007889" cy="9510141"/>
            <a:chOff x="0" y="0"/>
            <a:chExt cx="68813563" cy="3847783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8813561" cy="38477831"/>
            </a:xfrm>
            <a:custGeom>
              <a:avLst/>
              <a:gdLst/>
              <a:ahLst/>
              <a:cxnLst/>
              <a:rect r="r" b="b" t="t" l="l"/>
              <a:pathLst>
                <a:path h="38477831" w="68813561">
                  <a:moveTo>
                    <a:pt x="68587503" y="0"/>
                  </a:moveTo>
                  <a:lnTo>
                    <a:pt x="0" y="0"/>
                  </a:lnTo>
                  <a:lnTo>
                    <a:pt x="0" y="38477831"/>
                  </a:lnTo>
                  <a:lnTo>
                    <a:pt x="68813561" y="38477831"/>
                  </a:lnTo>
                  <a:lnTo>
                    <a:pt x="68813561" y="0"/>
                  </a:lnTo>
                  <a:lnTo>
                    <a:pt x="68587503" y="0"/>
                  </a:lnTo>
                  <a:close/>
                  <a:moveTo>
                    <a:pt x="68587503" y="38251771"/>
                  </a:moveTo>
                  <a:lnTo>
                    <a:pt x="228600" y="38251771"/>
                  </a:lnTo>
                  <a:lnTo>
                    <a:pt x="228600" y="228600"/>
                  </a:lnTo>
                  <a:lnTo>
                    <a:pt x="68587503" y="228600"/>
                  </a:lnTo>
                  <a:lnTo>
                    <a:pt x="68587503" y="3825177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6306634" y="9704129"/>
            <a:ext cx="2737197" cy="608143"/>
          </a:xfrm>
          <a:prstGeom prst="rect">
            <a:avLst/>
          </a:prstGeom>
          <a:solidFill>
            <a:srgbClr val="01949A"/>
          </a:solidFill>
        </p:spPr>
      </p:sp>
      <p:sp>
        <p:nvSpPr>
          <p:cNvPr name="AutoShape 5" id="5"/>
          <p:cNvSpPr/>
          <p:nvPr/>
        </p:nvSpPr>
        <p:spPr>
          <a:xfrm rot="0">
            <a:off x="-1359743" y="-493257"/>
            <a:ext cx="3076956" cy="1968928"/>
          </a:xfrm>
          <a:prstGeom prst="rect">
            <a:avLst/>
          </a:prstGeom>
          <a:solidFill>
            <a:srgbClr val="CD0046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4498" t="0" r="1832" b="0"/>
          <a:stretch>
            <a:fillRect/>
          </a:stretch>
        </p:blipFill>
        <p:spPr>
          <a:xfrm flipH="false" flipV="false" rot="0">
            <a:off x="830235" y="3420832"/>
            <a:ext cx="6764538" cy="5106073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2259" t="0" r="0" b="0"/>
          <a:stretch>
            <a:fillRect/>
          </a:stretch>
        </p:blipFill>
        <p:spPr>
          <a:xfrm flipH="false" flipV="false" rot="0">
            <a:off x="9574008" y="2820613"/>
            <a:ext cx="6210768" cy="7000545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873254" y="747609"/>
            <a:ext cx="14541492" cy="177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pc="164" sz="5499">
                <a:solidFill>
                  <a:srgbClr val="01949A"/>
                </a:solidFill>
                <a:latin typeface="Raleway Bold Italics"/>
              </a:rPr>
              <a:t>Padrões de Criação</a:t>
            </a:r>
          </a:p>
          <a:p>
            <a:pPr algn="ctr">
              <a:lnSpc>
                <a:spcPts val="7040"/>
              </a:lnSpc>
            </a:pPr>
            <a:r>
              <a:rPr lang="en-US" spc="164" sz="5500">
                <a:solidFill>
                  <a:srgbClr val="CD0046"/>
                </a:solidFill>
                <a:latin typeface="Raleway Bold Italics"/>
              </a:rPr>
              <a:t>Abstract Factory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238" y="491207"/>
            <a:ext cx="17007889" cy="9510141"/>
            <a:chOff x="0" y="0"/>
            <a:chExt cx="68813563" cy="3847783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8813561" cy="38477831"/>
            </a:xfrm>
            <a:custGeom>
              <a:avLst/>
              <a:gdLst/>
              <a:ahLst/>
              <a:cxnLst/>
              <a:rect r="r" b="b" t="t" l="l"/>
              <a:pathLst>
                <a:path h="38477831" w="68813561">
                  <a:moveTo>
                    <a:pt x="68587503" y="0"/>
                  </a:moveTo>
                  <a:lnTo>
                    <a:pt x="0" y="0"/>
                  </a:lnTo>
                  <a:lnTo>
                    <a:pt x="0" y="38477831"/>
                  </a:lnTo>
                  <a:lnTo>
                    <a:pt x="68813561" y="38477831"/>
                  </a:lnTo>
                  <a:lnTo>
                    <a:pt x="68813561" y="0"/>
                  </a:lnTo>
                  <a:lnTo>
                    <a:pt x="68587503" y="0"/>
                  </a:lnTo>
                  <a:close/>
                  <a:moveTo>
                    <a:pt x="68587503" y="38251771"/>
                  </a:moveTo>
                  <a:lnTo>
                    <a:pt x="228600" y="38251771"/>
                  </a:lnTo>
                  <a:lnTo>
                    <a:pt x="228600" y="228600"/>
                  </a:lnTo>
                  <a:lnTo>
                    <a:pt x="68587503" y="228600"/>
                  </a:lnTo>
                  <a:lnTo>
                    <a:pt x="68587503" y="3825177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6306634" y="9704129"/>
            <a:ext cx="2737197" cy="608143"/>
          </a:xfrm>
          <a:prstGeom prst="rect">
            <a:avLst/>
          </a:prstGeom>
          <a:solidFill>
            <a:srgbClr val="01949A"/>
          </a:solidFill>
        </p:spPr>
      </p:sp>
      <p:sp>
        <p:nvSpPr>
          <p:cNvPr name="AutoShape 5" id="5"/>
          <p:cNvSpPr/>
          <p:nvPr/>
        </p:nvSpPr>
        <p:spPr>
          <a:xfrm rot="0">
            <a:off x="-1359743" y="-493257"/>
            <a:ext cx="3076956" cy="1968928"/>
          </a:xfrm>
          <a:prstGeom prst="rect">
            <a:avLst/>
          </a:prstGeom>
          <a:solidFill>
            <a:srgbClr val="CD0046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1196" t="0" r="0" b="0"/>
          <a:stretch>
            <a:fillRect/>
          </a:stretch>
        </p:blipFill>
        <p:spPr>
          <a:xfrm flipH="false" flipV="false" rot="0">
            <a:off x="672977" y="3797236"/>
            <a:ext cx="11342414" cy="4788543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612770" y="5097053"/>
            <a:ext cx="6908596" cy="3488726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873254" y="747609"/>
            <a:ext cx="14541492" cy="177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pc="164" sz="5499">
                <a:solidFill>
                  <a:srgbClr val="01949A"/>
                </a:solidFill>
                <a:latin typeface="Raleway Bold Italics"/>
              </a:rPr>
              <a:t>Padrões de Criação</a:t>
            </a:r>
          </a:p>
          <a:p>
            <a:pPr algn="ctr">
              <a:lnSpc>
                <a:spcPts val="7040"/>
              </a:lnSpc>
            </a:pPr>
            <a:r>
              <a:rPr lang="en-US" spc="164" sz="5500">
                <a:solidFill>
                  <a:srgbClr val="CD0046"/>
                </a:solidFill>
                <a:latin typeface="Raleway Bold Italics"/>
              </a:rPr>
              <a:t>Abstract Factory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238" y="491207"/>
            <a:ext cx="17007889" cy="9510141"/>
            <a:chOff x="0" y="0"/>
            <a:chExt cx="68813563" cy="3847783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8813561" cy="38477831"/>
            </a:xfrm>
            <a:custGeom>
              <a:avLst/>
              <a:gdLst/>
              <a:ahLst/>
              <a:cxnLst/>
              <a:rect r="r" b="b" t="t" l="l"/>
              <a:pathLst>
                <a:path h="38477831" w="68813561">
                  <a:moveTo>
                    <a:pt x="68587503" y="0"/>
                  </a:moveTo>
                  <a:lnTo>
                    <a:pt x="0" y="0"/>
                  </a:lnTo>
                  <a:lnTo>
                    <a:pt x="0" y="38477831"/>
                  </a:lnTo>
                  <a:lnTo>
                    <a:pt x="68813561" y="38477831"/>
                  </a:lnTo>
                  <a:lnTo>
                    <a:pt x="68813561" y="0"/>
                  </a:lnTo>
                  <a:lnTo>
                    <a:pt x="68587503" y="0"/>
                  </a:lnTo>
                  <a:close/>
                  <a:moveTo>
                    <a:pt x="68587503" y="38251771"/>
                  </a:moveTo>
                  <a:lnTo>
                    <a:pt x="228600" y="38251771"/>
                  </a:lnTo>
                  <a:lnTo>
                    <a:pt x="228600" y="228600"/>
                  </a:lnTo>
                  <a:lnTo>
                    <a:pt x="68587503" y="228600"/>
                  </a:lnTo>
                  <a:lnTo>
                    <a:pt x="68587503" y="3825177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6306634" y="9704129"/>
            <a:ext cx="2737197" cy="608143"/>
          </a:xfrm>
          <a:prstGeom prst="rect">
            <a:avLst/>
          </a:prstGeom>
          <a:solidFill>
            <a:srgbClr val="01949A"/>
          </a:solidFill>
        </p:spPr>
      </p:sp>
      <p:sp>
        <p:nvSpPr>
          <p:cNvPr name="AutoShape 5" id="5"/>
          <p:cNvSpPr/>
          <p:nvPr/>
        </p:nvSpPr>
        <p:spPr>
          <a:xfrm rot="0">
            <a:off x="-1359743" y="-493257"/>
            <a:ext cx="3076956" cy="1968928"/>
          </a:xfrm>
          <a:prstGeom prst="rect">
            <a:avLst/>
          </a:prstGeom>
          <a:solidFill>
            <a:srgbClr val="CD0046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3913" t="4993" r="7181" b="8321"/>
          <a:stretch>
            <a:fillRect/>
          </a:stretch>
        </p:blipFill>
        <p:spPr>
          <a:xfrm flipH="false" flipV="false" rot="0">
            <a:off x="9783235" y="2863841"/>
            <a:ext cx="7174405" cy="6167381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873254" y="747609"/>
            <a:ext cx="14541492" cy="177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pc="164" sz="5499">
                <a:solidFill>
                  <a:srgbClr val="01949A"/>
                </a:solidFill>
                <a:latin typeface="Raleway Bold Italics"/>
              </a:rPr>
              <a:t>Padrões de Criação</a:t>
            </a:r>
          </a:p>
          <a:p>
            <a:pPr algn="ctr">
              <a:lnSpc>
                <a:spcPts val="7040"/>
              </a:lnSpc>
            </a:pPr>
            <a:r>
              <a:rPr lang="en-US" spc="164" sz="5500">
                <a:solidFill>
                  <a:srgbClr val="CD0046"/>
                </a:solidFill>
                <a:latin typeface="Raleway Bold Italics"/>
              </a:rPr>
              <a:t>Builder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787990"/>
            <a:ext cx="8529107" cy="388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13" indent="-323856" lvl="1">
              <a:lnSpc>
                <a:spcPts val="3840"/>
              </a:lnSpc>
              <a:buFont typeface="Arial"/>
              <a:buChar char="•"/>
            </a:pPr>
            <a:r>
              <a:rPr lang="en-US" spc="90" sz="3000">
                <a:solidFill>
                  <a:srgbClr val="01949A"/>
                </a:solidFill>
                <a:latin typeface="Raleway Italics"/>
              </a:rPr>
              <a:t>Cria uma classe "Builder"  que permite construir objetos complexos passo a passo</a:t>
            </a:r>
          </a:p>
          <a:p>
            <a:pPr>
              <a:lnSpc>
                <a:spcPts val="3840"/>
              </a:lnSpc>
            </a:pPr>
          </a:p>
          <a:p>
            <a:pPr marL="647713" indent="-323856" lvl="1">
              <a:lnSpc>
                <a:spcPts val="3840"/>
              </a:lnSpc>
              <a:buFont typeface="Arial"/>
              <a:buChar char="•"/>
            </a:pPr>
            <a:r>
              <a:rPr lang="en-US" spc="90" sz="3000">
                <a:solidFill>
                  <a:srgbClr val="01949A"/>
                </a:solidFill>
                <a:latin typeface="Raleway Italics"/>
              </a:rPr>
              <a:t>P</a:t>
            </a:r>
            <a:r>
              <a:rPr lang="en-US" spc="90" sz="3000">
                <a:solidFill>
                  <a:srgbClr val="01949A"/>
                </a:solidFill>
                <a:latin typeface="Raleway Italics"/>
              </a:rPr>
              <a:t>ermite que você produza diferentes tipos e representações de um objeto usando o mesmo código de construção</a:t>
            </a:r>
          </a:p>
          <a:p>
            <a:pPr>
              <a:lnSpc>
                <a:spcPts val="3840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238" y="491207"/>
            <a:ext cx="17007889" cy="9510141"/>
            <a:chOff x="0" y="0"/>
            <a:chExt cx="68813563" cy="3847783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8813561" cy="38477831"/>
            </a:xfrm>
            <a:custGeom>
              <a:avLst/>
              <a:gdLst/>
              <a:ahLst/>
              <a:cxnLst/>
              <a:rect r="r" b="b" t="t" l="l"/>
              <a:pathLst>
                <a:path h="38477831" w="68813561">
                  <a:moveTo>
                    <a:pt x="68587503" y="0"/>
                  </a:moveTo>
                  <a:lnTo>
                    <a:pt x="0" y="0"/>
                  </a:lnTo>
                  <a:lnTo>
                    <a:pt x="0" y="38477831"/>
                  </a:lnTo>
                  <a:lnTo>
                    <a:pt x="68813561" y="38477831"/>
                  </a:lnTo>
                  <a:lnTo>
                    <a:pt x="68813561" y="0"/>
                  </a:lnTo>
                  <a:lnTo>
                    <a:pt x="68587503" y="0"/>
                  </a:lnTo>
                  <a:close/>
                  <a:moveTo>
                    <a:pt x="68587503" y="38251771"/>
                  </a:moveTo>
                  <a:lnTo>
                    <a:pt x="228600" y="38251771"/>
                  </a:lnTo>
                  <a:lnTo>
                    <a:pt x="228600" y="228600"/>
                  </a:lnTo>
                  <a:lnTo>
                    <a:pt x="68587503" y="228600"/>
                  </a:lnTo>
                  <a:lnTo>
                    <a:pt x="68587503" y="3825177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6306634" y="9704129"/>
            <a:ext cx="2737197" cy="608143"/>
          </a:xfrm>
          <a:prstGeom prst="rect">
            <a:avLst/>
          </a:prstGeom>
          <a:solidFill>
            <a:srgbClr val="01949A"/>
          </a:solidFill>
        </p:spPr>
      </p:sp>
      <p:sp>
        <p:nvSpPr>
          <p:cNvPr name="AutoShape 5" id="5"/>
          <p:cNvSpPr/>
          <p:nvPr/>
        </p:nvSpPr>
        <p:spPr>
          <a:xfrm rot="0">
            <a:off x="-1359743" y="-493257"/>
            <a:ext cx="3076956" cy="1968928"/>
          </a:xfrm>
          <a:prstGeom prst="rect">
            <a:avLst/>
          </a:prstGeom>
          <a:solidFill>
            <a:srgbClr val="CD0046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983507" y="2636301"/>
            <a:ext cx="12320987" cy="679714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873254" y="747609"/>
            <a:ext cx="14541492" cy="177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pc="164" sz="5499">
                <a:solidFill>
                  <a:srgbClr val="01949A"/>
                </a:solidFill>
                <a:latin typeface="Raleway Bold Italics"/>
              </a:rPr>
              <a:t>Padrões de Criação</a:t>
            </a:r>
          </a:p>
          <a:p>
            <a:pPr algn="ctr">
              <a:lnSpc>
                <a:spcPts val="7040"/>
              </a:lnSpc>
            </a:pPr>
            <a:r>
              <a:rPr lang="en-US" spc="164" sz="5500">
                <a:solidFill>
                  <a:srgbClr val="CD0046"/>
                </a:solidFill>
                <a:latin typeface="Raleway Bold Italics"/>
              </a:rPr>
              <a:t>Builder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238" y="491207"/>
            <a:ext cx="17007889" cy="9510141"/>
            <a:chOff x="0" y="0"/>
            <a:chExt cx="68813563" cy="3847783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8813561" cy="38477831"/>
            </a:xfrm>
            <a:custGeom>
              <a:avLst/>
              <a:gdLst/>
              <a:ahLst/>
              <a:cxnLst/>
              <a:rect r="r" b="b" t="t" l="l"/>
              <a:pathLst>
                <a:path h="38477831" w="68813561">
                  <a:moveTo>
                    <a:pt x="68587503" y="0"/>
                  </a:moveTo>
                  <a:lnTo>
                    <a:pt x="0" y="0"/>
                  </a:lnTo>
                  <a:lnTo>
                    <a:pt x="0" y="38477831"/>
                  </a:lnTo>
                  <a:lnTo>
                    <a:pt x="68813561" y="38477831"/>
                  </a:lnTo>
                  <a:lnTo>
                    <a:pt x="68813561" y="0"/>
                  </a:lnTo>
                  <a:lnTo>
                    <a:pt x="68587503" y="0"/>
                  </a:lnTo>
                  <a:close/>
                  <a:moveTo>
                    <a:pt x="68587503" y="38251771"/>
                  </a:moveTo>
                  <a:lnTo>
                    <a:pt x="228600" y="38251771"/>
                  </a:lnTo>
                  <a:lnTo>
                    <a:pt x="228600" y="228600"/>
                  </a:lnTo>
                  <a:lnTo>
                    <a:pt x="68587503" y="228600"/>
                  </a:lnTo>
                  <a:lnTo>
                    <a:pt x="68587503" y="3825177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6306634" y="9704129"/>
            <a:ext cx="2737197" cy="608143"/>
          </a:xfrm>
          <a:prstGeom prst="rect">
            <a:avLst/>
          </a:prstGeom>
          <a:solidFill>
            <a:srgbClr val="01949A"/>
          </a:solidFill>
        </p:spPr>
      </p:sp>
      <p:sp>
        <p:nvSpPr>
          <p:cNvPr name="AutoShape 5" id="5"/>
          <p:cNvSpPr/>
          <p:nvPr/>
        </p:nvSpPr>
        <p:spPr>
          <a:xfrm rot="0">
            <a:off x="-1359743" y="-493257"/>
            <a:ext cx="3076956" cy="1968928"/>
          </a:xfrm>
          <a:prstGeom prst="rect">
            <a:avLst/>
          </a:prstGeom>
          <a:solidFill>
            <a:srgbClr val="CD0046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4023" t="0" r="14656" b="0"/>
          <a:stretch>
            <a:fillRect/>
          </a:stretch>
        </p:blipFill>
        <p:spPr>
          <a:xfrm flipH="false" flipV="false" rot="0">
            <a:off x="12199776" y="2885457"/>
            <a:ext cx="4680110" cy="5250904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3816" t="0" r="11449" b="0"/>
          <a:stretch>
            <a:fillRect/>
          </a:stretch>
        </p:blipFill>
        <p:spPr>
          <a:xfrm flipH="false" flipV="false" rot="0">
            <a:off x="1028700" y="2885457"/>
            <a:ext cx="4773719" cy="5278454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4252" t="0" r="13062" b="0"/>
          <a:stretch>
            <a:fillRect/>
          </a:stretch>
        </p:blipFill>
        <p:spPr>
          <a:xfrm flipH="false" flipV="false" rot="0">
            <a:off x="6654338" y="2882690"/>
            <a:ext cx="4501689" cy="5253671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873254" y="747609"/>
            <a:ext cx="14541492" cy="177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pc="164" sz="5499">
                <a:solidFill>
                  <a:srgbClr val="01949A"/>
                </a:solidFill>
                <a:latin typeface="Raleway Bold Italics"/>
              </a:rPr>
              <a:t>Padrões de Criação</a:t>
            </a:r>
          </a:p>
          <a:p>
            <a:pPr algn="ctr">
              <a:lnSpc>
                <a:spcPts val="7040"/>
              </a:lnSpc>
            </a:pPr>
            <a:r>
              <a:rPr lang="en-US" spc="164" sz="5500">
                <a:solidFill>
                  <a:srgbClr val="CD0046"/>
                </a:solidFill>
                <a:latin typeface="Raleway Bold Italics"/>
              </a:rPr>
              <a:t>Builder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1411" y="623517"/>
            <a:ext cx="17007889" cy="9510141"/>
            <a:chOff x="0" y="0"/>
            <a:chExt cx="68813563" cy="3847783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8813561" cy="38477831"/>
            </a:xfrm>
            <a:custGeom>
              <a:avLst/>
              <a:gdLst/>
              <a:ahLst/>
              <a:cxnLst/>
              <a:rect r="r" b="b" t="t" l="l"/>
              <a:pathLst>
                <a:path h="38477831" w="68813561">
                  <a:moveTo>
                    <a:pt x="68587503" y="0"/>
                  </a:moveTo>
                  <a:lnTo>
                    <a:pt x="0" y="0"/>
                  </a:lnTo>
                  <a:lnTo>
                    <a:pt x="0" y="38477831"/>
                  </a:lnTo>
                  <a:lnTo>
                    <a:pt x="68813561" y="38477831"/>
                  </a:lnTo>
                  <a:lnTo>
                    <a:pt x="68813561" y="0"/>
                  </a:lnTo>
                  <a:lnTo>
                    <a:pt x="68587503" y="0"/>
                  </a:lnTo>
                  <a:close/>
                  <a:moveTo>
                    <a:pt x="68587503" y="38251771"/>
                  </a:moveTo>
                  <a:lnTo>
                    <a:pt x="228600" y="38251771"/>
                  </a:lnTo>
                  <a:lnTo>
                    <a:pt x="228600" y="228600"/>
                  </a:lnTo>
                  <a:lnTo>
                    <a:pt x="68587503" y="228600"/>
                  </a:lnTo>
                  <a:lnTo>
                    <a:pt x="68587503" y="3825177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6306634" y="9704129"/>
            <a:ext cx="2737197" cy="608143"/>
          </a:xfrm>
          <a:prstGeom prst="rect">
            <a:avLst/>
          </a:prstGeom>
          <a:solidFill>
            <a:srgbClr val="01949A"/>
          </a:solidFill>
        </p:spPr>
      </p:sp>
      <p:sp>
        <p:nvSpPr>
          <p:cNvPr name="AutoShape 5" id="5"/>
          <p:cNvSpPr/>
          <p:nvPr/>
        </p:nvSpPr>
        <p:spPr>
          <a:xfrm rot="0">
            <a:off x="-1359743" y="-493257"/>
            <a:ext cx="3076956" cy="1968928"/>
          </a:xfrm>
          <a:prstGeom prst="rect">
            <a:avLst/>
          </a:prstGeom>
          <a:solidFill>
            <a:srgbClr val="CD0046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831786" y="3825586"/>
            <a:ext cx="6814503" cy="2841383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2030" t="0" r="0" b="0"/>
          <a:stretch>
            <a:fillRect/>
          </a:stretch>
        </p:blipFill>
        <p:spPr>
          <a:xfrm flipH="false" flipV="false" rot="0">
            <a:off x="821203" y="3016108"/>
            <a:ext cx="8779040" cy="5114799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873254" y="747609"/>
            <a:ext cx="14541492" cy="177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pc="164" sz="5499">
                <a:solidFill>
                  <a:srgbClr val="01949A"/>
                </a:solidFill>
                <a:latin typeface="Raleway Bold Italics"/>
              </a:rPr>
              <a:t>Padrões de Criação</a:t>
            </a:r>
          </a:p>
          <a:p>
            <a:pPr algn="ctr">
              <a:lnSpc>
                <a:spcPts val="7040"/>
              </a:lnSpc>
            </a:pPr>
            <a:r>
              <a:rPr lang="en-US" spc="164" sz="5500">
                <a:solidFill>
                  <a:srgbClr val="CD0046"/>
                </a:solidFill>
                <a:latin typeface="Raleway Bold Italics"/>
              </a:rPr>
              <a:t>Builder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238" y="491207"/>
            <a:ext cx="17007889" cy="9510141"/>
            <a:chOff x="0" y="0"/>
            <a:chExt cx="68813563" cy="3847783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8813561" cy="38477831"/>
            </a:xfrm>
            <a:custGeom>
              <a:avLst/>
              <a:gdLst/>
              <a:ahLst/>
              <a:cxnLst/>
              <a:rect r="r" b="b" t="t" l="l"/>
              <a:pathLst>
                <a:path h="38477831" w="68813561">
                  <a:moveTo>
                    <a:pt x="68587503" y="0"/>
                  </a:moveTo>
                  <a:lnTo>
                    <a:pt x="0" y="0"/>
                  </a:lnTo>
                  <a:lnTo>
                    <a:pt x="0" y="38477831"/>
                  </a:lnTo>
                  <a:lnTo>
                    <a:pt x="68813561" y="38477831"/>
                  </a:lnTo>
                  <a:lnTo>
                    <a:pt x="68813561" y="0"/>
                  </a:lnTo>
                  <a:lnTo>
                    <a:pt x="68587503" y="0"/>
                  </a:lnTo>
                  <a:close/>
                  <a:moveTo>
                    <a:pt x="68587503" y="38251771"/>
                  </a:moveTo>
                  <a:lnTo>
                    <a:pt x="228600" y="38251771"/>
                  </a:lnTo>
                  <a:lnTo>
                    <a:pt x="228600" y="228600"/>
                  </a:lnTo>
                  <a:lnTo>
                    <a:pt x="68587503" y="228600"/>
                  </a:lnTo>
                  <a:lnTo>
                    <a:pt x="68587503" y="3825177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6306634" y="9704129"/>
            <a:ext cx="2737197" cy="608143"/>
          </a:xfrm>
          <a:prstGeom prst="rect">
            <a:avLst/>
          </a:prstGeom>
          <a:solidFill>
            <a:srgbClr val="01949A"/>
          </a:solidFill>
        </p:spPr>
      </p:sp>
      <p:sp>
        <p:nvSpPr>
          <p:cNvPr name="AutoShape 5" id="5"/>
          <p:cNvSpPr/>
          <p:nvPr/>
        </p:nvSpPr>
        <p:spPr>
          <a:xfrm rot="0">
            <a:off x="-1359743" y="-493257"/>
            <a:ext cx="3076956" cy="1968928"/>
          </a:xfrm>
          <a:prstGeom prst="rect">
            <a:avLst/>
          </a:prstGeom>
          <a:solidFill>
            <a:srgbClr val="CD0046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216763" y="3222409"/>
            <a:ext cx="8329816" cy="6035891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3775617"/>
            <a:ext cx="6957924" cy="3398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13" indent="-323856" lvl="1">
              <a:lnSpc>
                <a:spcPts val="3840"/>
              </a:lnSpc>
              <a:buFont typeface="Arial"/>
              <a:buChar char="•"/>
            </a:pPr>
            <a:r>
              <a:rPr lang="en-US" spc="90" sz="3000">
                <a:solidFill>
                  <a:srgbClr val="01949A"/>
                </a:solidFill>
                <a:latin typeface="Raleway Italics"/>
              </a:rPr>
              <a:t>Utilizado basicamente para clonar objetos</a:t>
            </a:r>
          </a:p>
          <a:p>
            <a:pPr>
              <a:lnSpc>
                <a:spcPts val="3840"/>
              </a:lnSpc>
            </a:pPr>
          </a:p>
          <a:p>
            <a:pPr algn="just" marL="647713" indent="-323856" lvl="1">
              <a:lnSpc>
                <a:spcPts val="3840"/>
              </a:lnSpc>
              <a:buFont typeface="Arial"/>
              <a:buChar char="•"/>
            </a:pPr>
            <a:r>
              <a:rPr lang="en-US" spc="90" sz="3000">
                <a:solidFill>
                  <a:srgbClr val="01949A"/>
                </a:solidFill>
                <a:latin typeface="Raleway Italics"/>
              </a:rPr>
              <a:t>Permite copiar objetos existentes sem fazer seu código ficar dependente de suas classes</a:t>
            </a:r>
          </a:p>
          <a:p>
            <a:pPr algn="just">
              <a:lnSpc>
                <a:spcPts val="384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873254" y="747609"/>
            <a:ext cx="14541492" cy="177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pc="164" sz="5499">
                <a:solidFill>
                  <a:srgbClr val="01949A"/>
                </a:solidFill>
                <a:latin typeface="Raleway Bold Italics"/>
              </a:rPr>
              <a:t>Padrões de Criação</a:t>
            </a:r>
          </a:p>
          <a:p>
            <a:pPr algn="ctr">
              <a:lnSpc>
                <a:spcPts val="7040"/>
              </a:lnSpc>
            </a:pPr>
            <a:r>
              <a:rPr lang="en-US" spc="164" sz="5500">
                <a:solidFill>
                  <a:srgbClr val="CD0046"/>
                </a:solidFill>
                <a:latin typeface="Raleway Bold Italics"/>
              </a:rPr>
              <a:t>Prototype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238" y="491207"/>
            <a:ext cx="17007889" cy="9510141"/>
            <a:chOff x="0" y="0"/>
            <a:chExt cx="68813563" cy="3847783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8813561" cy="38477831"/>
            </a:xfrm>
            <a:custGeom>
              <a:avLst/>
              <a:gdLst/>
              <a:ahLst/>
              <a:cxnLst/>
              <a:rect r="r" b="b" t="t" l="l"/>
              <a:pathLst>
                <a:path h="38477831" w="68813561">
                  <a:moveTo>
                    <a:pt x="68587503" y="0"/>
                  </a:moveTo>
                  <a:lnTo>
                    <a:pt x="0" y="0"/>
                  </a:lnTo>
                  <a:lnTo>
                    <a:pt x="0" y="38477831"/>
                  </a:lnTo>
                  <a:lnTo>
                    <a:pt x="68813561" y="38477831"/>
                  </a:lnTo>
                  <a:lnTo>
                    <a:pt x="68813561" y="0"/>
                  </a:lnTo>
                  <a:lnTo>
                    <a:pt x="68587503" y="0"/>
                  </a:lnTo>
                  <a:close/>
                  <a:moveTo>
                    <a:pt x="68587503" y="38251771"/>
                  </a:moveTo>
                  <a:lnTo>
                    <a:pt x="228600" y="38251771"/>
                  </a:lnTo>
                  <a:lnTo>
                    <a:pt x="228600" y="228600"/>
                  </a:lnTo>
                  <a:lnTo>
                    <a:pt x="68587503" y="228600"/>
                  </a:lnTo>
                  <a:lnTo>
                    <a:pt x="68587503" y="3825177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6306634" y="9704129"/>
            <a:ext cx="2737197" cy="608143"/>
          </a:xfrm>
          <a:prstGeom prst="rect">
            <a:avLst/>
          </a:prstGeom>
          <a:solidFill>
            <a:srgbClr val="01949A"/>
          </a:solidFill>
        </p:spPr>
      </p:sp>
      <p:sp>
        <p:nvSpPr>
          <p:cNvPr name="AutoShape 5" id="5"/>
          <p:cNvSpPr/>
          <p:nvPr/>
        </p:nvSpPr>
        <p:spPr>
          <a:xfrm rot="0">
            <a:off x="-1359743" y="-493257"/>
            <a:ext cx="3076956" cy="1968928"/>
          </a:xfrm>
          <a:prstGeom prst="rect">
            <a:avLst/>
          </a:prstGeom>
          <a:solidFill>
            <a:srgbClr val="CD0046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4532" t="0" r="12625" b="0"/>
          <a:stretch>
            <a:fillRect/>
          </a:stretch>
        </p:blipFill>
        <p:spPr>
          <a:xfrm flipH="false" flipV="false" rot="0">
            <a:off x="1270667" y="1954318"/>
            <a:ext cx="4232259" cy="774981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3228" t="0" r="8538" b="0"/>
          <a:stretch>
            <a:fillRect/>
          </a:stretch>
        </p:blipFill>
        <p:spPr>
          <a:xfrm flipH="false" flipV="false" rot="0">
            <a:off x="6230541" y="2828529"/>
            <a:ext cx="7908461" cy="6429771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873254" y="747609"/>
            <a:ext cx="14541492" cy="177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pc="164" sz="5499">
                <a:solidFill>
                  <a:srgbClr val="01949A"/>
                </a:solidFill>
                <a:latin typeface="Raleway Bold Italics"/>
              </a:rPr>
              <a:t>Padrões de Criação</a:t>
            </a:r>
          </a:p>
          <a:p>
            <a:pPr algn="ctr">
              <a:lnSpc>
                <a:spcPts val="7040"/>
              </a:lnSpc>
            </a:pPr>
            <a:r>
              <a:rPr lang="en-US" spc="164" sz="5500">
                <a:solidFill>
                  <a:srgbClr val="CD0046"/>
                </a:solidFill>
                <a:latin typeface="Raleway Bold Italics"/>
              </a:rPr>
              <a:t>Prototype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238" y="491207"/>
            <a:ext cx="17007889" cy="9510141"/>
            <a:chOff x="0" y="0"/>
            <a:chExt cx="68813563" cy="3847783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8813561" cy="38477831"/>
            </a:xfrm>
            <a:custGeom>
              <a:avLst/>
              <a:gdLst/>
              <a:ahLst/>
              <a:cxnLst/>
              <a:rect r="r" b="b" t="t" l="l"/>
              <a:pathLst>
                <a:path h="38477831" w="68813561">
                  <a:moveTo>
                    <a:pt x="68587503" y="0"/>
                  </a:moveTo>
                  <a:lnTo>
                    <a:pt x="0" y="0"/>
                  </a:lnTo>
                  <a:lnTo>
                    <a:pt x="0" y="38477831"/>
                  </a:lnTo>
                  <a:lnTo>
                    <a:pt x="68813561" y="38477831"/>
                  </a:lnTo>
                  <a:lnTo>
                    <a:pt x="68813561" y="0"/>
                  </a:lnTo>
                  <a:lnTo>
                    <a:pt x="68587503" y="0"/>
                  </a:lnTo>
                  <a:close/>
                  <a:moveTo>
                    <a:pt x="68587503" y="38251771"/>
                  </a:moveTo>
                  <a:lnTo>
                    <a:pt x="228600" y="38251771"/>
                  </a:lnTo>
                  <a:lnTo>
                    <a:pt x="228600" y="228600"/>
                  </a:lnTo>
                  <a:lnTo>
                    <a:pt x="68587503" y="228600"/>
                  </a:lnTo>
                  <a:lnTo>
                    <a:pt x="68587503" y="3825177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6306634" y="9704129"/>
            <a:ext cx="2737197" cy="608143"/>
          </a:xfrm>
          <a:prstGeom prst="rect">
            <a:avLst/>
          </a:prstGeom>
          <a:solidFill>
            <a:srgbClr val="01949A"/>
          </a:solidFill>
        </p:spPr>
      </p:sp>
      <p:sp>
        <p:nvSpPr>
          <p:cNvPr name="AutoShape 5" id="5"/>
          <p:cNvSpPr/>
          <p:nvPr/>
        </p:nvSpPr>
        <p:spPr>
          <a:xfrm rot="0">
            <a:off x="-1359743" y="-493257"/>
            <a:ext cx="3076956" cy="1968928"/>
          </a:xfrm>
          <a:prstGeom prst="rect">
            <a:avLst/>
          </a:prstGeom>
          <a:solidFill>
            <a:srgbClr val="CD0046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1307" t="0" r="922" b="0"/>
          <a:stretch>
            <a:fillRect/>
          </a:stretch>
        </p:blipFill>
        <p:spPr>
          <a:xfrm flipH="false" flipV="false" rot="0">
            <a:off x="5603747" y="2844488"/>
            <a:ext cx="7014351" cy="6591031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873254" y="747609"/>
            <a:ext cx="14541492" cy="177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pc="164" sz="5499">
                <a:solidFill>
                  <a:srgbClr val="01949A"/>
                </a:solidFill>
                <a:latin typeface="Raleway Bold Italics"/>
              </a:rPr>
              <a:t>Padrões de Criação</a:t>
            </a:r>
          </a:p>
          <a:p>
            <a:pPr algn="ctr">
              <a:lnSpc>
                <a:spcPts val="7040"/>
              </a:lnSpc>
            </a:pPr>
            <a:r>
              <a:rPr lang="en-US" spc="164" sz="5500">
                <a:solidFill>
                  <a:srgbClr val="CD0046"/>
                </a:solidFill>
                <a:latin typeface="Raleway Bold Italics"/>
              </a:rPr>
              <a:t>Prototype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43074" y="810130"/>
            <a:ext cx="1320185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0"/>
              </a:lnSpc>
            </a:pPr>
            <a:r>
              <a:rPr lang="en-US" spc="164" sz="5500">
                <a:solidFill>
                  <a:srgbClr val="01949A"/>
                </a:solidFill>
                <a:latin typeface="Raleway Bold Italics"/>
              </a:rPr>
              <a:t>Padrões de Projeto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438521" y="6065424"/>
            <a:ext cx="10480783" cy="3333697"/>
            <a:chOff x="0" y="0"/>
            <a:chExt cx="42405029" cy="1348807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42405027" cy="13488070"/>
            </a:xfrm>
            <a:custGeom>
              <a:avLst/>
              <a:gdLst/>
              <a:ahLst/>
              <a:cxnLst/>
              <a:rect r="r" b="b" t="t" l="l"/>
              <a:pathLst>
                <a:path h="13488070" w="42405027">
                  <a:moveTo>
                    <a:pt x="42178970" y="0"/>
                  </a:moveTo>
                  <a:lnTo>
                    <a:pt x="0" y="0"/>
                  </a:lnTo>
                  <a:lnTo>
                    <a:pt x="0" y="13488070"/>
                  </a:lnTo>
                  <a:lnTo>
                    <a:pt x="42405027" y="13488070"/>
                  </a:lnTo>
                  <a:lnTo>
                    <a:pt x="42405027" y="0"/>
                  </a:lnTo>
                  <a:lnTo>
                    <a:pt x="42178970" y="0"/>
                  </a:lnTo>
                  <a:close/>
                  <a:moveTo>
                    <a:pt x="42178970" y="13262011"/>
                  </a:moveTo>
                  <a:lnTo>
                    <a:pt x="228600" y="13262011"/>
                  </a:lnTo>
                  <a:lnTo>
                    <a:pt x="228600" y="228600"/>
                  </a:lnTo>
                  <a:lnTo>
                    <a:pt x="42178970" y="228600"/>
                  </a:lnTo>
                  <a:lnTo>
                    <a:pt x="42178970" y="1326201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369156" y="2423591"/>
            <a:ext cx="10480783" cy="3333697"/>
            <a:chOff x="0" y="0"/>
            <a:chExt cx="42405029" cy="1348807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42405027" cy="13488070"/>
            </a:xfrm>
            <a:custGeom>
              <a:avLst/>
              <a:gdLst/>
              <a:ahLst/>
              <a:cxnLst/>
              <a:rect r="r" b="b" t="t" l="l"/>
              <a:pathLst>
                <a:path h="13488070" w="42405027">
                  <a:moveTo>
                    <a:pt x="42178970" y="0"/>
                  </a:moveTo>
                  <a:lnTo>
                    <a:pt x="0" y="0"/>
                  </a:lnTo>
                  <a:lnTo>
                    <a:pt x="0" y="13488070"/>
                  </a:lnTo>
                  <a:lnTo>
                    <a:pt x="42405027" y="13488070"/>
                  </a:lnTo>
                  <a:lnTo>
                    <a:pt x="42405027" y="0"/>
                  </a:lnTo>
                  <a:lnTo>
                    <a:pt x="42178970" y="0"/>
                  </a:lnTo>
                  <a:close/>
                  <a:moveTo>
                    <a:pt x="42178970" y="13262011"/>
                  </a:moveTo>
                  <a:lnTo>
                    <a:pt x="228600" y="13262011"/>
                  </a:lnTo>
                  <a:lnTo>
                    <a:pt x="228600" y="228600"/>
                  </a:lnTo>
                  <a:lnTo>
                    <a:pt x="42178970" y="228600"/>
                  </a:lnTo>
                  <a:lnTo>
                    <a:pt x="42178970" y="1326201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4112537" y="3134361"/>
            <a:ext cx="5925833" cy="1912157"/>
            <a:chOff x="0" y="0"/>
            <a:chExt cx="7901111" cy="2549543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9525"/>
              <a:ext cx="7901111" cy="771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59"/>
                </a:lnSpc>
              </a:pPr>
              <a:r>
                <a:rPr lang="en-US" spc="303" sz="3799">
                  <a:solidFill>
                    <a:srgbClr val="CD0046"/>
                  </a:solidFill>
                  <a:latin typeface="Raleway"/>
                </a:rPr>
                <a:t>PROJETO ESCOLHIDO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196993"/>
              <a:ext cx="7901111" cy="13525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99"/>
                </a:lnSpc>
              </a:pPr>
              <a:r>
                <a:rPr lang="en-US" spc="29" sz="2999">
                  <a:solidFill>
                    <a:srgbClr val="01949A"/>
                  </a:solidFill>
                  <a:latin typeface="Raleway"/>
                </a:rPr>
                <a:t>Sistema de Gerenciamento de Clínica Médica</a:t>
              </a: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252234" y="3491740"/>
            <a:ext cx="1197400" cy="1197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604735" y="7133573"/>
            <a:ext cx="1197400" cy="1197400"/>
          </a:xfrm>
          <a:prstGeom prst="rect">
            <a:avLst/>
          </a:prstGeom>
        </p:spPr>
      </p:pic>
      <p:sp>
        <p:nvSpPr>
          <p:cNvPr name="AutoShape 12" id="12"/>
          <p:cNvSpPr/>
          <p:nvPr/>
        </p:nvSpPr>
        <p:spPr>
          <a:xfrm rot="0">
            <a:off x="16543131" y="-99314"/>
            <a:ext cx="2212366" cy="3593078"/>
          </a:xfrm>
          <a:prstGeom prst="rect">
            <a:avLst/>
          </a:prstGeom>
          <a:solidFill>
            <a:srgbClr val="01949A"/>
          </a:solidFill>
        </p:spPr>
      </p:sp>
      <p:sp>
        <p:nvSpPr>
          <p:cNvPr name="AutoShape 13" id="13"/>
          <p:cNvSpPr/>
          <p:nvPr/>
        </p:nvSpPr>
        <p:spPr>
          <a:xfrm rot="0">
            <a:off x="-1254725" y="9040963"/>
            <a:ext cx="3661279" cy="2107942"/>
          </a:xfrm>
          <a:prstGeom prst="rect">
            <a:avLst/>
          </a:prstGeom>
          <a:solidFill>
            <a:srgbClr val="CD0046"/>
          </a:solidFill>
        </p:spPr>
      </p:sp>
      <p:grpSp>
        <p:nvGrpSpPr>
          <p:cNvPr name="Group 14" id="14"/>
          <p:cNvGrpSpPr/>
          <p:nvPr/>
        </p:nvGrpSpPr>
        <p:grpSpPr>
          <a:xfrm rot="0">
            <a:off x="9806828" y="7038132"/>
            <a:ext cx="6868543" cy="1388282"/>
            <a:chOff x="0" y="0"/>
            <a:chExt cx="9158057" cy="1851043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9525"/>
              <a:ext cx="9158057" cy="771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59"/>
                </a:lnSpc>
              </a:pPr>
              <a:r>
                <a:rPr lang="en-US" spc="303" sz="3799">
                  <a:solidFill>
                    <a:srgbClr val="CD0046"/>
                  </a:solidFill>
                  <a:latin typeface="Raleway"/>
                </a:rPr>
                <a:t>TECNOLOGIA ESCOLHIDA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1196993"/>
              <a:ext cx="9158057" cy="654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99"/>
                </a:lnSpc>
              </a:pPr>
              <a:r>
                <a:rPr lang="en-US" spc="29" sz="2999">
                  <a:solidFill>
                    <a:srgbClr val="01949A"/>
                  </a:solidFill>
                  <a:latin typeface="Raleway"/>
                </a:rPr>
                <a:t>Python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238" y="491207"/>
            <a:ext cx="17007889" cy="9510141"/>
            <a:chOff x="0" y="0"/>
            <a:chExt cx="68813563" cy="3847783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8813561" cy="38477831"/>
            </a:xfrm>
            <a:custGeom>
              <a:avLst/>
              <a:gdLst/>
              <a:ahLst/>
              <a:cxnLst/>
              <a:rect r="r" b="b" t="t" l="l"/>
              <a:pathLst>
                <a:path h="38477831" w="68813561">
                  <a:moveTo>
                    <a:pt x="68587503" y="0"/>
                  </a:moveTo>
                  <a:lnTo>
                    <a:pt x="0" y="0"/>
                  </a:lnTo>
                  <a:lnTo>
                    <a:pt x="0" y="38477831"/>
                  </a:lnTo>
                  <a:lnTo>
                    <a:pt x="68813561" y="38477831"/>
                  </a:lnTo>
                  <a:lnTo>
                    <a:pt x="68813561" y="0"/>
                  </a:lnTo>
                  <a:lnTo>
                    <a:pt x="68587503" y="0"/>
                  </a:lnTo>
                  <a:close/>
                  <a:moveTo>
                    <a:pt x="68587503" y="38251771"/>
                  </a:moveTo>
                  <a:lnTo>
                    <a:pt x="228600" y="38251771"/>
                  </a:lnTo>
                  <a:lnTo>
                    <a:pt x="228600" y="228600"/>
                  </a:lnTo>
                  <a:lnTo>
                    <a:pt x="68587503" y="228600"/>
                  </a:lnTo>
                  <a:lnTo>
                    <a:pt x="68587503" y="3825177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6306634" y="9704129"/>
            <a:ext cx="2737197" cy="608143"/>
          </a:xfrm>
          <a:prstGeom prst="rect">
            <a:avLst/>
          </a:prstGeom>
          <a:solidFill>
            <a:srgbClr val="01949A"/>
          </a:solidFill>
        </p:spPr>
      </p:sp>
      <p:sp>
        <p:nvSpPr>
          <p:cNvPr name="AutoShape 5" id="5"/>
          <p:cNvSpPr/>
          <p:nvPr/>
        </p:nvSpPr>
        <p:spPr>
          <a:xfrm rot="0">
            <a:off x="-1359743" y="-493257"/>
            <a:ext cx="3076956" cy="1968928"/>
          </a:xfrm>
          <a:prstGeom prst="rect">
            <a:avLst/>
          </a:prstGeom>
          <a:solidFill>
            <a:srgbClr val="CD0046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56983" y="2158825"/>
            <a:ext cx="6056913" cy="5630546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1633" t="0" r="0" b="0"/>
          <a:stretch>
            <a:fillRect/>
          </a:stretch>
        </p:blipFill>
        <p:spPr>
          <a:xfrm flipH="false" flipV="false" rot="0">
            <a:off x="7532142" y="2801899"/>
            <a:ext cx="8302657" cy="4344396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7532142" y="7605310"/>
            <a:ext cx="5579563" cy="1914758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873254" y="747609"/>
            <a:ext cx="14541492" cy="177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pc="164" sz="5499">
                <a:solidFill>
                  <a:srgbClr val="01949A"/>
                </a:solidFill>
                <a:latin typeface="Raleway Bold Italics"/>
              </a:rPr>
              <a:t>Padrões de Criação</a:t>
            </a:r>
          </a:p>
          <a:p>
            <a:pPr algn="ctr">
              <a:lnSpc>
                <a:spcPts val="7040"/>
              </a:lnSpc>
            </a:pPr>
            <a:r>
              <a:rPr lang="en-US" spc="164" sz="5500">
                <a:solidFill>
                  <a:srgbClr val="CD0046"/>
                </a:solidFill>
                <a:latin typeface="Raleway Bold Italics"/>
              </a:rPr>
              <a:t>Prototype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238" y="491207"/>
            <a:ext cx="17007889" cy="9510141"/>
            <a:chOff x="0" y="0"/>
            <a:chExt cx="68813563" cy="3847783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8813561" cy="38477831"/>
            </a:xfrm>
            <a:custGeom>
              <a:avLst/>
              <a:gdLst/>
              <a:ahLst/>
              <a:cxnLst/>
              <a:rect r="r" b="b" t="t" l="l"/>
              <a:pathLst>
                <a:path h="38477831" w="68813561">
                  <a:moveTo>
                    <a:pt x="68587503" y="0"/>
                  </a:moveTo>
                  <a:lnTo>
                    <a:pt x="0" y="0"/>
                  </a:lnTo>
                  <a:lnTo>
                    <a:pt x="0" y="38477831"/>
                  </a:lnTo>
                  <a:lnTo>
                    <a:pt x="68813561" y="38477831"/>
                  </a:lnTo>
                  <a:lnTo>
                    <a:pt x="68813561" y="0"/>
                  </a:lnTo>
                  <a:lnTo>
                    <a:pt x="68587503" y="0"/>
                  </a:lnTo>
                  <a:close/>
                  <a:moveTo>
                    <a:pt x="68587503" y="38251771"/>
                  </a:moveTo>
                  <a:lnTo>
                    <a:pt x="228600" y="38251771"/>
                  </a:lnTo>
                  <a:lnTo>
                    <a:pt x="228600" y="228600"/>
                  </a:lnTo>
                  <a:lnTo>
                    <a:pt x="68587503" y="228600"/>
                  </a:lnTo>
                  <a:lnTo>
                    <a:pt x="68587503" y="3825177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6306634" y="9704129"/>
            <a:ext cx="2737197" cy="608143"/>
          </a:xfrm>
          <a:prstGeom prst="rect">
            <a:avLst/>
          </a:prstGeom>
          <a:solidFill>
            <a:srgbClr val="01949A"/>
          </a:solidFill>
        </p:spPr>
      </p:sp>
      <p:sp>
        <p:nvSpPr>
          <p:cNvPr name="AutoShape 5" id="5"/>
          <p:cNvSpPr/>
          <p:nvPr/>
        </p:nvSpPr>
        <p:spPr>
          <a:xfrm rot="0">
            <a:off x="-1359743" y="-493257"/>
            <a:ext cx="3076956" cy="1968928"/>
          </a:xfrm>
          <a:prstGeom prst="rect">
            <a:avLst/>
          </a:prstGeom>
          <a:solidFill>
            <a:srgbClr val="CD0046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377721" y="3762690"/>
            <a:ext cx="6719855" cy="3247394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4401503"/>
            <a:ext cx="6660226" cy="1941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13" indent="-323856" lvl="1">
              <a:lnSpc>
                <a:spcPts val="3840"/>
              </a:lnSpc>
              <a:buFont typeface="Arial"/>
              <a:buChar char="•"/>
            </a:pPr>
            <a:r>
              <a:rPr lang="en-US" spc="90" sz="3000">
                <a:solidFill>
                  <a:srgbClr val="01949A"/>
                </a:solidFill>
                <a:latin typeface="Raleway Italics"/>
              </a:rPr>
              <a:t>Possui um objetivo bem específico, garantir que apenas um objeto de uma determinada classe seja criado.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73254" y="747609"/>
            <a:ext cx="14541492" cy="177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pc="164" sz="5499">
                <a:solidFill>
                  <a:srgbClr val="01949A"/>
                </a:solidFill>
                <a:latin typeface="Raleway Bold Italics"/>
              </a:rPr>
              <a:t>Padrões de Criação</a:t>
            </a:r>
          </a:p>
          <a:p>
            <a:pPr algn="ctr">
              <a:lnSpc>
                <a:spcPts val="7040"/>
              </a:lnSpc>
            </a:pPr>
            <a:r>
              <a:rPr lang="en-US" spc="164" sz="5500">
                <a:solidFill>
                  <a:srgbClr val="CD0046"/>
                </a:solidFill>
                <a:latin typeface="Raleway Bold Italics"/>
              </a:rPr>
              <a:t>Singleton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238" y="491207"/>
            <a:ext cx="17007889" cy="9510141"/>
            <a:chOff x="0" y="0"/>
            <a:chExt cx="68813563" cy="3847783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8813561" cy="38477831"/>
            </a:xfrm>
            <a:custGeom>
              <a:avLst/>
              <a:gdLst/>
              <a:ahLst/>
              <a:cxnLst/>
              <a:rect r="r" b="b" t="t" l="l"/>
              <a:pathLst>
                <a:path h="38477831" w="68813561">
                  <a:moveTo>
                    <a:pt x="68587503" y="0"/>
                  </a:moveTo>
                  <a:lnTo>
                    <a:pt x="0" y="0"/>
                  </a:lnTo>
                  <a:lnTo>
                    <a:pt x="0" y="38477831"/>
                  </a:lnTo>
                  <a:lnTo>
                    <a:pt x="68813561" y="38477831"/>
                  </a:lnTo>
                  <a:lnTo>
                    <a:pt x="68813561" y="0"/>
                  </a:lnTo>
                  <a:lnTo>
                    <a:pt x="68587503" y="0"/>
                  </a:lnTo>
                  <a:close/>
                  <a:moveTo>
                    <a:pt x="68587503" y="38251771"/>
                  </a:moveTo>
                  <a:lnTo>
                    <a:pt x="228600" y="38251771"/>
                  </a:lnTo>
                  <a:lnTo>
                    <a:pt x="228600" y="228600"/>
                  </a:lnTo>
                  <a:lnTo>
                    <a:pt x="68587503" y="228600"/>
                  </a:lnTo>
                  <a:lnTo>
                    <a:pt x="68587503" y="3825177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6306634" y="9704129"/>
            <a:ext cx="2737197" cy="608143"/>
          </a:xfrm>
          <a:prstGeom prst="rect">
            <a:avLst/>
          </a:prstGeom>
          <a:solidFill>
            <a:srgbClr val="01949A"/>
          </a:solidFill>
        </p:spPr>
      </p:sp>
      <p:sp>
        <p:nvSpPr>
          <p:cNvPr name="AutoShape 5" id="5"/>
          <p:cNvSpPr/>
          <p:nvPr/>
        </p:nvSpPr>
        <p:spPr>
          <a:xfrm rot="0">
            <a:off x="-1359743" y="-493257"/>
            <a:ext cx="3076956" cy="1968928"/>
          </a:xfrm>
          <a:prstGeom prst="rect">
            <a:avLst/>
          </a:prstGeom>
          <a:solidFill>
            <a:srgbClr val="CD0046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2004" t="0" r="0" b="0"/>
          <a:stretch>
            <a:fillRect/>
          </a:stretch>
        </p:blipFill>
        <p:spPr>
          <a:xfrm flipH="false" flipV="false" rot="0">
            <a:off x="5208068" y="2741698"/>
            <a:ext cx="7277394" cy="6516602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873254" y="747609"/>
            <a:ext cx="14541492" cy="177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pc="164" sz="5499">
                <a:solidFill>
                  <a:srgbClr val="01949A"/>
                </a:solidFill>
                <a:latin typeface="Raleway Bold Italics"/>
              </a:rPr>
              <a:t>Padrões de Criação</a:t>
            </a:r>
          </a:p>
          <a:p>
            <a:pPr algn="ctr">
              <a:lnSpc>
                <a:spcPts val="7040"/>
              </a:lnSpc>
            </a:pPr>
            <a:r>
              <a:rPr lang="en-US" spc="164" sz="5500">
                <a:solidFill>
                  <a:srgbClr val="CD0046"/>
                </a:solidFill>
                <a:latin typeface="Raleway Bold Italics"/>
              </a:rPr>
              <a:t>Singleton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238" y="491207"/>
            <a:ext cx="17007889" cy="9510141"/>
            <a:chOff x="0" y="0"/>
            <a:chExt cx="68813563" cy="3847783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8813561" cy="38477831"/>
            </a:xfrm>
            <a:custGeom>
              <a:avLst/>
              <a:gdLst/>
              <a:ahLst/>
              <a:cxnLst/>
              <a:rect r="r" b="b" t="t" l="l"/>
              <a:pathLst>
                <a:path h="38477831" w="68813561">
                  <a:moveTo>
                    <a:pt x="68587503" y="0"/>
                  </a:moveTo>
                  <a:lnTo>
                    <a:pt x="0" y="0"/>
                  </a:lnTo>
                  <a:lnTo>
                    <a:pt x="0" y="38477831"/>
                  </a:lnTo>
                  <a:lnTo>
                    <a:pt x="68813561" y="38477831"/>
                  </a:lnTo>
                  <a:lnTo>
                    <a:pt x="68813561" y="0"/>
                  </a:lnTo>
                  <a:lnTo>
                    <a:pt x="68587503" y="0"/>
                  </a:lnTo>
                  <a:close/>
                  <a:moveTo>
                    <a:pt x="68587503" y="38251771"/>
                  </a:moveTo>
                  <a:lnTo>
                    <a:pt x="228600" y="38251771"/>
                  </a:lnTo>
                  <a:lnTo>
                    <a:pt x="228600" y="228600"/>
                  </a:lnTo>
                  <a:lnTo>
                    <a:pt x="68587503" y="228600"/>
                  </a:lnTo>
                  <a:lnTo>
                    <a:pt x="68587503" y="3825177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6306634" y="9704129"/>
            <a:ext cx="2737197" cy="608143"/>
          </a:xfrm>
          <a:prstGeom prst="rect">
            <a:avLst/>
          </a:prstGeom>
          <a:solidFill>
            <a:srgbClr val="01949A"/>
          </a:solidFill>
        </p:spPr>
      </p:sp>
      <p:sp>
        <p:nvSpPr>
          <p:cNvPr name="AutoShape 5" id="5"/>
          <p:cNvSpPr/>
          <p:nvPr/>
        </p:nvSpPr>
        <p:spPr>
          <a:xfrm rot="0">
            <a:off x="-1359743" y="-493257"/>
            <a:ext cx="3076956" cy="1968928"/>
          </a:xfrm>
          <a:prstGeom prst="rect">
            <a:avLst/>
          </a:prstGeom>
          <a:solidFill>
            <a:srgbClr val="CD0046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956" t="0" r="0" b="0"/>
          <a:stretch>
            <a:fillRect/>
          </a:stretch>
        </p:blipFill>
        <p:spPr>
          <a:xfrm flipH="false" flipV="false" rot="0">
            <a:off x="626578" y="3284665"/>
            <a:ext cx="6846963" cy="507384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2179" b="0"/>
          <a:stretch>
            <a:fillRect/>
          </a:stretch>
        </p:blipFill>
        <p:spPr>
          <a:xfrm flipH="false" flipV="false" rot="0">
            <a:off x="7607949" y="4269695"/>
            <a:ext cx="9651351" cy="2276851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873254" y="747609"/>
            <a:ext cx="14541492" cy="177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pc="164" sz="5499">
                <a:solidFill>
                  <a:srgbClr val="01949A"/>
                </a:solidFill>
                <a:latin typeface="Raleway Bold Italics"/>
              </a:rPr>
              <a:t>Padrões de Criação</a:t>
            </a:r>
          </a:p>
          <a:p>
            <a:pPr algn="ctr">
              <a:lnSpc>
                <a:spcPts val="7040"/>
              </a:lnSpc>
            </a:pPr>
            <a:r>
              <a:rPr lang="en-US" spc="164" sz="5500">
                <a:solidFill>
                  <a:srgbClr val="CD0046"/>
                </a:solidFill>
                <a:latin typeface="Raleway Bold Italics"/>
              </a:rPr>
              <a:t>Singleton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238" y="491207"/>
            <a:ext cx="17007889" cy="9510141"/>
            <a:chOff x="0" y="0"/>
            <a:chExt cx="68813563" cy="3847783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8813561" cy="38477831"/>
            </a:xfrm>
            <a:custGeom>
              <a:avLst/>
              <a:gdLst/>
              <a:ahLst/>
              <a:cxnLst/>
              <a:rect r="r" b="b" t="t" l="l"/>
              <a:pathLst>
                <a:path h="38477831" w="68813561">
                  <a:moveTo>
                    <a:pt x="68587503" y="0"/>
                  </a:moveTo>
                  <a:lnTo>
                    <a:pt x="0" y="0"/>
                  </a:lnTo>
                  <a:lnTo>
                    <a:pt x="0" y="38477831"/>
                  </a:lnTo>
                  <a:lnTo>
                    <a:pt x="68813561" y="38477831"/>
                  </a:lnTo>
                  <a:lnTo>
                    <a:pt x="68813561" y="0"/>
                  </a:lnTo>
                  <a:lnTo>
                    <a:pt x="68587503" y="0"/>
                  </a:lnTo>
                  <a:close/>
                  <a:moveTo>
                    <a:pt x="68587503" y="38251771"/>
                  </a:moveTo>
                  <a:lnTo>
                    <a:pt x="228600" y="38251771"/>
                  </a:lnTo>
                  <a:lnTo>
                    <a:pt x="228600" y="228600"/>
                  </a:lnTo>
                  <a:lnTo>
                    <a:pt x="68587503" y="228600"/>
                  </a:lnTo>
                  <a:lnTo>
                    <a:pt x="68587503" y="3825177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6306634" y="9704129"/>
            <a:ext cx="2737197" cy="608143"/>
          </a:xfrm>
          <a:prstGeom prst="rect">
            <a:avLst/>
          </a:prstGeom>
          <a:solidFill>
            <a:srgbClr val="01949A"/>
          </a:solidFill>
        </p:spPr>
      </p:sp>
      <p:sp>
        <p:nvSpPr>
          <p:cNvPr name="AutoShape 5" id="5"/>
          <p:cNvSpPr/>
          <p:nvPr/>
        </p:nvSpPr>
        <p:spPr>
          <a:xfrm rot="0">
            <a:off x="-1359743" y="-493257"/>
            <a:ext cx="3076956" cy="1968928"/>
          </a:xfrm>
          <a:prstGeom prst="rect">
            <a:avLst/>
          </a:prstGeom>
          <a:solidFill>
            <a:srgbClr val="CD0046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905182" y="3062309"/>
            <a:ext cx="8186560" cy="5632954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873254" y="747609"/>
            <a:ext cx="14541492" cy="177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pc="164" sz="5499">
                <a:solidFill>
                  <a:srgbClr val="01949A"/>
                </a:solidFill>
                <a:latin typeface="Raleway Bold Italics"/>
              </a:rPr>
              <a:t>Padrões de Estrutura</a:t>
            </a:r>
          </a:p>
          <a:p>
            <a:pPr algn="ctr">
              <a:lnSpc>
                <a:spcPts val="7040"/>
              </a:lnSpc>
            </a:pPr>
            <a:r>
              <a:rPr lang="en-US" spc="164" sz="5500">
                <a:solidFill>
                  <a:srgbClr val="CD0046"/>
                </a:solidFill>
                <a:latin typeface="Raleway Bold Italics"/>
              </a:rPr>
              <a:t>Composite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787990"/>
            <a:ext cx="6395606" cy="3398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13" indent="-323856" lvl="1">
              <a:lnSpc>
                <a:spcPts val="3840"/>
              </a:lnSpc>
              <a:buFont typeface="Arial"/>
              <a:buChar char="•"/>
            </a:pPr>
            <a:r>
              <a:rPr lang="en-US" spc="90" sz="3000">
                <a:solidFill>
                  <a:srgbClr val="01949A"/>
                </a:solidFill>
                <a:latin typeface="Raleway Italics"/>
              </a:rPr>
              <a:t> Permite tratar objetos individuais de forma uniforme.</a:t>
            </a:r>
          </a:p>
          <a:p>
            <a:pPr>
              <a:lnSpc>
                <a:spcPts val="3840"/>
              </a:lnSpc>
            </a:pPr>
          </a:p>
          <a:p>
            <a:pPr algn="just" marL="647713" indent="-323856" lvl="1">
              <a:lnSpc>
                <a:spcPts val="3840"/>
              </a:lnSpc>
              <a:buFont typeface="Arial"/>
              <a:buChar char="•"/>
            </a:pPr>
            <a:r>
              <a:rPr lang="en-US" spc="90" sz="3000">
                <a:solidFill>
                  <a:srgbClr val="01949A"/>
                </a:solidFill>
                <a:latin typeface="Raleway Italics"/>
              </a:rPr>
              <a:t>Propósito é compor objetos em estruturas de árvores que representam hierarquias.</a:t>
            </a:r>
          </a:p>
          <a:p>
            <a:pPr>
              <a:lnSpc>
                <a:spcPts val="3840"/>
              </a:lnSpc>
            </a:pP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238" y="491207"/>
            <a:ext cx="17007889" cy="9510141"/>
            <a:chOff x="0" y="0"/>
            <a:chExt cx="68813563" cy="3847783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8813561" cy="38477831"/>
            </a:xfrm>
            <a:custGeom>
              <a:avLst/>
              <a:gdLst/>
              <a:ahLst/>
              <a:cxnLst/>
              <a:rect r="r" b="b" t="t" l="l"/>
              <a:pathLst>
                <a:path h="38477831" w="68813561">
                  <a:moveTo>
                    <a:pt x="68587503" y="0"/>
                  </a:moveTo>
                  <a:lnTo>
                    <a:pt x="0" y="0"/>
                  </a:lnTo>
                  <a:lnTo>
                    <a:pt x="0" y="38477831"/>
                  </a:lnTo>
                  <a:lnTo>
                    <a:pt x="68813561" y="38477831"/>
                  </a:lnTo>
                  <a:lnTo>
                    <a:pt x="68813561" y="0"/>
                  </a:lnTo>
                  <a:lnTo>
                    <a:pt x="68587503" y="0"/>
                  </a:lnTo>
                  <a:close/>
                  <a:moveTo>
                    <a:pt x="68587503" y="38251771"/>
                  </a:moveTo>
                  <a:lnTo>
                    <a:pt x="228600" y="38251771"/>
                  </a:lnTo>
                  <a:lnTo>
                    <a:pt x="228600" y="228600"/>
                  </a:lnTo>
                  <a:lnTo>
                    <a:pt x="68587503" y="228600"/>
                  </a:lnTo>
                  <a:lnTo>
                    <a:pt x="68587503" y="3825177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6306634" y="9704129"/>
            <a:ext cx="2737197" cy="608143"/>
          </a:xfrm>
          <a:prstGeom prst="rect">
            <a:avLst/>
          </a:prstGeom>
          <a:solidFill>
            <a:srgbClr val="01949A"/>
          </a:solidFill>
        </p:spPr>
      </p:sp>
      <p:sp>
        <p:nvSpPr>
          <p:cNvPr name="AutoShape 5" id="5"/>
          <p:cNvSpPr/>
          <p:nvPr/>
        </p:nvSpPr>
        <p:spPr>
          <a:xfrm rot="0">
            <a:off x="-1359743" y="-493257"/>
            <a:ext cx="3076956" cy="1968928"/>
          </a:xfrm>
          <a:prstGeom prst="rect">
            <a:avLst/>
          </a:prstGeom>
          <a:solidFill>
            <a:srgbClr val="CD0046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1986" t="0" r="27805" b="0"/>
          <a:stretch>
            <a:fillRect/>
          </a:stretch>
        </p:blipFill>
        <p:spPr>
          <a:xfrm flipH="false" flipV="false" rot="0">
            <a:off x="879851" y="3114631"/>
            <a:ext cx="7015719" cy="4917754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1787" t="0" r="0" b="0"/>
          <a:stretch>
            <a:fillRect/>
          </a:stretch>
        </p:blipFill>
        <p:spPr>
          <a:xfrm flipH="false" flipV="false" rot="0">
            <a:off x="8515583" y="2901540"/>
            <a:ext cx="7791051" cy="3082292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2335" t="0" r="0" b="0"/>
          <a:stretch>
            <a:fillRect/>
          </a:stretch>
        </p:blipFill>
        <p:spPr>
          <a:xfrm flipH="false" flipV="false" rot="0">
            <a:off x="8515583" y="6312957"/>
            <a:ext cx="7791051" cy="3391171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873254" y="747609"/>
            <a:ext cx="14541492" cy="177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pc="164" sz="5499">
                <a:solidFill>
                  <a:srgbClr val="01949A"/>
                </a:solidFill>
                <a:latin typeface="Raleway Bold Italics"/>
              </a:rPr>
              <a:t>Padrões de Estrutura</a:t>
            </a:r>
          </a:p>
          <a:p>
            <a:pPr algn="ctr">
              <a:lnSpc>
                <a:spcPts val="7040"/>
              </a:lnSpc>
            </a:pPr>
            <a:r>
              <a:rPr lang="en-US" spc="164" sz="5500">
                <a:solidFill>
                  <a:srgbClr val="CD0046"/>
                </a:solidFill>
                <a:latin typeface="Raleway Bold Italics"/>
              </a:rPr>
              <a:t>Composite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238" y="491207"/>
            <a:ext cx="17007889" cy="9510141"/>
            <a:chOff x="0" y="0"/>
            <a:chExt cx="68813563" cy="3847783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8813561" cy="38477831"/>
            </a:xfrm>
            <a:custGeom>
              <a:avLst/>
              <a:gdLst/>
              <a:ahLst/>
              <a:cxnLst/>
              <a:rect r="r" b="b" t="t" l="l"/>
              <a:pathLst>
                <a:path h="38477831" w="68813561">
                  <a:moveTo>
                    <a:pt x="68587503" y="0"/>
                  </a:moveTo>
                  <a:lnTo>
                    <a:pt x="0" y="0"/>
                  </a:lnTo>
                  <a:lnTo>
                    <a:pt x="0" y="38477831"/>
                  </a:lnTo>
                  <a:lnTo>
                    <a:pt x="68813561" y="38477831"/>
                  </a:lnTo>
                  <a:lnTo>
                    <a:pt x="68813561" y="0"/>
                  </a:lnTo>
                  <a:lnTo>
                    <a:pt x="68587503" y="0"/>
                  </a:lnTo>
                  <a:close/>
                  <a:moveTo>
                    <a:pt x="68587503" y="38251771"/>
                  </a:moveTo>
                  <a:lnTo>
                    <a:pt x="228600" y="38251771"/>
                  </a:lnTo>
                  <a:lnTo>
                    <a:pt x="228600" y="228600"/>
                  </a:lnTo>
                  <a:lnTo>
                    <a:pt x="68587503" y="228600"/>
                  </a:lnTo>
                  <a:lnTo>
                    <a:pt x="68587503" y="3825177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6306634" y="9704129"/>
            <a:ext cx="2737197" cy="608143"/>
          </a:xfrm>
          <a:prstGeom prst="rect">
            <a:avLst/>
          </a:prstGeom>
          <a:solidFill>
            <a:srgbClr val="01949A"/>
          </a:solidFill>
        </p:spPr>
      </p:sp>
      <p:sp>
        <p:nvSpPr>
          <p:cNvPr name="AutoShape 5" id="5"/>
          <p:cNvSpPr/>
          <p:nvPr/>
        </p:nvSpPr>
        <p:spPr>
          <a:xfrm rot="0">
            <a:off x="-1359743" y="-493257"/>
            <a:ext cx="3076956" cy="1968928"/>
          </a:xfrm>
          <a:prstGeom prst="rect">
            <a:avLst/>
          </a:prstGeom>
          <a:solidFill>
            <a:srgbClr val="CD0046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2289" t="0" r="5828" b="0"/>
          <a:stretch>
            <a:fillRect/>
          </a:stretch>
        </p:blipFill>
        <p:spPr>
          <a:xfrm flipH="false" flipV="false" rot="0">
            <a:off x="797157" y="3346906"/>
            <a:ext cx="9385864" cy="4717825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1434" b="0"/>
          <a:stretch>
            <a:fillRect/>
          </a:stretch>
        </p:blipFill>
        <p:spPr>
          <a:xfrm flipH="false" flipV="false" rot="0">
            <a:off x="10518296" y="4734819"/>
            <a:ext cx="6029619" cy="1616729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873254" y="747609"/>
            <a:ext cx="14541492" cy="177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pc="164" sz="5499">
                <a:solidFill>
                  <a:srgbClr val="01949A"/>
                </a:solidFill>
                <a:latin typeface="Raleway Bold Italics"/>
              </a:rPr>
              <a:t>Padrões de Estrutura</a:t>
            </a:r>
          </a:p>
          <a:p>
            <a:pPr algn="ctr">
              <a:lnSpc>
                <a:spcPts val="7040"/>
              </a:lnSpc>
            </a:pPr>
            <a:r>
              <a:rPr lang="en-US" spc="164" sz="5500">
                <a:solidFill>
                  <a:srgbClr val="CD0046"/>
                </a:solidFill>
                <a:latin typeface="Raleway Bold Italics"/>
              </a:rPr>
              <a:t>Composite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238" y="491207"/>
            <a:ext cx="17007889" cy="9510141"/>
            <a:chOff x="0" y="0"/>
            <a:chExt cx="68813563" cy="3847783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8813561" cy="38477831"/>
            </a:xfrm>
            <a:custGeom>
              <a:avLst/>
              <a:gdLst/>
              <a:ahLst/>
              <a:cxnLst/>
              <a:rect r="r" b="b" t="t" l="l"/>
              <a:pathLst>
                <a:path h="38477831" w="68813561">
                  <a:moveTo>
                    <a:pt x="68587503" y="0"/>
                  </a:moveTo>
                  <a:lnTo>
                    <a:pt x="0" y="0"/>
                  </a:lnTo>
                  <a:lnTo>
                    <a:pt x="0" y="38477831"/>
                  </a:lnTo>
                  <a:lnTo>
                    <a:pt x="68813561" y="38477831"/>
                  </a:lnTo>
                  <a:lnTo>
                    <a:pt x="68813561" y="0"/>
                  </a:lnTo>
                  <a:lnTo>
                    <a:pt x="68587503" y="0"/>
                  </a:lnTo>
                  <a:close/>
                  <a:moveTo>
                    <a:pt x="68587503" y="38251771"/>
                  </a:moveTo>
                  <a:lnTo>
                    <a:pt x="228600" y="38251771"/>
                  </a:lnTo>
                  <a:lnTo>
                    <a:pt x="228600" y="228600"/>
                  </a:lnTo>
                  <a:lnTo>
                    <a:pt x="68587503" y="228600"/>
                  </a:lnTo>
                  <a:lnTo>
                    <a:pt x="68587503" y="3825177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6306634" y="9704129"/>
            <a:ext cx="2737197" cy="608143"/>
          </a:xfrm>
          <a:prstGeom prst="rect">
            <a:avLst/>
          </a:prstGeom>
          <a:solidFill>
            <a:srgbClr val="01949A"/>
          </a:solidFill>
        </p:spPr>
      </p:sp>
      <p:sp>
        <p:nvSpPr>
          <p:cNvPr name="AutoShape 5" id="5"/>
          <p:cNvSpPr/>
          <p:nvPr/>
        </p:nvSpPr>
        <p:spPr>
          <a:xfrm rot="0">
            <a:off x="-1359743" y="-493257"/>
            <a:ext cx="3076956" cy="1968928"/>
          </a:xfrm>
          <a:prstGeom prst="rect">
            <a:avLst/>
          </a:prstGeom>
          <a:solidFill>
            <a:srgbClr val="CD0046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601502" y="2808528"/>
            <a:ext cx="9502038" cy="5386018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873254" y="747609"/>
            <a:ext cx="14541492" cy="177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pc="164" sz="5499">
                <a:solidFill>
                  <a:srgbClr val="01949A"/>
                </a:solidFill>
                <a:latin typeface="Raleway Bold Italics"/>
              </a:rPr>
              <a:t>Padrões de Estrutura</a:t>
            </a:r>
          </a:p>
          <a:p>
            <a:pPr algn="ctr">
              <a:lnSpc>
                <a:spcPts val="7040"/>
              </a:lnSpc>
            </a:pPr>
            <a:r>
              <a:rPr lang="en-US" spc="164" sz="5500">
                <a:solidFill>
                  <a:srgbClr val="CD0046"/>
                </a:solidFill>
                <a:latin typeface="Raleway Bold Italics"/>
              </a:rPr>
              <a:t>Decorator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787990"/>
            <a:ext cx="6395606" cy="388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13" indent="-323856" lvl="1">
              <a:lnSpc>
                <a:spcPts val="3840"/>
              </a:lnSpc>
              <a:buFont typeface="Arial"/>
              <a:buChar char="•"/>
            </a:pPr>
            <a:r>
              <a:rPr lang="en-US" spc="90" sz="3000">
                <a:solidFill>
                  <a:srgbClr val="01949A"/>
                </a:solidFill>
                <a:latin typeface="Raleway Italics"/>
              </a:rPr>
              <a:t>Permite compor/decorar os parâmetros de forma dinâmica.</a:t>
            </a:r>
          </a:p>
          <a:p>
            <a:pPr>
              <a:lnSpc>
                <a:spcPts val="3840"/>
              </a:lnSpc>
            </a:pPr>
          </a:p>
          <a:p>
            <a:pPr algn="just" marL="647713" indent="-323856" lvl="1">
              <a:lnSpc>
                <a:spcPts val="3840"/>
              </a:lnSpc>
              <a:buFont typeface="Arial"/>
              <a:buChar char="•"/>
            </a:pPr>
            <a:r>
              <a:rPr lang="en-US" spc="90" sz="3000">
                <a:solidFill>
                  <a:srgbClr val="01949A"/>
                </a:solidFill>
                <a:latin typeface="Raleway Italics"/>
              </a:rPr>
              <a:t>Propósito é compor objetos em estruturas de árvores que representam hierarquias.</a:t>
            </a:r>
          </a:p>
          <a:p>
            <a:pPr>
              <a:lnSpc>
                <a:spcPts val="3840"/>
              </a:lnSpc>
            </a:pP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238" y="491207"/>
            <a:ext cx="17007889" cy="9510141"/>
            <a:chOff x="0" y="0"/>
            <a:chExt cx="68813563" cy="3847783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8813561" cy="38477831"/>
            </a:xfrm>
            <a:custGeom>
              <a:avLst/>
              <a:gdLst/>
              <a:ahLst/>
              <a:cxnLst/>
              <a:rect r="r" b="b" t="t" l="l"/>
              <a:pathLst>
                <a:path h="38477831" w="68813561">
                  <a:moveTo>
                    <a:pt x="68587503" y="0"/>
                  </a:moveTo>
                  <a:lnTo>
                    <a:pt x="0" y="0"/>
                  </a:lnTo>
                  <a:lnTo>
                    <a:pt x="0" y="38477831"/>
                  </a:lnTo>
                  <a:lnTo>
                    <a:pt x="68813561" y="38477831"/>
                  </a:lnTo>
                  <a:lnTo>
                    <a:pt x="68813561" y="0"/>
                  </a:lnTo>
                  <a:lnTo>
                    <a:pt x="68587503" y="0"/>
                  </a:lnTo>
                  <a:close/>
                  <a:moveTo>
                    <a:pt x="68587503" y="38251771"/>
                  </a:moveTo>
                  <a:lnTo>
                    <a:pt x="228600" y="38251771"/>
                  </a:lnTo>
                  <a:lnTo>
                    <a:pt x="228600" y="228600"/>
                  </a:lnTo>
                  <a:lnTo>
                    <a:pt x="68587503" y="228600"/>
                  </a:lnTo>
                  <a:lnTo>
                    <a:pt x="68587503" y="3825177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6306634" y="9704129"/>
            <a:ext cx="2737197" cy="608143"/>
          </a:xfrm>
          <a:prstGeom prst="rect">
            <a:avLst/>
          </a:prstGeom>
          <a:solidFill>
            <a:srgbClr val="01949A"/>
          </a:solidFill>
        </p:spPr>
      </p:sp>
      <p:sp>
        <p:nvSpPr>
          <p:cNvPr name="AutoShape 5" id="5"/>
          <p:cNvSpPr/>
          <p:nvPr/>
        </p:nvSpPr>
        <p:spPr>
          <a:xfrm rot="0">
            <a:off x="-1359743" y="-493257"/>
            <a:ext cx="3076956" cy="1968928"/>
          </a:xfrm>
          <a:prstGeom prst="rect">
            <a:avLst/>
          </a:prstGeom>
          <a:solidFill>
            <a:srgbClr val="CD0046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3212" t="0" r="0" b="0"/>
          <a:stretch>
            <a:fillRect/>
          </a:stretch>
        </p:blipFill>
        <p:spPr>
          <a:xfrm flipH="false" flipV="false" rot="0">
            <a:off x="4387805" y="3016692"/>
            <a:ext cx="9512389" cy="5865659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873254" y="747609"/>
            <a:ext cx="14541492" cy="177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pc="164" sz="5499">
                <a:solidFill>
                  <a:srgbClr val="01949A"/>
                </a:solidFill>
                <a:latin typeface="Raleway Bold Italics"/>
              </a:rPr>
              <a:t>Padrões de Estrutura</a:t>
            </a:r>
          </a:p>
          <a:p>
            <a:pPr algn="ctr">
              <a:lnSpc>
                <a:spcPts val="7040"/>
              </a:lnSpc>
            </a:pPr>
            <a:r>
              <a:rPr lang="en-US" spc="164" sz="5500">
                <a:solidFill>
                  <a:srgbClr val="CD0046"/>
                </a:solidFill>
                <a:latin typeface="Raleway Bold Italics"/>
              </a:rPr>
              <a:t>Decorator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238" y="491207"/>
            <a:ext cx="17007889" cy="9510141"/>
            <a:chOff x="0" y="0"/>
            <a:chExt cx="68813563" cy="3847783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8813561" cy="38477831"/>
            </a:xfrm>
            <a:custGeom>
              <a:avLst/>
              <a:gdLst/>
              <a:ahLst/>
              <a:cxnLst/>
              <a:rect r="r" b="b" t="t" l="l"/>
              <a:pathLst>
                <a:path h="38477831" w="68813561">
                  <a:moveTo>
                    <a:pt x="68587503" y="0"/>
                  </a:moveTo>
                  <a:lnTo>
                    <a:pt x="0" y="0"/>
                  </a:lnTo>
                  <a:lnTo>
                    <a:pt x="0" y="38477831"/>
                  </a:lnTo>
                  <a:lnTo>
                    <a:pt x="68813561" y="38477831"/>
                  </a:lnTo>
                  <a:lnTo>
                    <a:pt x="68813561" y="0"/>
                  </a:lnTo>
                  <a:lnTo>
                    <a:pt x="68587503" y="0"/>
                  </a:lnTo>
                  <a:close/>
                  <a:moveTo>
                    <a:pt x="68587503" y="38251771"/>
                  </a:moveTo>
                  <a:lnTo>
                    <a:pt x="228600" y="38251771"/>
                  </a:lnTo>
                  <a:lnTo>
                    <a:pt x="228600" y="228600"/>
                  </a:lnTo>
                  <a:lnTo>
                    <a:pt x="68587503" y="228600"/>
                  </a:lnTo>
                  <a:lnTo>
                    <a:pt x="68587503" y="3825177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6306634" y="9704129"/>
            <a:ext cx="2737197" cy="608143"/>
          </a:xfrm>
          <a:prstGeom prst="rect">
            <a:avLst/>
          </a:prstGeom>
          <a:solidFill>
            <a:srgbClr val="01949A"/>
          </a:solidFill>
        </p:spPr>
      </p:sp>
      <p:sp>
        <p:nvSpPr>
          <p:cNvPr name="AutoShape 5" id="5"/>
          <p:cNvSpPr/>
          <p:nvPr/>
        </p:nvSpPr>
        <p:spPr>
          <a:xfrm rot="0">
            <a:off x="-1359743" y="-493257"/>
            <a:ext cx="3076956" cy="1968928"/>
          </a:xfrm>
          <a:prstGeom prst="rect">
            <a:avLst/>
          </a:prstGeom>
          <a:solidFill>
            <a:srgbClr val="CD0046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2891" t="0" r="0" b="0"/>
          <a:stretch>
            <a:fillRect/>
          </a:stretch>
        </p:blipFill>
        <p:spPr>
          <a:xfrm flipH="false" flipV="false" rot="0">
            <a:off x="1425630" y="2896718"/>
            <a:ext cx="6231965" cy="3225577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2336" t="0" r="0" b="0"/>
          <a:stretch>
            <a:fillRect/>
          </a:stretch>
        </p:blipFill>
        <p:spPr>
          <a:xfrm flipH="false" flipV="false" rot="0">
            <a:off x="9714490" y="2933999"/>
            <a:ext cx="6221312" cy="3151015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5756231" y="6371896"/>
            <a:ext cx="6775539" cy="3332232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873254" y="747609"/>
            <a:ext cx="14541492" cy="177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pc="164" sz="5499">
                <a:solidFill>
                  <a:srgbClr val="01949A"/>
                </a:solidFill>
                <a:latin typeface="Raleway Bold Italics"/>
              </a:rPr>
              <a:t>Padrões de Estrutura</a:t>
            </a:r>
          </a:p>
          <a:p>
            <a:pPr algn="ctr">
              <a:lnSpc>
                <a:spcPts val="7040"/>
              </a:lnSpc>
            </a:pPr>
            <a:r>
              <a:rPr lang="en-US" spc="164" sz="5500">
                <a:solidFill>
                  <a:srgbClr val="CD0046"/>
                </a:solidFill>
                <a:latin typeface="Raleway Bold Italics"/>
              </a:rPr>
              <a:t>Decorator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05182" y="3115041"/>
            <a:ext cx="10480783" cy="3333697"/>
            <a:chOff x="0" y="0"/>
            <a:chExt cx="42405029" cy="1348807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42405027" cy="13488070"/>
            </a:xfrm>
            <a:custGeom>
              <a:avLst/>
              <a:gdLst/>
              <a:ahLst/>
              <a:cxnLst/>
              <a:rect r="r" b="b" t="t" l="l"/>
              <a:pathLst>
                <a:path h="13488070" w="42405027">
                  <a:moveTo>
                    <a:pt x="42178970" y="0"/>
                  </a:moveTo>
                  <a:lnTo>
                    <a:pt x="0" y="0"/>
                  </a:lnTo>
                  <a:lnTo>
                    <a:pt x="0" y="13488070"/>
                  </a:lnTo>
                  <a:lnTo>
                    <a:pt x="42405027" y="13488070"/>
                  </a:lnTo>
                  <a:lnTo>
                    <a:pt x="42405027" y="0"/>
                  </a:lnTo>
                  <a:lnTo>
                    <a:pt x="42178970" y="0"/>
                  </a:lnTo>
                  <a:close/>
                  <a:moveTo>
                    <a:pt x="42178970" y="13262011"/>
                  </a:moveTo>
                  <a:lnTo>
                    <a:pt x="228600" y="13262011"/>
                  </a:lnTo>
                  <a:lnTo>
                    <a:pt x="228600" y="228600"/>
                  </a:lnTo>
                  <a:lnTo>
                    <a:pt x="42178970" y="228600"/>
                  </a:lnTo>
                  <a:lnTo>
                    <a:pt x="42178970" y="1326201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401238" y="491207"/>
            <a:ext cx="17007889" cy="9510141"/>
            <a:chOff x="0" y="0"/>
            <a:chExt cx="68813563" cy="38477831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68813561" cy="38477831"/>
            </a:xfrm>
            <a:custGeom>
              <a:avLst/>
              <a:gdLst/>
              <a:ahLst/>
              <a:cxnLst/>
              <a:rect r="r" b="b" t="t" l="l"/>
              <a:pathLst>
                <a:path h="38477831" w="68813561">
                  <a:moveTo>
                    <a:pt x="68587503" y="0"/>
                  </a:moveTo>
                  <a:lnTo>
                    <a:pt x="0" y="0"/>
                  </a:lnTo>
                  <a:lnTo>
                    <a:pt x="0" y="38477831"/>
                  </a:lnTo>
                  <a:lnTo>
                    <a:pt x="68813561" y="38477831"/>
                  </a:lnTo>
                  <a:lnTo>
                    <a:pt x="68813561" y="0"/>
                  </a:lnTo>
                  <a:lnTo>
                    <a:pt x="68587503" y="0"/>
                  </a:lnTo>
                  <a:close/>
                  <a:moveTo>
                    <a:pt x="68587503" y="38251771"/>
                  </a:moveTo>
                  <a:lnTo>
                    <a:pt x="228600" y="38251771"/>
                  </a:lnTo>
                  <a:lnTo>
                    <a:pt x="228600" y="228600"/>
                  </a:lnTo>
                  <a:lnTo>
                    <a:pt x="68587503" y="228600"/>
                  </a:lnTo>
                  <a:lnTo>
                    <a:pt x="68587503" y="3825177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6" id="6"/>
          <p:cNvSpPr/>
          <p:nvPr/>
        </p:nvSpPr>
        <p:spPr>
          <a:xfrm rot="0">
            <a:off x="16306634" y="9704129"/>
            <a:ext cx="2737197" cy="608143"/>
          </a:xfrm>
          <a:prstGeom prst="rect">
            <a:avLst/>
          </a:prstGeom>
          <a:solidFill>
            <a:srgbClr val="01949A"/>
          </a:solidFill>
        </p:spPr>
      </p:sp>
      <p:sp>
        <p:nvSpPr>
          <p:cNvPr name="AutoShape 7" id="7"/>
          <p:cNvSpPr/>
          <p:nvPr/>
        </p:nvSpPr>
        <p:spPr>
          <a:xfrm rot="0">
            <a:off x="-1359743" y="-493257"/>
            <a:ext cx="3076956" cy="1968928"/>
          </a:xfrm>
          <a:prstGeom prst="rect">
            <a:avLst/>
          </a:prstGeom>
          <a:solidFill>
            <a:srgbClr val="CD0046"/>
          </a:solidFill>
        </p:spPr>
      </p:sp>
      <p:sp>
        <p:nvSpPr>
          <p:cNvPr name="TextBox 8" id="8"/>
          <p:cNvSpPr txBox="true"/>
          <p:nvPr/>
        </p:nvSpPr>
        <p:spPr>
          <a:xfrm rot="0">
            <a:off x="2543074" y="810130"/>
            <a:ext cx="1320185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0"/>
              </a:lnSpc>
            </a:pPr>
            <a:r>
              <a:rPr lang="en-US" spc="164" sz="5500">
                <a:solidFill>
                  <a:srgbClr val="01949A"/>
                </a:solidFill>
                <a:latin typeface="Raleway Bold Italics"/>
              </a:rPr>
              <a:t>Padrões Escolhidos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-1095580" y="2416994"/>
            <a:ext cx="10480783" cy="3333697"/>
            <a:chOff x="0" y="0"/>
            <a:chExt cx="42405029" cy="1348807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42405027" cy="13488070"/>
            </a:xfrm>
            <a:custGeom>
              <a:avLst/>
              <a:gdLst/>
              <a:ahLst/>
              <a:cxnLst/>
              <a:rect r="r" b="b" t="t" l="l"/>
              <a:pathLst>
                <a:path h="13488070" w="42405027">
                  <a:moveTo>
                    <a:pt x="42178970" y="0"/>
                  </a:moveTo>
                  <a:lnTo>
                    <a:pt x="0" y="0"/>
                  </a:lnTo>
                  <a:lnTo>
                    <a:pt x="0" y="13488070"/>
                  </a:lnTo>
                  <a:lnTo>
                    <a:pt x="42405027" y="13488070"/>
                  </a:lnTo>
                  <a:lnTo>
                    <a:pt x="42405027" y="0"/>
                  </a:lnTo>
                  <a:lnTo>
                    <a:pt x="42178970" y="0"/>
                  </a:lnTo>
                  <a:close/>
                  <a:moveTo>
                    <a:pt x="42178970" y="13262011"/>
                  </a:moveTo>
                  <a:lnTo>
                    <a:pt x="228600" y="13262011"/>
                  </a:lnTo>
                  <a:lnTo>
                    <a:pt x="228600" y="228600"/>
                  </a:lnTo>
                  <a:lnTo>
                    <a:pt x="42178970" y="228600"/>
                  </a:lnTo>
                  <a:lnTo>
                    <a:pt x="42178970" y="1326201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2647800" y="2612719"/>
            <a:ext cx="5328277" cy="2955441"/>
            <a:chOff x="0" y="0"/>
            <a:chExt cx="7104369" cy="3940588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9525"/>
              <a:ext cx="7104369" cy="662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85"/>
                </a:lnSpc>
              </a:pPr>
              <a:r>
                <a:rPr lang="en-US" spc="259" sz="3237">
                  <a:solidFill>
                    <a:srgbClr val="CD0046"/>
                  </a:solidFill>
                  <a:latin typeface="Raleway"/>
                </a:rPr>
                <a:t>CRIAÇÃO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064626"/>
              <a:ext cx="7104369" cy="28759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66"/>
                </a:lnSpc>
              </a:pPr>
              <a:r>
                <a:rPr lang="en-US" spc="24" sz="2476">
                  <a:solidFill>
                    <a:srgbClr val="01949A"/>
                  </a:solidFill>
                  <a:latin typeface="Raleway"/>
                </a:rPr>
                <a:t>- Abstract Factory</a:t>
              </a:r>
            </a:p>
            <a:p>
              <a:pPr>
                <a:lnSpc>
                  <a:spcPts val="3466"/>
                </a:lnSpc>
              </a:pPr>
              <a:r>
                <a:rPr lang="en-US" spc="24" sz="2476">
                  <a:solidFill>
                    <a:srgbClr val="01949A"/>
                  </a:solidFill>
                  <a:latin typeface="Raleway"/>
                </a:rPr>
                <a:t>- Builder</a:t>
              </a:r>
            </a:p>
            <a:p>
              <a:pPr>
                <a:lnSpc>
                  <a:spcPts val="3466"/>
                </a:lnSpc>
              </a:pPr>
              <a:r>
                <a:rPr lang="en-US" spc="24" sz="2476">
                  <a:solidFill>
                    <a:srgbClr val="01949A"/>
                  </a:solidFill>
                  <a:latin typeface="Raleway"/>
                </a:rPr>
                <a:t>- Factory Method</a:t>
              </a:r>
            </a:p>
            <a:p>
              <a:pPr>
                <a:lnSpc>
                  <a:spcPts val="3466"/>
                </a:lnSpc>
              </a:pPr>
              <a:r>
                <a:rPr lang="en-US" spc="24" sz="2476">
                  <a:solidFill>
                    <a:srgbClr val="01949A"/>
                  </a:solidFill>
                  <a:latin typeface="Raleway"/>
                </a:rPr>
                <a:t>- Prototype</a:t>
              </a:r>
            </a:p>
            <a:p>
              <a:pPr>
                <a:lnSpc>
                  <a:spcPts val="3466"/>
                </a:lnSpc>
              </a:pPr>
              <a:r>
                <a:rPr lang="en-US" spc="24" sz="2476">
                  <a:solidFill>
                    <a:srgbClr val="01949A"/>
                  </a:solidFill>
                  <a:latin typeface="Raleway"/>
                </a:rPr>
                <a:t>- Singleton</a:t>
              </a:r>
            </a:p>
          </p:txBody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87498" y="3485143"/>
            <a:ext cx="1197400" cy="11974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 rot="0">
            <a:off x="11815438" y="3687381"/>
            <a:ext cx="5595058" cy="2189017"/>
            <a:chOff x="0" y="0"/>
            <a:chExt cx="7460077" cy="2918689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19050"/>
              <a:ext cx="7460077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79"/>
                </a:lnSpc>
              </a:pPr>
              <a:r>
                <a:rPr lang="en-US" spc="271" sz="3400">
                  <a:solidFill>
                    <a:srgbClr val="CD0046"/>
                  </a:solidFill>
                  <a:latin typeface="Raleway"/>
                </a:rPr>
                <a:t>ESTRUTURA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120793"/>
              <a:ext cx="7460077" cy="17978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pc="26" sz="2600">
                  <a:solidFill>
                    <a:srgbClr val="01949A"/>
                  </a:solidFill>
                  <a:latin typeface="Raleway"/>
                </a:rPr>
                <a:t>- Composite</a:t>
              </a:r>
            </a:p>
            <a:p>
              <a:pPr>
                <a:lnSpc>
                  <a:spcPts val="3640"/>
                </a:lnSpc>
              </a:pPr>
              <a:r>
                <a:rPr lang="en-US" spc="26" sz="2600">
                  <a:solidFill>
                    <a:srgbClr val="01949A"/>
                  </a:solidFill>
                  <a:latin typeface="Raleway"/>
                </a:rPr>
                <a:t>- Decorator</a:t>
              </a:r>
            </a:p>
            <a:p>
              <a:pPr>
                <a:lnSpc>
                  <a:spcPts val="3640"/>
                </a:lnSpc>
              </a:pPr>
              <a:r>
                <a:rPr lang="en-US" spc="26" sz="2600">
                  <a:solidFill>
                    <a:srgbClr val="01949A"/>
                  </a:solidFill>
                  <a:latin typeface="Raleway"/>
                </a:rPr>
                <a:t>- Flyweight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529009" y="6624148"/>
            <a:ext cx="5595058" cy="2189017"/>
            <a:chOff x="0" y="0"/>
            <a:chExt cx="7460077" cy="2918689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19050"/>
              <a:ext cx="7460077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79"/>
                </a:lnSpc>
              </a:pPr>
              <a:r>
                <a:rPr lang="en-US" spc="271" sz="3400">
                  <a:solidFill>
                    <a:srgbClr val="CD0046"/>
                  </a:solidFill>
                  <a:latin typeface="Raleway"/>
                </a:rPr>
                <a:t>COMPORTAMENTO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1120793"/>
              <a:ext cx="7460077" cy="17978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pc="26" sz="2600">
                  <a:solidFill>
                    <a:srgbClr val="01949A"/>
                  </a:solidFill>
                  <a:latin typeface="Raleway"/>
                </a:rPr>
                <a:t>- Iterator</a:t>
              </a:r>
            </a:p>
            <a:p>
              <a:pPr>
                <a:lnSpc>
                  <a:spcPts val="3640"/>
                </a:lnSpc>
              </a:pPr>
              <a:r>
                <a:rPr lang="en-US" spc="26" sz="2600">
                  <a:solidFill>
                    <a:srgbClr val="01949A"/>
                  </a:solidFill>
                  <a:latin typeface="Raleway"/>
                </a:rPr>
                <a:t>- Memento</a:t>
              </a:r>
            </a:p>
            <a:p>
              <a:pPr>
                <a:lnSpc>
                  <a:spcPts val="3640"/>
                </a:lnSpc>
              </a:pPr>
              <a:r>
                <a:rPr lang="en-US" spc="26" sz="2600">
                  <a:solidFill>
                    <a:srgbClr val="01949A"/>
                  </a:solidFill>
                  <a:latin typeface="Raleway"/>
                </a:rPr>
                <a:t>- State</a:t>
              </a:r>
            </a:p>
          </p:txBody>
        </p:sp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071395" y="4183190"/>
            <a:ext cx="1197400" cy="11974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668706" y="7119957"/>
            <a:ext cx="1197400" cy="1197400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 rot="0">
            <a:off x="785628" y="6051808"/>
            <a:ext cx="10480783" cy="3333697"/>
            <a:chOff x="0" y="0"/>
            <a:chExt cx="42405029" cy="13488070"/>
          </a:xfrm>
        </p:grpSpPr>
        <p:sp>
          <p:nvSpPr>
            <p:cNvPr name="Freeform 24" id="24"/>
            <p:cNvSpPr/>
            <p:nvPr/>
          </p:nvSpPr>
          <p:spPr>
            <a:xfrm>
              <a:off x="0" y="0"/>
              <a:ext cx="42405027" cy="13488070"/>
            </a:xfrm>
            <a:custGeom>
              <a:avLst/>
              <a:gdLst/>
              <a:ahLst/>
              <a:cxnLst/>
              <a:rect r="r" b="b" t="t" l="l"/>
              <a:pathLst>
                <a:path h="13488070" w="42405027">
                  <a:moveTo>
                    <a:pt x="42178970" y="0"/>
                  </a:moveTo>
                  <a:lnTo>
                    <a:pt x="0" y="0"/>
                  </a:lnTo>
                  <a:lnTo>
                    <a:pt x="0" y="13488070"/>
                  </a:lnTo>
                  <a:lnTo>
                    <a:pt x="42405027" y="13488070"/>
                  </a:lnTo>
                  <a:lnTo>
                    <a:pt x="42405027" y="0"/>
                  </a:lnTo>
                  <a:lnTo>
                    <a:pt x="42178970" y="0"/>
                  </a:lnTo>
                  <a:close/>
                  <a:moveTo>
                    <a:pt x="42178970" y="13262011"/>
                  </a:moveTo>
                  <a:lnTo>
                    <a:pt x="228600" y="13262011"/>
                  </a:lnTo>
                  <a:lnTo>
                    <a:pt x="228600" y="228600"/>
                  </a:lnTo>
                  <a:lnTo>
                    <a:pt x="42178970" y="228600"/>
                  </a:lnTo>
                  <a:lnTo>
                    <a:pt x="42178970" y="1326201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238" y="491207"/>
            <a:ext cx="17007889" cy="9510141"/>
            <a:chOff x="0" y="0"/>
            <a:chExt cx="68813563" cy="3847783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8813561" cy="38477831"/>
            </a:xfrm>
            <a:custGeom>
              <a:avLst/>
              <a:gdLst/>
              <a:ahLst/>
              <a:cxnLst/>
              <a:rect r="r" b="b" t="t" l="l"/>
              <a:pathLst>
                <a:path h="38477831" w="68813561">
                  <a:moveTo>
                    <a:pt x="68587503" y="0"/>
                  </a:moveTo>
                  <a:lnTo>
                    <a:pt x="0" y="0"/>
                  </a:lnTo>
                  <a:lnTo>
                    <a:pt x="0" y="38477831"/>
                  </a:lnTo>
                  <a:lnTo>
                    <a:pt x="68813561" y="38477831"/>
                  </a:lnTo>
                  <a:lnTo>
                    <a:pt x="68813561" y="0"/>
                  </a:lnTo>
                  <a:lnTo>
                    <a:pt x="68587503" y="0"/>
                  </a:lnTo>
                  <a:close/>
                  <a:moveTo>
                    <a:pt x="68587503" y="38251771"/>
                  </a:moveTo>
                  <a:lnTo>
                    <a:pt x="228600" y="38251771"/>
                  </a:lnTo>
                  <a:lnTo>
                    <a:pt x="228600" y="228600"/>
                  </a:lnTo>
                  <a:lnTo>
                    <a:pt x="68587503" y="228600"/>
                  </a:lnTo>
                  <a:lnTo>
                    <a:pt x="68587503" y="3825177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6306634" y="9704129"/>
            <a:ext cx="2737197" cy="608143"/>
          </a:xfrm>
          <a:prstGeom prst="rect">
            <a:avLst/>
          </a:prstGeom>
          <a:solidFill>
            <a:srgbClr val="01949A"/>
          </a:solidFill>
        </p:spPr>
      </p:sp>
      <p:sp>
        <p:nvSpPr>
          <p:cNvPr name="AutoShape 5" id="5"/>
          <p:cNvSpPr/>
          <p:nvPr/>
        </p:nvSpPr>
        <p:spPr>
          <a:xfrm rot="0">
            <a:off x="-1359743" y="-493257"/>
            <a:ext cx="3076956" cy="1968928"/>
          </a:xfrm>
          <a:prstGeom prst="rect">
            <a:avLst/>
          </a:prstGeom>
          <a:solidFill>
            <a:srgbClr val="CD0046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1184" t="0" r="0" b="7999"/>
          <a:stretch>
            <a:fillRect/>
          </a:stretch>
        </p:blipFill>
        <p:spPr>
          <a:xfrm flipH="false" flipV="false" rot="0">
            <a:off x="3689210" y="2840467"/>
            <a:ext cx="11041890" cy="3995624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5955431" y="7237254"/>
            <a:ext cx="5899501" cy="2346763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873254" y="747609"/>
            <a:ext cx="14541492" cy="177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pc="164" sz="5499">
                <a:solidFill>
                  <a:srgbClr val="01949A"/>
                </a:solidFill>
                <a:latin typeface="Raleway Bold Italics"/>
              </a:rPr>
              <a:t>Padrões de Estrutura</a:t>
            </a:r>
          </a:p>
          <a:p>
            <a:pPr algn="ctr">
              <a:lnSpc>
                <a:spcPts val="7040"/>
              </a:lnSpc>
            </a:pPr>
            <a:r>
              <a:rPr lang="en-US" spc="164" sz="5500">
                <a:solidFill>
                  <a:srgbClr val="CD0046"/>
                </a:solidFill>
                <a:latin typeface="Raleway Bold Italics"/>
              </a:rPr>
              <a:t>Decorator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238" y="491207"/>
            <a:ext cx="17007889" cy="9510141"/>
            <a:chOff x="0" y="0"/>
            <a:chExt cx="68813563" cy="3847783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8813561" cy="38477831"/>
            </a:xfrm>
            <a:custGeom>
              <a:avLst/>
              <a:gdLst/>
              <a:ahLst/>
              <a:cxnLst/>
              <a:rect r="r" b="b" t="t" l="l"/>
              <a:pathLst>
                <a:path h="38477831" w="68813561">
                  <a:moveTo>
                    <a:pt x="68587503" y="0"/>
                  </a:moveTo>
                  <a:lnTo>
                    <a:pt x="0" y="0"/>
                  </a:lnTo>
                  <a:lnTo>
                    <a:pt x="0" y="38477831"/>
                  </a:lnTo>
                  <a:lnTo>
                    <a:pt x="68813561" y="38477831"/>
                  </a:lnTo>
                  <a:lnTo>
                    <a:pt x="68813561" y="0"/>
                  </a:lnTo>
                  <a:lnTo>
                    <a:pt x="68587503" y="0"/>
                  </a:lnTo>
                  <a:close/>
                  <a:moveTo>
                    <a:pt x="68587503" y="38251771"/>
                  </a:moveTo>
                  <a:lnTo>
                    <a:pt x="228600" y="38251771"/>
                  </a:lnTo>
                  <a:lnTo>
                    <a:pt x="228600" y="228600"/>
                  </a:lnTo>
                  <a:lnTo>
                    <a:pt x="68587503" y="228600"/>
                  </a:lnTo>
                  <a:lnTo>
                    <a:pt x="68587503" y="3825177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6306634" y="9704129"/>
            <a:ext cx="2737197" cy="608143"/>
          </a:xfrm>
          <a:prstGeom prst="rect">
            <a:avLst/>
          </a:prstGeom>
          <a:solidFill>
            <a:srgbClr val="01949A"/>
          </a:solidFill>
        </p:spPr>
      </p:sp>
      <p:sp>
        <p:nvSpPr>
          <p:cNvPr name="AutoShape 5" id="5"/>
          <p:cNvSpPr/>
          <p:nvPr/>
        </p:nvSpPr>
        <p:spPr>
          <a:xfrm rot="0">
            <a:off x="-1359743" y="-493257"/>
            <a:ext cx="3076956" cy="1968928"/>
          </a:xfrm>
          <a:prstGeom prst="rect">
            <a:avLst/>
          </a:prstGeom>
          <a:solidFill>
            <a:srgbClr val="CD0046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209118" y="3207328"/>
            <a:ext cx="8536403" cy="5598211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873254" y="747609"/>
            <a:ext cx="14541492" cy="177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pc="164" sz="5499">
                <a:solidFill>
                  <a:srgbClr val="01949A"/>
                </a:solidFill>
                <a:latin typeface="Raleway Bold Italics"/>
              </a:rPr>
              <a:t>Padrões de Estrutura</a:t>
            </a:r>
          </a:p>
          <a:p>
            <a:pPr algn="ctr">
              <a:lnSpc>
                <a:spcPts val="7040"/>
              </a:lnSpc>
            </a:pPr>
            <a:r>
              <a:rPr lang="en-US" spc="164" sz="5500">
                <a:solidFill>
                  <a:srgbClr val="CD0046"/>
                </a:solidFill>
                <a:latin typeface="Raleway Bold Italics"/>
              </a:rPr>
              <a:t>Flyweight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13696" y="3787990"/>
            <a:ext cx="6213679" cy="388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13" indent="-323856" lvl="1">
              <a:lnSpc>
                <a:spcPts val="3840"/>
              </a:lnSpc>
              <a:buFont typeface="Arial"/>
              <a:buChar char="•"/>
            </a:pPr>
            <a:r>
              <a:rPr lang="en-US" spc="90" sz="3000">
                <a:solidFill>
                  <a:srgbClr val="01949A"/>
                </a:solidFill>
                <a:latin typeface="Raleway Italics"/>
              </a:rPr>
              <a:t>Tem como objetivo minimizar o uso de memória ou custos computacionais </a:t>
            </a:r>
          </a:p>
          <a:p>
            <a:pPr>
              <a:lnSpc>
                <a:spcPts val="3840"/>
              </a:lnSpc>
            </a:pPr>
          </a:p>
          <a:p>
            <a:pPr algn="just" marL="647713" indent="-323856" lvl="1">
              <a:lnSpc>
                <a:spcPts val="3840"/>
              </a:lnSpc>
              <a:buFont typeface="Arial"/>
              <a:buChar char="•"/>
            </a:pPr>
            <a:r>
              <a:rPr lang="en-US" spc="90" sz="3000">
                <a:solidFill>
                  <a:srgbClr val="01949A"/>
                </a:solidFill>
                <a:latin typeface="Raleway Italics"/>
              </a:rPr>
              <a:t>Compartilhando a maior quantidade de dados entre objetos similares.</a:t>
            </a:r>
          </a:p>
          <a:p>
            <a:pPr>
              <a:lnSpc>
                <a:spcPts val="3840"/>
              </a:lnSpc>
            </a:p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238" y="491207"/>
            <a:ext cx="17007889" cy="9510141"/>
            <a:chOff x="0" y="0"/>
            <a:chExt cx="68813563" cy="3847783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8813561" cy="38477831"/>
            </a:xfrm>
            <a:custGeom>
              <a:avLst/>
              <a:gdLst/>
              <a:ahLst/>
              <a:cxnLst/>
              <a:rect r="r" b="b" t="t" l="l"/>
              <a:pathLst>
                <a:path h="38477831" w="68813561">
                  <a:moveTo>
                    <a:pt x="68587503" y="0"/>
                  </a:moveTo>
                  <a:lnTo>
                    <a:pt x="0" y="0"/>
                  </a:lnTo>
                  <a:lnTo>
                    <a:pt x="0" y="38477831"/>
                  </a:lnTo>
                  <a:lnTo>
                    <a:pt x="68813561" y="38477831"/>
                  </a:lnTo>
                  <a:lnTo>
                    <a:pt x="68813561" y="0"/>
                  </a:lnTo>
                  <a:lnTo>
                    <a:pt x="68587503" y="0"/>
                  </a:lnTo>
                  <a:close/>
                  <a:moveTo>
                    <a:pt x="68587503" y="38251771"/>
                  </a:moveTo>
                  <a:lnTo>
                    <a:pt x="228600" y="38251771"/>
                  </a:lnTo>
                  <a:lnTo>
                    <a:pt x="228600" y="228600"/>
                  </a:lnTo>
                  <a:lnTo>
                    <a:pt x="68587503" y="228600"/>
                  </a:lnTo>
                  <a:lnTo>
                    <a:pt x="68587503" y="3825177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6306634" y="9704129"/>
            <a:ext cx="2737197" cy="608143"/>
          </a:xfrm>
          <a:prstGeom prst="rect">
            <a:avLst/>
          </a:prstGeom>
          <a:solidFill>
            <a:srgbClr val="01949A"/>
          </a:solidFill>
        </p:spPr>
      </p:sp>
      <p:sp>
        <p:nvSpPr>
          <p:cNvPr name="AutoShape 5" id="5"/>
          <p:cNvSpPr/>
          <p:nvPr/>
        </p:nvSpPr>
        <p:spPr>
          <a:xfrm rot="0">
            <a:off x="-1359743" y="-493257"/>
            <a:ext cx="3076956" cy="1968928"/>
          </a:xfrm>
          <a:prstGeom prst="rect">
            <a:avLst/>
          </a:prstGeom>
          <a:solidFill>
            <a:srgbClr val="CD0046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2268" t="0" r="0" b="0"/>
          <a:stretch>
            <a:fillRect/>
          </a:stretch>
        </p:blipFill>
        <p:spPr>
          <a:xfrm flipH="false" flipV="false" rot="0">
            <a:off x="3974965" y="2995936"/>
            <a:ext cx="10404225" cy="5950007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873254" y="747609"/>
            <a:ext cx="14541492" cy="177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pc="164" sz="5499">
                <a:solidFill>
                  <a:srgbClr val="01949A"/>
                </a:solidFill>
                <a:latin typeface="Raleway Bold Italics"/>
              </a:rPr>
              <a:t>Padrões de Estrutura</a:t>
            </a:r>
          </a:p>
          <a:p>
            <a:pPr algn="ctr">
              <a:lnSpc>
                <a:spcPts val="7040"/>
              </a:lnSpc>
            </a:pPr>
            <a:r>
              <a:rPr lang="en-US" spc="164" sz="5500">
                <a:solidFill>
                  <a:srgbClr val="CD0046"/>
                </a:solidFill>
                <a:latin typeface="Raleway Bold Italics"/>
              </a:rPr>
              <a:t>Flyweight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238" y="491207"/>
            <a:ext cx="17007889" cy="9510141"/>
            <a:chOff x="0" y="0"/>
            <a:chExt cx="68813563" cy="3847783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8813561" cy="38477831"/>
            </a:xfrm>
            <a:custGeom>
              <a:avLst/>
              <a:gdLst/>
              <a:ahLst/>
              <a:cxnLst/>
              <a:rect r="r" b="b" t="t" l="l"/>
              <a:pathLst>
                <a:path h="38477831" w="68813561">
                  <a:moveTo>
                    <a:pt x="68587503" y="0"/>
                  </a:moveTo>
                  <a:lnTo>
                    <a:pt x="0" y="0"/>
                  </a:lnTo>
                  <a:lnTo>
                    <a:pt x="0" y="38477831"/>
                  </a:lnTo>
                  <a:lnTo>
                    <a:pt x="68813561" y="38477831"/>
                  </a:lnTo>
                  <a:lnTo>
                    <a:pt x="68813561" y="0"/>
                  </a:lnTo>
                  <a:lnTo>
                    <a:pt x="68587503" y="0"/>
                  </a:lnTo>
                  <a:close/>
                  <a:moveTo>
                    <a:pt x="68587503" y="38251771"/>
                  </a:moveTo>
                  <a:lnTo>
                    <a:pt x="228600" y="38251771"/>
                  </a:lnTo>
                  <a:lnTo>
                    <a:pt x="228600" y="228600"/>
                  </a:lnTo>
                  <a:lnTo>
                    <a:pt x="68587503" y="228600"/>
                  </a:lnTo>
                  <a:lnTo>
                    <a:pt x="68587503" y="3825177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6306634" y="9704129"/>
            <a:ext cx="2737197" cy="608143"/>
          </a:xfrm>
          <a:prstGeom prst="rect">
            <a:avLst/>
          </a:prstGeom>
          <a:solidFill>
            <a:srgbClr val="01949A"/>
          </a:solidFill>
        </p:spPr>
      </p:sp>
      <p:sp>
        <p:nvSpPr>
          <p:cNvPr name="AutoShape 5" id="5"/>
          <p:cNvSpPr/>
          <p:nvPr/>
        </p:nvSpPr>
        <p:spPr>
          <a:xfrm rot="0">
            <a:off x="-1359743" y="-493257"/>
            <a:ext cx="3076956" cy="1968928"/>
          </a:xfrm>
          <a:prstGeom prst="rect">
            <a:avLst/>
          </a:prstGeom>
          <a:solidFill>
            <a:srgbClr val="CD0046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583462" y="3305442"/>
            <a:ext cx="15121077" cy="5122853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873254" y="747609"/>
            <a:ext cx="14541492" cy="177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pc="164" sz="5499">
                <a:solidFill>
                  <a:srgbClr val="01949A"/>
                </a:solidFill>
                <a:latin typeface="Raleway Bold Italics"/>
              </a:rPr>
              <a:t>Padrões de Estrutura</a:t>
            </a:r>
          </a:p>
          <a:p>
            <a:pPr algn="ctr">
              <a:lnSpc>
                <a:spcPts val="7040"/>
              </a:lnSpc>
            </a:pPr>
            <a:r>
              <a:rPr lang="en-US" spc="164" sz="5500">
                <a:solidFill>
                  <a:srgbClr val="CD0046"/>
                </a:solidFill>
                <a:latin typeface="Raleway Bold Italics"/>
              </a:rPr>
              <a:t>Flyweight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238" y="491207"/>
            <a:ext cx="17007889" cy="9510141"/>
            <a:chOff x="0" y="0"/>
            <a:chExt cx="68813563" cy="3847783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8813561" cy="38477831"/>
            </a:xfrm>
            <a:custGeom>
              <a:avLst/>
              <a:gdLst/>
              <a:ahLst/>
              <a:cxnLst/>
              <a:rect r="r" b="b" t="t" l="l"/>
              <a:pathLst>
                <a:path h="38477831" w="68813561">
                  <a:moveTo>
                    <a:pt x="68587503" y="0"/>
                  </a:moveTo>
                  <a:lnTo>
                    <a:pt x="0" y="0"/>
                  </a:lnTo>
                  <a:lnTo>
                    <a:pt x="0" y="38477831"/>
                  </a:lnTo>
                  <a:lnTo>
                    <a:pt x="68813561" y="38477831"/>
                  </a:lnTo>
                  <a:lnTo>
                    <a:pt x="68813561" y="0"/>
                  </a:lnTo>
                  <a:lnTo>
                    <a:pt x="68587503" y="0"/>
                  </a:lnTo>
                  <a:close/>
                  <a:moveTo>
                    <a:pt x="68587503" y="38251771"/>
                  </a:moveTo>
                  <a:lnTo>
                    <a:pt x="228600" y="38251771"/>
                  </a:lnTo>
                  <a:lnTo>
                    <a:pt x="228600" y="228600"/>
                  </a:lnTo>
                  <a:lnTo>
                    <a:pt x="68587503" y="228600"/>
                  </a:lnTo>
                  <a:lnTo>
                    <a:pt x="68587503" y="3825177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6306634" y="9704129"/>
            <a:ext cx="2737197" cy="608143"/>
          </a:xfrm>
          <a:prstGeom prst="rect">
            <a:avLst/>
          </a:prstGeom>
          <a:solidFill>
            <a:srgbClr val="01949A"/>
          </a:solidFill>
        </p:spPr>
      </p:sp>
      <p:sp>
        <p:nvSpPr>
          <p:cNvPr name="AutoShape 5" id="5"/>
          <p:cNvSpPr/>
          <p:nvPr/>
        </p:nvSpPr>
        <p:spPr>
          <a:xfrm rot="0">
            <a:off x="-1359743" y="-493257"/>
            <a:ext cx="3076956" cy="1968928"/>
          </a:xfrm>
          <a:prstGeom prst="rect">
            <a:avLst/>
          </a:prstGeom>
          <a:solidFill>
            <a:srgbClr val="CD0046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284207" y="2798165"/>
            <a:ext cx="13288315" cy="6527252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873254" y="747609"/>
            <a:ext cx="14541492" cy="177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pc="164" sz="5499">
                <a:solidFill>
                  <a:srgbClr val="01949A"/>
                </a:solidFill>
                <a:latin typeface="Raleway Bold Italics"/>
              </a:rPr>
              <a:t>Padrões de Estrutura</a:t>
            </a:r>
          </a:p>
          <a:p>
            <a:pPr algn="ctr">
              <a:lnSpc>
                <a:spcPts val="7040"/>
              </a:lnSpc>
            </a:pPr>
            <a:r>
              <a:rPr lang="en-US" spc="164" sz="5500">
                <a:solidFill>
                  <a:srgbClr val="CD0046"/>
                </a:solidFill>
                <a:latin typeface="Raleway Bold Italics"/>
              </a:rPr>
              <a:t>Flyweight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238" y="491207"/>
            <a:ext cx="17007889" cy="9510141"/>
            <a:chOff x="0" y="0"/>
            <a:chExt cx="68813563" cy="3847783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8813561" cy="38477831"/>
            </a:xfrm>
            <a:custGeom>
              <a:avLst/>
              <a:gdLst/>
              <a:ahLst/>
              <a:cxnLst/>
              <a:rect r="r" b="b" t="t" l="l"/>
              <a:pathLst>
                <a:path h="38477831" w="68813561">
                  <a:moveTo>
                    <a:pt x="68587503" y="0"/>
                  </a:moveTo>
                  <a:lnTo>
                    <a:pt x="0" y="0"/>
                  </a:lnTo>
                  <a:lnTo>
                    <a:pt x="0" y="38477831"/>
                  </a:lnTo>
                  <a:lnTo>
                    <a:pt x="68813561" y="38477831"/>
                  </a:lnTo>
                  <a:lnTo>
                    <a:pt x="68813561" y="0"/>
                  </a:lnTo>
                  <a:lnTo>
                    <a:pt x="68587503" y="0"/>
                  </a:lnTo>
                  <a:close/>
                  <a:moveTo>
                    <a:pt x="68587503" y="38251771"/>
                  </a:moveTo>
                  <a:lnTo>
                    <a:pt x="228600" y="38251771"/>
                  </a:lnTo>
                  <a:lnTo>
                    <a:pt x="228600" y="228600"/>
                  </a:lnTo>
                  <a:lnTo>
                    <a:pt x="68587503" y="228600"/>
                  </a:lnTo>
                  <a:lnTo>
                    <a:pt x="68587503" y="3825177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6306634" y="9704129"/>
            <a:ext cx="2737197" cy="608143"/>
          </a:xfrm>
          <a:prstGeom prst="rect">
            <a:avLst/>
          </a:prstGeom>
          <a:solidFill>
            <a:srgbClr val="01949A"/>
          </a:solidFill>
        </p:spPr>
      </p:sp>
      <p:sp>
        <p:nvSpPr>
          <p:cNvPr name="AutoShape 5" id="5"/>
          <p:cNvSpPr/>
          <p:nvPr/>
        </p:nvSpPr>
        <p:spPr>
          <a:xfrm rot="0">
            <a:off x="-1359743" y="-493257"/>
            <a:ext cx="3076956" cy="1968928"/>
          </a:xfrm>
          <a:prstGeom prst="rect">
            <a:avLst/>
          </a:prstGeom>
          <a:solidFill>
            <a:srgbClr val="CD0046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1632" t="0" r="0" b="0"/>
          <a:stretch>
            <a:fillRect/>
          </a:stretch>
        </p:blipFill>
        <p:spPr>
          <a:xfrm flipH="false" flipV="false" rot="0">
            <a:off x="1028700" y="3118975"/>
            <a:ext cx="7321979" cy="500829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8905182" y="3743040"/>
            <a:ext cx="7558842" cy="330530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873254" y="747609"/>
            <a:ext cx="14541492" cy="177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pc="164" sz="5499">
                <a:solidFill>
                  <a:srgbClr val="01949A"/>
                </a:solidFill>
                <a:latin typeface="Raleway Bold Italics"/>
              </a:rPr>
              <a:t>Padrões de Estrutura</a:t>
            </a:r>
          </a:p>
          <a:p>
            <a:pPr algn="ctr">
              <a:lnSpc>
                <a:spcPts val="7040"/>
              </a:lnSpc>
            </a:pPr>
            <a:r>
              <a:rPr lang="en-US" spc="164" sz="5500">
                <a:solidFill>
                  <a:srgbClr val="CD0046"/>
                </a:solidFill>
                <a:latin typeface="Raleway Bold Italics"/>
              </a:rPr>
              <a:t>Flyweight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238" y="491207"/>
            <a:ext cx="17007889" cy="9510141"/>
            <a:chOff x="0" y="0"/>
            <a:chExt cx="68813563" cy="3847783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8813561" cy="38477831"/>
            </a:xfrm>
            <a:custGeom>
              <a:avLst/>
              <a:gdLst/>
              <a:ahLst/>
              <a:cxnLst/>
              <a:rect r="r" b="b" t="t" l="l"/>
              <a:pathLst>
                <a:path h="38477831" w="68813561">
                  <a:moveTo>
                    <a:pt x="68587503" y="0"/>
                  </a:moveTo>
                  <a:lnTo>
                    <a:pt x="0" y="0"/>
                  </a:lnTo>
                  <a:lnTo>
                    <a:pt x="0" y="38477831"/>
                  </a:lnTo>
                  <a:lnTo>
                    <a:pt x="68813561" y="38477831"/>
                  </a:lnTo>
                  <a:lnTo>
                    <a:pt x="68813561" y="0"/>
                  </a:lnTo>
                  <a:lnTo>
                    <a:pt x="68587503" y="0"/>
                  </a:lnTo>
                  <a:close/>
                  <a:moveTo>
                    <a:pt x="68587503" y="38251771"/>
                  </a:moveTo>
                  <a:lnTo>
                    <a:pt x="228600" y="38251771"/>
                  </a:lnTo>
                  <a:lnTo>
                    <a:pt x="228600" y="228600"/>
                  </a:lnTo>
                  <a:lnTo>
                    <a:pt x="68587503" y="228600"/>
                  </a:lnTo>
                  <a:lnTo>
                    <a:pt x="68587503" y="3825177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6306634" y="9704129"/>
            <a:ext cx="2737197" cy="608143"/>
          </a:xfrm>
          <a:prstGeom prst="rect">
            <a:avLst/>
          </a:prstGeom>
          <a:solidFill>
            <a:srgbClr val="01949A"/>
          </a:solidFill>
        </p:spPr>
      </p:sp>
      <p:sp>
        <p:nvSpPr>
          <p:cNvPr name="AutoShape 5" id="5"/>
          <p:cNvSpPr/>
          <p:nvPr/>
        </p:nvSpPr>
        <p:spPr>
          <a:xfrm rot="0">
            <a:off x="-1359743" y="-493257"/>
            <a:ext cx="3076956" cy="1968928"/>
          </a:xfrm>
          <a:prstGeom prst="rect">
            <a:avLst/>
          </a:prstGeom>
          <a:solidFill>
            <a:srgbClr val="CD0046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297118" y="3816565"/>
            <a:ext cx="8682000" cy="4349175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873254" y="747609"/>
            <a:ext cx="14541492" cy="177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pc="164" sz="5499">
                <a:solidFill>
                  <a:srgbClr val="01949A"/>
                </a:solidFill>
                <a:latin typeface="Raleway Bold Italics"/>
              </a:rPr>
              <a:t>Padrões de Comportamento</a:t>
            </a:r>
          </a:p>
          <a:p>
            <a:pPr algn="ctr">
              <a:lnSpc>
                <a:spcPts val="7040"/>
              </a:lnSpc>
            </a:pPr>
            <a:r>
              <a:rPr lang="en-US" spc="164" sz="5500">
                <a:solidFill>
                  <a:srgbClr val="CD0046"/>
                </a:solidFill>
                <a:latin typeface="Raleway Bold Italics"/>
              </a:rPr>
              <a:t>Iterator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27165" y="4034718"/>
            <a:ext cx="6213679" cy="388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13" indent="-323856" lvl="1">
              <a:lnSpc>
                <a:spcPts val="3840"/>
              </a:lnSpc>
              <a:buFont typeface="Arial"/>
              <a:buChar char="•"/>
            </a:pPr>
            <a:r>
              <a:rPr lang="en-US" spc="90" sz="3000">
                <a:solidFill>
                  <a:srgbClr val="01949A"/>
                </a:solidFill>
                <a:latin typeface="Raleway Italics"/>
              </a:rPr>
              <a:t>Disponibiliza uma maneira de acessar elementos de um objeto sem expor o conteúdo todo. </a:t>
            </a:r>
          </a:p>
          <a:p>
            <a:pPr>
              <a:lnSpc>
                <a:spcPts val="3840"/>
              </a:lnSpc>
            </a:pPr>
          </a:p>
          <a:p>
            <a:pPr algn="just" marL="647713" indent="-323856" lvl="1">
              <a:lnSpc>
                <a:spcPts val="3840"/>
              </a:lnSpc>
              <a:buFont typeface="Arial"/>
              <a:buChar char="•"/>
            </a:pPr>
            <a:r>
              <a:rPr lang="en-US" spc="90" sz="3000">
                <a:solidFill>
                  <a:srgbClr val="01949A"/>
                </a:solidFill>
                <a:latin typeface="Raleway"/>
              </a:rPr>
              <a:t>Desacopla algoritmos de contêineres</a:t>
            </a:r>
          </a:p>
          <a:p>
            <a:pPr>
              <a:lnSpc>
                <a:spcPts val="3840"/>
              </a:lnSpc>
            </a:pP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238" y="491207"/>
            <a:ext cx="17007889" cy="9510141"/>
            <a:chOff x="0" y="0"/>
            <a:chExt cx="68813563" cy="3847783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8813561" cy="38477831"/>
            </a:xfrm>
            <a:custGeom>
              <a:avLst/>
              <a:gdLst/>
              <a:ahLst/>
              <a:cxnLst/>
              <a:rect r="r" b="b" t="t" l="l"/>
              <a:pathLst>
                <a:path h="38477831" w="68813561">
                  <a:moveTo>
                    <a:pt x="68587503" y="0"/>
                  </a:moveTo>
                  <a:lnTo>
                    <a:pt x="0" y="0"/>
                  </a:lnTo>
                  <a:lnTo>
                    <a:pt x="0" y="38477831"/>
                  </a:lnTo>
                  <a:lnTo>
                    <a:pt x="68813561" y="38477831"/>
                  </a:lnTo>
                  <a:lnTo>
                    <a:pt x="68813561" y="0"/>
                  </a:lnTo>
                  <a:lnTo>
                    <a:pt x="68587503" y="0"/>
                  </a:lnTo>
                  <a:close/>
                  <a:moveTo>
                    <a:pt x="68587503" y="38251771"/>
                  </a:moveTo>
                  <a:lnTo>
                    <a:pt x="228600" y="38251771"/>
                  </a:lnTo>
                  <a:lnTo>
                    <a:pt x="228600" y="228600"/>
                  </a:lnTo>
                  <a:lnTo>
                    <a:pt x="68587503" y="228600"/>
                  </a:lnTo>
                  <a:lnTo>
                    <a:pt x="68587503" y="3825177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6306634" y="9704129"/>
            <a:ext cx="2737197" cy="608143"/>
          </a:xfrm>
          <a:prstGeom prst="rect">
            <a:avLst/>
          </a:prstGeom>
          <a:solidFill>
            <a:srgbClr val="01949A"/>
          </a:solidFill>
        </p:spPr>
      </p:sp>
      <p:sp>
        <p:nvSpPr>
          <p:cNvPr name="AutoShape 5" id="5"/>
          <p:cNvSpPr/>
          <p:nvPr/>
        </p:nvSpPr>
        <p:spPr>
          <a:xfrm rot="0">
            <a:off x="-1359743" y="-493257"/>
            <a:ext cx="3076956" cy="1968928"/>
          </a:xfrm>
          <a:prstGeom prst="rect">
            <a:avLst/>
          </a:prstGeom>
          <a:solidFill>
            <a:srgbClr val="CD0046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4081" t="0" r="0" b="0"/>
          <a:stretch>
            <a:fillRect/>
          </a:stretch>
        </p:blipFill>
        <p:spPr>
          <a:xfrm flipH="false" flipV="false" rot="0">
            <a:off x="1392553" y="3277562"/>
            <a:ext cx="7401719" cy="4669304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1276498" y="2166725"/>
            <a:ext cx="4377465" cy="6890977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873254" y="747609"/>
            <a:ext cx="14541492" cy="177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pc="164" sz="5499">
                <a:solidFill>
                  <a:srgbClr val="01949A"/>
                </a:solidFill>
                <a:latin typeface="Raleway Bold Italics"/>
              </a:rPr>
              <a:t>Padrões de Comportamento</a:t>
            </a:r>
          </a:p>
          <a:p>
            <a:pPr algn="ctr">
              <a:lnSpc>
                <a:spcPts val="7040"/>
              </a:lnSpc>
            </a:pPr>
            <a:r>
              <a:rPr lang="en-US" spc="164" sz="5500">
                <a:solidFill>
                  <a:srgbClr val="CD0046"/>
                </a:solidFill>
                <a:latin typeface="Raleway Bold Italics"/>
              </a:rPr>
              <a:t>Iterator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238" y="491207"/>
            <a:ext cx="17007889" cy="9510141"/>
            <a:chOff x="0" y="0"/>
            <a:chExt cx="68813563" cy="3847783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8813561" cy="38477831"/>
            </a:xfrm>
            <a:custGeom>
              <a:avLst/>
              <a:gdLst/>
              <a:ahLst/>
              <a:cxnLst/>
              <a:rect r="r" b="b" t="t" l="l"/>
              <a:pathLst>
                <a:path h="38477831" w="68813561">
                  <a:moveTo>
                    <a:pt x="68587503" y="0"/>
                  </a:moveTo>
                  <a:lnTo>
                    <a:pt x="0" y="0"/>
                  </a:lnTo>
                  <a:lnTo>
                    <a:pt x="0" y="38477831"/>
                  </a:lnTo>
                  <a:lnTo>
                    <a:pt x="68813561" y="38477831"/>
                  </a:lnTo>
                  <a:lnTo>
                    <a:pt x="68813561" y="0"/>
                  </a:lnTo>
                  <a:lnTo>
                    <a:pt x="68587503" y="0"/>
                  </a:lnTo>
                  <a:close/>
                  <a:moveTo>
                    <a:pt x="68587503" y="38251771"/>
                  </a:moveTo>
                  <a:lnTo>
                    <a:pt x="228600" y="38251771"/>
                  </a:lnTo>
                  <a:lnTo>
                    <a:pt x="228600" y="228600"/>
                  </a:lnTo>
                  <a:lnTo>
                    <a:pt x="68587503" y="228600"/>
                  </a:lnTo>
                  <a:lnTo>
                    <a:pt x="68587503" y="3825177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6306634" y="9704129"/>
            <a:ext cx="2737197" cy="608143"/>
          </a:xfrm>
          <a:prstGeom prst="rect">
            <a:avLst/>
          </a:prstGeom>
          <a:solidFill>
            <a:srgbClr val="01949A"/>
          </a:solidFill>
        </p:spPr>
      </p:sp>
      <p:sp>
        <p:nvSpPr>
          <p:cNvPr name="AutoShape 5" id="5"/>
          <p:cNvSpPr/>
          <p:nvPr/>
        </p:nvSpPr>
        <p:spPr>
          <a:xfrm rot="0">
            <a:off x="-1359743" y="-493257"/>
            <a:ext cx="3076956" cy="1968928"/>
          </a:xfrm>
          <a:prstGeom prst="rect">
            <a:avLst/>
          </a:prstGeom>
          <a:solidFill>
            <a:srgbClr val="CD0046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49441"/>
          <a:stretch>
            <a:fillRect/>
          </a:stretch>
        </p:blipFill>
        <p:spPr>
          <a:xfrm flipH="false" flipV="false" rot="0">
            <a:off x="1246396" y="2834788"/>
            <a:ext cx="7385824" cy="5878321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873254" y="747609"/>
            <a:ext cx="14541492" cy="177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pc="164" sz="5499">
                <a:solidFill>
                  <a:srgbClr val="01949A"/>
                </a:solidFill>
                <a:latin typeface="Raleway Bold Italics"/>
              </a:rPr>
              <a:t>Padrões de Comportamento</a:t>
            </a:r>
          </a:p>
          <a:p>
            <a:pPr algn="ctr">
              <a:lnSpc>
                <a:spcPts val="7040"/>
              </a:lnSpc>
            </a:pPr>
            <a:r>
              <a:rPr lang="en-US" spc="164" sz="5500">
                <a:solidFill>
                  <a:srgbClr val="CD0046"/>
                </a:solidFill>
                <a:latin typeface="Raleway Bold Italics"/>
              </a:rPr>
              <a:t>Iterator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50881" r="0" b="0"/>
          <a:stretch>
            <a:fillRect/>
          </a:stretch>
        </p:blipFill>
        <p:spPr>
          <a:xfrm flipH="false" flipV="false" rot="0">
            <a:off x="9367100" y="2931799"/>
            <a:ext cx="7476895" cy="578131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238" y="491207"/>
            <a:ext cx="17007889" cy="9510141"/>
            <a:chOff x="0" y="0"/>
            <a:chExt cx="68813563" cy="3847783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8813561" cy="38477831"/>
            </a:xfrm>
            <a:custGeom>
              <a:avLst/>
              <a:gdLst/>
              <a:ahLst/>
              <a:cxnLst/>
              <a:rect r="r" b="b" t="t" l="l"/>
              <a:pathLst>
                <a:path h="38477831" w="68813561">
                  <a:moveTo>
                    <a:pt x="68587503" y="0"/>
                  </a:moveTo>
                  <a:lnTo>
                    <a:pt x="0" y="0"/>
                  </a:lnTo>
                  <a:lnTo>
                    <a:pt x="0" y="38477831"/>
                  </a:lnTo>
                  <a:lnTo>
                    <a:pt x="68813561" y="38477831"/>
                  </a:lnTo>
                  <a:lnTo>
                    <a:pt x="68813561" y="0"/>
                  </a:lnTo>
                  <a:lnTo>
                    <a:pt x="68587503" y="0"/>
                  </a:lnTo>
                  <a:close/>
                  <a:moveTo>
                    <a:pt x="68587503" y="38251771"/>
                  </a:moveTo>
                  <a:lnTo>
                    <a:pt x="228600" y="38251771"/>
                  </a:lnTo>
                  <a:lnTo>
                    <a:pt x="228600" y="228600"/>
                  </a:lnTo>
                  <a:lnTo>
                    <a:pt x="68587503" y="228600"/>
                  </a:lnTo>
                  <a:lnTo>
                    <a:pt x="68587503" y="3825177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6306634" y="9704129"/>
            <a:ext cx="2737197" cy="608143"/>
          </a:xfrm>
          <a:prstGeom prst="rect">
            <a:avLst/>
          </a:prstGeom>
          <a:solidFill>
            <a:srgbClr val="01949A"/>
          </a:solidFill>
        </p:spPr>
      </p:sp>
      <p:sp>
        <p:nvSpPr>
          <p:cNvPr name="AutoShape 5" id="5"/>
          <p:cNvSpPr/>
          <p:nvPr/>
        </p:nvSpPr>
        <p:spPr>
          <a:xfrm rot="0">
            <a:off x="-1359743" y="-493257"/>
            <a:ext cx="3076956" cy="1968928"/>
          </a:xfrm>
          <a:prstGeom prst="rect">
            <a:avLst/>
          </a:prstGeom>
          <a:solidFill>
            <a:srgbClr val="CD0046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3650" t="0" r="0" b="0"/>
          <a:stretch>
            <a:fillRect/>
          </a:stretch>
        </p:blipFill>
        <p:spPr>
          <a:xfrm flipH="false" flipV="false" rot="0">
            <a:off x="1028700" y="2996664"/>
            <a:ext cx="7420169" cy="5667015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12718" r="0" b="0"/>
          <a:stretch>
            <a:fillRect/>
          </a:stretch>
        </p:blipFill>
        <p:spPr>
          <a:xfrm flipH="false" flipV="false" rot="0">
            <a:off x="8947625" y="4070997"/>
            <a:ext cx="7359009" cy="3518348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873254" y="747609"/>
            <a:ext cx="14541492" cy="177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pc="164" sz="5499">
                <a:solidFill>
                  <a:srgbClr val="01949A"/>
                </a:solidFill>
                <a:latin typeface="Raleway Bold Italics"/>
              </a:rPr>
              <a:t>Padrões de Comportamento</a:t>
            </a:r>
          </a:p>
          <a:p>
            <a:pPr algn="ctr">
              <a:lnSpc>
                <a:spcPts val="7040"/>
              </a:lnSpc>
            </a:pPr>
            <a:r>
              <a:rPr lang="en-US" spc="164" sz="5500">
                <a:solidFill>
                  <a:srgbClr val="CD0046"/>
                </a:solidFill>
                <a:latin typeface="Raleway Bold Italics"/>
              </a:rPr>
              <a:t>Iterator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238" y="491207"/>
            <a:ext cx="17007889" cy="9510141"/>
            <a:chOff x="0" y="0"/>
            <a:chExt cx="68813563" cy="3847783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8813561" cy="38477831"/>
            </a:xfrm>
            <a:custGeom>
              <a:avLst/>
              <a:gdLst/>
              <a:ahLst/>
              <a:cxnLst/>
              <a:rect r="r" b="b" t="t" l="l"/>
              <a:pathLst>
                <a:path h="38477831" w="68813561">
                  <a:moveTo>
                    <a:pt x="68587503" y="0"/>
                  </a:moveTo>
                  <a:lnTo>
                    <a:pt x="0" y="0"/>
                  </a:lnTo>
                  <a:lnTo>
                    <a:pt x="0" y="38477831"/>
                  </a:lnTo>
                  <a:lnTo>
                    <a:pt x="68813561" y="38477831"/>
                  </a:lnTo>
                  <a:lnTo>
                    <a:pt x="68813561" y="0"/>
                  </a:lnTo>
                  <a:lnTo>
                    <a:pt x="68587503" y="0"/>
                  </a:lnTo>
                  <a:close/>
                  <a:moveTo>
                    <a:pt x="68587503" y="38251771"/>
                  </a:moveTo>
                  <a:lnTo>
                    <a:pt x="228600" y="38251771"/>
                  </a:lnTo>
                  <a:lnTo>
                    <a:pt x="228600" y="228600"/>
                  </a:lnTo>
                  <a:lnTo>
                    <a:pt x="68587503" y="228600"/>
                  </a:lnTo>
                  <a:lnTo>
                    <a:pt x="68587503" y="3825177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6306634" y="9704129"/>
            <a:ext cx="2737197" cy="608143"/>
          </a:xfrm>
          <a:prstGeom prst="rect">
            <a:avLst/>
          </a:prstGeom>
          <a:solidFill>
            <a:srgbClr val="01949A"/>
          </a:solidFill>
        </p:spPr>
      </p:sp>
      <p:sp>
        <p:nvSpPr>
          <p:cNvPr name="AutoShape 5" id="5"/>
          <p:cNvSpPr/>
          <p:nvPr/>
        </p:nvSpPr>
        <p:spPr>
          <a:xfrm rot="0">
            <a:off x="-1359743" y="-493257"/>
            <a:ext cx="3076956" cy="1968928"/>
          </a:xfrm>
          <a:prstGeom prst="rect">
            <a:avLst/>
          </a:prstGeom>
          <a:solidFill>
            <a:srgbClr val="CD0046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6440" t="12226" r="9430" b="9725"/>
          <a:stretch>
            <a:fillRect/>
          </a:stretch>
        </p:blipFill>
        <p:spPr>
          <a:xfrm flipH="false" flipV="false" rot="0">
            <a:off x="8442096" y="2922360"/>
            <a:ext cx="8464964" cy="6500176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873254" y="747609"/>
            <a:ext cx="14541492" cy="177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pc="164" sz="5499">
                <a:solidFill>
                  <a:srgbClr val="01949A"/>
                </a:solidFill>
                <a:latin typeface="Raleway Bold Italics"/>
              </a:rPr>
              <a:t>Padrões de Criação</a:t>
            </a:r>
          </a:p>
          <a:p>
            <a:pPr algn="ctr">
              <a:lnSpc>
                <a:spcPts val="7040"/>
              </a:lnSpc>
            </a:pPr>
            <a:r>
              <a:rPr lang="en-US" spc="164" sz="5500">
                <a:solidFill>
                  <a:srgbClr val="CD0046"/>
                </a:solidFill>
                <a:latin typeface="Raleway Bold Italics"/>
              </a:rPr>
              <a:t>Factory Method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151843"/>
            <a:ext cx="7172928" cy="2912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13" indent="-323856" lvl="1">
              <a:lnSpc>
                <a:spcPts val="3840"/>
              </a:lnSpc>
              <a:buFont typeface="Arial"/>
              <a:buChar char="•"/>
            </a:pPr>
            <a:r>
              <a:rPr lang="en-US" spc="90" sz="3000">
                <a:solidFill>
                  <a:srgbClr val="01949A"/>
                </a:solidFill>
                <a:latin typeface="Raleway Italics"/>
              </a:rPr>
              <a:t>Expõe um método ao cliente para criar os objetos</a:t>
            </a:r>
          </a:p>
          <a:p>
            <a:pPr>
              <a:lnSpc>
                <a:spcPts val="3840"/>
              </a:lnSpc>
            </a:pPr>
          </a:p>
          <a:p>
            <a:pPr marL="647713" indent="-323856" lvl="1">
              <a:lnSpc>
                <a:spcPts val="3840"/>
              </a:lnSpc>
              <a:buFont typeface="Arial"/>
              <a:buChar char="•"/>
            </a:pPr>
            <a:r>
              <a:rPr lang="en-US" spc="36" sz="3000">
                <a:solidFill>
                  <a:srgbClr val="01949A"/>
                </a:solidFill>
                <a:latin typeface="Arimo Italics"/>
              </a:rPr>
              <a:t>Usa herança e subclasses para definir o objeto a ser criado</a:t>
            </a:r>
          </a:p>
          <a:p>
            <a:pPr>
              <a:lnSpc>
                <a:spcPts val="3840"/>
              </a:lnSpc>
            </a:pP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238" y="491207"/>
            <a:ext cx="17007889" cy="9510141"/>
            <a:chOff x="0" y="0"/>
            <a:chExt cx="68813563" cy="3847783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8813561" cy="38477831"/>
            </a:xfrm>
            <a:custGeom>
              <a:avLst/>
              <a:gdLst/>
              <a:ahLst/>
              <a:cxnLst/>
              <a:rect r="r" b="b" t="t" l="l"/>
              <a:pathLst>
                <a:path h="38477831" w="68813561">
                  <a:moveTo>
                    <a:pt x="68587503" y="0"/>
                  </a:moveTo>
                  <a:lnTo>
                    <a:pt x="0" y="0"/>
                  </a:lnTo>
                  <a:lnTo>
                    <a:pt x="0" y="38477831"/>
                  </a:lnTo>
                  <a:lnTo>
                    <a:pt x="68813561" y="38477831"/>
                  </a:lnTo>
                  <a:lnTo>
                    <a:pt x="68813561" y="0"/>
                  </a:lnTo>
                  <a:lnTo>
                    <a:pt x="68587503" y="0"/>
                  </a:lnTo>
                  <a:close/>
                  <a:moveTo>
                    <a:pt x="68587503" y="38251771"/>
                  </a:moveTo>
                  <a:lnTo>
                    <a:pt x="228600" y="38251771"/>
                  </a:lnTo>
                  <a:lnTo>
                    <a:pt x="228600" y="228600"/>
                  </a:lnTo>
                  <a:lnTo>
                    <a:pt x="68587503" y="228600"/>
                  </a:lnTo>
                  <a:lnTo>
                    <a:pt x="68587503" y="3825177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6306634" y="9704129"/>
            <a:ext cx="2737197" cy="608143"/>
          </a:xfrm>
          <a:prstGeom prst="rect">
            <a:avLst/>
          </a:prstGeom>
          <a:solidFill>
            <a:srgbClr val="01949A"/>
          </a:solidFill>
        </p:spPr>
      </p:sp>
      <p:sp>
        <p:nvSpPr>
          <p:cNvPr name="AutoShape 5" id="5"/>
          <p:cNvSpPr/>
          <p:nvPr/>
        </p:nvSpPr>
        <p:spPr>
          <a:xfrm rot="0">
            <a:off x="-1359743" y="-493257"/>
            <a:ext cx="3076956" cy="1968928"/>
          </a:xfrm>
          <a:prstGeom prst="rect">
            <a:avLst/>
          </a:prstGeom>
          <a:solidFill>
            <a:srgbClr val="CD0046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599514" y="3176014"/>
            <a:ext cx="9527476" cy="4836416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873254" y="747609"/>
            <a:ext cx="14541492" cy="177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pc="164" sz="5499">
                <a:solidFill>
                  <a:srgbClr val="01949A"/>
                </a:solidFill>
                <a:latin typeface="Raleway Bold Italics"/>
              </a:rPr>
              <a:t>Padrões de Comportamento</a:t>
            </a:r>
          </a:p>
          <a:p>
            <a:pPr algn="ctr">
              <a:lnSpc>
                <a:spcPts val="7040"/>
              </a:lnSpc>
            </a:pPr>
            <a:r>
              <a:rPr lang="en-US" spc="164" sz="5500">
                <a:solidFill>
                  <a:srgbClr val="CD0046"/>
                </a:solidFill>
                <a:latin typeface="Raleway Bold Italics"/>
              </a:rPr>
              <a:t>State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880675"/>
            <a:ext cx="6213679" cy="3398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13" indent="-323856" lvl="1">
              <a:lnSpc>
                <a:spcPts val="3840"/>
              </a:lnSpc>
              <a:buFont typeface="Arial"/>
              <a:buChar char="•"/>
            </a:pPr>
            <a:r>
              <a:rPr lang="en-US" spc="90" sz="3000">
                <a:solidFill>
                  <a:srgbClr val="01949A"/>
                </a:solidFill>
                <a:latin typeface="Raleway Italics"/>
              </a:rPr>
              <a:t>Pode ser utilizado quando precisamos definir um conjunto de estados e os mesmos possuem uma ordem bem definida</a:t>
            </a:r>
          </a:p>
          <a:p>
            <a:pPr algn="just">
              <a:lnSpc>
                <a:spcPts val="3840"/>
              </a:lnSpc>
            </a:pPr>
          </a:p>
          <a:p>
            <a:pPr>
              <a:lnSpc>
                <a:spcPts val="3840"/>
              </a:lnSpc>
            </a:pP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238" y="491207"/>
            <a:ext cx="17007889" cy="9510141"/>
            <a:chOff x="0" y="0"/>
            <a:chExt cx="68813563" cy="3847783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8813561" cy="38477831"/>
            </a:xfrm>
            <a:custGeom>
              <a:avLst/>
              <a:gdLst/>
              <a:ahLst/>
              <a:cxnLst/>
              <a:rect r="r" b="b" t="t" l="l"/>
              <a:pathLst>
                <a:path h="38477831" w="68813561">
                  <a:moveTo>
                    <a:pt x="68587503" y="0"/>
                  </a:moveTo>
                  <a:lnTo>
                    <a:pt x="0" y="0"/>
                  </a:lnTo>
                  <a:lnTo>
                    <a:pt x="0" y="38477831"/>
                  </a:lnTo>
                  <a:lnTo>
                    <a:pt x="68813561" y="38477831"/>
                  </a:lnTo>
                  <a:lnTo>
                    <a:pt x="68813561" y="0"/>
                  </a:lnTo>
                  <a:lnTo>
                    <a:pt x="68587503" y="0"/>
                  </a:lnTo>
                  <a:close/>
                  <a:moveTo>
                    <a:pt x="68587503" y="38251771"/>
                  </a:moveTo>
                  <a:lnTo>
                    <a:pt x="228600" y="38251771"/>
                  </a:lnTo>
                  <a:lnTo>
                    <a:pt x="228600" y="228600"/>
                  </a:lnTo>
                  <a:lnTo>
                    <a:pt x="68587503" y="228600"/>
                  </a:lnTo>
                  <a:lnTo>
                    <a:pt x="68587503" y="3825177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6306634" y="9704129"/>
            <a:ext cx="2737197" cy="608143"/>
          </a:xfrm>
          <a:prstGeom prst="rect">
            <a:avLst/>
          </a:prstGeom>
          <a:solidFill>
            <a:srgbClr val="01949A"/>
          </a:solidFill>
        </p:spPr>
      </p:sp>
      <p:sp>
        <p:nvSpPr>
          <p:cNvPr name="AutoShape 5" id="5"/>
          <p:cNvSpPr/>
          <p:nvPr/>
        </p:nvSpPr>
        <p:spPr>
          <a:xfrm rot="0">
            <a:off x="-1359743" y="-493257"/>
            <a:ext cx="3076956" cy="1968928"/>
          </a:xfrm>
          <a:prstGeom prst="rect">
            <a:avLst/>
          </a:prstGeom>
          <a:solidFill>
            <a:srgbClr val="CD0046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1834" t="0" r="0" b="0"/>
          <a:stretch>
            <a:fillRect/>
          </a:stretch>
        </p:blipFill>
        <p:spPr>
          <a:xfrm flipH="false" flipV="false" rot="0">
            <a:off x="639727" y="3280200"/>
            <a:ext cx="7081939" cy="495046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705" t="0" r="0" b="0"/>
          <a:stretch>
            <a:fillRect/>
          </a:stretch>
        </p:blipFill>
        <p:spPr>
          <a:xfrm flipH="false" flipV="false" rot="0">
            <a:off x="7944013" y="2706049"/>
            <a:ext cx="9315287" cy="609877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873254" y="747609"/>
            <a:ext cx="14541492" cy="177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pc="164" sz="5499">
                <a:solidFill>
                  <a:srgbClr val="01949A"/>
                </a:solidFill>
                <a:latin typeface="Raleway Bold Italics"/>
              </a:rPr>
              <a:t>Padrões de Comportamento</a:t>
            </a:r>
          </a:p>
          <a:p>
            <a:pPr algn="ctr">
              <a:lnSpc>
                <a:spcPts val="7040"/>
              </a:lnSpc>
            </a:pPr>
            <a:r>
              <a:rPr lang="en-US" spc="164" sz="5500">
                <a:solidFill>
                  <a:srgbClr val="CD0046"/>
                </a:solidFill>
                <a:latin typeface="Raleway Bold Italics"/>
              </a:rPr>
              <a:t>State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238" y="491207"/>
            <a:ext cx="17007889" cy="9510141"/>
            <a:chOff x="0" y="0"/>
            <a:chExt cx="68813563" cy="3847783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8813561" cy="38477831"/>
            </a:xfrm>
            <a:custGeom>
              <a:avLst/>
              <a:gdLst/>
              <a:ahLst/>
              <a:cxnLst/>
              <a:rect r="r" b="b" t="t" l="l"/>
              <a:pathLst>
                <a:path h="38477831" w="68813561">
                  <a:moveTo>
                    <a:pt x="68587503" y="0"/>
                  </a:moveTo>
                  <a:lnTo>
                    <a:pt x="0" y="0"/>
                  </a:lnTo>
                  <a:lnTo>
                    <a:pt x="0" y="38477831"/>
                  </a:lnTo>
                  <a:lnTo>
                    <a:pt x="68813561" y="38477831"/>
                  </a:lnTo>
                  <a:lnTo>
                    <a:pt x="68813561" y="0"/>
                  </a:lnTo>
                  <a:lnTo>
                    <a:pt x="68587503" y="0"/>
                  </a:lnTo>
                  <a:close/>
                  <a:moveTo>
                    <a:pt x="68587503" y="38251771"/>
                  </a:moveTo>
                  <a:lnTo>
                    <a:pt x="228600" y="38251771"/>
                  </a:lnTo>
                  <a:lnTo>
                    <a:pt x="228600" y="228600"/>
                  </a:lnTo>
                  <a:lnTo>
                    <a:pt x="68587503" y="228600"/>
                  </a:lnTo>
                  <a:lnTo>
                    <a:pt x="68587503" y="3825177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6306634" y="9704129"/>
            <a:ext cx="2737197" cy="608143"/>
          </a:xfrm>
          <a:prstGeom prst="rect">
            <a:avLst/>
          </a:prstGeom>
          <a:solidFill>
            <a:srgbClr val="01949A"/>
          </a:solidFill>
        </p:spPr>
      </p:sp>
      <p:sp>
        <p:nvSpPr>
          <p:cNvPr name="AutoShape 5" id="5"/>
          <p:cNvSpPr/>
          <p:nvPr/>
        </p:nvSpPr>
        <p:spPr>
          <a:xfrm rot="0">
            <a:off x="-1359743" y="-493257"/>
            <a:ext cx="3076956" cy="1968928"/>
          </a:xfrm>
          <a:prstGeom prst="rect">
            <a:avLst/>
          </a:prstGeom>
          <a:solidFill>
            <a:srgbClr val="CD0046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1737" t="0" r="0" b="0"/>
          <a:stretch>
            <a:fillRect/>
          </a:stretch>
        </p:blipFill>
        <p:spPr>
          <a:xfrm flipH="false" flipV="false" rot="0">
            <a:off x="1028700" y="2801689"/>
            <a:ext cx="6548280" cy="523980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1718" t="0" r="3592" b="0"/>
          <a:stretch>
            <a:fillRect/>
          </a:stretch>
        </p:blipFill>
        <p:spPr>
          <a:xfrm flipH="false" flipV="false" rot="0">
            <a:off x="7889401" y="2801689"/>
            <a:ext cx="9369899" cy="3337411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7948300" y="6719492"/>
            <a:ext cx="9311000" cy="2085201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873254" y="747609"/>
            <a:ext cx="14541492" cy="177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pc="164" sz="5499">
                <a:solidFill>
                  <a:srgbClr val="01949A"/>
                </a:solidFill>
                <a:latin typeface="Raleway Bold Italics"/>
              </a:rPr>
              <a:t>Padrões de Comportamento</a:t>
            </a:r>
          </a:p>
          <a:p>
            <a:pPr algn="ctr">
              <a:lnSpc>
                <a:spcPts val="7040"/>
              </a:lnSpc>
            </a:pPr>
            <a:r>
              <a:rPr lang="en-US" spc="164" sz="5500">
                <a:solidFill>
                  <a:srgbClr val="CD0046"/>
                </a:solidFill>
                <a:latin typeface="Raleway Bold Italics"/>
              </a:rPr>
              <a:t>State</a:t>
            </a: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238" y="491207"/>
            <a:ext cx="17007889" cy="9510141"/>
            <a:chOff x="0" y="0"/>
            <a:chExt cx="68813563" cy="3847783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8813561" cy="38477831"/>
            </a:xfrm>
            <a:custGeom>
              <a:avLst/>
              <a:gdLst/>
              <a:ahLst/>
              <a:cxnLst/>
              <a:rect r="r" b="b" t="t" l="l"/>
              <a:pathLst>
                <a:path h="38477831" w="68813561">
                  <a:moveTo>
                    <a:pt x="68587503" y="0"/>
                  </a:moveTo>
                  <a:lnTo>
                    <a:pt x="0" y="0"/>
                  </a:lnTo>
                  <a:lnTo>
                    <a:pt x="0" y="38477831"/>
                  </a:lnTo>
                  <a:lnTo>
                    <a:pt x="68813561" y="38477831"/>
                  </a:lnTo>
                  <a:lnTo>
                    <a:pt x="68813561" y="0"/>
                  </a:lnTo>
                  <a:lnTo>
                    <a:pt x="68587503" y="0"/>
                  </a:lnTo>
                  <a:close/>
                  <a:moveTo>
                    <a:pt x="68587503" y="38251771"/>
                  </a:moveTo>
                  <a:lnTo>
                    <a:pt x="228600" y="38251771"/>
                  </a:lnTo>
                  <a:lnTo>
                    <a:pt x="228600" y="228600"/>
                  </a:lnTo>
                  <a:lnTo>
                    <a:pt x="68587503" y="228600"/>
                  </a:lnTo>
                  <a:lnTo>
                    <a:pt x="68587503" y="3825177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6306634" y="9704129"/>
            <a:ext cx="2737197" cy="608143"/>
          </a:xfrm>
          <a:prstGeom prst="rect">
            <a:avLst/>
          </a:prstGeom>
          <a:solidFill>
            <a:srgbClr val="01949A"/>
          </a:solidFill>
        </p:spPr>
      </p:sp>
      <p:sp>
        <p:nvSpPr>
          <p:cNvPr name="AutoShape 5" id="5"/>
          <p:cNvSpPr/>
          <p:nvPr/>
        </p:nvSpPr>
        <p:spPr>
          <a:xfrm rot="0">
            <a:off x="-1359743" y="-493257"/>
            <a:ext cx="3076956" cy="1968928"/>
          </a:xfrm>
          <a:prstGeom prst="rect">
            <a:avLst/>
          </a:prstGeom>
          <a:solidFill>
            <a:srgbClr val="CD0046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722162" y="3261284"/>
            <a:ext cx="7889191" cy="5484464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873254" y="747609"/>
            <a:ext cx="14541492" cy="177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pc="164" sz="5499">
                <a:solidFill>
                  <a:srgbClr val="01949A"/>
                </a:solidFill>
                <a:latin typeface="Raleway Bold Italics"/>
              </a:rPr>
              <a:t>Padrões de Comportamento</a:t>
            </a:r>
          </a:p>
          <a:p>
            <a:pPr algn="ctr">
              <a:lnSpc>
                <a:spcPts val="7040"/>
              </a:lnSpc>
            </a:pPr>
            <a:r>
              <a:rPr lang="en-US" spc="164" sz="5500">
                <a:solidFill>
                  <a:srgbClr val="CD0046"/>
                </a:solidFill>
                <a:latin typeface="Raleway Bold Italics"/>
              </a:rPr>
              <a:t>Memento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42937" y="4542226"/>
            <a:ext cx="6213679" cy="4370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13" indent="-323856" lvl="1">
              <a:lnSpc>
                <a:spcPts val="3840"/>
              </a:lnSpc>
              <a:buFont typeface="Arial"/>
              <a:buChar char="•"/>
            </a:pPr>
            <a:r>
              <a:rPr lang="en-US" spc="90" sz="3000">
                <a:solidFill>
                  <a:srgbClr val="01949A"/>
                </a:solidFill>
                <a:latin typeface="Raleway Italics"/>
              </a:rPr>
              <a:t>Similar ao padrão </a:t>
            </a:r>
            <a:r>
              <a:rPr lang="en-US" spc="90" sz="3000">
                <a:solidFill>
                  <a:srgbClr val="01949A"/>
                </a:solidFill>
                <a:latin typeface="Raleway Bold Italics"/>
              </a:rPr>
              <a:t>STATE</a:t>
            </a:r>
          </a:p>
          <a:p>
            <a:pPr algn="just">
              <a:lnSpc>
                <a:spcPts val="3840"/>
              </a:lnSpc>
            </a:pPr>
          </a:p>
          <a:p>
            <a:pPr algn="just" marL="647713" indent="-323856" lvl="1">
              <a:lnSpc>
                <a:spcPts val="3840"/>
              </a:lnSpc>
              <a:buFont typeface="Arial"/>
              <a:buChar char="•"/>
            </a:pPr>
            <a:r>
              <a:rPr lang="en-US" spc="90" sz="3000">
                <a:solidFill>
                  <a:srgbClr val="01949A"/>
                </a:solidFill>
                <a:latin typeface="Raleway Italics"/>
              </a:rPr>
              <a:t>Podemos aplicar o memento sempre que desejamos guardar um estado que possa ser restaurado futuramente.</a:t>
            </a:r>
          </a:p>
          <a:p>
            <a:pPr algn="just">
              <a:lnSpc>
                <a:spcPts val="3840"/>
              </a:lnSpc>
            </a:pPr>
          </a:p>
          <a:p>
            <a:pPr>
              <a:lnSpc>
                <a:spcPts val="3840"/>
              </a:lnSpc>
            </a:pP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238" y="491207"/>
            <a:ext cx="17007889" cy="9510141"/>
            <a:chOff x="0" y="0"/>
            <a:chExt cx="68813563" cy="3847783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8813561" cy="38477831"/>
            </a:xfrm>
            <a:custGeom>
              <a:avLst/>
              <a:gdLst/>
              <a:ahLst/>
              <a:cxnLst/>
              <a:rect r="r" b="b" t="t" l="l"/>
              <a:pathLst>
                <a:path h="38477831" w="68813561">
                  <a:moveTo>
                    <a:pt x="68587503" y="0"/>
                  </a:moveTo>
                  <a:lnTo>
                    <a:pt x="0" y="0"/>
                  </a:lnTo>
                  <a:lnTo>
                    <a:pt x="0" y="38477831"/>
                  </a:lnTo>
                  <a:lnTo>
                    <a:pt x="68813561" y="38477831"/>
                  </a:lnTo>
                  <a:lnTo>
                    <a:pt x="68813561" y="0"/>
                  </a:lnTo>
                  <a:lnTo>
                    <a:pt x="68587503" y="0"/>
                  </a:lnTo>
                  <a:close/>
                  <a:moveTo>
                    <a:pt x="68587503" y="38251771"/>
                  </a:moveTo>
                  <a:lnTo>
                    <a:pt x="228600" y="38251771"/>
                  </a:lnTo>
                  <a:lnTo>
                    <a:pt x="228600" y="228600"/>
                  </a:lnTo>
                  <a:lnTo>
                    <a:pt x="68587503" y="228600"/>
                  </a:lnTo>
                  <a:lnTo>
                    <a:pt x="68587503" y="3825177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6306634" y="9704129"/>
            <a:ext cx="2737197" cy="608143"/>
          </a:xfrm>
          <a:prstGeom prst="rect">
            <a:avLst/>
          </a:prstGeom>
          <a:solidFill>
            <a:srgbClr val="01949A"/>
          </a:solidFill>
        </p:spPr>
      </p:sp>
      <p:sp>
        <p:nvSpPr>
          <p:cNvPr name="AutoShape 5" id="5"/>
          <p:cNvSpPr/>
          <p:nvPr/>
        </p:nvSpPr>
        <p:spPr>
          <a:xfrm rot="0">
            <a:off x="-1359743" y="-493257"/>
            <a:ext cx="3076956" cy="1968928"/>
          </a:xfrm>
          <a:prstGeom prst="rect">
            <a:avLst/>
          </a:prstGeom>
          <a:solidFill>
            <a:srgbClr val="CD0046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2217" t="0" r="0" b="0"/>
          <a:stretch>
            <a:fillRect/>
          </a:stretch>
        </p:blipFill>
        <p:spPr>
          <a:xfrm flipH="false" flipV="false" rot="0">
            <a:off x="648308" y="3033699"/>
            <a:ext cx="6677767" cy="486299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3160" t="0" r="0" b="0"/>
          <a:stretch>
            <a:fillRect/>
          </a:stretch>
        </p:blipFill>
        <p:spPr>
          <a:xfrm flipH="false" flipV="false" rot="0">
            <a:off x="7494238" y="3274860"/>
            <a:ext cx="9648213" cy="3942835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873254" y="747609"/>
            <a:ext cx="14541492" cy="177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pc="164" sz="5499">
                <a:solidFill>
                  <a:srgbClr val="01949A"/>
                </a:solidFill>
                <a:latin typeface="Raleway Bold Italics"/>
              </a:rPr>
              <a:t>Padrões de Comportamento</a:t>
            </a:r>
          </a:p>
          <a:p>
            <a:pPr algn="ctr">
              <a:lnSpc>
                <a:spcPts val="7040"/>
              </a:lnSpc>
            </a:pPr>
            <a:r>
              <a:rPr lang="en-US" spc="164" sz="5500">
                <a:solidFill>
                  <a:srgbClr val="CD0046"/>
                </a:solidFill>
                <a:latin typeface="Raleway Bold Italics"/>
              </a:rPr>
              <a:t>Memento</a:t>
            </a: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238" y="491207"/>
            <a:ext cx="17007889" cy="9510141"/>
            <a:chOff x="0" y="0"/>
            <a:chExt cx="68813563" cy="3847783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8813561" cy="38477831"/>
            </a:xfrm>
            <a:custGeom>
              <a:avLst/>
              <a:gdLst/>
              <a:ahLst/>
              <a:cxnLst/>
              <a:rect r="r" b="b" t="t" l="l"/>
              <a:pathLst>
                <a:path h="38477831" w="68813561">
                  <a:moveTo>
                    <a:pt x="68587503" y="0"/>
                  </a:moveTo>
                  <a:lnTo>
                    <a:pt x="0" y="0"/>
                  </a:lnTo>
                  <a:lnTo>
                    <a:pt x="0" y="38477831"/>
                  </a:lnTo>
                  <a:lnTo>
                    <a:pt x="68813561" y="38477831"/>
                  </a:lnTo>
                  <a:lnTo>
                    <a:pt x="68813561" y="0"/>
                  </a:lnTo>
                  <a:lnTo>
                    <a:pt x="68587503" y="0"/>
                  </a:lnTo>
                  <a:close/>
                  <a:moveTo>
                    <a:pt x="68587503" y="38251771"/>
                  </a:moveTo>
                  <a:lnTo>
                    <a:pt x="228600" y="38251771"/>
                  </a:lnTo>
                  <a:lnTo>
                    <a:pt x="228600" y="228600"/>
                  </a:lnTo>
                  <a:lnTo>
                    <a:pt x="68587503" y="228600"/>
                  </a:lnTo>
                  <a:lnTo>
                    <a:pt x="68587503" y="3825177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6306634" y="9704129"/>
            <a:ext cx="2737197" cy="608143"/>
          </a:xfrm>
          <a:prstGeom prst="rect">
            <a:avLst/>
          </a:prstGeom>
          <a:solidFill>
            <a:srgbClr val="01949A"/>
          </a:solidFill>
        </p:spPr>
      </p:sp>
      <p:sp>
        <p:nvSpPr>
          <p:cNvPr name="AutoShape 5" id="5"/>
          <p:cNvSpPr/>
          <p:nvPr/>
        </p:nvSpPr>
        <p:spPr>
          <a:xfrm rot="0">
            <a:off x="-1359743" y="-493257"/>
            <a:ext cx="3076956" cy="1968928"/>
          </a:xfrm>
          <a:prstGeom prst="rect">
            <a:avLst/>
          </a:prstGeom>
          <a:solidFill>
            <a:srgbClr val="CD0046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2622" t="0" r="0" b="60586"/>
          <a:stretch>
            <a:fillRect/>
          </a:stretch>
        </p:blipFill>
        <p:spPr>
          <a:xfrm flipH="false" flipV="false" rot="0">
            <a:off x="918528" y="3886490"/>
            <a:ext cx="7986654" cy="355104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rcRect l="2240" t="46763" r="0" b="0"/>
          <a:stretch>
            <a:fillRect/>
          </a:stretch>
        </p:blipFill>
        <p:spPr>
          <a:xfrm flipH="false" flipV="false" rot="0">
            <a:off x="9401345" y="3448188"/>
            <a:ext cx="7401452" cy="4427651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873254" y="747609"/>
            <a:ext cx="14541492" cy="177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pc="164" sz="5499">
                <a:solidFill>
                  <a:srgbClr val="01949A"/>
                </a:solidFill>
                <a:latin typeface="Raleway Bold Italics"/>
              </a:rPr>
              <a:t>Padrões de Comportamento</a:t>
            </a:r>
          </a:p>
          <a:p>
            <a:pPr algn="ctr">
              <a:lnSpc>
                <a:spcPts val="7040"/>
              </a:lnSpc>
            </a:pPr>
            <a:r>
              <a:rPr lang="en-US" spc="164" sz="5500">
                <a:solidFill>
                  <a:srgbClr val="CD0046"/>
                </a:solidFill>
                <a:latin typeface="Raleway Bold Italics"/>
              </a:rPr>
              <a:t>Memento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238" y="491207"/>
            <a:ext cx="17007889" cy="9510141"/>
            <a:chOff x="0" y="0"/>
            <a:chExt cx="68813563" cy="3847783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8813561" cy="38477831"/>
            </a:xfrm>
            <a:custGeom>
              <a:avLst/>
              <a:gdLst/>
              <a:ahLst/>
              <a:cxnLst/>
              <a:rect r="r" b="b" t="t" l="l"/>
              <a:pathLst>
                <a:path h="38477831" w="68813561">
                  <a:moveTo>
                    <a:pt x="68587503" y="0"/>
                  </a:moveTo>
                  <a:lnTo>
                    <a:pt x="0" y="0"/>
                  </a:lnTo>
                  <a:lnTo>
                    <a:pt x="0" y="38477831"/>
                  </a:lnTo>
                  <a:lnTo>
                    <a:pt x="68813561" y="38477831"/>
                  </a:lnTo>
                  <a:lnTo>
                    <a:pt x="68813561" y="0"/>
                  </a:lnTo>
                  <a:lnTo>
                    <a:pt x="68587503" y="0"/>
                  </a:lnTo>
                  <a:close/>
                  <a:moveTo>
                    <a:pt x="68587503" y="38251771"/>
                  </a:moveTo>
                  <a:lnTo>
                    <a:pt x="228600" y="38251771"/>
                  </a:lnTo>
                  <a:lnTo>
                    <a:pt x="228600" y="228600"/>
                  </a:lnTo>
                  <a:lnTo>
                    <a:pt x="68587503" y="228600"/>
                  </a:lnTo>
                  <a:lnTo>
                    <a:pt x="68587503" y="3825177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6306634" y="9704129"/>
            <a:ext cx="2737197" cy="608143"/>
          </a:xfrm>
          <a:prstGeom prst="rect">
            <a:avLst/>
          </a:prstGeom>
          <a:solidFill>
            <a:srgbClr val="01949A"/>
          </a:solidFill>
        </p:spPr>
      </p:sp>
      <p:sp>
        <p:nvSpPr>
          <p:cNvPr name="AutoShape 5" id="5"/>
          <p:cNvSpPr/>
          <p:nvPr/>
        </p:nvSpPr>
        <p:spPr>
          <a:xfrm rot="0">
            <a:off x="-1359743" y="-493257"/>
            <a:ext cx="3076956" cy="1968928"/>
          </a:xfrm>
          <a:prstGeom prst="rect">
            <a:avLst/>
          </a:prstGeom>
          <a:solidFill>
            <a:srgbClr val="CD0046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13468"/>
          <a:stretch>
            <a:fillRect/>
          </a:stretch>
        </p:blipFill>
        <p:spPr>
          <a:xfrm flipH="false" flipV="false" rot="0">
            <a:off x="720223" y="3545933"/>
            <a:ext cx="12029019" cy="4105831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8506485" y="6109839"/>
            <a:ext cx="6414409" cy="3083851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873254" y="747609"/>
            <a:ext cx="14541492" cy="177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pc="164" sz="5499">
                <a:solidFill>
                  <a:srgbClr val="01949A"/>
                </a:solidFill>
                <a:latin typeface="Raleway Bold Italics"/>
              </a:rPr>
              <a:t>Padrões de Comportamento</a:t>
            </a:r>
          </a:p>
          <a:p>
            <a:pPr algn="ctr">
              <a:lnSpc>
                <a:spcPts val="7040"/>
              </a:lnSpc>
            </a:pPr>
            <a:r>
              <a:rPr lang="en-US" spc="164" sz="5500">
                <a:solidFill>
                  <a:srgbClr val="CD0046"/>
                </a:solidFill>
                <a:latin typeface="Raleway Bold Italics"/>
              </a:rPr>
              <a:t>Memento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238" y="491207"/>
            <a:ext cx="17007889" cy="9510141"/>
            <a:chOff x="0" y="0"/>
            <a:chExt cx="68813563" cy="3847783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8813561" cy="38477831"/>
            </a:xfrm>
            <a:custGeom>
              <a:avLst/>
              <a:gdLst/>
              <a:ahLst/>
              <a:cxnLst/>
              <a:rect r="r" b="b" t="t" l="l"/>
              <a:pathLst>
                <a:path h="38477831" w="68813561">
                  <a:moveTo>
                    <a:pt x="68587503" y="0"/>
                  </a:moveTo>
                  <a:lnTo>
                    <a:pt x="0" y="0"/>
                  </a:lnTo>
                  <a:lnTo>
                    <a:pt x="0" y="38477831"/>
                  </a:lnTo>
                  <a:lnTo>
                    <a:pt x="68813561" y="38477831"/>
                  </a:lnTo>
                  <a:lnTo>
                    <a:pt x="68813561" y="0"/>
                  </a:lnTo>
                  <a:lnTo>
                    <a:pt x="68587503" y="0"/>
                  </a:lnTo>
                  <a:close/>
                  <a:moveTo>
                    <a:pt x="68587503" y="38251771"/>
                  </a:moveTo>
                  <a:lnTo>
                    <a:pt x="228600" y="38251771"/>
                  </a:lnTo>
                  <a:lnTo>
                    <a:pt x="228600" y="228600"/>
                  </a:lnTo>
                  <a:lnTo>
                    <a:pt x="68587503" y="228600"/>
                  </a:lnTo>
                  <a:lnTo>
                    <a:pt x="68587503" y="3825177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6306634" y="9704129"/>
            <a:ext cx="2737197" cy="608143"/>
          </a:xfrm>
          <a:prstGeom prst="rect">
            <a:avLst/>
          </a:prstGeom>
          <a:solidFill>
            <a:srgbClr val="01949A"/>
          </a:solidFill>
        </p:spPr>
      </p:sp>
      <p:sp>
        <p:nvSpPr>
          <p:cNvPr name="AutoShape 5" id="5"/>
          <p:cNvSpPr/>
          <p:nvPr/>
        </p:nvSpPr>
        <p:spPr>
          <a:xfrm rot="0">
            <a:off x="-1359743" y="-493257"/>
            <a:ext cx="3076956" cy="1968928"/>
          </a:xfrm>
          <a:prstGeom prst="rect">
            <a:avLst/>
          </a:prstGeom>
          <a:solidFill>
            <a:srgbClr val="CD0046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218694" y="2644556"/>
            <a:ext cx="7686488" cy="5203442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306071" y="3230556"/>
            <a:ext cx="7307876" cy="3825888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873254" y="747609"/>
            <a:ext cx="14541492" cy="177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pc="164" sz="5499">
                <a:solidFill>
                  <a:srgbClr val="01949A"/>
                </a:solidFill>
                <a:latin typeface="Raleway Bold Italics"/>
              </a:rPr>
              <a:t>Padrões de Comportamento</a:t>
            </a:r>
          </a:p>
          <a:p>
            <a:pPr algn="ctr">
              <a:lnSpc>
                <a:spcPts val="7040"/>
              </a:lnSpc>
            </a:pPr>
            <a:r>
              <a:rPr lang="en-US" spc="164" sz="5500">
                <a:solidFill>
                  <a:srgbClr val="CD0046"/>
                </a:solidFill>
                <a:latin typeface="Raleway Bold Italics"/>
              </a:rPr>
              <a:t>Memento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238" y="491207"/>
            <a:ext cx="17007889" cy="9510141"/>
            <a:chOff x="0" y="0"/>
            <a:chExt cx="68813563" cy="3847783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8813561" cy="38477831"/>
            </a:xfrm>
            <a:custGeom>
              <a:avLst/>
              <a:gdLst/>
              <a:ahLst/>
              <a:cxnLst/>
              <a:rect r="r" b="b" t="t" l="l"/>
              <a:pathLst>
                <a:path h="38477831" w="68813561">
                  <a:moveTo>
                    <a:pt x="68587503" y="0"/>
                  </a:moveTo>
                  <a:lnTo>
                    <a:pt x="0" y="0"/>
                  </a:lnTo>
                  <a:lnTo>
                    <a:pt x="0" y="38477831"/>
                  </a:lnTo>
                  <a:lnTo>
                    <a:pt x="68813561" y="38477831"/>
                  </a:lnTo>
                  <a:lnTo>
                    <a:pt x="68813561" y="0"/>
                  </a:lnTo>
                  <a:lnTo>
                    <a:pt x="68587503" y="0"/>
                  </a:lnTo>
                  <a:close/>
                  <a:moveTo>
                    <a:pt x="68587503" y="38251771"/>
                  </a:moveTo>
                  <a:lnTo>
                    <a:pt x="228600" y="38251771"/>
                  </a:lnTo>
                  <a:lnTo>
                    <a:pt x="228600" y="228600"/>
                  </a:lnTo>
                  <a:lnTo>
                    <a:pt x="68587503" y="228600"/>
                  </a:lnTo>
                  <a:lnTo>
                    <a:pt x="68587503" y="3825177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6306634" y="9704129"/>
            <a:ext cx="2737197" cy="608143"/>
          </a:xfrm>
          <a:prstGeom prst="rect">
            <a:avLst/>
          </a:prstGeom>
          <a:solidFill>
            <a:srgbClr val="01949A"/>
          </a:solidFill>
        </p:spPr>
      </p:sp>
      <p:sp>
        <p:nvSpPr>
          <p:cNvPr name="AutoShape 5" id="5"/>
          <p:cNvSpPr/>
          <p:nvPr/>
        </p:nvSpPr>
        <p:spPr>
          <a:xfrm rot="0">
            <a:off x="-1359743" y="-493257"/>
            <a:ext cx="3076956" cy="1968928"/>
          </a:xfrm>
          <a:prstGeom prst="rect">
            <a:avLst/>
          </a:prstGeom>
          <a:solidFill>
            <a:srgbClr val="CD0046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524" r="0" b="524"/>
          <a:stretch>
            <a:fillRect/>
          </a:stretch>
        </p:blipFill>
        <p:spPr>
          <a:xfrm flipH="false" flipV="false" rot="0">
            <a:off x="714463" y="3126801"/>
            <a:ext cx="8429537" cy="5158035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505499" y="3870937"/>
            <a:ext cx="7157338" cy="3669762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873254" y="747609"/>
            <a:ext cx="14541492" cy="177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pc="164" sz="5499">
                <a:solidFill>
                  <a:srgbClr val="01949A"/>
                </a:solidFill>
                <a:latin typeface="Raleway Bold Italics"/>
              </a:rPr>
              <a:t>Padrões de Comportamento</a:t>
            </a:r>
          </a:p>
          <a:p>
            <a:pPr algn="ctr">
              <a:lnSpc>
                <a:spcPts val="7040"/>
              </a:lnSpc>
            </a:pPr>
            <a:r>
              <a:rPr lang="en-US" spc="164" sz="5500">
                <a:solidFill>
                  <a:srgbClr val="CD0046"/>
                </a:solidFill>
                <a:latin typeface="Raleway Bold Italics"/>
              </a:rPr>
              <a:t>Memento</a:t>
            </a: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bg>
      <p:bgPr>
        <a:solidFill>
          <a:srgbClr val="27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17145" y="1543050"/>
            <a:ext cx="17906462" cy="7318208"/>
            <a:chOff x="0" y="0"/>
            <a:chExt cx="72449173" cy="2960931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72449172" cy="29609318"/>
            </a:xfrm>
            <a:custGeom>
              <a:avLst/>
              <a:gdLst/>
              <a:ahLst/>
              <a:cxnLst/>
              <a:rect r="r" b="b" t="t" l="l"/>
              <a:pathLst>
                <a:path h="29609318" w="72449172">
                  <a:moveTo>
                    <a:pt x="72223114" y="0"/>
                  </a:moveTo>
                  <a:lnTo>
                    <a:pt x="0" y="0"/>
                  </a:lnTo>
                  <a:lnTo>
                    <a:pt x="0" y="29609318"/>
                  </a:lnTo>
                  <a:lnTo>
                    <a:pt x="72449172" y="29609318"/>
                  </a:lnTo>
                  <a:lnTo>
                    <a:pt x="72449172" y="0"/>
                  </a:lnTo>
                  <a:lnTo>
                    <a:pt x="72223114" y="0"/>
                  </a:lnTo>
                  <a:close/>
                  <a:moveTo>
                    <a:pt x="72223114" y="29383258"/>
                  </a:moveTo>
                  <a:lnTo>
                    <a:pt x="228600" y="29383258"/>
                  </a:lnTo>
                  <a:lnTo>
                    <a:pt x="228600" y="228600"/>
                  </a:lnTo>
                  <a:lnTo>
                    <a:pt x="72223114" y="228600"/>
                  </a:lnTo>
                  <a:lnTo>
                    <a:pt x="72223114" y="29383258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-772599" y="0"/>
            <a:ext cx="4711741" cy="3013513"/>
          </a:xfrm>
          <a:prstGeom prst="rect">
            <a:avLst/>
          </a:prstGeom>
          <a:solidFill>
            <a:srgbClr val="CD0046"/>
          </a:solidFill>
        </p:spPr>
      </p:sp>
      <p:grpSp>
        <p:nvGrpSpPr>
          <p:cNvPr name="Group 5" id="5"/>
          <p:cNvGrpSpPr/>
          <p:nvPr/>
        </p:nvGrpSpPr>
        <p:grpSpPr>
          <a:xfrm rot="0">
            <a:off x="-1009431" y="-380375"/>
            <a:ext cx="16493772" cy="10034920"/>
            <a:chOff x="0" y="0"/>
            <a:chExt cx="66733458" cy="40601079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66733458" cy="40601078"/>
            </a:xfrm>
            <a:custGeom>
              <a:avLst/>
              <a:gdLst/>
              <a:ahLst/>
              <a:cxnLst/>
              <a:rect r="r" b="b" t="t" l="l"/>
              <a:pathLst>
                <a:path h="40601078" w="66733458">
                  <a:moveTo>
                    <a:pt x="66507401" y="0"/>
                  </a:moveTo>
                  <a:lnTo>
                    <a:pt x="0" y="0"/>
                  </a:lnTo>
                  <a:lnTo>
                    <a:pt x="0" y="40601078"/>
                  </a:lnTo>
                  <a:lnTo>
                    <a:pt x="66733458" y="40601078"/>
                  </a:lnTo>
                  <a:lnTo>
                    <a:pt x="66733458" y="0"/>
                  </a:lnTo>
                  <a:lnTo>
                    <a:pt x="66507401" y="0"/>
                  </a:lnTo>
                  <a:close/>
                  <a:moveTo>
                    <a:pt x="66507401" y="40375018"/>
                  </a:moveTo>
                  <a:lnTo>
                    <a:pt x="228600" y="40375018"/>
                  </a:lnTo>
                  <a:lnTo>
                    <a:pt x="228600" y="228600"/>
                  </a:lnTo>
                  <a:lnTo>
                    <a:pt x="66507401" y="228600"/>
                  </a:lnTo>
                  <a:lnTo>
                    <a:pt x="66507401" y="40375018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7" id="7"/>
          <p:cNvSpPr/>
          <p:nvPr/>
        </p:nvSpPr>
        <p:spPr>
          <a:xfrm rot="0">
            <a:off x="16027684" y="2061755"/>
            <a:ext cx="3190382" cy="7432698"/>
          </a:xfrm>
          <a:prstGeom prst="rect">
            <a:avLst/>
          </a:prstGeom>
          <a:solidFill>
            <a:srgbClr val="01949A"/>
          </a:solidFill>
        </p:spPr>
      </p:sp>
      <p:grpSp>
        <p:nvGrpSpPr>
          <p:cNvPr name="Group 8" id="8"/>
          <p:cNvGrpSpPr/>
          <p:nvPr/>
        </p:nvGrpSpPr>
        <p:grpSpPr>
          <a:xfrm rot="0">
            <a:off x="4372328" y="4165323"/>
            <a:ext cx="9543343" cy="1956354"/>
            <a:chOff x="0" y="0"/>
            <a:chExt cx="12724458" cy="2608472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9525"/>
              <a:ext cx="12724458" cy="12045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80"/>
                </a:lnSpc>
              </a:pPr>
              <a:r>
                <a:rPr lang="en-US" spc="348" sz="6000">
                  <a:solidFill>
                    <a:srgbClr val="CD0046"/>
                  </a:solidFill>
                  <a:latin typeface="Raleway Bold Italics"/>
                </a:rPr>
                <a:t>OBRIGADO!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1714545" y="1900870"/>
              <a:ext cx="9295367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80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238" y="491207"/>
            <a:ext cx="17007889" cy="9510141"/>
            <a:chOff x="0" y="0"/>
            <a:chExt cx="68813563" cy="3847783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8813561" cy="38477831"/>
            </a:xfrm>
            <a:custGeom>
              <a:avLst/>
              <a:gdLst/>
              <a:ahLst/>
              <a:cxnLst/>
              <a:rect r="r" b="b" t="t" l="l"/>
              <a:pathLst>
                <a:path h="38477831" w="68813561">
                  <a:moveTo>
                    <a:pt x="68587503" y="0"/>
                  </a:moveTo>
                  <a:lnTo>
                    <a:pt x="0" y="0"/>
                  </a:lnTo>
                  <a:lnTo>
                    <a:pt x="0" y="38477831"/>
                  </a:lnTo>
                  <a:lnTo>
                    <a:pt x="68813561" y="38477831"/>
                  </a:lnTo>
                  <a:lnTo>
                    <a:pt x="68813561" y="0"/>
                  </a:lnTo>
                  <a:lnTo>
                    <a:pt x="68587503" y="0"/>
                  </a:lnTo>
                  <a:close/>
                  <a:moveTo>
                    <a:pt x="68587503" y="38251771"/>
                  </a:moveTo>
                  <a:lnTo>
                    <a:pt x="228600" y="38251771"/>
                  </a:lnTo>
                  <a:lnTo>
                    <a:pt x="228600" y="228600"/>
                  </a:lnTo>
                  <a:lnTo>
                    <a:pt x="68587503" y="228600"/>
                  </a:lnTo>
                  <a:lnTo>
                    <a:pt x="68587503" y="3825177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6306634" y="9704129"/>
            <a:ext cx="2737197" cy="608143"/>
          </a:xfrm>
          <a:prstGeom prst="rect">
            <a:avLst/>
          </a:prstGeom>
          <a:solidFill>
            <a:srgbClr val="01949A"/>
          </a:solidFill>
        </p:spPr>
      </p:sp>
      <p:sp>
        <p:nvSpPr>
          <p:cNvPr name="AutoShape 5" id="5"/>
          <p:cNvSpPr/>
          <p:nvPr/>
        </p:nvSpPr>
        <p:spPr>
          <a:xfrm rot="0">
            <a:off x="-1359743" y="-493257"/>
            <a:ext cx="3076956" cy="1968928"/>
          </a:xfrm>
          <a:prstGeom prst="rect">
            <a:avLst/>
          </a:prstGeom>
          <a:solidFill>
            <a:srgbClr val="CD0046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3970" t="0" r="0" b="0"/>
          <a:stretch>
            <a:fillRect/>
          </a:stretch>
        </p:blipFill>
        <p:spPr>
          <a:xfrm flipH="false" flipV="false" rot="0">
            <a:off x="1342937" y="4267946"/>
            <a:ext cx="6440586" cy="3881635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4554" t="0" r="14051" b="13533"/>
          <a:stretch>
            <a:fillRect/>
          </a:stretch>
        </p:blipFill>
        <p:spPr>
          <a:xfrm flipH="false" flipV="false" rot="0">
            <a:off x="9349249" y="2877216"/>
            <a:ext cx="6957384" cy="1961801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4184" t="0" r="16231" b="21079"/>
          <a:stretch>
            <a:fillRect/>
          </a:stretch>
        </p:blipFill>
        <p:spPr>
          <a:xfrm flipH="false" flipV="false" rot="0">
            <a:off x="9349249" y="5143500"/>
            <a:ext cx="6937700" cy="2130526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rcRect l="3328" t="1526" r="0" b="5999"/>
          <a:stretch>
            <a:fillRect/>
          </a:stretch>
        </p:blipFill>
        <p:spPr>
          <a:xfrm flipH="false" flipV="false" rot="0">
            <a:off x="9349249" y="7553181"/>
            <a:ext cx="6937700" cy="2051715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873254" y="747609"/>
            <a:ext cx="14541492" cy="177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pc="164" sz="5499">
                <a:solidFill>
                  <a:srgbClr val="01949A"/>
                </a:solidFill>
                <a:latin typeface="Raleway Bold Italics"/>
              </a:rPr>
              <a:t>Padrões de Criação</a:t>
            </a:r>
          </a:p>
          <a:p>
            <a:pPr algn="ctr">
              <a:lnSpc>
                <a:spcPts val="7040"/>
              </a:lnSpc>
            </a:pPr>
            <a:r>
              <a:rPr lang="en-US" spc="164" sz="5500">
                <a:solidFill>
                  <a:srgbClr val="CD0046"/>
                </a:solidFill>
                <a:latin typeface="Raleway Bold Italics"/>
              </a:rPr>
              <a:t>Factory Method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238" y="491207"/>
            <a:ext cx="17007889" cy="9510141"/>
            <a:chOff x="0" y="0"/>
            <a:chExt cx="68813563" cy="3847783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8813561" cy="38477831"/>
            </a:xfrm>
            <a:custGeom>
              <a:avLst/>
              <a:gdLst/>
              <a:ahLst/>
              <a:cxnLst/>
              <a:rect r="r" b="b" t="t" l="l"/>
              <a:pathLst>
                <a:path h="38477831" w="68813561">
                  <a:moveTo>
                    <a:pt x="68587503" y="0"/>
                  </a:moveTo>
                  <a:lnTo>
                    <a:pt x="0" y="0"/>
                  </a:lnTo>
                  <a:lnTo>
                    <a:pt x="0" y="38477831"/>
                  </a:lnTo>
                  <a:lnTo>
                    <a:pt x="68813561" y="38477831"/>
                  </a:lnTo>
                  <a:lnTo>
                    <a:pt x="68813561" y="0"/>
                  </a:lnTo>
                  <a:lnTo>
                    <a:pt x="68587503" y="0"/>
                  </a:lnTo>
                  <a:close/>
                  <a:moveTo>
                    <a:pt x="68587503" y="38251771"/>
                  </a:moveTo>
                  <a:lnTo>
                    <a:pt x="228600" y="38251771"/>
                  </a:lnTo>
                  <a:lnTo>
                    <a:pt x="228600" y="228600"/>
                  </a:lnTo>
                  <a:lnTo>
                    <a:pt x="68587503" y="228600"/>
                  </a:lnTo>
                  <a:lnTo>
                    <a:pt x="68587503" y="3825177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6306634" y="9704129"/>
            <a:ext cx="2737197" cy="608143"/>
          </a:xfrm>
          <a:prstGeom prst="rect">
            <a:avLst/>
          </a:prstGeom>
          <a:solidFill>
            <a:srgbClr val="01949A"/>
          </a:solidFill>
        </p:spPr>
      </p:sp>
      <p:sp>
        <p:nvSpPr>
          <p:cNvPr name="AutoShape 5" id="5"/>
          <p:cNvSpPr/>
          <p:nvPr/>
        </p:nvSpPr>
        <p:spPr>
          <a:xfrm rot="0">
            <a:off x="-1359743" y="-493257"/>
            <a:ext cx="3076956" cy="1968928"/>
          </a:xfrm>
          <a:prstGeom prst="rect">
            <a:avLst/>
          </a:prstGeom>
          <a:solidFill>
            <a:srgbClr val="CD0046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3692" t="0" r="14340" b="0"/>
          <a:stretch>
            <a:fillRect/>
          </a:stretch>
        </p:blipFill>
        <p:spPr>
          <a:xfrm flipH="false" flipV="false" rot="0">
            <a:off x="1717213" y="2882355"/>
            <a:ext cx="5753045" cy="6439864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3534" t="0" r="0" b="13950"/>
          <a:stretch>
            <a:fillRect/>
          </a:stretch>
        </p:blipFill>
        <p:spPr>
          <a:xfrm flipH="false" flipV="false" rot="0">
            <a:off x="10281357" y="4942780"/>
            <a:ext cx="5620687" cy="2092608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2957" t="3056" r="0" b="3056"/>
          <a:stretch>
            <a:fillRect/>
          </a:stretch>
        </p:blipFill>
        <p:spPr>
          <a:xfrm flipH="false" flipV="false" rot="0">
            <a:off x="10281357" y="7214613"/>
            <a:ext cx="5620687" cy="2107606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rcRect l="4879" t="0" r="2614" b="12653"/>
          <a:stretch>
            <a:fillRect/>
          </a:stretch>
        </p:blipFill>
        <p:spPr>
          <a:xfrm flipH="false" flipV="false" rot="0">
            <a:off x="10281357" y="2950217"/>
            <a:ext cx="5620687" cy="1827316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873254" y="747609"/>
            <a:ext cx="14541492" cy="177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pc="164" sz="5499">
                <a:solidFill>
                  <a:srgbClr val="01949A"/>
                </a:solidFill>
                <a:latin typeface="Raleway Bold Italics"/>
              </a:rPr>
              <a:t>Padrões de Criação</a:t>
            </a:r>
          </a:p>
          <a:p>
            <a:pPr algn="ctr">
              <a:lnSpc>
                <a:spcPts val="7040"/>
              </a:lnSpc>
            </a:pPr>
            <a:r>
              <a:rPr lang="en-US" spc="164" sz="5500">
                <a:solidFill>
                  <a:srgbClr val="CD0046"/>
                </a:solidFill>
                <a:latin typeface="Raleway Bold Italics"/>
              </a:rPr>
              <a:t>Factory Method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238" y="491207"/>
            <a:ext cx="17007889" cy="9510141"/>
            <a:chOff x="0" y="0"/>
            <a:chExt cx="68813563" cy="3847783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8813561" cy="38477831"/>
            </a:xfrm>
            <a:custGeom>
              <a:avLst/>
              <a:gdLst/>
              <a:ahLst/>
              <a:cxnLst/>
              <a:rect r="r" b="b" t="t" l="l"/>
              <a:pathLst>
                <a:path h="38477831" w="68813561">
                  <a:moveTo>
                    <a:pt x="68587503" y="0"/>
                  </a:moveTo>
                  <a:lnTo>
                    <a:pt x="0" y="0"/>
                  </a:lnTo>
                  <a:lnTo>
                    <a:pt x="0" y="38477831"/>
                  </a:lnTo>
                  <a:lnTo>
                    <a:pt x="68813561" y="38477831"/>
                  </a:lnTo>
                  <a:lnTo>
                    <a:pt x="68813561" y="0"/>
                  </a:lnTo>
                  <a:lnTo>
                    <a:pt x="68587503" y="0"/>
                  </a:lnTo>
                  <a:close/>
                  <a:moveTo>
                    <a:pt x="68587503" y="38251771"/>
                  </a:moveTo>
                  <a:lnTo>
                    <a:pt x="228600" y="38251771"/>
                  </a:lnTo>
                  <a:lnTo>
                    <a:pt x="228600" y="228600"/>
                  </a:lnTo>
                  <a:lnTo>
                    <a:pt x="68587503" y="228600"/>
                  </a:lnTo>
                  <a:lnTo>
                    <a:pt x="68587503" y="3825177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6306634" y="9704129"/>
            <a:ext cx="2737197" cy="608143"/>
          </a:xfrm>
          <a:prstGeom prst="rect">
            <a:avLst/>
          </a:prstGeom>
          <a:solidFill>
            <a:srgbClr val="01949A"/>
          </a:solidFill>
        </p:spPr>
      </p:sp>
      <p:sp>
        <p:nvSpPr>
          <p:cNvPr name="AutoShape 5" id="5"/>
          <p:cNvSpPr/>
          <p:nvPr/>
        </p:nvSpPr>
        <p:spPr>
          <a:xfrm rot="0">
            <a:off x="-1359743" y="-493257"/>
            <a:ext cx="3076956" cy="1968928"/>
          </a:xfrm>
          <a:prstGeom prst="rect">
            <a:avLst/>
          </a:prstGeom>
          <a:solidFill>
            <a:srgbClr val="CD0046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141532" y="3236862"/>
            <a:ext cx="7763650" cy="5169455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610490" y="3974150"/>
            <a:ext cx="6696144" cy="2968149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873254" y="747609"/>
            <a:ext cx="14541492" cy="177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pc="164" sz="5499">
                <a:solidFill>
                  <a:srgbClr val="01949A"/>
                </a:solidFill>
                <a:latin typeface="Raleway Bold Italics"/>
              </a:rPr>
              <a:t>Padrões de Criação</a:t>
            </a:r>
          </a:p>
          <a:p>
            <a:pPr algn="ctr">
              <a:lnSpc>
                <a:spcPts val="7040"/>
              </a:lnSpc>
            </a:pPr>
            <a:r>
              <a:rPr lang="en-US" spc="164" sz="5500">
                <a:solidFill>
                  <a:srgbClr val="CD0046"/>
                </a:solidFill>
                <a:latin typeface="Raleway Bold Italics"/>
              </a:rPr>
              <a:t>Factory Method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238" y="491207"/>
            <a:ext cx="17007889" cy="9510141"/>
            <a:chOff x="0" y="0"/>
            <a:chExt cx="68813563" cy="3847783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8813561" cy="38477831"/>
            </a:xfrm>
            <a:custGeom>
              <a:avLst/>
              <a:gdLst/>
              <a:ahLst/>
              <a:cxnLst/>
              <a:rect r="r" b="b" t="t" l="l"/>
              <a:pathLst>
                <a:path h="38477831" w="68813561">
                  <a:moveTo>
                    <a:pt x="68587503" y="0"/>
                  </a:moveTo>
                  <a:lnTo>
                    <a:pt x="0" y="0"/>
                  </a:lnTo>
                  <a:lnTo>
                    <a:pt x="0" y="38477831"/>
                  </a:lnTo>
                  <a:lnTo>
                    <a:pt x="68813561" y="38477831"/>
                  </a:lnTo>
                  <a:lnTo>
                    <a:pt x="68813561" y="0"/>
                  </a:lnTo>
                  <a:lnTo>
                    <a:pt x="68587503" y="0"/>
                  </a:lnTo>
                  <a:close/>
                  <a:moveTo>
                    <a:pt x="68587503" y="38251771"/>
                  </a:moveTo>
                  <a:lnTo>
                    <a:pt x="228600" y="38251771"/>
                  </a:lnTo>
                  <a:lnTo>
                    <a:pt x="228600" y="228600"/>
                  </a:lnTo>
                  <a:lnTo>
                    <a:pt x="68587503" y="228600"/>
                  </a:lnTo>
                  <a:lnTo>
                    <a:pt x="68587503" y="3825177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6306634" y="9704129"/>
            <a:ext cx="2737197" cy="608143"/>
          </a:xfrm>
          <a:prstGeom prst="rect">
            <a:avLst/>
          </a:prstGeom>
          <a:solidFill>
            <a:srgbClr val="01949A"/>
          </a:solidFill>
        </p:spPr>
      </p:sp>
      <p:sp>
        <p:nvSpPr>
          <p:cNvPr name="AutoShape 5" id="5"/>
          <p:cNvSpPr/>
          <p:nvPr/>
        </p:nvSpPr>
        <p:spPr>
          <a:xfrm rot="0">
            <a:off x="-1359743" y="-493257"/>
            <a:ext cx="3076956" cy="1968928"/>
          </a:xfrm>
          <a:prstGeom prst="rect">
            <a:avLst/>
          </a:prstGeom>
          <a:solidFill>
            <a:srgbClr val="CD0046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757095" y="2799693"/>
            <a:ext cx="9502205" cy="6252466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154895" y="3356537"/>
            <a:ext cx="6130986" cy="4855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13" indent="-323856" lvl="1">
              <a:lnSpc>
                <a:spcPts val="3840"/>
              </a:lnSpc>
              <a:buFont typeface="Arial"/>
              <a:buChar char="•"/>
            </a:pPr>
            <a:r>
              <a:rPr lang="en-US" spc="90" sz="3000">
                <a:solidFill>
                  <a:srgbClr val="01949A"/>
                </a:solidFill>
                <a:latin typeface="Raleway Italics"/>
              </a:rPr>
              <a:t>Contém um ou mais métodos de fábrica para criar uma família de objetos relacionados.</a:t>
            </a:r>
          </a:p>
          <a:p>
            <a:pPr algn="just">
              <a:lnSpc>
                <a:spcPts val="3840"/>
              </a:lnSpc>
            </a:pPr>
          </a:p>
          <a:p>
            <a:pPr algn="just" marL="647713" indent="-323856" lvl="1">
              <a:lnSpc>
                <a:spcPts val="3840"/>
              </a:lnSpc>
              <a:buFont typeface="Arial"/>
              <a:buChar char="•"/>
            </a:pPr>
            <a:r>
              <a:rPr lang="en-US" spc="3" sz="3000">
                <a:solidFill>
                  <a:srgbClr val="01949A"/>
                </a:solidFill>
                <a:latin typeface="Arimo Italics"/>
              </a:rPr>
              <a:t>Usa composição para delegar a responsabilidade de criar objetos de outra classe.</a:t>
            </a:r>
          </a:p>
          <a:p>
            <a:pPr algn="just">
              <a:lnSpc>
                <a:spcPts val="384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873254" y="747609"/>
            <a:ext cx="14541492" cy="177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pc="164" sz="5499">
                <a:solidFill>
                  <a:srgbClr val="01949A"/>
                </a:solidFill>
                <a:latin typeface="Raleway Bold Italics"/>
              </a:rPr>
              <a:t>Padrões de Criação</a:t>
            </a:r>
          </a:p>
          <a:p>
            <a:pPr algn="ctr">
              <a:lnSpc>
                <a:spcPts val="7040"/>
              </a:lnSpc>
            </a:pPr>
            <a:r>
              <a:rPr lang="en-US" spc="164" sz="5500">
                <a:solidFill>
                  <a:srgbClr val="CD0046"/>
                </a:solidFill>
                <a:latin typeface="Raleway Bold Italics"/>
              </a:rPr>
              <a:t>Abstract Factory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238" y="491207"/>
            <a:ext cx="17007889" cy="9510141"/>
            <a:chOff x="0" y="0"/>
            <a:chExt cx="68813563" cy="3847783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8813561" cy="38477831"/>
            </a:xfrm>
            <a:custGeom>
              <a:avLst/>
              <a:gdLst/>
              <a:ahLst/>
              <a:cxnLst/>
              <a:rect r="r" b="b" t="t" l="l"/>
              <a:pathLst>
                <a:path h="38477831" w="68813561">
                  <a:moveTo>
                    <a:pt x="68587503" y="0"/>
                  </a:moveTo>
                  <a:lnTo>
                    <a:pt x="0" y="0"/>
                  </a:lnTo>
                  <a:lnTo>
                    <a:pt x="0" y="38477831"/>
                  </a:lnTo>
                  <a:lnTo>
                    <a:pt x="68813561" y="38477831"/>
                  </a:lnTo>
                  <a:lnTo>
                    <a:pt x="68813561" y="0"/>
                  </a:lnTo>
                  <a:lnTo>
                    <a:pt x="68587503" y="0"/>
                  </a:lnTo>
                  <a:close/>
                  <a:moveTo>
                    <a:pt x="68587503" y="38251771"/>
                  </a:moveTo>
                  <a:lnTo>
                    <a:pt x="228600" y="38251771"/>
                  </a:lnTo>
                  <a:lnTo>
                    <a:pt x="228600" y="228600"/>
                  </a:lnTo>
                  <a:lnTo>
                    <a:pt x="68587503" y="228600"/>
                  </a:lnTo>
                  <a:lnTo>
                    <a:pt x="68587503" y="3825177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6306634" y="9704129"/>
            <a:ext cx="2737197" cy="608143"/>
          </a:xfrm>
          <a:prstGeom prst="rect">
            <a:avLst/>
          </a:prstGeom>
          <a:solidFill>
            <a:srgbClr val="01949A"/>
          </a:solidFill>
        </p:spPr>
      </p:sp>
      <p:sp>
        <p:nvSpPr>
          <p:cNvPr name="AutoShape 5" id="5"/>
          <p:cNvSpPr/>
          <p:nvPr/>
        </p:nvSpPr>
        <p:spPr>
          <a:xfrm rot="0">
            <a:off x="-1359743" y="-493257"/>
            <a:ext cx="3076956" cy="1968928"/>
          </a:xfrm>
          <a:prstGeom prst="rect">
            <a:avLst/>
          </a:prstGeom>
          <a:solidFill>
            <a:srgbClr val="CD0046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2225" t="0" r="1883" b="0"/>
          <a:stretch>
            <a:fillRect/>
          </a:stretch>
        </p:blipFill>
        <p:spPr>
          <a:xfrm flipH="false" flipV="false" rot="0">
            <a:off x="3003449" y="3235414"/>
            <a:ext cx="10640719" cy="5638344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873254" y="747609"/>
            <a:ext cx="14541492" cy="177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pc="164" sz="5499">
                <a:solidFill>
                  <a:srgbClr val="01949A"/>
                </a:solidFill>
                <a:latin typeface="Raleway Bold Italics"/>
              </a:rPr>
              <a:t>Padrões de Criação</a:t>
            </a:r>
          </a:p>
          <a:p>
            <a:pPr algn="ctr">
              <a:lnSpc>
                <a:spcPts val="7040"/>
              </a:lnSpc>
            </a:pPr>
            <a:r>
              <a:rPr lang="en-US" spc="164" sz="5500">
                <a:solidFill>
                  <a:srgbClr val="CD0046"/>
                </a:solidFill>
                <a:latin typeface="Raleway Bold Italics"/>
              </a:rPr>
              <a:t>Abstract Factory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DAE8ZaZ3izo</dc:identifier>
  <dcterms:modified xsi:type="dcterms:W3CDTF">2011-08-01T06:04:30Z</dcterms:modified>
  <cp:revision>1</cp:revision>
  <dc:title>Programação Avançada - Apresentação Design Patterns</dc:title>
</cp:coreProperties>
</file>