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98abd1f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98abd1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198abd1f7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198abd1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198abd1f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198abd1f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213f6c8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213f6c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213f6c88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213f6c8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213f6c88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213f6c8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213f6c88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213f6c8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213f6c883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213f6c8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213f6c88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213f6c88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213f6c88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213f6c8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198abd1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198abd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213f6c883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213f6c88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https://fontawesome.com/v5/search?m=free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213f6c88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213f6c88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213f6c883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213f6c88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213f6c883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213f6c88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213f6c88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213f6c88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213f6c883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213f6c88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213f6c883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213f6c88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198abd1f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198abd1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198abd1f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198abd1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98abd1f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98abd1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198abd1f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198abd1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198abd1f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198abd1f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198abd1f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198abd1f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98abd1f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98abd1f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hyperlink" Target="https://devera.vn/"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581891" y="2544756"/>
            <a:ext cx="5865091" cy="23876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Open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581891" y="4978400"/>
            <a:ext cx="5865091" cy="52878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5" name="Google Shape;105;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6" name="Google Shape;10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7"/>
          <p:cNvSpPr/>
          <p:nvPr>
            <p:ph idx="2" type="pic"/>
          </p:nvPr>
        </p:nvSpPr>
        <p:spPr>
          <a:xfrm>
            <a:off x="5183188" y="987425"/>
            <a:ext cx="6172200" cy="4873625"/>
          </a:xfrm>
          <a:prstGeom prst="rect">
            <a:avLst/>
          </a:prstGeom>
          <a:noFill/>
          <a:ln>
            <a:noFill/>
          </a:ln>
        </p:spPr>
      </p:sp>
      <p:sp>
        <p:nvSpPr>
          <p:cNvPr id="112" name="Google Shape;112;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 type="body"/>
          </p:nvPr>
        </p:nvSpPr>
        <p:spPr>
          <a:xfrm>
            <a:off x="7749308" y="1311275"/>
            <a:ext cx="3604491" cy="84079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3"/>
          <p:cNvSpPr/>
          <p:nvPr/>
        </p:nvSpPr>
        <p:spPr>
          <a:xfrm>
            <a:off x="6609459" y="1331861"/>
            <a:ext cx="848065" cy="781155"/>
          </a:xfrm>
          <a:prstGeom prst="rect">
            <a:avLst/>
          </a:prstGeom>
          <a:solidFill>
            <a:srgbClr val="E12D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17" name="Google Shape;17;p3"/>
          <p:cNvSpPr/>
          <p:nvPr/>
        </p:nvSpPr>
        <p:spPr>
          <a:xfrm>
            <a:off x="6609458" y="2334799"/>
            <a:ext cx="848065" cy="781155"/>
          </a:xfrm>
          <a:prstGeom prst="rect">
            <a:avLst/>
          </a:prstGeom>
          <a:solidFill>
            <a:srgbClr val="E12D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18" name="Google Shape;18;p3"/>
          <p:cNvSpPr/>
          <p:nvPr/>
        </p:nvSpPr>
        <p:spPr>
          <a:xfrm>
            <a:off x="6609458" y="5392470"/>
            <a:ext cx="848065" cy="781155"/>
          </a:xfrm>
          <a:prstGeom prst="rect">
            <a:avLst/>
          </a:prstGeom>
          <a:solidFill>
            <a:srgbClr val="E12D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19" name="Google Shape;19;p3"/>
          <p:cNvSpPr/>
          <p:nvPr/>
        </p:nvSpPr>
        <p:spPr>
          <a:xfrm>
            <a:off x="6614829" y="3338763"/>
            <a:ext cx="848065" cy="781155"/>
          </a:xfrm>
          <a:prstGeom prst="rect">
            <a:avLst/>
          </a:prstGeom>
          <a:solidFill>
            <a:srgbClr val="E12D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0" name="Google Shape;20;p3"/>
          <p:cNvSpPr/>
          <p:nvPr/>
        </p:nvSpPr>
        <p:spPr>
          <a:xfrm>
            <a:off x="6600223" y="4341701"/>
            <a:ext cx="848065" cy="781155"/>
          </a:xfrm>
          <a:prstGeom prst="rect">
            <a:avLst/>
          </a:prstGeom>
          <a:solidFill>
            <a:srgbClr val="E12D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1" name="Google Shape;21;p3"/>
          <p:cNvSpPr txBox="1"/>
          <p:nvPr>
            <p:ph idx="2" type="body"/>
          </p:nvPr>
        </p:nvSpPr>
        <p:spPr>
          <a:xfrm>
            <a:off x="7749307" y="2314213"/>
            <a:ext cx="3604491" cy="84079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3" type="body"/>
          </p:nvPr>
        </p:nvSpPr>
        <p:spPr>
          <a:xfrm>
            <a:off x="7749306" y="3314397"/>
            <a:ext cx="3604491" cy="84079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4" type="body"/>
          </p:nvPr>
        </p:nvSpPr>
        <p:spPr>
          <a:xfrm>
            <a:off x="7749305" y="4298863"/>
            <a:ext cx="3604491" cy="84079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5" type="body"/>
          </p:nvPr>
        </p:nvSpPr>
        <p:spPr>
          <a:xfrm>
            <a:off x="7749304" y="5365548"/>
            <a:ext cx="3604491" cy="840798"/>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nvSpPr>
        <p:spPr>
          <a:xfrm>
            <a:off x="6775413" y="2529306"/>
            <a:ext cx="5161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Open Sans"/>
                <a:ea typeface="Open Sans"/>
                <a:cs typeface="Open Sans"/>
                <a:sym typeface="Open Sans"/>
              </a:rPr>
              <a:t>02</a:t>
            </a:r>
            <a:endParaRPr b="0" i="0" sz="1400" u="none" cap="none" strike="noStrike">
              <a:solidFill>
                <a:srgbClr val="000000"/>
              </a:solidFill>
              <a:latin typeface="Arial"/>
              <a:ea typeface="Arial"/>
              <a:cs typeface="Arial"/>
              <a:sym typeface="Arial"/>
            </a:endParaRPr>
          </a:p>
        </p:txBody>
      </p:sp>
      <p:sp>
        <p:nvSpPr>
          <p:cNvPr id="26" name="Google Shape;26;p3"/>
          <p:cNvSpPr txBox="1"/>
          <p:nvPr/>
        </p:nvSpPr>
        <p:spPr>
          <a:xfrm>
            <a:off x="6766177" y="3532646"/>
            <a:ext cx="5161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Open Sans"/>
                <a:ea typeface="Open Sans"/>
                <a:cs typeface="Open Sans"/>
                <a:sym typeface="Open Sans"/>
              </a:rPr>
              <a:t>03</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6766177" y="4519207"/>
            <a:ext cx="5161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Open Sans"/>
                <a:ea typeface="Open Sans"/>
                <a:cs typeface="Open Sans"/>
                <a:sym typeface="Open Sans"/>
              </a:rPr>
              <a:t>04</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766176" y="5582992"/>
            <a:ext cx="5161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Open Sans"/>
                <a:ea typeface="Open Sans"/>
                <a:cs typeface="Open Sans"/>
                <a:sym typeface="Open Sans"/>
              </a:rPr>
              <a:t>05</a:t>
            </a:r>
            <a:endParaRPr b="0" i="0" sz="1400" u="none" cap="none" strike="noStrike">
              <a:solidFill>
                <a:srgbClr val="000000"/>
              </a:solidFill>
              <a:latin typeface="Arial"/>
              <a:ea typeface="Arial"/>
              <a:cs typeface="Arial"/>
              <a:sym typeface="Arial"/>
            </a:endParaRPr>
          </a:p>
        </p:txBody>
      </p:sp>
      <p:sp>
        <p:nvSpPr>
          <p:cNvPr id="29" name="Google Shape;29;p3"/>
          <p:cNvSpPr txBox="1"/>
          <p:nvPr/>
        </p:nvSpPr>
        <p:spPr>
          <a:xfrm>
            <a:off x="6766175" y="1521982"/>
            <a:ext cx="5161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Open Sans"/>
                <a:ea typeface="Open Sans"/>
                <a:cs typeface="Open Sans"/>
                <a:sym typeface="Open Sans"/>
              </a:rPr>
              <a:t>01</a:t>
            </a:r>
            <a:endParaRPr b="0" i="0" sz="1400" u="none" cap="none" strike="noStrike">
              <a:solidFill>
                <a:srgbClr val="000000"/>
              </a:solidFill>
              <a:latin typeface="Arial"/>
              <a:ea typeface="Arial"/>
              <a:cs typeface="Arial"/>
              <a:sym typeface="Arial"/>
            </a:endParaRPr>
          </a:p>
        </p:txBody>
      </p:sp>
      <p:pic>
        <p:nvPicPr>
          <p:cNvPr id="30" name="Google Shape;30;p3"/>
          <p:cNvPicPr preferRelativeResize="0"/>
          <p:nvPr/>
        </p:nvPicPr>
        <p:blipFill rotWithShape="1">
          <a:blip r:embed="rId3">
            <a:alphaModFix/>
          </a:blip>
          <a:srcRect b="0" l="0" r="0" t="0"/>
          <a:stretch/>
        </p:blipFill>
        <p:spPr>
          <a:xfrm>
            <a:off x="0" y="5929267"/>
            <a:ext cx="12192000" cy="932455"/>
          </a:xfrm>
          <a:prstGeom prst="rect">
            <a:avLst/>
          </a:prstGeom>
          <a:noFill/>
          <a:ln>
            <a:noFill/>
          </a:ln>
        </p:spPr>
      </p:pic>
      <p:sp>
        <p:nvSpPr>
          <p:cNvPr id="31" name="Google Shape;31;p3"/>
          <p:cNvSpPr txBox="1"/>
          <p:nvPr>
            <p:ph type="title"/>
          </p:nvPr>
        </p:nvSpPr>
        <p:spPr>
          <a:xfrm>
            <a:off x="7686390" y="523986"/>
            <a:ext cx="3730317" cy="61415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Open Sans"/>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4"/>
          <p:cNvSpPr txBox="1"/>
          <p:nvPr>
            <p:ph type="title"/>
          </p:nvPr>
        </p:nvSpPr>
        <p:spPr>
          <a:xfrm>
            <a:off x="4816549" y="2594721"/>
            <a:ext cx="6943060" cy="10207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500"/>
              <a:buFont typeface="Open Sans"/>
              <a:buNone/>
              <a:defRPr sz="3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4" name="Google Shape;34;p4"/>
          <p:cNvPicPr preferRelativeResize="0"/>
          <p:nvPr/>
        </p:nvPicPr>
        <p:blipFill rotWithShape="1">
          <a:blip r:embed="rId3">
            <a:alphaModFix/>
          </a:blip>
          <a:srcRect b="0" l="0" r="0" t="0"/>
          <a:stretch/>
        </p:blipFill>
        <p:spPr>
          <a:xfrm>
            <a:off x="0" y="5929267"/>
            <a:ext cx="12192000" cy="932455"/>
          </a:xfrm>
          <a:prstGeom prst="rect">
            <a:avLst/>
          </a:prstGeom>
          <a:noFill/>
          <a:ln>
            <a:noFill/>
          </a:ln>
        </p:spPr>
      </p:pic>
      <p:sp>
        <p:nvSpPr>
          <p:cNvPr id="35" name="Google Shape;35;p4"/>
          <p:cNvSpPr txBox="1"/>
          <p:nvPr>
            <p:ph idx="1" type="body"/>
          </p:nvPr>
        </p:nvSpPr>
        <p:spPr>
          <a:xfrm>
            <a:off x="4816475" y="3743325"/>
            <a:ext cx="6943725" cy="10207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838200" y="46082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500"/>
              <a:buFont typeface="Open Sans"/>
              <a:buNone/>
              <a:defRPr sz="3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8" name="Google Shape;38;p5"/>
          <p:cNvPicPr preferRelativeResize="0"/>
          <p:nvPr/>
        </p:nvPicPr>
        <p:blipFill rotWithShape="1">
          <a:blip r:embed="rId3">
            <a:alphaModFix/>
          </a:blip>
          <a:srcRect b="0" l="0" r="0" t="0"/>
          <a:stretch/>
        </p:blipFill>
        <p:spPr>
          <a:xfrm>
            <a:off x="0" y="5929266"/>
            <a:ext cx="12192000" cy="932455"/>
          </a:xfrm>
          <a:prstGeom prst="rect">
            <a:avLst/>
          </a:prstGeom>
          <a:noFill/>
          <a:ln>
            <a:noFill/>
          </a:ln>
        </p:spPr>
      </p:pic>
      <p:sp>
        <p:nvSpPr>
          <p:cNvPr id="39" name="Google Shape;39;p5"/>
          <p:cNvSpPr txBox="1"/>
          <p:nvPr>
            <p:ph idx="1" type="body"/>
          </p:nvPr>
        </p:nvSpPr>
        <p:spPr>
          <a:xfrm>
            <a:off x="838200" y="1978025"/>
            <a:ext cx="10515600" cy="4135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500"/>
              <a:buFont typeface="Open Sans"/>
              <a:buNone/>
              <a:defRPr sz="3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6"/>
          <p:cNvPicPr preferRelativeResize="0"/>
          <p:nvPr/>
        </p:nvPicPr>
        <p:blipFill rotWithShape="1">
          <a:blip r:embed="rId3">
            <a:alphaModFix/>
          </a:blip>
          <a:srcRect b="0" l="0" r="0" t="0"/>
          <a:stretch/>
        </p:blipFill>
        <p:spPr>
          <a:xfrm>
            <a:off x="0" y="5939896"/>
            <a:ext cx="12192000" cy="932455"/>
          </a:xfrm>
          <a:prstGeom prst="rect">
            <a:avLst/>
          </a:prstGeom>
          <a:noFill/>
          <a:ln>
            <a:noFill/>
          </a:ln>
        </p:spPr>
      </p:pic>
      <p:sp>
        <p:nvSpPr>
          <p:cNvPr id="43" name="Google Shape;43;p6"/>
          <p:cNvSpPr txBox="1"/>
          <p:nvPr>
            <p:ph idx="1" type="body"/>
          </p:nvPr>
        </p:nvSpPr>
        <p:spPr>
          <a:xfrm>
            <a:off x="838200" y="1849438"/>
            <a:ext cx="5795963" cy="43068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bg>
      <p:bgPr>
        <a:blipFill>
          <a:blip r:embed="rId2">
            <a:alphaModFix/>
          </a:blip>
          <a:stretch>
            <a:fillRect/>
          </a:stretch>
        </a:blipFill>
      </p:bgPr>
    </p:bg>
    <p:spTree>
      <p:nvGrpSpPr>
        <p:cNvPr id="44" name="Shape 44"/>
        <p:cNvGrpSpPr/>
        <p:nvPr/>
      </p:nvGrpSpPr>
      <p:grpSpPr>
        <a:xfrm>
          <a:off x="0" y="0"/>
          <a:ext cx="0" cy="0"/>
          <a:chOff x="0" y="0"/>
          <a:chExt cx="0" cy="0"/>
        </a:xfrm>
      </p:grpSpPr>
      <p:pic>
        <p:nvPicPr>
          <p:cNvPr id="45" name="Google Shape;45;p7"/>
          <p:cNvPicPr preferRelativeResize="0"/>
          <p:nvPr/>
        </p:nvPicPr>
        <p:blipFill rotWithShape="1">
          <a:blip r:embed="rId3">
            <a:alphaModFix/>
          </a:blip>
          <a:srcRect b="0" l="0" r="0" t="0"/>
          <a:stretch/>
        </p:blipFill>
        <p:spPr>
          <a:xfrm>
            <a:off x="0" y="5929257"/>
            <a:ext cx="12192000" cy="932455"/>
          </a:xfrm>
          <a:prstGeom prst="rect">
            <a:avLst/>
          </a:prstGeom>
          <a:noFill/>
          <a:ln>
            <a:noFill/>
          </a:ln>
        </p:spPr>
      </p:pic>
      <p:sp>
        <p:nvSpPr>
          <p:cNvPr id="46" name="Google Shape;46;p7"/>
          <p:cNvSpPr txBox="1"/>
          <p:nvPr/>
        </p:nvSpPr>
        <p:spPr>
          <a:xfrm>
            <a:off x="5922333" y="1821628"/>
            <a:ext cx="5431465"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E12D2E"/>
              </a:buClr>
              <a:buSzPts val="6000"/>
              <a:buFont typeface="Open Sans"/>
              <a:buNone/>
            </a:pPr>
            <a:r>
              <a:rPr b="0" i="0" lang="en-US" sz="6000" u="none" cap="none" strike="noStrike">
                <a:solidFill>
                  <a:srgbClr val="E12D2E"/>
                </a:solidFill>
                <a:latin typeface="Open Sans"/>
                <a:ea typeface="Open Sans"/>
                <a:cs typeface="Open Sans"/>
                <a:sym typeface="Open Sans"/>
              </a:rPr>
              <a:t>Thank you!</a:t>
            </a:r>
            <a:endParaRPr b="0" i="0" sz="1400" u="none" cap="none" strike="noStrike">
              <a:solidFill>
                <a:srgbClr val="000000"/>
              </a:solidFill>
              <a:latin typeface="Arial"/>
              <a:ea typeface="Arial"/>
              <a:cs typeface="Arial"/>
              <a:sym typeface="Arial"/>
            </a:endParaRPr>
          </a:p>
        </p:txBody>
      </p:sp>
      <p:sp>
        <p:nvSpPr>
          <p:cNvPr id="47" name="Google Shape;47;p7"/>
          <p:cNvSpPr txBox="1"/>
          <p:nvPr/>
        </p:nvSpPr>
        <p:spPr>
          <a:xfrm>
            <a:off x="6794196" y="3168498"/>
            <a:ext cx="36576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Roboto"/>
                <a:ea typeface="Roboto"/>
                <a:cs typeface="Roboto"/>
                <a:sym typeface="Roboto"/>
              </a:rPr>
              <a:t>Do you have any questions?</a:t>
            </a:r>
            <a:endParaRPr b="0" i="0" sz="1400" u="none" cap="none" strike="noStrike">
              <a:solidFill>
                <a:srgbClr val="000000"/>
              </a:solidFill>
              <a:latin typeface="Arial"/>
              <a:ea typeface="Arial"/>
              <a:cs typeface="Arial"/>
              <a:sym typeface="Arial"/>
            </a:endParaRPr>
          </a:p>
        </p:txBody>
      </p:sp>
      <p:cxnSp>
        <p:nvCxnSpPr>
          <p:cNvPr id="48" name="Google Shape;48;p7"/>
          <p:cNvCxnSpPr/>
          <p:nvPr/>
        </p:nvCxnSpPr>
        <p:spPr>
          <a:xfrm>
            <a:off x="8143075" y="3721392"/>
            <a:ext cx="970492" cy="0"/>
          </a:xfrm>
          <a:prstGeom prst="straightConnector1">
            <a:avLst/>
          </a:prstGeom>
          <a:noFill/>
          <a:ln cap="flat" cmpd="sng" w="57150">
            <a:solidFill>
              <a:srgbClr val="E12D2E"/>
            </a:solidFill>
            <a:prstDash val="solid"/>
            <a:miter lim="800000"/>
            <a:headEnd len="sm" w="sm" type="none"/>
            <a:tailEnd len="sm" w="sm" type="none"/>
          </a:ln>
        </p:spPr>
      </p:cxnSp>
      <p:sp>
        <p:nvSpPr>
          <p:cNvPr id="49" name="Google Shape;49;p7"/>
          <p:cNvSpPr txBox="1"/>
          <p:nvPr/>
        </p:nvSpPr>
        <p:spPr>
          <a:xfrm>
            <a:off x="6233915" y="4093536"/>
            <a:ext cx="5759303" cy="1995418"/>
          </a:xfrm>
          <a:prstGeom prst="rect">
            <a:avLst/>
          </a:prstGeom>
          <a:noFill/>
          <a:ln>
            <a:noFill/>
          </a:ln>
        </p:spPr>
        <p:txBody>
          <a:bodyPr anchorCtr="0" anchor="t" bIns="45700" lIns="91425" spcFirstLastPara="1" rIns="91425" wrap="square" tIns="45700">
            <a:spAutoFit/>
          </a:bodyPr>
          <a:lstStyle/>
          <a:p>
            <a:pPr indent="-169863" lvl="0" marL="169863" marR="0" rtl="0" algn="l">
              <a:lnSpc>
                <a:spcPct val="150000"/>
              </a:lnSpc>
              <a:spcBef>
                <a:spcPts val="0"/>
              </a:spcBef>
              <a:spcAft>
                <a:spcPts val="0"/>
              </a:spcAft>
              <a:buClr>
                <a:srgbClr val="E12D2E"/>
              </a:buClr>
              <a:buSzPts val="1400"/>
              <a:buFont typeface="Arial"/>
              <a:buChar char="•"/>
            </a:pPr>
            <a:r>
              <a:rPr b="1" i="0" lang="en-US" sz="1400" u="none" cap="none" strike="noStrike">
                <a:solidFill>
                  <a:srgbClr val="E12D2E"/>
                </a:solidFill>
                <a:latin typeface="Roboto"/>
                <a:ea typeface="Roboto"/>
                <a:cs typeface="Roboto"/>
                <a:sym typeface="Roboto"/>
              </a:rPr>
              <a:t>Website:</a:t>
            </a:r>
            <a:r>
              <a:rPr b="0" i="0" lang="en-US" sz="1400" u="none" cap="none" strike="noStrike">
                <a:solidFill>
                  <a:schemeClr val="dk1"/>
                </a:solidFill>
                <a:latin typeface="Roboto"/>
                <a:ea typeface="Roboto"/>
                <a:cs typeface="Roboto"/>
                <a:sym typeface="Roboto"/>
              </a:rPr>
              <a:t> </a:t>
            </a:r>
            <a:r>
              <a:rPr b="0" i="0" lang="en-US" sz="1400" u="sng" cap="none" strike="noStrike">
                <a:solidFill>
                  <a:schemeClr val="hlink"/>
                </a:solidFill>
                <a:latin typeface="Roboto"/>
                <a:ea typeface="Roboto"/>
                <a:cs typeface="Roboto"/>
                <a:sym typeface="Roboto"/>
                <a:hlinkClick r:id="rId4"/>
              </a:rPr>
              <a:t>https://devera.vn/</a:t>
            </a:r>
            <a:endParaRPr b="0" i="0" sz="1400" u="none" cap="none" strike="noStrike">
              <a:solidFill>
                <a:schemeClr val="dk1"/>
              </a:solidFill>
              <a:latin typeface="Roboto"/>
              <a:ea typeface="Roboto"/>
              <a:cs typeface="Roboto"/>
              <a:sym typeface="Roboto"/>
            </a:endParaRPr>
          </a:p>
          <a:p>
            <a:pPr indent="-169863" lvl="0" marL="169863" marR="0" rtl="0" algn="l">
              <a:lnSpc>
                <a:spcPct val="150000"/>
              </a:lnSpc>
              <a:spcBef>
                <a:spcPts val="0"/>
              </a:spcBef>
              <a:spcAft>
                <a:spcPts val="0"/>
              </a:spcAft>
              <a:buClr>
                <a:srgbClr val="E12D2E"/>
              </a:buClr>
              <a:buSzPts val="1400"/>
              <a:buFont typeface="Arial"/>
              <a:buChar char="•"/>
            </a:pPr>
            <a:r>
              <a:rPr b="1" i="0" lang="en-US" sz="1400" u="none" cap="none" strike="noStrike">
                <a:solidFill>
                  <a:srgbClr val="E12D2E"/>
                </a:solidFill>
                <a:latin typeface="Roboto"/>
                <a:ea typeface="Roboto"/>
                <a:cs typeface="Roboto"/>
                <a:sym typeface="Roboto"/>
              </a:rPr>
              <a:t>Facebook:</a:t>
            </a:r>
            <a:r>
              <a:rPr b="0" i="0" lang="en-US" sz="1400" u="none" cap="none" strike="noStrike">
                <a:solidFill>
                  <a:schemeClr val="dk1"/>
                </a:solidFill>
                <a:latin typeface="Roboto"/>
                <a:ea typeface="Roboto"/>
                <a:cs typeface="Roboto"/>
                <a:sym typeface="Roboto"/>
              </a:rPr>
              <a:t> DevEra Academy</a:t>
            </a:r>
            <a:endParaRPr b="0" i="0" sz="1400" u="none" cap="none" strike="noStrike">
              <a:solidFill>
                <a:srgbClr val="000000"/>
              </a:solidFill>
              <a:latin typeface="Arial"/>
              <a:ea typeface="Arial"/>
              <a:cs typeface="Arial"/>
              <a:sym typeface="Arial"/>
            </a:endParaRPr>
          </a:p>
          <a:p>
            <a:pPr indent="-169863" lvl="0" marL="169863" marR="0" rtl="0" algn="l">
              <a:lnSpc>
                <a:spcPct val="150000"/>
              </a:lnSpc>
              <a:spcBef>
                <a:spcPts val="0"/>
              </a:spcBef>
              <a:spcAft>
                <a:spcPts val="0"/>
              </a:spcAft>
              <a:buClr>
                <a:srgbClr val="E12D2E"/>
              </a:buClr>
              <a:buSzPts val="1400"/>
              <a:buFont typeface="Arial"/>
              <a:buChar char="•"/>
            </a:pPr>
            <a:r>
              <a:rPr b="1" i="0" lang="en-US" sz="1400" u="none" cap="none" strike="noStrike">
                <a:solidFill>
                  <a:srgbClr val="E12D2E"/>
                </a:solidFill>
                <a:latin typeface="Roboto"/>
                <a:ea typeface="Roboto"/>
                <a:cs typeface="Roboto"/>
                <a:sym typeface="Roboto"/>
              </a:rPr>
              <a:t>Email:</a:t>
            </a:r>
            <a:r>
              <a:rPr b="0" i="0" lang="en-US" sz="1400" u="none" cap="none" strike="noStrike">
                <a:solidFill>
                  <a:schemeClr val="dk1"/>
                </a:solidFill>
                <a:latin typeface="Roboto"/>
                <a:ea typeface="Roboto"/>
                <a:cs typeface="Roboto"/>
                <a:sym typeface="Roboto"/>
              </a:rPr>
              <a:t> contact@devera.com</a:t>
            </a:r>
            <a:endParaRPr b="0" i="0" sz="1400" u="none" cap="none" strike="noStrike">
              <a:solidFill>
                <a:srgbClr val="000000"/>
              </a:solidFill>
              <a:latin typeface="Arial"/>
              <a:ea typeface="Arial"/>
              <a:cs typeface="Arial"/>
              <a:sym typeface="Arial"/>
            </a:endParaRPr>
          </a:p>
          <a:p>
            <a:pPr indent="-169863" lvl="0" marL="169863" marR="0" rtl="0" algn="l">
              <a:lnSpc>
                <a:spcPct val="150000"/>
              </a:lnSpc>
              <a:spcBef>
                <a:spcPts val="0"/>
              </a:spcBef>
              <a:spcAft>
                <a:spcPts val="0"/>
              </a:spcAft>
              <a:buClr>
                <a:srgbClr val="E12D2E"/>
              </a:buClr>
              <a:buSzPts val="1400"/>
              <a:buFont typeface="Arial"/>
              <a:buChar char="•"/>
            </a:pPr>
            <a:r>
              <a:rPr b="1" i="0" lang="en-US" sz="1400" u="none" cap="none" strike="noStrike">
                <a:solidFill>
                  <a:srgbClr val="E12D2E"/>
                </a:solidFill>
                <a:latin typeface="Roboto"/>
                <a:ea typeface="Roboto"/>
                <a:cs typeface="Roboto"/>
                <a:sym typeface="Roboto"/>
              </a:rPr>
              <a:t>Phone: </a:t>
            </a:r>
            <a:r>
              <a:rPr b="0" i="0" lang="en-US" sz="1400" u="none" cap="none" strike="noStrike">
                <a:solidFill>
                  <a:schemeClr val="dk1"/>
                </a:solidFill>
                <a:latin typeface="Roboto"/>
                <a:ea typeface="Roboto"/>
                <a:cs typeface="Roboto"/>
                <a:sym typeface="Roboto"/>
              </a:rPr>
              <a:t>(+84) 28 6295 8827</a:t>
            </a:r>
            <a:endParaRPr b="0" i="0" sz="1400" u="none" cap="none" strike="noStrike">
              <a:solidFill>
                <a:srgbClr val="000000"/>
              </a:solidFill>
              <a:latin typeface="Arial"/>
              <a:ea typeface="Arial"/>
              <a:cs typeface="Arial"/>
              <a:sym typeface="Arial"/>
            </a:endParaRPr>
          </a:p>
          <a:p>
            <a:pPr indent="-169863" lvl="0" marL="169863" marR="0" rtl="0" algn="l">
              <a:lnSpc>
                <a:spcPct val="150000"/>
              </a:lnSpc>
              <a:spcBef>
                <a:spcPts val="0"/>
              </a:spcBef>
              <a:spcAft>
                <a:spcPts val="0"/>
              </a:spcAft>
              <a:buClr>
                <a:srgbClr val="E12D2E"/>
              </a:buClr>
              <a:buSzPts val="1400"/>
              <a:buFont typeface="Arial"/>
              <a:buChar char="•"/>
            </a:pPr>
            <a:r>
              <a:rPr b="1" i="0" lang="en-US" sz="1400" u="none" cap="none" strike="noStrike">
                <a:solidFill>
                  <a:srgbClr val="E12D2E"/>
                </a:solidFill>
                <a:latin typeface="Roboto"/>
                <a:ea typeface="Roboto"/>
                <a:cs typeface="Roboto"/>
                <a:sym typeface="Roboto"/>
              </a:rPr>
              <a:t>Address:</a:t>
            </a:r>
            <a:r>
              <a:rPr b="0" i="0" lang="en-US" sz="1400" u="none" cap="none" strike="noStrike">
                <a:solidFill>
                  <a:schemeClr val="dk1"/>
                </a:solidFill>
                <a:latin typeface="Roboto"/>
                <a:ea typeface="Roboto"/>
                <a:cs typeface="Roboto"/>
                <a:sym typeface="Roboto"/>
              </a:rPr>
              <a:t> Level 6, Student Cultural House - National University Urban Area, Di An Town, Binh Duong, Viet Nam</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6935258" y="2051196"/>
            <a:ext cx="4232273" cy="54423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Open Sans"/>
              <a:buNone/>
              <a:defRPr sz="3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p:nvPr>
            <p:ph idx="2" type="pic"/>
          </p:nvPr>
        </p:nvSpPr>
        <p:spPr>
          <a:xfrm>
            <a:off x="1514475" y="1395413"/>
            <a:ext cx="3556000" cy="4090987"/>
          </a:xfrm>
          <a:prstGeom prst="rect">
            <a:avLst/>
          </a:prstGeom>
          <a:noFill/>
          <a:ln>
            <a:noFill/>
          </a:ln>
        </p:spPr>
      </p:sp>
      <p:sp>
        <p:nvSpPr>
          <p:cNvPr id="53" name="Google Shape;53;p8"/>
          <p:cNvSpPr txBox="1"/>
          <p:nvPr>
            <p:ph idx="1" type="body"/>
          </p:nvPr>
        </p:nvSpPr>
        <p:spPr>
          <a:xfrm>
            <a:off x="6935788" y="2706980"/>
            <a:ext cx="4232275" cy="2779420"/>
          </a:xfrm>
          <a:prstGeom prst="rect">
            <a:avLst/>
          </a:prstGeom>
          <a:noFill/>
          <a:ln>
            <a:noFill/>
          </a:ln>
        </p:spPr>
        <p:txBody>
          <a:bodyPr anchorCtr="0" anchor="t" bIns="45700" lIns="91425" spcFirstLastPara="1" rIns="91425" wrap="square" tIns="45700">
            <a:normAutofit/>
          </a:bodyPr>
          <a:lstStyle>
            <a:lvl1pPr indent="-342900" lvl="0" marL="457200" algn="ctr">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nvSpPr>
        <p:spPr>
          <a:xfrm>
            <a:off x="6935259" y="1395412"/>
            <a:ext cx="4232273" cy="54423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57070"/>
              </a:buClr>
              <a:buSzPts val="2500"/>
              <a:buFont typeface="Open Sans"/>
              <a:buNone/>
            </a:pPr>
            <a:r>
              <a:rPr b="0" i="0" lang="en-US" sz="2500" u="none" cap="none" strike="noStrike">
                <a:solidFill>
                  <a:srgbClr val="757070"/>
                </a:solidFill>
                <a:latin typeface="Open Sans"/>
                <a:ea typeface="Open Sans"/>
                <a:cs typeface="Open Sans"/>
                <a:sym typeface="Open Sans"/>
              </a:rPr>
              <a:t>SPEAKER</a:t>
            </a:r>
            <a:endParaRPr b="0" i="0" sz="1400" u="none" cap="none" strike="noStrike">
              <a:solidFill>
                <a:srgbClr val="000000"/>
              </a:solidFill>
              <a:latin typeface="Arial"/>
              <a:ea typeface="Arial"/>
              <a:cs typeface="Arial"/>
              <a:sym typeface="Arial"/>
            </a:endParaRPr>
          </a:p>
        </p:txBody>
      </p:sp>
      <p:pic>
        <p:nvPicPr>
          <p:cNvPr id="55" name="Google Shape;55;p8"/>
          <p:cNvPicPr preferRelativeResize="0"/>
          <p:nvPr/>
        </p:nvPicPr>
        <p:blipFill rotWithShape="1">
          <a:blip r:embed="rId3">
            <a:alphaModFix/>
          </a:blip>
          <a:srcRect b="0" l="0" r="0" t="0"/>
          <a:stretch/>
        </p:blipFill>
        <p:spPr>
          <a:xfrm>
            <a:off x="0" y="5918408"/>
            <a:ext cx="12192000" cy="93245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9"/>
          <p:cNvSpPr txBox="1"/>
          <p:nvPr>
            <p:ph type="title"/>
          </p:nvPr>
        </p:nvSpPr>
        <p:spPr>
          <a:xfrm>
            <a:off x="838200" y="349083"/>
            <a:ext cx="10515600" cy="8059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500"/>
              <a:buFont typeface="Open Sans"/>
              <a:buNone/>
              <a:defRPr sz="3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8" name="Google Shape;58;p9"/>
          <p:cNvPicPr preferRelativeResize="0"/>
          <p:nvPr/>
        </p:nvPicPr>
        <p:blipFill rotWithShape="1">
          <a:blip r:embed="rId3">
            <a:alphaModFix/>
          </a:blip>
          <a:srcRect b="0" l="0" r="0" t="0"/>
          <a:stretch/>
        </p:blipFill>
        <p:spPr>
          <a:xfrm>
            <a:off x="0" y="5927644"/>
            <a:ext cx="12192000" cy="932455"/>
          </a:xfrm>
          <a:prstGeom prst="rect">
            <a:avLst/>
          </a:prstGeom>
          <a:noFill/>
          <a:ln>
            <a:noFill/>
          </a:ln>
        </p:spPr>
      </p:pic>
      <p:sp>
        <p:nvSpPr>
          <p:cNvPr id="59" name="Google Shape;59;p9"/>
          <p:cNvSpPr/>
          <p:nvPr>
            <p:ph idx="2" type="pic"/>
          </p:nvPr>
        </p:nvSpPr>
        <p:spPr>
          <a:xfrm>
            <a:off x="2668588" y="1838325"/>
            <a:ext cx="2716212" cy="2714625"/>
          </a:xfrm>
          <a:prstGeom prst="rect">
            <a:avLst/>
          </a:prstGeom>
          <a:noFill/>
          <a:ln>
            <a:noFill/>
          </a:ln>
        </p:spPr>
      </p:sp>
      <p:sp>
        <p:nvSpPr>
          <p:cNvPr id="60" name="Google Shape;60;p9"/>
          <p:cNvSpPr/>
          <p:nvPr>
            <p:ph idx="3" type="pic"/>
          </p:nvPr>
        </p:nvSpPr>
        <p:spPr>
          <a:xfrm>
            <a:off x="6807202" y="1838325"/>
            <a:ext cx="2716212" cy="2714625"/>
          </a:xfrm>
          <a:prstGeom prst="rect">
            <a:avLst/>
          </a:prstGeom>
          <a:noFill/>
          <a:ln>
            <a:noFill/>
          </a:ln>
        </p:spPr>
      </p:sp>
      <p:sp>
        <p:nvSpPr>
          <p:cNvPr id="61" name="Google Shape;61;p9"/>
          <p:cNvSpPr txBox="1"/>
          <p:nvPr>
            <p:ph idx="1" type="body"/>
          </p:nvPr>
        </p:nvSpPr>
        <p:spPr>
          <a:xfrm>
            <a:off x="2668588" y="4756148"/>
            <a:ext cx="2716212" cy="4794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800"/>
              <a:buNone/>
              <a:defRPr sz="2800">
                <a:latin typeface="Open Sans"/>
                <a:ea typeface="Open Sans"/>
                <a:cs typeface="Open Sans"/>
                <a:sym typeface="Open Sans"/>
              </a:defRPr>
            </a:lvl1pPr>
            <a:lvl2pPr indent="-419100" lvl="1" marL="914400" algn="l">
              <a:lnSpc>
                <a:spcPct val="90000"/>
              </a:lnSpc>
              <a:spcBef>
                <a:spcPts val="500"/>
              </a:spcBef>
              <a:spcAft>
                <a:spcPts val="0"/>
              </a:spcAft>
              <a:buClr>
                <a:schemeClr val="dk1"/>
              </a:buClr>
              <a:buSzPts val="3000"/>
              <a:buChar char="•"/>
              <a:defRPr sz="3000"/>
            </a:lvl2pPr>
            <a:lvl3pPr indent="-419100" lvl="2" marL="1371600" algn="l">
              <a:lnSpc>
                <a:spcPct val="90000"/>
              </a:lnSpc>
              <a:spcBef>
                <a:spcPts val="500"/>
              </a:spcBef>
              <a:spcAft>
                <a:spcPts val="0"/>
              </a:spcAft>
              <a:buClr>
                <a:schemeClr val="dk1"/>
              </a:buClr>
              <a:buSzPts val="3000"/>
              <a:buChar char="•"/>
              <a:defRPr sz="3000"/>
            </a:lvl3pPr>
            <a:lvl4pPr indent="-419100" lvl="3" marL="1828800" algn="l">
              <a:lnSpc>
                <a:spcPct val="90000"/>
              </a:lnSpc>
              <a:spcBef>
                <a:spcPts val="500"/>
              </a:spcBef>
              <a:spcAft>
                <a:spcPts val="0"/>
              </a:spcAft>
              <a:buClr>
                <a:schemeClr val="dk1"/>
              </a:buClr>
              <a:buSzPts val="3000"/>
              <a:buChar char="•"/>
              <a:defRPr sz="3000"/>
            </a:lvl4pPr>
            <a:lvl5pPr indent="-419100" lvl="4" marL="2286000" algn="l">
              <a:lnSpc>
                <a:spcPct val="90000"/>
              </a:lnSpc>
              <a:spcBef>
                <a:spcPts val="500"/>
              </a:spcBef>
              <a:spcAft>
                <a:spcPts val="0"/>
              </a:spcAft>
              <a:buClr>
                <a:schemeClr val="dk1"/>
              </a:buClr>
              <a:buSzPts val="3000"/>
              <a:buChar char="•"/>
              <a:defRPr sz="3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
          <p:cNvSpPr txBox="1"/>
          <p:nvPr>
            <p:ph idx="4" type="body"/>
          </p:nvPr>
        </p:nvSpPr>
        <p:spPr>
          <a:xfrm>
            <a:off x="6700261" y="4756147"/>
            <a:ext cx="2716212" cy="4794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800"/>
              <a:buNone/>
              <a:defRPr sz="2800">
                <a:latin typeface="Open Sans"/>
                <a:ea typeface="Open Sans"/>
                <a:cs typeface="Open Sans"/>
                <a:sym typeface="Open Sans"/>
              </a:defRPr>
            </a:lvl1pPr>
            <a:lvl2pPr indent="-419100" lvl="1" marL="914400" algn="l">
              <a:lnSpc>
                <a:spcPct val="90000"/>
              </a:lnSpc>
              <a:spcBef>
                <a:spcPts val="500"/>
              </a:spcBef>
              <a:spcAft>
                <a:spcPts val="0"/>
              </a:spcAft>
              <a:buClr>
                <a:schemeClr val="dk1"/>
              </a:buClr>
              <a:buSzPts val="3000"/>
              <a:buChar char="•"/>
              <a:defRPr sz="3000"/>
            </a:lvl2pPr>
            <a:lvl3pPr indent="-419100" lvl="2" marL="1371600" algn="l">
              <a:lnSpc>
                <a:spcPct val="90000"/>
              </a:lnSpc>
              <a:spcBef>
                <a:spcPts val="500"/>
              </a:spcBef>
              <a:spcAft>
                <a:spcPts val="0"/>
              </a:spcAft>
              <a:buClr>
                <a:schemeClr val="dk1"/>
              </a:buClr>
              <a:buSzPts val="3000"/>
              <a:buChar char="•"/>
              <a:defRPr sz="3000"/>
            </a:lvl3pPr>
            <a:lvl4pPr indent="-419100" lvl="3" marL="1828800" algn="l">
              <a:lnSpc>
                <a:spcPct val="90000"/>
              </a:lnSpc>
              <a:spcBef>
                <a:spcPts val="500"/>
              </a:spcBef>
              <a:spcAft>
                <a:spcPts val="0"/>
              </a:spcAft>
              <a:buClr>
                <a:schemeClr val="dk1"/>
              </a:buClr>
              <a:buSzPts val="3000"/>
              <a:buChar char="•"/>
              <a:defRPr sz="3000"/>
            </a:lvl4pPr>
            <a:lvl5pPr indent="-419100" lvl="4" marL="2286000" algn="l">
              <a:lnSpc>
                <a:spcPct val="90000"/>
              </a:lnSpc>
              <a:spcBef>
                <a:spcPts val="500"/>
              </a:spcBef>
              <a:spcAft>
                <a:spcPts val="0"/>
              </a:spcAft>
              <a:buClr>
                <a:schemeClr val="dk1"/>
              </a:buClr>
              <a:buSzPts val="3000"/>
              <a:buChar char="•"/>
              <a:defRPr sz="3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5" type="body"/>
          </p:nvPr>
        </p:nvSpPr>
        <p:spPr>
          <a:xfrm>
            <a:off x="2668588" y="5338618"/>
            <a:ext cx="2716212" cy="11701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57070"/>
              </a:buClr>
              <a:buSzPts val="1800"/>
              <a:buNone/>
              <a:defRPr sz="1800">
                <a:solidFill>
                  <a:srgbClr val="757070"/>
                </a:solidFill>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6" type="body"/>
          </p:nvPr>
        </p:nvSpPr>
        <p:spPr>
          <a:xfrm>
            <a:off x="6700261" y="5338618"/>
            <a:ext cx="2716212" cy="11701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57070"/>
              </a:buClr>
              <a:buSzPts val="1800"/>
              <a:buNone/>
              <a:defRPr sz="1800">
                <a:solidFill>
                  <a:srgbClr val="757070"/>
                </a:solidFill>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boto"/>
                <a:ea typeface="Roboto"/>
                <a:cs typeface="Roboto"/>
                <a:sym typeface="Roboto"/>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581891" y="2544756"/>
            <a:ext cx="5865091"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Open Sans"/>
              <a:buNone/>
            </a:pPr>
            <a:r>
              <a:rPr b="1" lang="en-US"/>
              <a:t>Basic HTML</a:t>
            </a:r>
            <a:endParaRPr b="1"/>
          </a:p>
        </p:txBody>
      </p:sp>
      <p:sp>
        <p:nvSpPr>
          <p:cNvPr id="133" name="Google Shape;133;p20"/>
          <p:cNvSpPr txBox="1"/>
          <p:nvPr>
            <p:ph idx="1" type="subTitle"/>
          </p:nvPr>
        </p:nvSpPr>
        <p:spPr>
          <a:xfrm>
            <a:off x="581891" y="4978400"/>
            <a:ext cx="5865091" cy="5287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18:30 - 21:00</a:t>
            </a:r>
            <a:r>
              <a:rPr lang="en-US"/>
              <a:t> | 31/05/2022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Favicon</a:t>
            </a:r>
            <a:endParaRPr/>
          </a:p>
        </p:txBody>
      </p:sp>
      <p:sp>
        <p:nvSpPr>
          <p:cNvPr id="189" name="Google Shape;189;p29"/>
          <p:cNvSpPr txBox="1"/>
          <p:nvPr>
            <p:ph idx="1" type="body"/>
          </p:nvPr>
        </p:nvSpPr>
        <p:spPr>
          <a:xfrm>
            <a:off x="838200" y="1978025"/>
            <a:ext cx="10515600" cy="413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!DOCTYPE</a:t>
            </a:r>
            <a:r>
              <a:rPr lang="en-US" sz="2000">
                <a:solidFill>
                  <a:srgbClr val="FF0000"/>
                </a:solidFill>
                <a:latin typeface="Courier New"/>
                <a:ea typeface="Courier New"/>
                <a:cs typeface="Courier New"/>
                <a:sym typeface="Courier New"/>
              </a:rPr>
              <a:t> html</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html</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head</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title</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My Page Title</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/title</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link</a:t>
            </a:r>
            <a:r>
              <a:rPr lang="en-US" sz="2000">
                <a:solidFill>
                  <a:srgbClr val="FF0000"/>
                </a:solidFill>
                <a:latin typeface="Courier New"/>
                <a:ea typeface="Courier New"/>
                <a:cs typeface="Courier New"/>
                <a:sym typeface="Courier New"/>
              </a:rPr>
              <a:t> rel</a:t>
            </a:r>
            <a:r>
              <a:rPr lang="en-US" sz="2000">
                <a:solidFill>
                  <a:srgbClr val="0000CD"/>
                </a:solidFill>
                <a:latin typeface="Courier New"/>
                <a:ea typeface="Courier New"/>
                <a:cs typeface="Courier New"/>
                <a:sym typeface="Courier New"/>
              </a:rPr>
              <a:t>="icon"</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="image/x-icon"</a:t>
            </a:r>
            <a:r>
              <a:rPr lang="en-US" sz="2000">
                <a:solidFill>
                  <a:srgbClr val="FF0000"/>
                </a:solidFill>
                <a:latin typeface="Courier New"/>
                <a:ea typeface="Courier New"/>
                <a:cs typeface="Courier New"/>
                <a:sym typeface="Courier New"/>
              </a:rPr>
              <a:t> href</a:t>
            </a:r>
            <a:r>
              <a:rPr lang="en-US" sz="2000">
                <a:solidFill>
                  <a:srgbClr val="0000CD"/>
                </a:solidFill>
                <a:latin typeface="Courier New"/>
                <a:ea typeface="Courier New"/>
                <a:cs typeface="Courier New"/>
                <a:sym typeface="Courier New"/>
              </a:rPr>
              <a:t>="./images/favicon.ico"&gt;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/head</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body</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latin typeface="Arial"/>
                <a:ea typeface="Arial"/>
                <a:cs typeface="Arial"/>
                <a:sym typeface="Arial"/>
              </a:rPr>
              <a:t>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Tables</a:t>
            </a:r>
            <a:endParaRPr/>
          </a:p>
        </p:txBody>
      </p:sp>
      <p:pic>
        <p:nvPicPr>
          <p:cNvPr id="195" name="Google Shape;195;p30"/>
          <p:cNvPicPr preferRelativeResize="0"/>
          <p:nvPr/>
        </p:nvPicPr>
        <p:blipFill>
          <a:blip r:embed="rId3">
            <a:alphaModFix/>
          </a:blip>
          <a:stretch>
            <a:fillRect/>
          </a:stretch>
        </p:blipFill>
        <p:spPr>
          <a:xfrm>
            <a:off x="3503000" y="228725"/>
            <a:ext cx="6588800" cy="640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Lists</a:t>
            </a:r>
            <a:endParaRPr/>
          </a:p>
        </p:txBody>
      </p:sp>
      <p:pic>
        <p:nvPicPr>
          <p:cNvPr id="201" name="Google Shape;201;p31"/>
          <p:cNvPicPr preferRelativeResize="0"/>
          <p:nvPr/>
        </p:nvPicPr>
        <p:blipFill>
          <a:blip r:embed="rId3">
            <a:alphaModFix/>
          </a:blip>
          <a:stretch>
            <a:fillRect/>
          </a:stretch>
        </p:blipFill>
        <p:spPr>
          <a:xfrm>
            <a:off x="1923300" y="1504700"/>
            <a:ext cx="7524526" cy="481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Block and Inline</a:t>
            </a:r>
            <a:endParaRPr/>
          </a:p>
        </p:txBody>
      </p:sp>
      <p:sp>
        <p:nvSpPr>
          <p:cNvPr id="207" name="Google Shape;207;p32"/>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//block elements</a:t>
            </a:r>
            <a:endParaRPr sz="2000"/>
          </a:p>
          <a:p>
            <a:pPr indent="0" lvl="0" marL="0" rtl="0" algn="l">
              <a:spcBef>
                <a:spcPts val="1000"/>
              </a:spcBef>
              <a:spcAft>
                <a:spcPts val="0"/>
              </a:spcAft>
              <a:buClr>
                <a:schemeClr val="dk1"/>
              </a:buClr>
              <a:buSzPts val="1100"/>
              <a:buFont typeface="Arial"/>
              <a:buNone/>
            </a:pPr>
            <a:r>
              <a:rPr lang="en-US" sz="2000"/>
              <a:t>&lt;p&gt;Hello P&lt;/p&gt;</a:t>
            </a:r>
            <a:endParaRPr sz="2000"/>
          </a:p>
          <a:p>
            <a:pPr indent="0" lvl="0" marL="0" rtl="0" algn="l">
              <a:spcBef>
                <a:spcPts val="1000"/>
              </a:spcBef>
              <a:spcAft>
                <a:spcPts val="0"/>
              </a:spcAft>
              <a:buClr>
                <a:schemeClr val="dk1"/>
              </a:buClr>
              <a:buSzPts val="1100"/>
              <a:buFont typeface="Arial"/>
              <a:buNone/>
            </a:pPr>
            <a:r>
              <a:rPr lang="en-US" sz="2000"/>
              <a:t>&lt;div&gt;Hello DIV&lt;/div&gt;</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rPr lang="en-US" sz="2000"/>
              <a:t>//inline element</a:t>
            </a:r>
            <a:endParaRPr sz="2000"/>
          </a:p>
          <a:p>
            <a:pPr indent="0" lvl="0" marL="0" rtl="0" algn="l">
              <a:spcBef>
                <a:spcPts val="1000"/>
              </a:spcBef>
              <a:spcAft>
                <a:spcPts val="0"/>
              </a:spcAft>
              <a:buClr>
                <a:schemeClr val="dk1"/>
              </a:buClr>
              <a:buSzPts val="1100"/>
              <a:buFont typeface="Arial"/>
              <a:buNone/>
            </a:pPr>
            <a:r>
              <a:rPr lang="en-US" sz="2000"/>
              <a:t>&lt;span&gt;Hello </a:t>
            </a:r>
            <a:r>
              <a:rPr lang="en-US" sz="2000"/>
              <a:t>SPAN</a:t>
            </a:r>
            <a:r>
              <a:rPr lang="en-US" sz="2000"/>
              <a:t>&lt;/span&gt;</a:t>
            </a:r>
            <a:endParaRPr sz="2000"/>
          </a:p>
          <a:p>
            <a:pPr indent="0" lvl="0" marL="0" rtl="0" algn="l">
              <a:spcBef>
                <a:spcPts val="1000"/>
              </a:spcBef>
              <a:spcAft>
                <a:spcPts val="0"/>
              </a:spcAft>
              <a:buClr>
                <a:schemeClr val="dk1"/>
              </a:buClr>
              <a:buSzPts val="1100"/>
              <a:buFont typeface="Arial"/>
              <a:buNone/>
            </a:pPr>
            <a:r>
              <a:rPr lang="en-US" sz="2000"/>
              <a:t>&lt;span&gt;Hello SPAN&lt;/span&gt;</a:t>
            </a:r>
            <a:endParaRPr sz="2000"/>
          </a:p>
          <a:p>
            <a:pPr indent="0" lvl="0" marL="0" rtl="0" algn="l">
              <a:spcBef>
                <a:spcPts val="1000"/>
              </a:spcBef>
              <a:spcAft>
                <a:spcPts val="0"/>
              </a:spcAft>
              <a:buNone/>
            </a:pPr>
            <a:r>
              <a:t/>
            </a:r>
            <a:endParaRPr/>
          </a:p>
        </p:txBody>
      </p:sp>
      <p:pic>
        <p:nvPicPr>
          <p:cNvPr id="208" name="Google Shape;208;p32"/>
          <p:cNvPicPr preferRelativeResize="0"/>
          <p:nvPr/>
        </p:nvPicPr>
        <p:blipFill>
          <a:blip r:embed="rId3">
            <a:alphaModFix/>
          </a:blip>
          <a:stretch>
            <a:fillRect/>
          </a:stretch>
        </p:blipFill>
        <p:spPr>
          <a:xfrm>
            <a:off x="4016825" y="2245175"/>
            <a:ext cx="8096275" cy="29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Iframes</a:t>
            </a:r>
            <a:endParaRPr/>
          </a:p>
        </p:txBody>
      </p:sp>
      <p:sp>
        <p:nvSpPr>
          <p:cNvPr id="214" name="Google Shape;214;p33"/>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sz="2000">
                <a:latin typeface="Arial"/>
                <a:ea typeface="Arial"/>
                <a:cs typeface="Arial"/>
                <a:sym typeface="Arial"/>
              </a:rPr>
              <a:t>Syntax</a:t>
            </a:r>
            <a:endParaRPr sz="2000">
              <a:latin typeface="Arial"/>
              <a:ea typeface="Arial"/>
              <a:cs typeface="Arial"/>
              <a:sym typeface="Arial"/>
            </a:endParaRPr>
          </a:p>
          <a:p>
            <a:pPr indent="0" lvl="0" marL="114300" marR="114300" rtl="0" algn="l">
              <a:lnSpc>
                <a:spcPct val="115000"/>
              </a:lnSpc>
              <a:spcBef>
                <a:spcPts val="800"/>
              </a:spcBef>
              <a:spcAft>
                <a:spcPts val="0"/>
              </a:spcAft>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iframe</a:t>
            </a:r>
            <a:r>
              <a:rPr lang="en-US" sz="2000">
                <a:solidFill>
                  <a:srgbClr val="FF0000"/>
                </a:solidFill>
                <a:highlight>
                  <a:srgbClr val="FFFFFF"/>
                </a:highlight>
                <a:latin typeface="Courier New"/>
                <a:ea typeface="Courier New"/>
                <a:cs typeface="Courier New"/>
                <a:sym typeface="Courier New"/>
              </a:rPr>
              <a:t> src</a:t>
            </a:r>
            <a:r>
              <a:rPr lang="en-US" sz="2000">
                <a:solidFill>
                  <a:srgbClr val="0000CD"/>
                </a:solidFill>
                <a:highlight>
                  <a:srgbClr val="FFFFFF"/>
                </a:highlight>
                <a:latin typeface="Courier New"/>
                <a:ea typeface="Courier New"/>
                <a:cs typeface="Courier New"/>
                <a:sym typeface="Courier New"/>
              </a:rPr>
              <a:t>="</a:t>
            </a:r>
            <a:r>
              <a:rPr i="1" lang="en-US" sz="2000">
                <a:solidFill>
                  <a:srgbClr val="0000CD"/>
                </a:solidFill>
                <a:highlight>
                  <a:srgbClr val="FFFFFF"/>
                </a:highlight>
                <a:latin typeface="Courier New"/>
                <a:ea typeface="Courier New"/>
                <a:cs typeface="Courier New"/>
                <a:sym typeface="Courier New"/>
              </a:rPr>
              <a:t>url</a:t>
            </a:r>
            <a:r>
              <a:rPr lang="en-US" sz="2000">
                <a:solidFill>
                  <a:srgbClr val="0000CD"/>
                </a:solidFill>
                <a:highlight>
                  <a:srgbClr val="FFFFFF"/>
                </a:highlight>
                <a:latin typeface="Courier New"/>
                <a:ea typeface="Courier New"/>
                <a:cs typeface="Courier New"/>
                <a:sym typeface="Courier New"/>
              </a:rPr>
              <a:t>"</a:t>
            </a:r>
            <a:r>
              <a:rPr lang="en-US" sz="2000">
                <a:solidFill>
                  <a:srgbClr val="FF0000"/>
                </a:solidFill>
                <a:highlight>
                  <a:srgbClr val="FFFFFF"/>
                </a:highlight>
                <a:latin typeface="Courier New"/>
                <a:ea typeface="Courier New"/>
                <a:cs typeface="Courier New"/>
                <a:sym typeface="Courier New"/>
              </a:rPr>
              <a:t> title</a:t>
            </a:r>
            <a:r>
              <a:rPr lang="en-US" sz="2000">
                <a:solidFill>
                  <a:srgbClr val="0000CD"/>
                </a:solidFill>
                <a:highlight>
                  <a:srgbClr val="FFFFFF"/>
                </a:highlight>
                <a:latin typeface="Courier New"/>
                <a:ea typeface="Courier New"/>
                <a:cs typeface="Courier New"/>
                <a:sym typeface="Courier New"/>
              </a:rPr>
              <a:t>="</a:t>
            </a:r>
            <a:r>
              <a:rPr i="1" lang="en-US" sz="2000">
                <a:solidFill>
                  <a:srgbClr val="0000CD"/>
                </a:solidFill>
                <a:highlight>
                  <a:srgbClr val="FFFFFF"/>
                </a:highlight>
                <a:latin typeface="Courier New"/>
                <a:ea typeface="Courier New"/>
                <a:cs typeface="Courier New"/>
                <a:sym typeface="Courier New"/>
              </a:rPr>
              <a:t>description</a:t>
            </a:r>
            <a:r>
              <a:rPr lang="en-US" sz="2000">
                <a:solidFill>
                  <a:srgbClr val="0000CD"/>
                </a:solidFill>
                <a:highlight>
                  <a:srgbClr val="FFFFFF"/>
                </a:highlight>
                <a:latin typeface="Courier New"/>
                <a:ea typeface="Courier New"/>
                <a:cs typeface="Courier New"/>
                <a:sym typeface="Courier New"/>
              </a:rPr>
              <a:t>"&gt;&lt;</a:t>
            </a:r>
            <a:r>
              <a:rPr lang="en-US" sz="2000">
                <a:solidFill>
                  <a:srgbClr val="A52A2A"/>
                </a:solidFill>
                <a:highlight>
                  <a:srgbClr val="FFFFFF"/>
                </a:highlight>
                <a:latin typeface="Courier New"/>
                <a:ea typeface="Courier New"/>
                <a:cs typeface="Courier New"/>
                <a:sym typeface="Courier New"/>
              </a:rPr>
              <a:t>/iframe</a:t>
            </a:r>
            <a:r>
              <a:rPr lang="en-US" sz="2000">
                <a:solidFill>
                  <a:srgbClr val="0000CD"/>
                </a:solidFill>
                <a:highlight>
                  <a:srgbClr val="FFFFFF"/>
                </a:highlight>
                <a:latin typeface="Courier New"/>
                <a:ea typeface="Courier New"/>
                <a:cs typeface="Courier New"/>
                <a:sym typeface="Courier New"/>
              </a:rPr>
              <a:t>&gt;</a:t>
            </a:r>
            <a:endParaRPr sz="2000">
              <a:solidFill>
                <a:srgbClr val="0000CD"/>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None/>
            </a:pPr>
            <a:r>
              <a:t/>
            </a:r>
            <a:endParaRPr sz="2000">
              <a:solidFill>
                <a:srgbClr val="0000CD"/>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None/>
            </a:pPr>
            <a:r>
              <a:rPr lang="en-US" sz="2000">
                <a:highlight>
                  <a:srgbClr val="FFFFFF"/>
                </a:highlight>
                <a:latin typeface="Courier New"/>
                <a:ea typeface="Courier New"/>
                <a:cs typeface="Courier New"/>
                <a:sym typeface="Courier New"/>
              </a:rPr>
              <a:t>example</a:t>
            </a:r>
            <a:endParaRPr sz="2000">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None/>
            </a:pPr>
            <a:r>
              <a:t/>
            </a:r>
            <a:endParaRPr sz="2000">
              <a:solidFill>
                <a:srgbClr val="0000CD"/>
              </a:solidFill>
              <a:highlight>
                <a:srgbClr val="FFFFFF"/>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chemeClr val="dk1"/>
              </a:buClr>
              <a:buSzPts val="1100"/>
              <a:buFont typeface="Arial"/>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iframe</a:t>
            </a:r>
            <a:r>
              <a:rPr lang="en-US" sz="2000">
                <a:solidFill>
                  <a:srgbClr val="0000CD"/>
                </a:solidFill>
                <a:highlight>
                  <a:srgbClr val="FFFFFF"/>
                </a:highlight>
                <a:latin typeface="Courier New"/>
                <a:ea typeface="Courier New"/>
                <a:cs typeface="Courier New"/>
                <a:sym typeface="Courier New"/>
              </a:rPr>
              <a:t> </a:t>
            </a:r>
            <a:r>
              <a:rPr lang="en-US" sz="2000">
                <a:solidFill>
                  <a:srgbClr val="FF0000"/>
                </a:solidFill>
                <a:highlight>
                  <a:srgbClr val="FFFFFF"/>
                </a:highlight>
                <a:latin typeface="Courier New"/>
                <a:ea typeface="Courier New"/>
                <a:cs typeface="Courier New"/>
                <a:sym typeface="Courier New"/>
              </a:rPr>
              <a:t>src</a:t>
            </a:r>
            <a:r>
              <a:rPr lang="en-US" sz="2000">
                <a:solidFill>
                  <a:srgbClr val="0000CD"/>
                </a:solidFill>
                <a:highlight>
                  <a:srgbClr val="FFFFFF"/>
                </a:highlight>
                <a:latin typeface="Courier New"/>
                <a:ea typeface="Courier New"/>
                <a:cs typeface="Courier New"/>
                <a:sym typeface="Courier New"/>
              </a:rPr>
              <a:t>="https://app.balanced.network/trade" style="height:400px;width:600px" </a:t>
            </a:r>
            <a:r>
              <a:rPr lang="en-US" sz="2000">
                <a:solidFill>
                  <a:srgbClr val="FF0000"/>
                </a:solidFill>
                <a:highlight>
                  <a:srgbClr val="FFFFFF"/>
                </a:highlight>
                <a:latin typeface="Courier New"/>
                <a:ea typeface="Courier New"/>
                <a:cs typeface="Courier New"/>
                <a:sym typeface="Courier New"/>
              </a:rPr>
              <a:t>title</a:t>
            </a:r>
            <a:r>
              <a:rPr lang="en-US" sz="2000">
                <a:solidFill>
                  <a:srgbClr val="0000CD"/>
                </a:solidFill>
                <a:highlight>
                  <a:srgbClr val="FFFFFF"/>
                </a:highlight>
                <a:latin typeface="Courier New"/>
                <a:ea typeface="Courier New"/>
                <a:cs typeface="Courier New"/>
                <a:sym typeface="Courier New"/>
              </a:rPr>
              <a:t>="Iframe Example"&gt;&lt;</a:t>
            </a:r>
            <a:r>
              <a:rPr lang="en-US" sz="2000">
                <a:solidFill>
                  <a:srgbClr val="A52A2A"/>
                </a:solidFill>
                <a:highlight>
                  <a:srgbClr val="FFFFFF"/>
                </a:highlight>
                <a:latin typeface="Courier New"/>
                <a:ea typeface="Courier New"/>
                <a:cs typeface="Courier New"/>
                <a:sym typeface="Courier New"/>
              </a:rPr>
              <a:t>/</a:t>
            </a:r>
            <a:r>
              <a:rPr lang="en-US" sz="2000">
                <a:solidFill>
                  <a:srgbClr val="A52A2A"/>
                </a:solidFill>
                <a:highlight>
                  <a:srgbClr val="FFFFFF"/>
                </a:highlight>
                <a:latin typeface="Courier New"/>
                <a:ea typeface="Courier New"/>
                <a:cs typeface="Courier New"/>
                <a:sym typeface="Courier New"/>
              </a:rPr>
              <a:t>iframe</a:t>
            </a:r>
            <a:r>
              <a:rPr lang="en-US" sz="2000">
                <a:solidFill>
                  <a:srgbClr val="0000CD"/>
                </a:solidFill>
                <a:highlight>
                  <a:srgbClr val="FFFFFF"/>
                </a:highlight>
                <a:latin typeface="Courier New"/>
                <a:ea typeface="Courier New"/>
                <a:cs typeface="Courier New"/>
                <a:sym typeface="Courier New"/>
              </a:rPr>
              <a:t>&gt;</a:t>
            </a:r>
            <a:endParaRPr sz="2000">
              <a:solidFill>
                <a:srgbClr val="0000CD"/>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Layout</a:t>
            </a:r>
            <a:endParaRPr/>
          </a:p>
        </p:txBody>
      </p:sp>
      <p:sp>
        <p:nvSpPr>
          <p:cNvPr id="220" name="Google Shape;220;p34"/>
          <p:cNvSpPr txBox="1"/>
          <p:nvPr>
            <p:ph idx="1" type="body"/>
          </p:nvPr>
        </p:nvSpPr>
        <p:spPr>
          <a:xfrm>
            <a:off x="838200" y="1652600"/>
            <a:ext cx="7567200" cy="4461000"/>
          </a:xfrm>
          <a:prstGeom prst="rect">
            <a:avLst/>
          </a:prstGeom>
        </p:spPr>
        <p:txBody>
          <a:bodyPr anchorCtr="0" anchor="t" bIns="45700" lIns="91425" spcFirstLastPara="1" rIns="91425" wrap="square" tIns="45700">
            <a:normAutofit/>
          </a:bodyPr>
          <a:lstStyle/>
          <a:p>
            <a:pPr indent="0" lvl="0" marL="0" rtl="0" algn="l">
              <a:lnSpc>
                <a:spcPct val="115000"/>
              </a:lnSpc>
              <a:spcBef>
                <a:spcPts val="1100"/>
              </a:spcBef>
              <a:spcAft>
                <a:spcPts val="0"/>
              </a:spcAft>
              <a:buNone/>
            </a:pPr>
            <a:r>
              <a:rPr lang="en-US" sz="2000">
                <a:solidFill>
                  <a:srgbClr val="DC143C"/>
                </a:solidFill>
                <a:highlight>
                  <a:srgbClr val="FFFFFF"/>
                </a:highlight>
                <a:latin typeface="Courier New"/>
                <a:ea typeface="Courier New"/>
                <a:cs typeface="Courier New"/>
                <a:sym typeface="Courier New"/>
              </a:rPr>
              <a:t>&lt;header&gt;</a:t>
            </a:r>
            <a:r>
              <a:rPr lang="en-US" sz="2000">
                <a:highlight>
                  <a:srgbClr val="FFFFFF"/>
                </a:highlight>
                <a:latin typeface="Verdana"/>
                <a:ea typeface="Verdana"/>
                <a:cs typeface="Verdana"/>
                <a:sym typeface="Verdana"/>
              </a:rPr>
              <a:t> - Defines a header for a document or a section</a:t>
            </a:r>
            <a:endParaRPr sz="20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US" sz="2000">
                <a:solidFill>
                  <a:srgbClr val="DC143C"/>
                </a:solidFill>
                <a:highlight>
                  <a:srgbClr val="FFFFFF"/>
                </a:highlight>
                <a:latin typeface="Courier New"/>
                <a:ea typeface="Courier New"/>
                <a:cs typeface="Courier New"/>
                <a:sym typeface="Courier New"/>
              </a:rPr>
              <a:t>&lt;nav&gt;</a:t>
            </a:r>
            <a:r>
              <a:rPr lang="en-US" sz="2000">
                <a:highlight>
                  <a:srgbClr val="FFFFFF"/>
                </a:highlight>
                <a:latin typeface="Verdana"/>
                <a:ea typeface="Verdana"/>
                <a:cs typeface="Verdana"/>
                <a:sym typeface="Verdana"/>
              </a:rPr>
              <a:t> - Defines a set of navigation links</a:t>
            </a:r>
            <a:endParaRPr sz="20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US" sz="2000">
                <a:solidFill>
                  <a:srgbClr val="DC143C"/>
                </a:solidFill>
                <a:highlight>
                  <a:srgbClr val="FFFFFF"/>
                </a:highlight>
                <a:latin typeface="Courier New"/>
                <a:ea typeface="Courier New"/>
                <a:cs typeface="Courier New"/>
                <a:sym typeface="Courier New"/>
              </a:rPr>
              <a:t>&lt;section&gt;</a:t>
            </a:r>
            <a:r>
              <a:rPr lang="en-US" sz="2000">
                <a:highlight>
                  <a:srgbClr val="FFFFFF"/>
                </a:highlight>
                <a:latin typeface="Verdana"/>
                <a:ea typeface="Verdana"/>
                <a:cs typeface="Verdana"/>
                <a:sym typeface="Verdana"/>
              </a:rPr>
              <a:t> - Defines a section in a document</a:t>
            </a:r>
            <a:endParaRPr sz="20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US" sz="2000">
                <a:solidFill>
                  <a:srgbClr val="DC143C"/>
                </a:solidFill>
                <a:highlight>
                  <a:srgbClr val="FFFFFF"/>
                </a:highlight>
                <a:latin typeface="Courier New"/>
                <a:ea typeface="Courier New"/>
                <a:cs typeface="Courier New"/>
                <a:sym typeface="Courier New"/>
              </a:rPr>
              <a:t>&lt;article&gt;</a:t>
            </a:r>
            <a:r>
              <a:rPr lang="en-US" sz="2000">
                <a:highlight>
                  <a:srgbClr val="FFFFFF"/>
                </a:highlight>
                <a:latin typeface="Verdana"/>
                <a:ea typeface="Verdana"/>
                <a:cs typeface="Verdana"/>
                <a:sym typeface="Verdana"/>
              </a:rPr>
              <a:t> - Defines an independent, self-contained content</a:t>
            </a:r>
            <a:endParaRPr sz="20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US" sz="2000">
                <a:solidFill>
                  <a:srgbClr val="DC143C"/>
                </a:solidFill>
                <a:highlight>
                  <a:srgbClr val="FFFFFF"/>
                </a:highlight>
                <a:latin typeface="Courier New"/>
                <a:ea typeface="Courier New"/>
                <a:cs typeface="Courier New"/>
                <a:sym typeface="Courier New"/>
              </a:rPr>
              <a:t>&lt;aside&gt;</a:t>
            </a:r>
            <a:r>
              <a:rPr lang="en-US" sz="2000">
                <a:highlight>
                  <a:srgbClr val="FFFFFF"/>
                </a:highlight>
                <a:latin typeface="Verdana"/>
                <a:ea typeface="Verdana"/>
                <a:cs typeface="Verdana"/>
                <a:sym typeface="Verdana"/>
              </a:rPr>
              <a:t> - Defines content aside from the content (like a sidebar)</a:t>
            </a:r>
            <a:endParaRPr sz="2000">
              <a:highlight>
                <a:srgbClr val="FFFFFF"/>
              </a:highlight>
              <a:latin typeface="Verdana"/>
              <a:ea typeface="Verdana"/>
              <a:cs typeface="Verdana"/>
              <a:sym typeface="Verdana"/>
            </a:endParaRPr>
          </a:p>
          <a:p>
            <a:pPr indent="0" lvl="0" marL="0" rtl="0" algn="l">
              <a:lnSpc>
                <a:spcPct val="115000"/>
              </a:lnSpc>
              <a:spcBef>
                <a:spcPts val="1100"/>
              </a:spcBef>
              <a:spcAft>
                <a:spcPts val="1100"/>
              </a:spcAft>
              <a:buNone/>
            </a:pPr>
            <a:r>
              <a:rPr lang="en-US" sz="2000">
                <a:solidFill>
                  <a:srgbClr val="DC143C"/>
                </a:solidFill>
                <a:highlight>
                  <a:srgbClr val="FFFFFF"/>
                </a:highlight>
                <a:latin typeface="Courier New"/>
                <a:ea typeface="Courier New"/>
                <a:cs typeface="Courier New"/>
                <a:sym typeface="Courier New"/>
              </a:rPr>
              <a:t>&lt;footer&gt;</a:t>
            </a:r>
            <a:r>
              <a:rPr lang="en-US" sz="2000">
                <a:highlight>
                  <a:srgbClr val="FFFFFF"/>
                </a:highlight>
                <a:latin typeface="Verdana"/>
                <a:ea typeface="Verdana"/>
                <a:cs typeface="Verdana"/>
                <a:sym typeface="Verdana"/>
              </a:rPr>
              <a:t> - Defines a footer for a document or a section</a:t>
            </a:r>
            <a:endParaRPr/>
          </a:p>
        </p:txBody>
      </p:sp>
      <p:pic>
        <p:nvPicPr>
          <p:cNvPr id="221" name="Google Shape;221;p34"/>
          <p:cNvPicPr preferRelativeResize="0"/>
          <p:nvPr/>
        </p:nvPicPr>
        <p:blipFill>
          <a:blip r:embed="rId3">
            <a:alphaModFix/>
          </a:blip>
          <a:stretch>
            <a:fillRect/>
          </a:stretch>
        </p:blipFill>
        <p:spPr>
          <a:xfrm>
            <a:off x="8405399" y="1441275"/>
            <a:ext cx="3786600" cy="446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Forms</a:t>
            </a:r>
            <a:endParaRPr/>
          </a:p>
        </p:txBody>
      </p:sp>
      <p:sp>
        <p:nvSpPr>
          <p:cNvPr id="227" name="Google Shape;227;p35"/>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="fname"&gt;</a:t>
            </a:r>
            <a:r>
              <a:rPr lang="en-US" sz="2000">
                <a:highlight>
                  <a:srgbClr val="FFFFFF"/>
                </a:highlight>
                <a:latin typeface="Courier New"/>
                <a:ea typeface="Courier New"/>
                <a:cs typeface="Courier New"/>
                <a:sym typeface="Courier New"/>
              </a:rPr>
              <a:t>First name:</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="text"</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="fname"</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="fname"&gt;&lt;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="lname"&gt;</a:t>
            </a:r>
            <a:r>
              <a:rPr lang="en-US" sz="2000">
                <a:highlight>
                  <a:srgbClr val="FFFFFF"/>
                </a:highlight>
                <a:latin typeface="Courier New"/>
                <a:ea typeface="Courier New"/>
                <a:cs typeface="Courier New"/>
                <a:sym typeface="Courier New"/>
              </a:rPr>
              <a:t>Last name:</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="text"</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="lname"</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="lname"&gt;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t/>
            </a:r>
            <a:endParaRPr sz="1150">
              <a:solidFill>
                <a:srgbClr val="0000CD"/>
              </a:solidFill>
              <a:latin typeface="Courier New"/>
              <a:ea typeface="Courier New"/>
              <a:cs typeface="Courier New"/>
              <a:sym typeface="Courier New"/>
            </a:endParaRPr>
          </a:p>
        </p:txBody>
      </p:sp>
      <p:pic>
        <p:nvPicPr>
          <p:cNvPr id="228" name="Google Shape;228;p35"/>
          <p:cNvPicPr preferRelativeResize="0"/>
          <p:nvPr/>
        </p:nvPicPr>
        <p:blipFill>
          <a:blip r:embed="rId3">
            <a:alphaModFix/>
          </a:blip>
          <a:stretch>
            <a:fillRect/>
          </a:stretch>
        </p:blipFill>
        <p:spPr>
          <a:xfrm>
            <a:off x="7917025" y="3547775"/>
            <a:ext cx="4052876" cy="235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HTML Forms</a:t>
            </a:r>
            <a:endParaRPr/>
          </a:p>
        </p:txBody>
      </p:sp>
      <p:sp>
        <p:nvSpPr>
          <p:cNvPr id="234" name="Google Shape;234;p36"/>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="radio"</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="html"</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="fav_language"</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="HTML"&gt;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="html"&gt;</a:t>
            </a:r>
            <a:r>
              <a:rPr lang="en-US" sz="2000">
                <a:highlight>
                  <a:srgbClr val="FFFFFF"/>
                </a:highlight>
                <a:latin typeface="Courier New"/>
                <a:ea typeface="Courier New"/>
                <a:cs typeface="Courier New"/>
                <a:sym typeface="Courier New"/>
              </a:rPr>
              <a:t>HTML</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="radio"</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="css"</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="fav_language"</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="CSS"&gt;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="css"&gt;</a:t>
            </a:r>
            <a:r>
              <a:rPr lang="en-US" sz="2000">
                <a:highlight>
                  <a:srgbClr val="FFFFFF"/>
                </a:highlight>
                <a:latin typeface="Courier New"/>
                <a:ea typeface="Courier New"/>
                <a:cs typeface="Courier New"/>
                <a:sym typeface="Courier New"/>
              </a:rPr>
              <a:t>CSS</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="radio"</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="javascript"</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="fav_language"</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="JavaScript"&gt;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="javascript"&gt;</a:t>
            </a:r>
            <a:r>
              <a:rPr lang="en-US" sz="2000">
                <a:highlight>
                  <a:srgbClr val="FFFFFF"/>
                </a:highlight>
                <a:latin typeface="Courier New"/>
                <a:ea typeface="Courier New"/>
                <a:cs typeface="Courier New"/>
                <a:sym typeface="Courier New"/>
              </a:rPr>
              <a:t>JavaScript</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p>
        </p:txBody>
      </p:sp>
      <p:pic>
        <p:nvPicPr>
          <p:cNvPr id="235" name="Google Shape;235;p36"/>
          <p:cNvPicPr preferRelativeResize="0"/>
          <p:nvPr/>
        </p:nvPicPr>
        <p:blipFill>
          <a:blip r:embed="rId3">
            <a:alphaModFix/>
          </a:blip>
          <a:stretch>
            <a:fillRect/>
          </a:stretch>
        </p:blipFill>
        <p:spPr>
          <a:xfrm>
            <a:off x="8174475" y="4445275"/>
            <a:ext cx="3829050" cy="184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HTML Forms</a:t>
            </a:r>
            <a:endParaRPr/>
          </a:p>
        </p:txBody>
      </p:sp>
      <p:sp>
        <p:nvSpPr>
          <p:cNvPr id="241" name="Google Shape;241;p37"/>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="checkbox"</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="vehicle1"</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="vehicle1"</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="Bike"&gt;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="vehicle1"&gt;</a:t>
            </a:r>
            <a:r>
              <a:rPr lang="en-US" sz="2000">
                <a:highlight>
                  <a:srgbClr val="FFFFFF"/>
                </a:highlight>
                <a:latin typeface="Courier New"/>
                <a:ea typeface="Courier New"/>
                <a:cs typeface="Courier New"/>
                <a:sym typeface="Courier New"/>
              </a:rPr>
              <a:t> I have a bike</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="checkbox"</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="vehicle2"</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="vehicle2"</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="Car"&gt;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="vehicle2"&gt;</a:t>
            </a:r>
            <a:r>
              <a:rPr lang="en-US" sz="2000">
                <a:highlight>
                  <a:srgbClr val="FFFFFF"/>
                </a:highlight>
                <a:latin typeface="Courier New"/>
                <a:ea typeface="Courier New"/>
                <a:cs typeface="Courier New"/>
                <a:sym typeface="Courier New"/>
              </a:rPr>
              <a:t> I have a car</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&gt;&lt;</a:t>
            </a:r>
            <a:r>
              <a:rPr lang="en-US" sz="2000">
                <a:solidFill>
                  <a:srgbClr val="A52A2A"/>
                </a:solidFill>
                <a:latin typeface="Courier New"/>
                <a:ea typeface="Courier New"/>
                <a:cs typeface="Courier New"/>
                <a:sym typeface="Courier New"/>
              </a:rPr>
              <a:t>br</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input</a:t>
            </a:r>
            <a:r>
              <a:rPr lang="en-US" sz="2000">
                <a:solidFill>
                  <a:srgbClr val="FF0000"/>
                </a:solidFill>
                <a:latin typeface="Courier New"/>
                <a:ea typeface="Courier New"/>
                <a:cs typeface="Courier New"/>
                <a:sym typeface="Courier New"/>
              </a:rPr>
              <a:t> type</a:t>
            </a:r>
            <a:r>
              <a:rPr lang="en-US" sz="2000">
                <a:solidFill>
                  <a:srgbClr val="0000CD"/>
                </a:solidFill>
                <a:latin typeface="Courier New"/>
                <a:ea typeface="Courier New"/>
                <a:cs typeface="Courier New"/>
                <a:sym typeface="Courier New"/>
              </a:rPr>
              <a:t>="checkbox"</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="vehicle3"</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="vehicle3"</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="Boat"&gt;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="vehicle3"&gt;</a:t>
            </a:r>
            <a:r>
              <a:rPr lang="en-US" sz="2000">
                <a:highlight>
                  <a:srgbClr val="FFFFFF"/>
                </a:highlight>
                <a:latin typeface="Courier New"/>
                <a:ea typeface="Courier New"/>
                <a:cs typeface="Courier New"/>
                <a:sym typeface="Courier New"/>
              </a:rPr>
              <a:t> I have a boat</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/form</a:t>
            </a:r>
            <a:r>
              <a:rPr lang="en-US" sz="2000">
                <a:solidFill>
                  <a:srgbClr val="0000CD"/>
                </a:solidFill>
                <a:latin typeface="Courier New"/>
                <a:ea typeface="Courier New"/>
                <a:cs typeface="Courier New"/>
                <a:sym typeface="Courier New"/>
              </a:rPr>
              <a:t>&gt;</a:t>
            </a:r>
            <a:endParaRPr sz="2000"/>
          </a:p>
        </p:txBody>
      </p:sp>
      <p:pic>
        <p:nvPicPr>
          <p:cNvPr id="242" name="Google Shape;242;p37"/>
          <p:cNvPicPr preferRelativeResize="0"/>
          <p:nvPr/>
        </p:nvPicPr>
        <p:blipFill>
          <a:blip r:embed="rId3">
            <a:alphaModFix/>
          </a:blip>
          <a:stretch>
            <a:fillRect/>
          </a:stretch>
        </p:blipFill>
        <p:spPr>
          <a:xfrm>
            <a:off x="8473500" y="4657225"/>
            <a:ext cx="3718500" cy="153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Select</a:t>
            </a:r>
            <a:endParaRPr/>
          </a:p>
        </p:txBody>
      </p:sp>
      <p:sp>
        <p:nvSpPr>
          <p:cNvPr id="248" name="Google Shape;248;p38"/>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FF0000"/>
                </a:solidFill>
                <a:latin typeface="Courier New"/>
                <a:ea typeface="Courier New"/>
                <a:cs typeface="Courier New"/>
                <a:sym typeface="Courier New"/>
              </a:rPr>
              <a:t> for</a:t>
            </a:r>
            <a:r>
              <a:rPr lang="en-US" sz="2000">
                <a:solidFill>
                  <a:srgbClr val="0000CD"/>
                </a:solidFill>
                <a:latin typeface="Courier New"/>
                <a:ea typeface="Courier New"/>
                <a:cs typeface="Courier New"/>
                <a:sym typeface="Courier New"/>
              </a:rPr>
              <a:t>="cars"&gt;</a:t>
            </a:r>
            <a:r>
              <a:rPr lang="en-US" sz="2000">
                <a:highlight>
                  <a:srgbClr val="FFFFFF"/>
                </a:highlight>
                <a:latin typeface="Courier New"/>
                <a:ea typeface="Courier New"/>
                <a:cs typeface="Courier New"/>
                <a:sym typeface="Courier New"/>
              </a:rPr>
              <a:t>Choose a car:</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/label</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select</a:t>
            </a:r>
            <a:r>
              <a:rPr lang="en-US" sz="2000">
                <a:solidFill>
                  <a:srgbClr val="FF0000"/>
                </a:solidFill>
                <a:latin typeface="Courier New"/>
                <a:ea typeface="Courier New"/>
                <a:cs typeface="Courier New"/>
                <a:sym typeface="Courier New"/>
              </a:rPr>
              <a:t> name</a:t>
            </a:r>
            <a:r>
              <a:rPr lang="en-US" sz="2000">
                <a:solidFill>
                  <a:srgbClr val="0000CD"/>
                </a:solidFill>
                <a:latin typeface="Courier New"/>
                <a:ea typeface="Courier New"/>
                <a:cs typeface="Courier New"/>
                <a:sym typeface="Courier New"/>
              </a:rPr>
              <a:t>="cars"</a:t>
            </a:r>
            <a:r>
              <a:rPr lang="en-US" sz="2000">
                <a:solidFill>
                  <a:srgbClr val="FF0000"/>
                </a:solidFill>
                <a:latin typeface="Courier New"/>
                <a:ea typeface="Courier New"/>
                <a:cs typeface="Courier New"/>
                <a:sym typeface="Courier New"/>
              </a:rPr>
              <a:t> id</a:t>
            </a:r>
            <a:r>
              <a:rPr lang="en-US" sz="2000">
                <a:solidFill>
                  <a:srgbClr val="0000CD"/>
                </a:solidFill>
                <a:latin typeface="Courier New"/>
                <a:ea typeface="Courier New"/>
                <a:cs typeface="Courier New"/>
                <a:sym typeface="Courier New"/>
              </a:rPr>
              <a:t>="cars"&gt;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="volvo"&gt;</a:t>
            </a:r>
            <a:r>
              <a:rPr lang="en-US" sz="2000">
                <a:highlight>
                  <a:srgbClr val="FFFFFF"/>
                </a:highlight>
                <a:latin typeface="Courier New"/>
                <a:ea typeface="Courier New"/>
                <a:cs typeface="Courier New"/>
                <a:sym typeface="Courier New"/>
              </a:rPr>
              <a:t>Volvo</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="saab"&gt;</a:t>
            </a:r>
            <a:r>
              <a:rPr lang="en-US" sz="2000">
                <a:highlight>
                  <a:srgbClr val="FFFFFF"/>
                </a:highlight>
                <a:latin typeface="Courier New"/>
                <a:ea typeface="Courier New"/>
                <a:cs typeface="Courier New"/>
                <a:sym typeface="Courier New"/>
              </a:rPr>
              <a:t>Saab</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="mercedes"&gt;</a:t>
            </a:r>
            <a:r>
              <a:rPr lang="en-US" sz="2000">
                <a:highlight>
                  <a:srgbClr val="FFFFFF"/>
                </a:highlight>
                <a:latin typeface="Courier New"/>
                <a:ea typeface="Courier New"/>
                <a:cs typeface="Courier New"/>
                <a:sym typeface="Courier New"/>
              </a:rPr>
              <a:t>Mercedes</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  </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FF0000"/>
                </a:solidFill>
                <a:latin typeface="Courier New"/>
                <a:ea typeface="Courier New"/>
                <a:cs typeface="Courier New"/>
                <a:sym typeface="Courier New"/>
              </a:rPr>
              <a:t> value</a:t>
            </a:r>
            <a:r>
              <a:rPr lang="en-US" sz="2000">
                <a:solidFill>
                  <a:srgbClr val="0000CD"/>
                </a:solidFill>
                <a:latin typeface="Courier New"/>
                <a:ea typeface="Courier New"/>
                <a:cs typeface="Courier New"/>
                <a:sym typeface="Courier New"/>
              </a:rPr>
              <a:t>="audi"&gt;</a:t>
            </a:r>
            <a:r>
              <a:rPr lang="en-US" sz="2000">
                <a:highlight>
                  <a:srgbClr val="FFFFFF"/>
                </a:highlight>
                <a:latin typeface="Courier New"/>
                <a:ea typeface="Courier New"/>
                <a:cs typeface="Courier New"/>
                <a:sym typeface="Courier New"/>
              </a:rPr>
              <a:t>Audi</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/option</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/select</a:t>
            </a:r>
            <a:r>
              <a:rPr lang="en-US" sz="2000">
                <a:solidFill>
                  <a:srgbClr val="0000CD"/>
                </a:solidFill>
                <a:latin typeface="Courier New"/>
                <a:ea typeface="Courier New"/>
                <a:cs typeface="Courier New"/>
                <a:sym typeface="Courier New"/>
              </a:rPr>
              <a:t>&gt;</a:t>
            </a:r>
            <a:endParaRPr sz="2000"/>
          </a:p>
        </p:txBody>
      </p:sp>
      <p:pic>
        <p:nvPicPr>
          <p:cNvPr id="249" name="Google Shape;249;p38"/>
          <p:cNvPicPr preferRelativeResize="0"/>
          <p:nvPr/>
        </p:nvPicPr>
        <p:blipFill>
          <a:blip r:embed="rId3">
            <a:alphaModFix/>
          </a:blip>
          <a:stretch>
            <a:fillRect/>
          </a:stretch>
        </p:blipFill>
        <p:spPr>
          <a:xfrm>
            <a:off x="7540950" y="4325200"/>
            <a:ext cx="3829050" cy="15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HTML?</a:t>
            </a:r>
            <a:endParaRPr/>
          </a:p>
        </p:txBody>
      </p:sp>
      <p:sp>
        <p:nvSpPr>
          <p:cNvPr id="139" name="Google Shape;139;p21"/>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1100"/>
              </a:spcBef>
              <a:spcAft>
                <a:spcPts val="0"/>
              </a:spcAft>
              <a:buSzPts val="2000"/>
              <a:buFont typeface="Verdana"/>
              <a:buChar char="●"/>
            </a:pPr>
            <a:r>
              <a:rPr lang="en-US" sz="2000">
                <a:highlight>
                  <a:srgbClr val="FFFFFF"/>
                </a:highlight>
                <a:latin typeface="Verdana"/>
                <a:ea typeface="Verdana"/>
                <a:cs typeface="Verdana"/>
                <a:sym typeface="Verdana"/>
              </a:rPr>
              <a:t>HTML</a:t>
            </a:r>
            <a:r>
              <a:rPr lang="en-US" sz="2000">
                <a:highlight>
                  <a:srgbClr val="FFFFFF"/>
                </a:highlight>
                <a:latin typeface="Verdana"/>
                <a:ea typeface="Verdana"/>
                <a:cs typeface="Verdana"/>
                <a:sym typeface="Verdana"/>
              </a:rPr>
              <a:t> stands for</a:t>
            </a:r>
            <a:r>
              <a:rPr lang="en-US" sz="2000">
                <a:highlight>
                  <a:srgbClr val="FFFFFF"/>
                </a:highlight>
                <a:latin typeface="Verdana"/>
                <a:ea typeface="Verdana"/>
                <a:cs typeface="Verdana"/>
                <a:sym typeface="Verdana"/>
              </a:rPr>
              <a:t> Hyper Text Markup Language</a:t>
            </a:r>
            <a:endParaRPr sz="2000">
              <a:highlight>
                <a:srgbClr val="FFFFFF"/>
              </a:highlight>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highlight>
                  <a:srgbClr val="FFFFFF"/>
                </a:highlight>
                <a:latin typeface="Verdana"/>
                <a:ea typeface="Verdana"/>
                <a:cs typeface="Verdana"/>
                <a:sym typeface="Verdana"/>
              </a:rPr>
              <a:t>HTML is the standard markup language for creating Web pages</a:t>
            </a:r>
            <a:endParaRPr sz="2000">
              <a:highlight>
                <a:srgbClr val="FFFFFF"/>
              </a:highlight>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highlight>
                  <a:srgbClr val="FFFFFF"/>
                </a:highlight>
                <a:latin typeface="Verdana"/>
                <a:ea typeface="Verdana"/>
                <a:cs typeface="Verdana"/>
                <a:sym typeface="Verdana"/>
              </a:rPr>
              <a:t>HTML describes the structure of a Web page</a:t>
            </a:r>
            <a:endParaRPr sz="2000">
              <a:highlight>
                <a:srgbClr val="FFFFFF"/>
              </a:highlight>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highlight>
                  <a:srgbClr val="FFFFFF"/>
                </a:highlight>
                <a:latin typeface="Verdana"/>
                <a:ea typeface="Verdana"/>
                <a:cs typeface="Verdana"/>
                <a:sym typeface="Verdana"/>
              </a:rPr>
              <a:t>HTML consists of a series of elements</a:t>
            </a:r>
            <a:endParaRPr sz="2000">
              <a:highlight>
                <a:srgbClr val="FFFFFF"/>
              </a:highlight>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highlight>
                  <a:srgbClr val="FFFFFF"/>
                </a:highlight>
                <a:latin typeface="Verdana"/>
                <a:ea typeface="Verdana"/>
                <a:cs typeface="Verdana"/>
                <a:sym typeface="Verdana"/>
              </a:rPr>
              <a:t>HTML elements tell the browser how to display the content</a:t>
            </a:r>
            <a:endParaRPr sz="2000">
              <a:highlight>
                <a:srgbClr val="FFFFFF"/>
              </a:highlight>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highlight>
                  <a:srgbClr val="FFFFFF"/>
                </a:highlight>
                <a:latin typeface="Verdana"/>
                <a:ea typeface="Verdana"/>
                <a:cs typeface="Verdana"/>
                <a:sym typeface="Verdana"/>
              </a:rPr>
              <a:t>HTML elements label pieces of content such as "this is a heading", "this is a paragraph", "this is a link", etc.</a:t>
            </a:r>
            <a:endParaRPr sz="2000">
              <a:highlight>
                <a:srgbClr val="FFFFFF"/>
              </a:highlight>
              <a:latin typeface="Verdana"/>
              <a:ea typeface="Verdana"/>
              <a:cs typeface="Verdana"/>
              <a:sym typeface="Verdana"/>
            </a:endParaRPr>
          </a:p>
          <a:p>
            <a:pPr indent="0" lvl="0" marL="0" rtl="0" algn="l">
              <a:spcBef>
                <a:spcPts val="11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ICON</a:t>
            </a:r>
            <a:endParaRPr/>
          </a:p>
        </p:txBody>
      </p:sp>
      <p:sp>
        <p:nvSpPr>
          <p:cNvPr id="255" name="Google Shape;255;p39"/>
          <p:cNvSpPr txBox="1"/>
          <p:nvPr>
            <p:ph idx="1" type="body"/>
          </p:nvPr>
        </p:nvSpPr>
        <p:spPr>
          <a:xfrm>
            <a:off x="838200" y="1978025"/>
            <a:ext cx="10515600" cy="413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head</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script</a:t>
            </a:r>
            <a:r>
              <a:rPr lang="en-US">
                <a:solidFill>
                  <a:srgbClr val="FF0000"/>
                </a:solidFill>
                <a:latin typeface="Courier New"/>
                <a:ea typeface="Courier New"/>
                <a:cs typeface="Courier New"/>
                <a:sym typeface="Courier New"/>
              </a:rPr>
              <a:t> src</a:t>
            </a:r>
            <a:r>
              <a:rPr lang="en-US">
                <a:solidFill>
                  <a:srgbClr val="0000CD"/>
                </a:solidFill>
                <a:latin typeface="Courier New"/>
                <a:ea typeface="Courier New"/>
                <a:cs typeface="Courier New"/>
                <a:sym typeface="Courier New"/>
              </a:rPr>
              <a:t>="https://kit.fontawesome.com/</a:t>
            </a:r>
            <a:r>
              <a:rPr i="1" lang="en-US">
                <a:solidFill>
                  <a:srgbClr val="0000CD"/>
                </a:solidFill>
                <a:latin typeface="Courier New"/>
                <a:ea typeface="Courier New"/>
                <a:cs typeface="Courier New"/>
                <a:sym typeface="Courier New"/>
              </a:rPr>
              <a:t>yourcode</a:t>
            </a:r>
            <a:r>
              <a:rPr lang="en-US">
                <a:solidFill>
                  <a:srgbClr val="0000CD"/>
                </a:solidFill>
                <a:latin typeface="Courier New"/>
                <a:ea typeface="Courier New"/>
                <a:cs typeface="Courier New"/>
                <a:sym typeface="Courier New"/>
              </a:rPr>
              <a:t>.js"</a:t>
            </a:r>
            <a:r>
              <a:rPr lang="en-US">
                <a:solidFill>
                  <a:srgbClr val="FF0000"/>
                </a:solidFill>
                <a:latin typeface="Courier New"/>
                <a:ea typeface="Courier New"/>
                <a:cs typeface="Courier New"/>
                <a:sym typeface="Courier New"/>
              </a:rPr>
              <a:t> crossorigin</a:t>
            </a:r>
            <a:r>
              <a:rPr lang="en-US">
                <a:solidFill>
                  <a:srgbClr val="0000CD"/>
                </a:solidFill>
                <a:latin typeface="Courier New"/>
                <a:ea typeface="Courier New"/>
                <a:cs typeface="Courier New"/>
                <a:sym typeface="Courier New"/>
              </a:rPr>
              <a:t>="anonymous"&gt;&lt;</a:t>
            </a:r>
            <a:r>
              <a:rPr lang="en-US">
                <a:solidFill>
                  <a:srgbClr val="A52A2A"/>
                </a:solidFill>
                <a:latin typeface="Courier New"/>
                <a:ea typeface="Courier New"/>
                <a:cs typeface="Courier New"/>
                <a:sym typeface="Courier New"/>
              </a:rPr>
              <a:t>/script</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8000"/>
                </a:solidFill>
                <a:latin typeface="Courier New"/>
                <a:ea typeface="Courier New"/>
                <a:cs typeface="Courier New"/>
                <a:sym typeface="Courier New"/>
              </a:rPr>
              <a:t>&lt;!--Get your code at fontawesome.com--&gt;</a:t>
            </a:r>
            <a:endParaRPr>
              <a:solidFill>
                <a:srgbClr val="008000"/>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/head</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body</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i</a:t>
            </a:r>
            <a:r>
              <a:rPr lang="en-US">
                <a:solidFill>
                  <a:srgbClr val="FF0000"/>
                </a:solidFill>
                <a:latin typeface="Courier New"/>
                <a:ea typeface="Courier New"/>
                <a:cs typeface="Courier New"/>
                <a:sym typeface="Courier New"/>
              </a:rPr>
              <a:t> class</a:t>
            </a:r>
            <a:r>
              <a:rPr lang="en-US">
                <a:solidFill>
                  <a:srgbClr val="0000CD"/>
                </a:solidFill>
                <a:latin typeface="Courier New"/>
                <a:ea typeface="Courier New"/>
                <a:cs typeface="Courier New"/>
                <a:sym typeface="Courier New"/>
              </a:rPr>
              <a:t>="fas fa-cat"&gt;&lt;</a:t>
            </a:r>
            <a:r>
              <a:rPr lang="en-US">
                <a:solidFill>
                  <a:srgbClr val="A52A2A"/>
                </a:solidFill>
                <a:latin typeface="Courier New"/>
                <a:ea typeface="Courier New"/>
                <a:cs typeface="Courier New"/>
                <a:sym typeface="Courier New"/>
              </a:rPr>
              <a:t>/i</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i</a:t>
            </a:r>
            <a:r>
              <a:rPr lang="en-US">
                <a:solidFill>
                  <a:srgbClr val="FF0000"/>
                </a:solidFill>
                <a:latin typeface="Courier New"/>
                <a:ea typeface="Courier New"/>
                <a:cs typeface="Courier New"/>
                <a:sym typeface="Courier New"/>
              </a:rPr>
              <a:t> class</a:t>
            </a:r>
            <a:r>
              <a:rPr lang="en-US">
                <a:solidFill>
                  <a:srgbClr val="0000CD"/>
                </a:solidFill>
                <a:latin typeface="Courier New"/>
                <a:ea typeface="Courier New"/>
                <a:cs typeface="Courier New"/>
                <a:sym typeface="Courier New"/>
              </a:rPr>
              <a:t>="fas fa-dragon"&gt;&lt;</a:t>
            </a:r>
            <a:r>
              <a:rPr lang="en-US">
                <a:solidFill>
                  <a:srgbClr val="A52A2A"/>
                </a:solidFill>
                <a:latin typeface="Courier New"/>
                <a:ea typeface="Courier New"/>
                <a:cs typeface="Courier New"/>
                <a:sym typeface="Courier New"/>
              </a:rPr>
              <a:t>/i</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i</a:t>
            </a:r>
            <a:r>
              <a:rPr lang="en-US">
                <a:solidFill>
                  <a:srgbClr val="FF0000"/>
                </a:solidFill>
                <a:latin typeface="Courier New"/>
                <a:ea typeface="Courier New"/>
                <a:cs typeface="Courier New"/>
                <a:sym typeface="Courier New"/>
              </a:rPr>
              <a:t> class</a:t>
            </a:r>
            <a:r>
              <a:rPr lang="en-US">
                <a:solidFill>
                  <a:srgbClr val="0000CD"/>
                </a:solidFill>
                <a:latin typeface="Courier New"/>
                <a:ea typeface="Courier New"/>
                <a:cs typeface="Courier New"/>
                <a:sym typeface="Courier New"/>
              </a:rPr>
              <a:t>="far fa-clock"&gt;&lt;</a:t>
            </a:r>
            <a:r>
              <a:rPr lang="en-US">
                <a:solidFill>
                  <a:srgbClr val="A52A2A"/>
                </a:solidFill>
                <a:latin typeface="Courier New"/>
                <a:ea typeface="Courier New"/>
                <a:cs typeface="Courier New"/>
                <a:sym typeface="Courier New"/>
              </a:rPr>
              <a:t>/i</a:t>
            </a:r>
            <a:r>
              <a:rPr lang="en-US">
                <a:solidFill>
                  <a:srgbClr val="0000CD"/>
                </a:solidFill>
                <a:latin typeface="Courier New"/>
                <a:ea typeface="Courier New"/>
                <a:cs typeface="Courier New"/>
                <a:sym typeface="Courier New"/>
              </a:rPr>
              <a:t>&gt;</a:t>
            </a:r>
            <a:endParaRPr>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a:solidFill>
                  <a:srgbClr val="0000CD"/>
                </a:solidFill>
                <a:latin typeface="Courier New"/>
                <a:ea typeface="Courier New"/>
                <a:cs typeface="Courier New"/>
                <a:sym typeface="Courier New"/>
              </a:rPr>
              <a:t>&lt;i class="fas fa-clock" style="font-size:48px;color:red;"&gt;&lt;/i&gt;</a:t>
            </a:r>
            <a:endParaRPr>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a:solidFill>
                  <a:srgbClr val="0000CD"/>
                </a:solidFill>
                <a:latin typeface="Courier New"/>
                <a:ea typeface="Courier New"/>
                <a:cs typeface="Courier New"/>
                <a:sym typeface="Courier New"/>
              </a:rPr>
              <a:t>&lt;</a:t>
            </a:r>
            <a:r>
              <a:rPr lang="en-US">
                <a:solidFill>
                  <a:srgbClr val="A52A2A"/>
                </a:solidFill>
                <a:latin typeface="Courier New"/>
                <a:ea typeface="Courier New"/>
                <a:cs typeface="Courier New"/>
                <a:sym typeface="Courier New"/>
              </a:rPr>
              <a:t>/body</a:t>
            </a:r>
            <a:r>
              <a:rPr lang="en-US">
                <a:solidFill>
                  <a:srgbClr val="0000CD"/>
                </a:solidFill>
                <a:latin typeface="Courier New"/>
                <a:ea typeface="Courier New"/>
                <a:cs typeface="Courier New"/>
                <a:sym typeface="Courier New"/>
              </a:rPr>
              <a:t>&gt;</a:t>
            </a:r>
            <a:endParaRPr/>
          </a:p>
        </p:txBody>
      </p:sp>
      <p:pic>
        <p:nvPicPr>
          <p:cNvPr id="256" name="Google Shape;256;p39"/>
          <p:cNvPicPr preferRelativeResize="0"/>
          <p:nvPr/>
        </p:nvPicPr>
        <p:blipFill>
          <a:blip r:embed="rId3">
            <a:alphaModFix/>
          </a:blip>
          <a:stretch>
            <a:fillRect/>
          </a:stretch>
        </p:blipFill>
        <p:spPr>
          <a:xfrm>
            <a:off x="6970800" y="2890262"/>
            <a:ext cx="5596600" cy="231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0"/>
          <p:cNvPicPr preferRelativeResize="0"/>
          <p:nvPr/>
        </p:nvPicPr>
        <p:blipFill>
          <a:blip r:embed="rId3">
            <a:alphaModFix/>
          </a:blip>
          <a:stretch>
            <a:fillRect/>
          </a:stretch>
        </p:blipFill>
        <p:spPr>
          <a:xfrm>
            <a:off x="615850" y="0"/>
            <a:ext cx="10650874" cy="671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1"/>
          <p:cNvPicPr preferRelativeResize="0"/>
          <p:nvPr/>
        </p:nvPicPr>
        <p:blipFill>
          <a:blip r:embed="rId3">
            <a:alphaModFix/>
          </a:blip>
          <a:stretch>
            <a:fillRect/>
          </a:stretch>
        </p:blipFill>
        <p:spPr>
          <a:xfrm>
            <a:off x="1554938" y="83975"/>
            <a:ext cx="9082118" cy="6553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DOM</a:t>
            </a:r>
            <a:endParaRPr/>
          </a:p>
        </p:txBody>
      </p:sp>
      <p:sp>
        <p:nvSpPr>
          <p:cNvPr id="272" name="Google Shape;272;p42"/>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222222"/>
                </a:solidFill>
                <a:highlight>
                  <a:srgbClr val="FFFFFF"/>
                </a:highlight>
                <a:latin typeface="Verdana"/>
                <a:ea typeface="Verdana"/>
                <a:cs typeface="Verdana"/>
                <a:sym typeface="Verdana"/>
              </a:rPr>
              <a:t>DOM</a:t>
            </a:r>
            <a:r>
              <a:rPr lang="en-US" sz="2000">
                <a:solidFill>
                  <a:srgbClr val="222222"/>
                </a:solidFill>
                <a:highlight>
                  <a:srgbClr val="FFFFFF"/>
                </a:highlight>
                <a:latin typeface="Verdana"/>
                <a:ea typeface="Verdana"/>
                <a:cs typeface="Verdana"/>
                <a:sym typeface="Verdana"/>
              </a:rPr>
              <a:t> là tên gọi viết tắt của (</a:t>
            </a:r>
            <a:r>
              <a:rPr b="1" lang="en-US" sz="2000">
                <a:solidFill>
                  <a:srgbClr val="222222"/>
                </a:solidFill>
                <a:highlight>
                  <a:srgbClr val="FFFFFF"/>
                </a:highlight>
                <a:latin typeface="Verdana"/>
                <a:ea typeface="Verdana"/>
                <a:cs typeface="Verdana"/>
                <a:sym typeface="Verdana"/>
              </a:rPr>
              <a:t>D</a:t>
            </a:r>
            <a:r>
              <a:rPr lang="en-US" sz="2000">
                <a:solidFill>
                  <a:srgbClr val="222222"/>
                </a:solidFill>
                <a:highlight>
                  <a:srgbClr val="FFFFFF"/>
                </a:highlight>
                <a:latin typeface="Verdana"/>
                <a:ea typeface="Verdana"/>
                <a:cs typeface="Verdana"/>
                <a:sym typeface="Verdana"/>
              </a:rPr>
              <a:t>ocument </a:t>
            </a:r>
            <a:r>
              <a:rPr b="1" lang="en-US" sz="2000">
                <a:solidFill>
                  <a:srgbClr val="222222"/>
                </a:solidFill>
                <a:highlight>
                  <a:srgbClr val="FFFFFF"/>
                </a:highlight>
                <a:latin typeface="Verdana"/>
                <a:ea typeface="Verdana"/>
                <a:cs typeface="Verdana"/>
                <a:sym typeface="Verdana"/>
              </a:rPr>
              <a:t>O</a:t>
            </a:r>
            <a:r>
              <a:rPr lang="en-US" sz="2000">
                <a:solidFill>
                  <a:srgbClr val="222222"/>
                </a:solidFill>
                <a:highlight>
                  <a:srgbClr val="FFFFFF"/>
                </a:highlight>
                <a:latin typeface="Verdana"/>
                <a:ea typeface="Verdana"/>
                <a:cs typeface="Verdana"/>
                <a:sym typeface="Verdana"/>
              </a:rPr>
              <a:t>bject </a:t>
            </a:r>
            <a:r>
              <a:rPr b="1" lang="en-US" sz="2000">
                <a:solidFill>
                  <a:srgbClr val="222222"/>
                </a:solidFill>
                <a:highlight>
                  <a:srgbClr val="FFFFFF"/>
                </a:highlight>
                <a:latin typeface="Verdana"/>
                <a:ea typeface="Verdana"/>
                <a:cs typeface="Verdana"/>
                <a:sym typeface="Verdana"/>
              </a:rPr>
              <a:t>M</a:t>
            </a:r>
            <a:r>
              <a:rPr lang="en-US" sz="2000">
                <a:solidFill>
                  <a:srgbClr val="222222"/>
                </a:solidFill>
                <a:highlight>
                  <a:srgbClr val="FFFFFF"/>
                </a:highlight>
                <a:latin typeface="Verdana"/>
                <a:ea typeface="Verdana"/>
                <a:cs typeface="Verdana"/>
                <a:sym typeface="Verdana"/>
              </a:rPr>
              <a:t>odel )</a:t>
            </a:r>
            <a:endParaRPr sz="2000">
              <a:solidFill>
                <a:srgbClr val="222222"/>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2000">
              <a:solidFill>
                <a:srgbClr val="222222"/>
              </a:solidFill>
              <a:highlight>
                <a:srgbClr val="FFFFFF"/>
              </a:highlight>
              <a:latin typeface="Verdana"/>
              <a:ea typeface="Verdana"/>
              <a:cs typeface="Verdana"/>
              <a:sym typeface="Verdana"/>
            </a:endParaRPr>
          </a:p>
          <a:p>
            <a:pPr indent="0" lvl="0" marL="0" rtl="0" algn="l">
              <a:spcBef>
                <a:spcPts val="1000"/>
              </a:spcBef>
              <a:spcAft>
                <a:spcPts val="0"/>
              </a:spcAft>
              <a:buNone/>
            </a:pPr>
            <a:r>
              <a:rPr lang="en-US" sz="2000">
                <a:solidFill>
                  <a:srgbClr val="222222"/>
                </a:solidFill>
                <a:highlight>
                  <a:srgbClr val="FFFFFF"/>
                </a:highlight>
                <a:latin typeface="Verdana"/>
                <a:ea typeface="Verdana"/>
                <a:cs typeface="Verdana"/>
                <a:sym typeface="Verdana"/>
              </a:rPr>
              <a:t>HTML DOM giúp thao tác dữ liệu theo mô hình hướng đối tượng. Các phần tử bên trong 1 tài liệu có cấu trúc được định nghĩa thành các </a:t>
            </a:r>
            <a:r>
              <a:rPr i="1" lang="en-US" sz="2000">
                <a:solidFill>
                  <a:srgbClr val="222222"/>
                </a:solidFill>
                <a:highlight>
                  <a:srgbClr val="FFFFFF"/>
                </a:highlight>
                <a:latin typeface="Verdana"/>
                <a:ea typeface="Verdana"/>
                <a:cs typeface="Verdana"/>
                <a:sym typeface="Verdana"/>
              </a:rPr>
              <a:t>đối tượng</a:t>
            </a:r>
            <a:r>
              <a:rPr lang="en-US" sz="2000">
                <a:solidFill>
                  <a:srgbClr val="222222"/>
                </a:solidFill>
                <a:highlight>
                  <a:srgbClr val="FFFFFF"/>
                </a:highlight>
                <a:latin typeface="Verdana"/>
                <a:ea typeface="Verdana"/>
                <a:cs typeface="Verdana"/>
                <a:sym typeface="Verdana"/>
              </a:rPr>
              <a:t>, </a:t>
            </a:r>
            <a:r>
              <a:rPr i="1" lang="en-US" sz="2000">
                <a:solidFill>
                  <a:srgbClr val="222222"/>
                </a:solidFill>
                <a:highlight>
                  <a:srgbClr val="FFFFFF"/>
                </a:highlight>
                <a:latin typeface="Verdana"/>
                <a:ea typeface="Verdana"/>
                <a:cs typeface="Verdana"/>
                <a:sym typeface="Verdana"/>
              </a:rPr>
              <a:t>phương thức</a:t>
            </a:r>
            <a:r>
              <a:rPr lang="en-US" sz="2000">
                <a:solidFill>
                  <a:srgbClr val="222222"/>
                </a:solidFill>
                <a:highlight>
                  <a:srgbClr val="FFFFFF"/>
                </a:highlight>
                <a:latin typeface="Verdana"/>
                <a:ea typeface="Verdana"/>
                <a:cs typeface="Verdana"/>
                <a:sym typeface="Verdana"/>
              </a:rPr>
              <a:t> và </a:t>
            </a:r>
            <a:r>
              <a:rPr i="1" lang="en-US" sz="2000">
                <a:solidFill>
                  <a:srgbClr val="222222"/>
                </a:solidFill>
                <a:highlight>
                  <a:srgbClr val="FFFFFF"/>
                </a:highlight>
                <a:latin typeface="Verdana"/>
                <a:ea typeface="Verdana"/>
                <a:cs typeface="Verdana"/>
                <a:sym typeface="Verdana"/>
              </a:rPr>
              <a:t>thuộc tính</a:t>
            </a:r>
            <a:r>
              <a:rPr lang="en-US" sz="2000">
                <a:solidFill>
                  <a:srgbClr val="222222"/>
                </a:solidFill>
                <a:highlight>
                  <a:srgbClr val="FFFFFF"/>
                </a:highlight>
                <a:latin typeface="Verdana"/>
                <a:ea typeface="Verdana"/>
                <a:cs typeface="Verdana"/>
                <a:sym typeface="Verdana"/>
              </a:rPr>
              <a:t> để có thể truy xuất dễ dàng mà vẫn đảm bảo tính cấu trúc.</a:t>
            </a:r>
            <a:endParaRPr sz="200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DOM</a:t>
            </a:r>
            <a:endParaRPr/>
          </a:p>
        </p:txBody>
      </p:sp>
      <p:sp>
        <p:nvSpPr>
          <p:cNvPr id="278" name="Google Shape;278;p43"/>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t>Các Thuộc tính và Phương thức thường gặp</a:t>
            </a:r>
            <a:endParaRPr sz="2000"/>
          </a:p>
          <a:p>
            <a:pPr indent="0" lvl="0" marL="0" rtl="0" algn="l">
              <a:spcBef>
                <a:spcPts val="1000"/>
              </a:spcBef>
              <a:spcAft>
                <a:spcPts val="0"/>
              </a:spcAft>
              <a:buNone/>
            </a:pPr>
            <a:r>
              <a:rPr b="1" lang="en-US" sz="2000"/>
              <a:t>id:</a:t>
            </a:r>
            <a:r>
              <a:rPr lang="en-US" sz="2000"/>
              <a:t> Định danh – là duy nhất cho mỗi phần tử nên thường được dùng để truy xuất DOM trực tiếp và nhanh chóng.</a:t>
            </a:r>
            <a:endParaRPr sz="2000"/>
          </a:p>
          <a:p>
            <a:pPr indent="0" lvl="0" marL="0" rtl="0" algn="l">
              <a:spcBef>
                <a:spcPts val="1000"/>
              </a:spcBef>
              <a:spcAft>
                <a:spcPts val="0"/>
              </a:spcAft>
              <a:buNone/>
            </a:pPr>
            <a:r>
              <a:rPr b="1" lang="en-US" sz="2000"/>
              <a:t>className</a:t>
            </a:r>
            <a:r>
              <a:rPr lang="en-US" sz="2000"/>
              <a:t>: Tên lớp – Cũng dùng để truy xuất trực tiếp như id, nhưng 1 className có thể dùng cho nhiều phần tử.</a:t>
            </a:r>
            <a:endParaRPr sz="2000"/>
          </a:p>
          <a:p>
            <a:pPr indent="0" lvl="0" marL="0" rtl="0" algn="l">
              <a:spcBef>
                <a:spcPts val="1000"/>
              </a:spcBef>
              <a:spcAft>
                <a:spcPts val="0"/>
              </a:spcAft>
              <a:buNone/>
            </a:pPr>
            <a:r>
              <a:rPr b="1" lang="en-US" sz="2000"/>
              <a:t>tagName</a:t>
            </a:r>
            <a:r>
              <a:rPr lang="en-US" sz="2000"/>
              <a:t>: Tên thẻ HTML.</a:t>
            </a:r>
            <a:endParaRPr sz="2000"/>
          </a:p>
          <a:p>
            <a:pPr indent="0" lvl="0" marL="0" rtl="0" algn="l">
              <a:spcBef>
                <a:spcPts val="1000"/>
              </a:spcBef>
              <a:spcAft>
                <a:spcPts val="0"/>
              </a:spcAft>
              <a:buNone/>
            </a:pPr>
            <a:r>
              <a:rPr b="1" lang="en-US" sz="2000"/>
              <a:t>innerHTML</a:t>
            </a:r>
            <a:r>
              <a:rPr lang="en-US" sz="2000"/>
              <a:t>: Trả về mã HTML bên trong phần tử hiện tại. Đoạn mã HTML này là chuỗi kí tự chứa tất cả phần tử bên trong, bao gồm các node phần tử và node văn bản.</a:t>
            </a:r>
            <a:endParaRPr sz="2000"/>
          </a:p>
          <a:p>
            <a:pPr indent="0" lvl="0" marL="0" rtl="0" algn="l">
              <a:spcBef>
                <a:spcPts val="1000"/>
              </a:spcBef>
              <a:spcAft>
                <a:spcPts val="0"/>
              </a:spcAft>
              <a:buNone/>
            </a:pPr>
            <a:r>
              <a:rPr b="1" lang="en-US" sz="2000"/>
              <a:t>attributes</a:t>
            </a:r>
            <a:r>
              <a:rPr lang="en-US" sz="2000"/>
              <a:t>: Tập các thuộc tính như id, name, class, href, title…</a:t>
            </a:r>
            <a:endParaRPr sz="2000"/>
          </a:p>
          <a:p>
            <a:pPr indent="0" lvl="0" marL="0" rtl="0" algn="l">
              <a:spcBef>
                <a:spcPts val="1000"/>
              </a:spcBef>
              <a:spcAft>
                <a:spcPts val="0"/>
              </a:spcAft>
              <a:buNone/>
            </a:pPr>
            <a:r>
              <a:rPr b="1" lang="en-US" sz="2000"/>
              <a:t>style</a:t>
            </a:r>
            <a:r>
              <a:rPr lang="en-US" sz="2000"/>
              <a:t>: Tập các định dạng của phần tử hiện tại</a:t>
            </a:r>
            <a:endParaRPr sz="2000">
              <a:solidFill>
                <a:srgbClr val="222222"/>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DOM</a:t>
            </a:r>
            <a:endParaRPr/>
          </a:p>
        </p:txBody>
      </p:sp>
      <p:sp>
        <p:nvSpPr>
          <p:cNvPr id="284" name="Google Shape;284;p44"/>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Phương thức:</a:t>
            </a:r>
            <a:endParaRPr sz="2200"/>
          </a:p>
          <a:p>
            <a:pPr indent="0" lvl="0" marL="0" rtl="0" algn="l">
              <a:spcBef>
                <a:spcPts val="1000"/>
              </a:spcBef>
              <a:spcAft>
                <a:spcPts val="0"/>
              </a:spcAft>
              <a:buNone/>
            </a:pPr>
            <a:r>
              <a:rPr b="1" lang="en-US"/>
              <a:t>getElementById(id):</a:t>
            </a:r>
            <a:r>
              <a:rPr lang="en-US"/>
              <a:t> Tham chiếu đến 1 node duy nhất có thuộc tính id giống với id cần tìm.</a:t>
            </a:r>
            <a:endParaRPr/>
          </a:p>
          <a:p>
            <a:pPr indent="0" lvl="0" marL="0" rtl="0" algn="l">
              <a:spcBef>
                <a:spcPts val="1000"/>
              </a:spcBef>
              <a:spcAft>
                <a:spcPts val="0"/>
              </a:spcAft>
              <a:buNone/>
            </a:pPr>
            <a:r>
              <a:rPr b="1" lang="en-US"/>
              <a:t>getElementsByTagName(tagname)</a:t>
            </a:r>
            <a:r>
              <a:rPr lang="en-US"/>
              <a:t>: Tham chiếu đến tất cả các node có thuộc tính tagName giống với tên thẻ cần tìm</a:t>
            </a:r>
            <a:endParaRPr/>
          </a:p>
          <a:p>
            <a:pPr indent="0" lvl="0" marL="0" rtl="0" algn="l">
              <a:spcBef>
                <a:spcPts val="1000"/>
              </a:spcBef>
              <a:spcAft>
                <a:spcPts val="0"/>
              </a:spcAft>
              <a:buNone/>
            </a:pPr>
            <a:r>
              <a:rPr b="1" lang="en-US"/>
              <a:t>getElementsByName(name)</a:t>
            </a:r>
            <a:r>
              <a:rPr lang="en-US"/>
              <a:t>: Tham chiếu đến tất cả các node có thuộc tính name cần tìm.</a:t>
            </a:r>
            <a:endParaRPr/>
          </a:p>
          <a:p>
            <a:pPr indent="0" lvl="0" marL="0" rtl="0" algn="l">
              <a:spcBef>
                <a:spcPts val="1000"/>
              </a:spcBef>
              <a:spcAft>
                <a:spcPts val="0"/>
              </a:spcAft>
              <a:buNone/>
            </a:pPr>
            <a:r>
              <a:rPr b="1" lang="en-US"/>
              <a:t>getAttribute(attributeName)</a:t>
            </a:r>
            <a:r>
              <a:rPr lang="en-US"/>
              <a:t>: Lấy giá trị của thuộc tính.</a:t>
            </a:r>
            <a:endParaRPr/>
          </a:p>
          <a:p>
            <a:pPr indent="0" lvl="0" marL="0" rtl="0" algn="l">
              <a:spcBef>
                <a:spcPts val="1000"/>
              </a:spcBef>
              <a:spcAft>
                <a:spcPts val="0"/>
              </a:spcAft>
              <a:buNone/>
            </a:pPr>
            <a:r>
              <a:rPr b="1" lang="en-US"/>
              <a:t>setAttribute(attributeName, value)</a:t>
            </a:r>
            <a:r>
              <a:rPr lang="en-US"/>
              <a:t>: Sửa giá trị của thuộc tính.</a:t>
            </a:r>
            <a:endParaRPr/>
          </a:p>
          <a:p>
            <a:pPr indent="0" lvl="0" marL="0" rtl="0" algn="l">
              <a:spcBef>
                <a:spcPts val="1000"/>
              </a:spcBef>
              <a:spcAft>
                <a:spcPts val="0"/>
              </a:spcAft>
              <a:buNone/>
            </a:pPr>
            <a:r>
              <a:rPr b="1" lang="en-US"/>
              <a:t>appendChild(node)</a:t>
            </a:r>
            <a:r>
              <a:rPr lang="en-US"/>
              <a:t>: Thêm 1 node con vào node hiện tại.</a:t>
            </a:r>
            <a:endParaRPr/>
          </a:p>
          <a:p>
            <a:pPr indent="0" lvl="0" marL="0" rtl="0" algn="l">
              <a:spcBef>
                <a:spcPts val="1000"/>
              </a:spcBef>
              <a:spcAft>
                <a:spcPts val="0"/>
              </a:spcAft>
              <a:buNone/>
            </a:pPr>
            <a:r>
              <a:rPr b="1" lang="en-US"/>
              <a:t>removeChild(node)</a:t>
            </a:r>
            <a:r>
              <a:rPr lang="en-US"/>
              <a:t>: Xóa 1 node con khỏi node hiện tại.</a:t>
            </a:r>
            <a:endParaRPr/>
          </a:p>
          <a:p>
            <a:pPr indent="0" lvl="0" marL="0" rtl="0" algn="l">
              <a:lnSpc>
                <a:spcPct val="115000"/>
              </a:lnSpc>
              <a:spcBef>
                <a:spcPts val="110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just">
              <a:lnSpc>
                <a:spcPct val="150000"/>
              </a:lnSpc>
              <a:spcBef>
                <a:spcPts val="2000"/>
              </a:spcBef>
              <a:spcAft>
                <a:spcPts val="1100"/>
              </a:spcAft>
              <a:buNone/>
            </a:pPr>
            <a:r>
              <a:t/>
            </a:r>
            <a:endParaRPr sz="1450">
              <a:solidFill>
                <a:srgbClr val="11111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HTML DOM</a:t>
            </a:r>
            <a:endParaRPr/>
          </a:p>
        </p:txBody>
      </p:sp>
      <p:sp>
        <p:nvSpPr>
          <p:cNvPr id="290" name="Google Shape;290;p45"/>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just">
              <a:lnSpc>
                <a:spcPct val="136363"/>
              </a:lnSpc>
              <a:spcBef>
                <a:spcPts val="2000"/>
              </a:spcBef>
              <a:spcAft>
                <a:spcPts val="0"/>
              </a:spcAft>
              <a:buNone/>
            </a:pPr>
            <a:r>
              <a:rPr lang="en-US" sz="2000">
                <a:solidFill>
                  <a:srgbClr val="111111"/>
                </a:solidFill>
                <a:highlight>
                  <a:srgbClr val="FFFFFF"/>
                </a:highlight>
              </a:rPr>
              <a:t>Truy xuất các phần tử trong mô hình DOM</a:t>
            </a:r>
            <a:endParaRPr sz="2000">
              <a:solidFill>
                <a:srgbClr val="111111"/>
              </a:solidFill>
              <a:highlight>
                <a:srgbClr val="FFFFFF"/>
              </a:highlight>
            </a:endParaRPr>
          </a:p>
          <a:p>
            <a:pPr indent="-355600" lvl="0" marL="457200" rtl="0" algn="l">
              <a:spcBef>
                <a:spcPts val="1300"/>
              </a:spcBef>
              <a:spcAft>
                <a:spcPts val="0"/>
              </a:spcAft>
              <a:buSzPts val="2000"/>
              <a:buChar char="•"/>
            </a:pPr>
            <a:r>
              <a:rPr lang="en-US" sz="2000"/>
              <a:t>document.getElementById()</a:t>
            </a:r>
            <a:endParaRPr sz="2000"/>
          </a:p>
          <a:p>
            <a:pPr indent="-355600" lvl="0" marL="457200" rtl="0" algn="l">
              <a:spcBef>
                <a:spcPts val="0"/>
              </a:spcBef>
              <a:spcAft>
                <a:spcPts val="0"/>
              </a:spcAft>
              <a:buSzPts val="2000"/>
              <a:buChar char="•"/>
            </a:pPr>
            <a:r>
              <a:rPr lang="en-US" sz="2000"/>
              <a:t>document.getElementsByTagName()</a:t>
            </a:r>
            <a:endParaRPr sz="2000"/>
          </a:p>
          <a:p>
            <a:pPr indent="-355600" lvl="0" marL="457200" rtl="0" algn="l">
              <a:spcBef>
                <a:spcPts val="0"/>
              </a:spcBef>
              <a:spcAft>
                <a:spcPts val="0"/>
              </a:spcAft>
              <a:buSzPts val="2000"/>
              <a:buChar char="•"/>
            </a:pPr>
            <a:r>
              <a:rPr lang="en-US" sz="2000"/>
              <a:t>document.getElementsByClass()</a:t>
            </a:r>
            <a:endParaRPr sz="1350">
              <a:solidFill>
                <a:srgbClr val="222222"/>
              </a:solidFill>
              <a:highlight>
                <a:srgbClr val="F1F1F1"/>
              </a:highlight>
              <a:latin typeface="Courier New"/>
              <a:ea typeface="Courier New"/>
              <a:cs typeface="Courier New"/>
              <a:sym typeface="Courier New"/>
            </a:endParaRPr>
          </a:p>
          <a:p>
            <a:pPr indent="0" lvl="0" marL="0" rtl="0" algn="just">
              <a:lnSpc>
                <a:spcPct val="136363"/>
              </a:lnSpc>
              <a:spcBef>
                <a:spcPts val="2000"/>
              </a:spcBef>
              <a:spcAft>
                <a:spcPts val="0"/>
              </a:spcAft>
              <a:buClr>
                <a:schemeClr val="dk1"/>
              </a:buClr>
              <a:buSzPts val="1100"/>
              <a:buFont typeface="Arial"/>
              <a:buNone/>
            </a:pPr>
            <a:r>
              <a:t/>
            </a:r>
            <a:endParaRPr sz="1650">
              <a:solidFill>
                <a:srgbClr val="111111"/>
              </a:solidFill>
              <a:highlight>
                <a:srgbClr val="FFFFFF"/>
              </a:highlight>
            </a:endParaRPr>
          </a:p>
          <a:p>
            <a:pPr indent="0" lvl="0" marL="0" rtl="0" algn="l">
              <a:spcBef>
                <a:spcPts val="13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2400">
                <a:highlight>
                  <a:srgbClr val="FFFFFF"/>
                </a:highlight>
                <a:latin typeface="Arial"/>
                <a:ea typeface="Arial"/>
                <a:cs typeface="Arial"/>
                <a:sym typeface="Arial"/>
              </a:rPr>
              <a:t>A Simple HTML Document</a:t>
            </a:r>
            <a:endParaRPr/>
          </a:p>
        </p:txBody>
      </p:sp>
      <p:pic>
        <p:nvPicPr>
          <p:cNvPr id="145" name="Google Shape;145;p22"/>
          <p:cNvPicPr preferRelativeResize="0"/>
          <p:nvPr/>
        </p:nvPicPr>
        <p:blipFill>
          <a:blip r:embed="rId3">
            <a:alphaModFix/>
          </a:blip>
          <a:stretch>
            <a:fillRect/>
          </a:stretch>
        </p:blipFill>
        <p:spPr>
          <a:xfrm>
            <a:off x="838200" y="1581878"/>
            <a:ext cx="10515601" cy="4517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2400">
                <a:highlight>
                  <a:srgbClr val="FFFFFF"/>
                </a:highlight>
                <a:latin typeface="Arial"/>
                <a:ea typeface="Arial"/>
                <a:cs typeface="Arial"/>
                <a:sym typeface="Arial"/>
              </a:rPr>
              <a:t>What is an HTML Element?</a:t>
            </a:r>
            <a:endParaRPr/>
          </a:p>
        </p:txBody>
      </p:sp>
      <p:sp>
        <p:nvSpPr>
          <p:cNvPr id="151" name="Google Shape;151;p23"/>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tagname</a:t>
            </a:r>
            <a:r>
              <a:rPr lang="en-US" sz="2000">
                <a:solidFill>
                  <a:srgbClr val="0000CD"/>
                </a:solidFill>
                <a:highlight>
                  <a:srgbClr val="FFFFFF"/>
                </a:highlight>
                <a:latin typeface="Verdana"/>
                <a:ea typeface="Verdana"/>
                <a:cs typeface="Verdana"/>
                <a:sym typeface="Verdana"/>
              </a:rPr>
              <a:t>&gt;</a:t>
            </a:r>
            <a:r>
              <a:rPr lang="en-US" sz="2000">
                <a:highlight>
                  <a:srgbClr val="FFFFFF"/>
                </a:highlight>
                <a:latin typeface="Verdana"/>
                <a:ea typeface="Verdana"/>
                <a:cs typeface="Verdana"/>
                <a:sym typeface="Verdana"/>
              </a:rPr>
              <a:t> Content goes here... </a:t>
            </a: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/tagname</a:t>
            </a:r>
            <a:r>
              <a:rPr lang="en-US" sz="2000">
                <a:solidFill>
                  <a:srgbClr val="0000CD"/>
                </a:solidFill>
                <a:highlight>
                  <a:srgbClr val="FFFFFF"/>
                </a:highlight>
                <a:latin typeface="Verdana"/>
                <a:ea typeface="Verdana"/>
                <a:cs typeface="Verdana"/>
                <a:sym typeface="Verdana"/>
              </a:rPr>
              <a:t>&gt;</a:t>
            </a:r>
            <a:endParaRPr sz="2000">
              <a:solidFill>
                <a:srgbClr val="0000CD"/>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2000">
              <a:solidFill>
                <a:srgbClr val="0000CD"/>
              </a:solidFill>
              <a:highlight>
                <a:srgbClr val="FFFFFF"/>
              </a:highlight>
              <a:latin typeface="Verdana"/>
              <a:ea typeface="Verdana"/>
              <a:cs typeface="Verdana"/>
              <a:sym typeface="Verdana"/>
            </a:endParaRPr>
          </a:p>
          <a:p>
            <a:pPr indent="0" lvl="0" marL="0" rtl="0" algn="l">
              <a:spcBef>
                <a:spcPts val="1000"/>
              </a:spcBef>
              <a:spcAft>
                <a:spcPts val="0"/>
              </a:spcAft>
              <a:buNone/>
            </a:pPr>
            <a:r>
              <a:rPr lang="en-US" sz="2000">
                <a:solidFill>
                  <a:srgbClr val="0000CD"/>
                </a:solidFill>
                <a:highlight>
                  <a:srgbClr val="FFFFFF"/>
                </a:highlight>
                <a:latin typeface="Verdana"/>
                <a:ea typeface="Verdana"/>
                <a:cs typeface="Verdana"/>
                <a:sym typeface="Verdana"/>
              </a:rPr>
              <a:t>Example</a:t>
            </a:r>
            <a:endParaRPr sz="2000">
              <a:solidFill>
                <a:srgbClr val="0000CD"/>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2000">
              <a:solidFill>
                <a:srgbClr val="0000CD"/>
              </a:solidFill>
              <a:highlight>
                <a:srgbClr val="FFFFFF"/>
              </a:highlight>
              <a:latin typeface="Verdana"/>
              <a:ea typeface="Verdana"/>
              <a:cs typeface="Verdana"/>
              <a:sym typeface="Verdana"/>
            </a:endParaRPr>
          </a:p>
          <a:p>
            <a:pPr indent="0" lvl="0" marL="101600" marR="101600" rtl="0" algn="l">
              <a:lnSpc>
                <a:spcPct val="115000"/>
              </a:lnSpc>
              <a:spcBef>
                <a:spcPts val="0"/>
              </a:spcBef>
              <a:spcAft>
                <a:spcPts val="0"/>
              </a:spcAft>
              <a:buClr>
                <a:schemeClr val="dk1"/>
              </a:buClr>
              <a:buSzPts val="1100"/>
              <a:buFont typeface="Arial"/>
              <a:buNone/>
            </a:pP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h1</a:t>
            </a:r>
            <a:r>
              <a:rPr lang="en-US" sz="2000">
                <a:solidFill>
                  <a:srgbClr val="0000CD"/>
                </a:solidFill>
                <a:highlight>
                  <a:srgbClr val="FFFFFF"/>
                </a:highlight>
                <a:latin typeface="Verdana"/>
                <a:ea typeface="Verdana"/>
                <a:cs typeface="Verdana"/>
                <a:sym typeface="Verdana"/>
              </a:rPr>
              <a:t>&gt;</a:t>
            </a:r>
            <a:r>
              <a:rPr lang="en-US" sz="2000">
                <a:highlight>
                  <a:srgbClr val="FFFFFF"/>
                </a:highlight>
                <a:latin typeface="Verdana"/>
                <a:ea typeface="Verdana"/>
                <a:cs typeface="Verdana"/>
                <a:sym typeface="Verdana"/>
              </a:rPr>
              <a:t>My First Heading</a:t>
            </a: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/h1</a:t>
            </a:r>
            <a:r>
              <a:rPr lang="en-US" sz="2000">
                <a:solidFill>
                  <a:srgbClr val="0000CD"/>
                </a:solidFill>
                <a:highlight>
                  <a:srgbClr val="FFFFFF"/>
                </a:highlight>
                <a:latin typeface="Verdana"/>
                <a:ea typeface="Verdana"/>
                <a:cs typeface="Verdana"/>
                <a:sym typeface="Verdana"/>
              </a:rPr>
              <a:t>&gt;</a:t>
            </a:r>
            <a:endParaRPr sz="2000">
              <a:solidFill>
                <a:srgbClr val="0000CD"/>
              </a:solidFill>
              <a:highlight>
                <a:srgbClr val="FFFFFF"/>
              </a:highlight>
              <a:latin typeface="Verdana"/>
              <a:ea typeface="Verdana"/>
              <a:cs typeface="Verdana"/>
              <a:sym typeface="Verdana"/>
            </a:endParaRPr>
          </a:p>
          <a:p>
            <a:pPr indent="0" lvl="0" marL="101600" marR="101600" rtl="0" algn="l">
              <a:lnSpc>
                <a:spcPct val="115000"/>
              </a:lnSpc>
              <a:spcBef>
                <a:spcPts val="800"/>
              </a:spcBef>
              <a:spcAft>
                <a:spcPts val="0"/>
              </a:spcAft>
              <a:buClr>
                <a:schemeClr val="dk1"/>
              </a:buClr>
              <a:buSzPts val="1100"/>
              <a:buFont typeface="Arial"/>
              <a:buNone/>
            </a:pP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p</a:t>
            </a:r>
            <a:r>
              <a:rPr lang="en-US" sz="2000">
                <a:solidFill>
                  <a:srgbClr val="0000CD"/>
                </a:solidFill>
                <a:highlight>
                  <a:srgbClr val="FFFFFF"/>
                </a:highlight>
                <a:latin typeface="Verdana"/>
                <a:ea typeface="Verdana"/>
                <a:cs typeface="Verdana"/>
                <a:sym typeface="Verdana"/>
              </a:rPr>
              <a:t>&gt;</a:t>
            </a:r>
            <a:r>
              <a:rPr lang="en-US" sz="2000">
                <a:highlight>
                  <a:srgbClr val="FFFFFF"/>
                </a:highlight>
                <a:latin typeface="Verdana"/>
                <a:ea typeface="Verdana"/>
                <a:cs typeface="Verdana"/>
                <a:sym typeface="Verdana"/>
              </a:rPr>
              <a:t>My first paragraph.</a:t>
            </a:r>
            <a:r>
              <a:rPr lang="en-US" sz="2000">
                <a:solidFill>
                  <a:srgbClr val="0000CD"/>
                </a:solidFill>
                <a:highlight>
                  <a:srgbClr val="FFFFFF"/>
                </a:highlight>
                <a:latin typeface="Verdana"/>
                <a:ea typeface="Verdana"/>
                <a:cs typeface="Verdana"/>
                <a:sym typeface="Verdana"/>
              </a:rPr>
              <a:t>&lt;</a:t>
            </a:r>
            <a:r>
              <a:rPr lang="en-US" sz="2000">
                <a:solidFill>
                  <a:srgbClr val="A52A2A"/>
                </a:solidFill>
                <a:highlight>
                  <a:srgbClr val="FFFFFF"/>
                </a:highlight>
                <a:latin typeface="Verdana"/>
                <a:ea typeface="Verdana"/>
                <a:cs typeface="Verdana"/>
                <a:sym typeface="Verdana"/>
              </a:rPr>
              <a:t>/p</a:t>
            </a:r>
            <a:r>
              <a:rPr lang="en-US" sz="2000">
                <a:solidFill>
                  <a:srgbClr val="0000CD"/>
                </a:solidFill>
                <a:highlight>
                  <a:srgbClr val="FFFFFF"/>
                </a:highlight>
                <a:latin typeface="Verdana"/>
                <a:ea typeface="Verdana"/>
                <a:cs typeface="Verdana"/>
                <a:sym typeface="Verdana"/>
              </a:rPr>
              <a:t>&gt;</a:t>
            </a:r>
            <a:endParaRPr sz="2000">
              <a:solidFill>
                <a:srgbClr val="0000CD"/>
              </a:solidFill>
              <a:highlight>
                <a:srgbClr val="FFFFFF"/>
              </a:highlight>
              <a:latin typeface="Verdana"/>
              <a:ea typeface="Verdana"/>
              <a:cs typeface="Verdana"/>
              <a:sym typeface="Verdana"/>
            </a:endParaRPr>
          </a:p>
          <a:p>
            <a:pPr indent="0" lvl="0" marL="0" rtl="0" algn="l">
              <a:spcBef>
                <a:spcPts val="1000"/>
              </a:spcBef>
              <a:spcAft>
                <a:spcPts val="0"/>
              </a:spcAft>
              <a:buNone/>
            </a:pPr>
            <a:r>
              <a:t/>
            </a:r>
            <a:endParaRPr sz="1500">
              <a:solidFill>
                <a:srgbClr val="0000CD"/>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Headings</a:t>
            </a:r>
            <a:endParaRPr/>
          </a:p>
        </p:txBody>
      </p:sp>
      <p:sp>
        <p:nvSpPr>
          <p:cNvPr id="157" name="Google Shape;157;p24"/>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h1</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1</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/h1</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h2</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2</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/h2</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h3</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3</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/h3</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h4</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4</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/h4</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h5</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5</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/h5</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h6</a:t>
            </a:r>
            <a:r>
              <a:rPr lang="en-US" sz="2000">
                <a:solidFill>
                  <a:srgbClr val="0000CD"/>
                </a:solidFill>
                <a:latin typeface="Courier New"/>
                <a:ea typeface="Courier New"/>
                <a:cs typeface="Courier New"/>
                <a:sym typeface="Courier New"/>
              </a:rPr>
              <a:t>&gt;</a:t>
            </a:r>
            <a:r>
              <a:rPr lang="en-US" sz="2000">
                <a:highlight>
                  <a:srgbClr val="FFFFFF"/>
                </a:highlight>
                <a:latin typeface="Courier New"/>
                <a:ea typeface="Courier New"/>
                <a:cs typeface="Courier New"/>
                <a:sym typeface="Courier New"/>
              </a:rPr>
              <a:t>Heading 6</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/h6</a:t>
            </a:r>
            <a:r>
              <a:rPr lang="en-US" sz="2000">
                <a:solidFill>
                  <a:srgbClr val="0000CD"/>
                </a:solidFill>
                <a:latin typeface="Courier New"/>
                <a:ea typeface="Courier New"/>
                <a:cs typeface="Courier New"/>
                <a:sym typeface="Courier New"/>
              </a:rPr>
              <a:t>&gt;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2400">
                <a:highlight>
                  <a:srgbClr val="FFFFFF"/>
                </a:highlight>
                <a:latin typeface="Arial"/>
                <a:ea typeface="Arial"/>
                <a:cs typeface="Arial"/>
                <a:sym typeface="Arial"/>
              </a:rPr>
              <a:t>HTML Display</a:t>
            </a:r>
            <a:endParaRPr/>
          </a:p>
        </p:txBody>
      </p:sp>
      <p:sp>
        <p:nvSpPr>
          <p:cNvPr id="163" name="Google Shape;163;p25"/>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p</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This paragraph</a:t>
            </a:r>
            <a:endParaRPr sz="2000">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contains a lot of lines</a:t>
            </a:r>
            <a:endParaRPr sz="2000">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in the source code,</a:t>
            </a:r>
            <a:endParaRPr sz="2000">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but the browser</a:t>
            </a:r>
            <a:endParaRPr sz="2000">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000">
                <a:highlight>
                  <a:srgbClr val="FFFFFF"/>
                </a:highlight>
                <a:latin typeface="Courier New"/>
                <a:ea typeface="Courier New"/>
                <a:cs typeface="Courier New"/>
                <a:sym typeface="Courier New"/>
              </a:rPr>
              <a:t>ignores it.</a:t>
            </a:r>
            <a:endParaRPr sz="2000">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/p</a:t>
            </a:r>
            <a:r>
              <a:rPr lang="en-US" sz="2000">
                <a:solidFill>
                  <a:srgbClr val="0000CD"/>
                </a:solidFill>
                <a:latin typeface="Courier New"/>
                <a:ea typeface="Courier New"/>
                <a:cs typeface="Courier New"/>
                <a:sym typeface="Courier New"/>
              </a:rPr>
              <a:t>&gt;</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t/>
            </a:r>
            <a:endParaRPr/>
          </a:p>
        </p:txBody>
      </p:sp>
      <p:pic>
        <p:nvPicPr>
          <p:cNvPr id="164" name="Google Shape;164;p25"/>
          <p:cNvPicPr preferRelativeResize="0"/>
          <p:nvPr/>
        </p:nvPicPr>
        <p:blipFill>
          <a:blip r:embed="rId3">
            <a:alphaModFix/>
          </a:blip>
          <a:stretch>
            <a:fillRect/>
          </a:stretch>
        </p:blipFill>
        <p:spPr>
          <a:xfrm>
            <a:off x="4972300" y="2766150"/>
            <a:ext cx="7791237" cy="13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Text Formatting</a:t>
            </a:r>
            <a:endParaRPr/>
          </a:p>
        </p:txBody>
      </p:sp>
      <p:sp>
        <p:nvSpPr>
          <p:cNvPr id="170" name="Google Shape;170;p26"/>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&lt;p&gt;&lt;</a:t>
            </a:r>
            <a:r>
              <a:rPr lang="en-US">
                <a:solidFill>
                  <a:srgbClr val="E12D2E"/>
                </a:solidFill>
              </a:rPr>
              <a:t>b</a:t>
            </a:r>
            <a:r>
              <a:rPr lang="en-US"/>
              <a:t>&gt;This text is bold&lt;/</a:t>
            </a:r>
            <a:r>
              <a:rPr lang="en-US">
                <a:solidFill>
                  <a:srgbClr val="E12D2E"/>
                </a:solidFill>
              </a:rPr>
              <a:t>b</a:t>
            </a:r>
            <a:r>
              <a:rPr lang="en-US"/>
              <a:t>&gt;&lt;/p&gt;</a:t>
            </a:r>
            <a:endParaRPr/>
          </a:p>
          <a:p>
            <a:pPr indent="0" lvl="0" marL="0" rtl="0" algn="l">
              <a:spcBef>
                <a:spcPts val="1000"/>
              </a:spcBef>
              <a:spcAft>
                <a:spcPts val="0"/>
              </a:spcAft>
              <a:buClr>
                <a:schemeClr val="dk1"/>
              </a:buClr>
              <a:buSzPts val="1100"/>
              <a:buFont typeface="Arial"/>
              <a:buNone/>
            </a:pPr>
            <a:r>
              <a:rPr lang="en-US"/>
              <a:t>&lt;p&gt;&lt;</a:t>
            </a:r>
            <a:r>
              <a:rPr lang="en-US">
                <a:solidFill>
                  <a:srgbClr val="E12D2E"/>
                </a:solidFill>
              </a:rPr>
              <a:t>i</a:t>
            </a:r>
            <a:r>
              <a:rPr lang="en-US"/>
              <a:t>&gt;This text is italic&lt;/</a:t>
            </a:r>
            <a:r>
              <a:rPr lang="en-US">
                <a:solidFill>
                  <a:srgbClr val="E12D2E"/>
                </a:solidFill>
              </a:rPr>
              <a:t>i</a:t>
            </a:r>
            <a:r>
              <a:rPr lang="en-US"/>
              <a:t>&gt;&lt;/p&gt;</a:t>
            </a:r>
            <a:endParaRPr/>
          </a:p>
          <a:p>
            <a:pPr indent="0" lvl="0" marL="0" rtl="0" algn="l">
              <a:spcBef>
                <a:spcPts val="1000"/>
              </a:spcBef>
              <a:spcAft>
                <a:spcPts val="0"/>
              </a:spcAft>
              <a:buNone/>
            </a:pPr>
            <a:r>
              <a:rPr lang="en-US"/>
              <a:t>&lt;p&gt;This is&lt;</a:t>
            </a:r>
            <a:r>
              <a:rPr lang="en-US">
                <a:solidFill>
                  <a:srgbClr val="E12D2E"/>
                </a:solidFill>
              </a:rPr>
              <a:t>sub</a:t>
            </a:r>
            <a:r>
              <a:rPr lang="en-US"/>
              <a:t>&gt; subscript&lt;/</a:t>
            </a:r>
            <a:r>
              <a:rPr lang="en-US">
                <a:solidFill>
                  <a:srgbClr val="E12D2E"/>
                </a:solidFill>
              </a:rPr>
              <a:t>sub</a:t>
            </a:r>
            <a:r>
              <a:rPr lang="en-US"/>
              <a:t>&gt; and &lt;</a:t>
            </a:r>
            <a:r>
              <a:rPr lang="en-US">
                <a:solidFill>
                  <a:srgbClr val="E12D2E"/>
                </a:solidFill>
              </a:rPr>
              <a:t>sup</a:t>
            </a:r>
            <a:r>
              <a:rPr lang="en-US"/>
              <a:t>&gt;superscript&lt;/</a:t>
            </a:r>
            <a:r>
              <a:rPr lang="en-US">
                <a:solidFill>
                  <a:srgbClr val="E12D2E"/>
                </a:solidFill>
              </a:rPr>
              <a:t>sup</a:t>
            </a:r>
            <a:r>
              <a:rPr lang="en-US"/>
              <a:t>&gt;&lt;/p&gt;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1056800" y="3482300"/>
            <a:ext cx="6191250"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2400">
                <a:highlight>
                  <a:srgbClr val="FFFFFF"/>
                </a:highlight>
                <a:latin typeface="Arial"/>
                <a:ea typeface="Arial"/>
                <a:cs typeface="Arial"/>
                <a:sym typeface="Arial"/>
              </a:rPr>
              <a:t>HTML Link</a:t>
            </a:r>
            <a:endParaRPr/>
          </a:p>
        </p:txBody>
      </p:sp>
      <p:sp>
        <p:nvSpPr>
          <p:cNvPr id="177" name="Google Shape;177;p27"/>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a</a:t>
            </a:r>
            <a:r>
              <a:rPr lang="en-US" sz="2000">
                <a:solidFill>
                  <a:srgbClr val="FF0000"/>
                </a:solidFill>
                <a:latin typeface="Courier New"/>
                <a:ea typeface="Courier New"/>
                <a:cs typeface="Courier New"/>
                <a:sym typeface="Courier New"/>
              </a:rPr>
              <a:t> href</a:t>
            </a:r>
            <a:r>
              <a:rPr lang="en-US" sz="2000">
                <a:solidFill>
                  <a:srgbClr val="0000CD"/>
                </a:solidFill>
                <a:latin typeface="Courier New"/>
                <a:ea typeface="Courier New"/>
                <a:cs typeface="Courier New"/>
                <a:sym typeface="Courier New"/>
              </a:rPr>
              <a:t>="https://www.facebook.com/"&gt;</a:t>
            </a:r>
            <a:r>
              <a:rPr lang="en-US" sz="2000">
                <a:highlight>
                  <a:srgbClr val="FFFFFF"/>
                </a:highlight>
                <a:latin typeface="Courier New"/>
                <a:ea typeface="Courier New"/>
                <a:cs typeface="Courier New"/>
                <a:sym typeface="Courier New"/>
              </a:rPr>
              <a:t>Visit Facebook</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/a</a:t>
            </a:r>
            <a:r>
              <a:rPr lang="en-US" sz="2000">
                <a:solidFill>
                  <a:srgbClr val="0000CD"/>
                </a:solidFill>
                <a:latin typeface="Courier New"/>
                <a:ea typeface="Courier New"/>
                <a:cs typeface="Courier New"/>
                <a:sym typeface="Courier New"/>
              </a:rPr>
              <a:t>&gt; </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a</a:t>
            </a:r>
            <a:r>
              <a:rPr lang="en-US" sz="2000">
                <a:solidFill>
                  <a:srgbClr val="FF0000"/>
                </a:solidFill>
                <a:latin typeface="Courier New"/>
                <a:ea typeface="Courier New"/>
                <a:cs typeface="Courier New"/>
                <a:sym typeface="Courier New"/>
              </a:rPr>
              <a:t> href</a:t>
            </a:r>
            <a:r>
              <a:rPr lang="en-US" sz="2000">
                <a:solidFill>
                  <a:srgbClr val="0000CD"/>
                </a:solidFill>
                <a:latin typeface="Courier New"/>
                <a:ea typeface="Courier New"/>
                <a:cs typeface="Courier New"/>
                <a:sym typeface="Courier New"/>
              </a:rPr>
              <a:t>="https://www.facebook.com/"</a:t>
            </a:r>
            <a:r>
              <a:rPr lang="en-US" sz="2000">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target</a:t>
            </a:r>
            <a:r>
              <a:rPr lang="en-US" sz="2000">
                <a:latin typeface="Courier New"/>
                <a:ea typeface="Courier New"/>
                <a:cs typeface="Courier New"/>
                <a:sym typeface="Courier New"/>
              </a:rPr>
              <a:t>=</a:t>
            </a:r>
            <a:r>
              <a:rPr lang="en-US" sz="2000">
                <a:solidFill>
                  <a:srgbClr val="0000CD"/>
                </a:solidFill>
                <a:latin typeface="Courier New"/>
                <a:ea typeface="Courier New"/>
                <a:cs typeface="Courier New"/>
                <a:sym typeface="Courier New"/>
              </a:rPr>
              <a:t>"_blank"&gt;</a:t>
            </a:r>
            <a:r>
              <a:rPr lang="en-US" sz="2000">
                <a:highlight>
                  <a:srgbClr val="FFFFFF"/>
                </a:highlight>
                <a:latin typeface="Courier New"/>
                <a:ea typeface="Courier New"/>
                <a:cs typeface="Courier New"/>
                <a:sym typeface="Courier New"/>
              </a:rPr>
              <a:t>Visit Facebook</a:t>
            </a:r>
            <a:r>
              <a:rPr lang="en-US" sz="2000">
                <a:solidFill>
                  <a:srgbClr val="0000CD"/>
                </a:solidFill>
                <a:latin typeface="Courier New"/>
                <a:ea typeface="Courier New"/>
                <a:cs typeface="Courier New"/>
                <a:sym typeface="Courier New"/>
              </a:rPr>
              <a:t>&lt;</a:t>
            </a:r>
            <a:r>
              <a:rPr lang="en-US" sz="2000">
                <a:solidFill>
                  <a:srgbClr val="A52A2A"/>
                </a:solidFill>
                <a:latin typeface="Courier New"/>
                <a:ea typeface="Courier New"/>
                <a:cs typeface="Courier New"/>
                <a:sym typeface="Courier New"/>
              </a:rPr>
              <a:t>/a</a:t>
            </a:r>
            <a:r>
              <a:rPr lang="en-US" sz="2000">
                <a:solidFill>
                  <a:srgbClr val="0000CD"/>
                </a:solidFill>
                <a:latin typeface="Courier New"/>
                <a:ea typeface="Courier New"/>
                <a:cs typeface="Courier New"/>
                <a:sym typeface="Courier New"/>
              </a:rPr>
              <a:t>&gt; </a:t>
            </a:r>
            <a:endParaRPr sz="2000">
              <a:solidFill>
                <a:srgbClr val="0000CD"/>
              </a:solidFill>
              <a:latin typeface="Courier New"/>
              <a:ea typeface="Courier New"/>
              <a:cs typeface="Courier New"/>
              <a:sym typeface="Courier New"/>
            </a:endParaRPr>
          </a:p>
          <a:p>
            <a:pPr indent="0" lvl="0" marL="0" rtl="0" algn="l">
              <a:spcBef>
                <a:spcPts val="1000"/>
              </a:spcBef>
              <a:spcAft>
                <a:spcPts val="0"/>
              </a:spcAft>
              <a:buNone/>
            </a:pPr>
            <a:r>
              <a:t/>
            </a:r>
            <a:endParaRPr sz="2000">
              <a:latin typeface="Courier New"/>
              <a:ea typeface="Courier New"/>
              <a:cs typeface="Courier New"/>
              <a:sym typeface="Courier New"/>
            </a:endParaRPr>
          </a:p>
          <a:p>
            <a:pPr indent="0" lvl="0" marL="0" rtl="0" algn="l">
              <a:spcBef>
                <a:spcPts val="1000"/>
              </a:spcBef>
              <a:spcAft>
                <a:spcPts val="0"/>
              </a:spcAft>
              <a:buNone/>
            </a:pPr>
            <a:r>
              <a:rPr lang="en-US" sz="2000">
                <a:latin typeface="Courier New"/>
                <a:ea typeface="Courier New"/>
                <a:cs typeface="Courier New"/>
                <a:sym typeface="Courier New"/>
              </a:rPr>
              <a:t>If target="_blank", the link will open in a new browser window or tab.</a:t>
            </a:r>
            <a:endParaRPr sz="2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460822"/>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US" sz="3150">
                <a:highlight>
                  <a:srgbClr val="FFFFFF"/>
                </a:highlight>
                <a:latin typeface="Arial"/>
                <a:ea typeface="Arial"/>
                <a:cs typeface="Arial"/>
                <a:sym typeface="Arial"/>
              </a:rPr>
              <a:t>HTML Images</a:t>
            </a:r>
            <a:endParaRPr/>
          </a:p>
        </p:txBody>
      </p:sp>
      <p:sp>
        <p:nvSpPr>
          <p:cNvPr id="183" name="Google Shape;183;p28"/>
          <p:cNvSpPr txBox="1"/>
          <p:nvPr>
            <p:ph idx="1" type="body"/>
          </p:nvPr>
        </p:nvSpPr>
        <p:spPr>
          <a:xfrm>
            <a:off x="838200" y="1978025"/>
            <a:ext cx="10515600" cy="41355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sz="2000">
                <a:latin typeface="Arial"/>
                <a:ea typeface="Arial"/>
                <a:cs typeface="Arial"/>
                <a:sym typeface="Arial"/>
              </a:rPr>
              <a:t>Syntax</a:t>
            </a:r>
            <a:endParaRPr sz="2000">
              <a:latin typeface="Arial"/>
              <a:ea typeface="Arial"/>
              <a:cs typeface="Arial"/>
              <a:sym typeface="Arial"/>
            </a:endParaRPr>
          </a:p>
          <a:p>
            <a:pPr indent="0" lvl="0" marL="114300" marR="114300" rtl="0" algn="l">
              <a:lnSpc>
                <a:spcPct val="115000"/>
              </a:lnSpc>
              <a:spcBef>
                <a:spcPts val="800"/>
              </a:spcBef>
              <a:spcAft>
                <a:spcPts val="0"/>
              </a:spcAft>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img</a:t>
            </a:r>
            <a:r>
              <a:rPr lang="en-US" sz="2000">
                <a:solidFill>
                  <a:srgbClr val="FF0000"/>
                </a:solidFill>
                <a:highlight>
                  <a:srgbClr val="FFFFFF"/>
                </a:highlight>
                <a:latin typeface="Courier New"/>
                <a:ea typeface="Courier New"/>
                <a:cs typeface="Courier New"/>
                <a:sym typeface="Courier New"/>
              </a:rPr>
              <a:t> src</a:t>
            </a:r>
            <a:r>
              <a:rPr lang="en-US" sz="2000">
                <a:solidFill>
                  <a:srgbClr val="0000CD"/>
                </a:solidFill>
                <a:highlight>
                  <a:srgbClr val="FFFFFF"/>
                </a:highlight>
                <a:latin typeface="Courier New"/>
                <a:ea typeface="Courier New"/>
                <a:cs typeface="Courier New"/>
                <a:sym typeface="Courier New"/>
              </a:rPr>
              <a:t>="</a:t>
            </a:r>
            <a:r>
              <a:rPr i="1" lang="en-US" sz="2000">
                <a:solidFill>
                  <a:srgbClr val="0000CD"/>
                </a:solidFill>
                <a:highlight>
                  <a:srgbClr val="FFFFFF"/>
                </a:highlight>
                <a:latin typeface="Courier New"/>
                <a:ea typeface="Courier New"/>
                <a:cs typeface="Courier New"/>
                <a:sym typeface="Courier New"/>
              </a:rPr>
              <a:t>url</a:t>
            </a:r>
            <a:r>
              <a:rPr lang="en-US" sz="2000">
                <a:solidFill>
                  <a:srgbClr val="0000CD"/>
                </a:solidFill>
                <a:highlight>
                  <a:srgbClr val="FFFFFF"/>
                </a:highlight>
                <a:latin typeface="Courier New"/>
                <a:ea typeface="Courier New"/>
                <a:cs typeface="Courier New"/>
                <a:sym typeface="Courier New"/>
              </a:rPr>
              <a:t>"</a:t>
            </a:r>
            <a:r>
              <a:rPr lang="en-US" sz="2000">
                <a:solidFill>
                  <a:srgbClr val="FF0000"/>
                </a:solidFill>
                <a:highlight>
                  <a:srgbClr val="FFFFFF"/>
                </a:highlight>
                <a:latin typeface="Courier New"/>
                <a:ea typeface="Courier New"/>
                <a:cs typeface="Courier New"/>
                <a:sym typeface="Courier New"/>
              </a:rPr>
              <a:t> alt</a:t>
            </a:r>
            <a:r>
              <a:rPr lang="en-US" sz="2000">
                <a:solidFill>
                  <a:srgbClr val="0000CD"/>
                </a:solidFill>
                <a:highlight>
                  <a:srgbClr val="FFFFFF"/>
                </a:highlight>
                <a:latin typeface="Courier New"/>
                <a:ea typeface="Courier New"/>
                <a:cs typeface="Courier New"/>
                <a:sym typeface="Courier New"/>
              </a:rPr>
              <a:t>="</a:t>
            </a:r>
            <a:r>
              <a:rPr i="1" lang="en-US" sz="2000">
                <a:solidFill>
                  <a:srgbClr val="0000CD"/>
                </a:solidFill>
                <a:highlight>
                  <a:srgbClr val="FFFFFF"/>
                </a:highlight>
                <a:latin typeface="Courier New"/>
                <a:ea typeface="Courier New"/>
                <a:cs typeface="Courier New"/>
                <a:sym typeface="Courier New"/>
              </a:rPr>
              <a:t>alternatetext</a:t>
            </a:r>
            <a:r>
              <a:rPr lang="en-US" sz="2000">
                <a:solidFill>
                  <a:srgbClr val="0000CD"/>
                </a:solidFill>
                <a:highlight>
                  <a:srgbClr val="FFFFFF"/>
                </a:highlight>
                <a:latin typeface="Courier New"/>
                <a:ea typeface="Courier New"/>
                <a:cs typeface="Courier New"/>
                <a:sym typeface="Courier New"/>
              </a:rPr>
              <a:t>"&gt;</a:t>
            </a:r>
            <a:endParaRPr sz="2000">
              <a:solidFill>
                <a:srgbClr val="0000CD"/>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US" sz="2000"/>
              <a:t>Example</a:t>
            </a:r>
            <a:endParaRPr sz="2000"/>
          </a:p>
          <a:p>
            <a:pPr indent="0" lvl="0" marL="0" rtl="0" algn="l">
              <a:spcBef>
                <a:spcPts val="1000"/>
              </a:spcBef>
              <a:spcAft>
                <a:spcPts val="0"/>
              </a:spcAft>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img</a:t>
            </a:r>
            <a:r>
              <a:rPr lang="en-US" sz="2000">
                <a:solidFill>
                  <a:srgbClr val="FF0000"/>
                </a:solidFill>
                <a:highlight>
                  <a:srgbClr val="FFFFFF"/>
                </a:highlight>
                <a:latin typeface="Courier New"/>
                <a:ea typeface="Courier New"/>
                <a:cs typeface="Courier New"/>
                <a:sym typeface="Courier New"/>
              </a:rPr>
              <a:t> src</a:t>
            </a:r>
            <a:r>
              <a:rPr lang="en-US" sz="2000">
                <a:solidFill>
                  <a:srgbClr val="0000CD"/>
                </a:solidFill>
                <a:highlight>
                  <a:srgbClr val="FFFFFF"/>
                </a:highlight>
                <a:latin typeface="Courier New"/>
                <a:ea typeface="Courier New"/>
                <a:cs typeface="Courier New"/>
                <a:sym typeface="Courier New"/>
              </a:rPr>
              <a:t>="img_chania.jpg"</a:t>
            </a:r>
            <a:r>
              <a:rPr lang="en-US" sz="2000">
                <a:solidFill>
                  <a:srgbClr val="FF0000"/>
                </a:solidFill>
                <a:highlight>
                  <a:srgbClr val="FFFFFF"/>
                </a:highlight>
                <a:latin typeface="Courier New"/>
                <a:ea typeface="Courier New"/>
                <a:cs typeface="Courier New"/>
                <a:sym typeface="Courier New"/>
              </a:rPr>
              <a:t> alt</a:t>
            </a:r>
            <a:r>
              <a:rPr lang="en-US" sz="2000">
                <a:solidFill>
                  <a:srgbClr val="0000CD"/>
                </a:solidFill>
                <a:highlight>
                  <a:srgbClr val="FFFFFF"/>
                </a:highlight>
                <a:latin typeface="Courier New"/>
                <a:ea typeface="Courier New"/>
                <a:cs typeface="Courier New"/>
                <a:sym typeface="Courier New"/>
              </a:rPr>
              <a:t>="Flowers in Chania"&gt;&lt;/</a:t>
            </a:r>
            <a:r>
              <a:rPr lang="en-US" sz="2000">
                <a:solidFill>
                  <a:srgbClr val="A52A2A"/>
                </a:solidFill>
                <a:highlight>
                  <a:srgbClr val="FFFFFF"/>
                </a:highlight>
                <a:latin typeface="Courier New"/>
                <a:ea typeface="Courier New"/>
                <a:cs typeface="Courier New"/>
                <a:sym typeface="Courier New"/>
              </a:rPr>
              <a:t>img</a:t>
            </a:r>
            <a:r>
              <a:rPr lang="en-US" sz="2000">
                <a:solidFill>
                  <a:srgbClr val="0000CD"/>
                </a:solidFill>
                <a:highlight>
                  <a:srgbClr val="FFFFFF"/>
                </a:highlight>
                <a:latin typeface="Courier New"/>
                <a:ea typeface="Courier New"/>
                <a:cs typeface="Courier New"/>
                <a:sym typeface="Courier New"/>
              </a:rPr>
              <a:t>&gt;</a:t>
            </a:r>
            <a:endParaRPr sz="2000">
              <a:solidFill>
                <a:srgbClr val="0000CD"/>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img</a:t>
            </a:r>
            <a:r>
              <a:rPr lang="en-US" sz="2000">
                <a:solidFill>
                  <a:srgbClr val="FF0000"/>
                </a:solidFill>
                <a:highlight>
                  <a:srgbClr val="FFFFFF"/>
                </a:highlight>
                <a:latin typeface="Courier New"/>
                <a:ea typeface="Courier New"/>
                <a:cs typeface="Courier New"/>
                <a:sym typeface="Courier New"/>
              </a:rPr>
              <a:t> src</a:t>
            </a:r>
            <a:r>
              <a:rPr lang="en-US" sz="2000">
                <a:solidFill>
                  <a:srgbClr val="0000CD"/>
                </a:solidFill>
                <a:highlight>
                  <a:srgbClr val="FFFFFF"/>
                </a:highlight>
                <a:latin typeface="Courier New"/>
                <a:ea typeface="Courier New"/>
                <a:cs typeface="Courier New"/>
                <a:sym typeface="Courier New"/>
              </a:rPr>
              <a:t>="html5.gif"</a:t>
            </a:r>
            <a:r>
              <a:rPr lang="en-US" sz="2000">
                <a:solidFill>
                  <a:srgbClr val="FF0000"/>
                </a:solidFill>
                <a:highlight>
                  <a:srgbClr val="FFFFFF"/>
                </a:highlight>
                <a:latin typeface="Courier New"/>
                <a:ea typeface="Courier New"/>
                <a:cs typeface="Courier New"/>
                <a:sym typeface="Courier New"/>
              </a:rPr>
              <a:t> alt</a:t>
            </a:r>
            <a:r>
              <a:rPr lang="en-US" sz="2000">
                <a:solidFill>
                  <a:srgbClr val="0000CD"/>
                </a:solidFill>
                <a:highlight>
                  <a:srgbClr val="FFFFFF"/>
                </a:highlight>
                <a:latin typeface="Courier New"/>
                <a:ea typeface="Courier New"/>
                <a:cs typeface="Courier New"/>
                <a:sym typeface="Courier New"/>
              </a:rPr>
              <a:t>="HTML5 Icon"</a:t>
            </a:r>
            <a:r>
              <a:rPr lang="en-US" sz="2000">
                <a:solidFill>
                  <a:srgbClr val="FF0000"/>
                </a:solidFill>
                <a:highlight>
                  <a:srgbClr val="FFFFFF"/>
                </a:highlight>
                <a:latin typeface="Courier New"/>
                <a:ea typeface="Courier New"/>
                <a:cs typeface="Courier New"/>
                <a:sym typeface="Courier New"/>
              </a:rPr>
              <a:t> width</a:t>
            </a:r>
            <a:r>
              <a:rPr lang="en-US" sz="2000">
                <a:solidFill>
                  <a:srgbClr val="0000CD"/>
                </a:solidFill>
                <a:highlight>
                  <a:srgbClr val="FFFFFF"/>
                </a:highlight>
                <a:latin typeface="Courier New"/>
                <a:ea typeface="Courier New"/>
                <a:cs typeface="Courier New"/>
                <a:sym typeface="Courier New"/>
              </a:rPr>
              <a:t>="128"</a:t>
            </a:r>
            <a:r>
              <a:rPr lang="en-US" sz="2000">
                <a:solidFill>
                  <a:srgbClr val="FF0000"/>
                </a:solidFill>
                <a:highlight>
                  <a:srgbClr val="FFFFFF"/>
                </a:highlight>
                <a:latin typeface="Courier New"/>
                <a:ea typeface="Courier New"/>
                <a:cs typeface="Courier New"/>
                <a:sym typeface="Courier New"/>
              </a:rPr>
              <a:t> height</a:t>
            </a:r>
            <a:r>
              <a:rPr lang="en-US" sz="2000">
                <a:solidFill>
                  <a:srgbClr val="0000CD"/>
                </a:solidFill>
                <a:highlight>
                  <a:srgbClr val="FFFFFF"/>
                </a:highlight>
                <a:latin typeface="Courier New"/>
                <a:ea typeface="Courier New"/>
                <a:cs typeface="Courier New"/>
                <a:sym typeface="Courier New"/>
              </a:rPr>
              <a:t>="128" /&gt;</a:t>
            </a:r>
            <a:endParaRPr sz="2000">
              <a:solidFill>
                <a:srgbClr val="0000CD"/>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n-US" sz="2000">
                <a:solidFill>
                  <a:srgbClr val="0000CD"/>
                </a:solidFill>
                <a:highlight>
                  <a:srgbClr val="FFFFFF"/>
                </a:highlight>
                <a:latin typeface="Courier New"/>
                <a:ea typeface="Courier New"/>
                <a:cs typeface="Courier New"/>
                <a:sym typeface="Courier New"/>
              </a:rPr>
              <a:t>&lt;</a:t>
            </a:r>
            <a:r>
              <a:rPr lang="en-US" sz="2000">
                <a:solidFill>
                  <a:srgbClr val="A52A2A"/>
                </a:solidFill>
                <a:highlight>
                  <a:srgbClr val="FFFFFF"/>
                </a:highlight>
                <a:latin typeface="Courier New"/>
                <a:ea typeface="Courier New"/>
                <a:cs typeface="Courier New"/>
                <a:sym typeface="Courier New"/>
              </a:rPr>
              <a:t>img</a:t>
            </a:r>
            <a:r>
              <a:rPr lang="en-US" sz="2000">
                <a:solidFill>
                  <a:srgbClr val="FF0000"/>
                </a:solidFill>
                <a:highlight>
                  <a:srgbClr val="FFFFFF"/>
                </a:highlight>
                <a:latin typeface="Courier New"/>
                <a:ea typeface="Courier New"/>
                <a:cs typeface="Courier New"/>
                <a:sym typeface="Courier New"/>
              </a:rPr>
              <a:t> src</a:t>
            </a:r>
            <a:r>
              <a:rPr lang="en-US" sz="2000">
                <a:solidFill>
                  <a:srgbClr val="0000CD"/>
                </a:solidFill>
                <a:highlight>
                  <a:srgbClr val="FFFFFF"/>
                </a:highlight>
                <a:latin typeface="Courier New"/>
                <a:ea typeface="Courier New"/>
                <a:cs typeface="Courier New"/>
                <a:sym typeface="Courier New"/>
              </a:rPr>
              <a:t>="https://1.bp.blogspot.com/-ciJx92ftXls/YGLZXgbmRgI/AAAAAAAArCg/iA9A_uU0qewj8ZgCpv6mCRqNuvo2YlZZACNcBGAsYHQ/s0/1d83a6d88d8be5b041a9a98fd5048311.jpeg"</a:t>
            </a:r>
            <a:r>
              <a:rPr lang="en-US" sz="2000">
                <a:solidFill>
                  <a:srgbClr val="FF0000"/>
                </a:solidFill>
                <a:highlight>
                  <a:srgbClr val="FFFFFF"/>
                </a:highlight>
                <a:latin typeface="Courier New"/>
                <a:ea typeface="Courier New"/>
                <a:cs typeface="Courier New"/>
                <a:sym typeface="Courier New"/>
              </a:rPr>
              <a:t> alt</a:t>
            </a:r>
            <a:r>
              <a:rPr lang="en-US" sz="2000">
                <a:solidFill>
                  <a:srgbClr val="0000CD"/>
                </a:solidFill>
                <a:highlight>
                  <a:srgbClr val="FFFFFF"/>
                </a:highlight>
                <a:latin typeface="Courier New"/>
                <a:ea typeface="Courier New"/>
                <a:cs typeface="Courier New"/>
                <a:sym typeface="Courier New"/>
              </a:rPr>
              <a:t>="Mèo ngáo" /&gt;</a:t>
            </a:r>
            <a:endParaRPr sz="2000">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