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embeddedFontLst>
    <p:embeddedFont>
      <p:font typeface="Inconsolata"/>
      <p:regular r:id="rId53"/>
      <p:bold r:id="rId54"/>
    </p:embeddedFont>
    <p:embeddedFont>
      <p:font typeface="PT Sans Narrow"/>
      <p:regular r:id="rId55"/>
      <p:bold r:id="rId56"/>
    </p:embeddedFont>
    <p:embeddedFont>
      <p:font typeface="Ubuntu Mono"/>
      <p:regular r:id="rId57"/>
      <p:bold r:id="rId58"/>
      <p:italic r:id="rId59"/>
      <p:boldItalic r:id="rId60"/>
    </p:embeddedFont>
    <p:embeddedFont>
      <p:font typeface="Open Sans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A2B392-5692-4383-9121-F74D4F56E3D3}">
  <a:tblStyle styleId="{8DA2B392-5692-4383-9121-F74D4F56E3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penSans-bold.fntdata"/><Relationship Id="rId61" Type="http://schemas.openxmlformats.org/officeDocument/2006/relationships/font" Target="fonts/OpenSans-regular.fntdata"/><Relationship Id="rId20" Type="http://schemas.openxmlformats.org/officeDocument/2006/relationships/slide" Target="slides/slide14.xml"/><Relationship Id="rId64" Type="http://schemas.openxmlformats.org/officeDocument/2006/relationships/font" Target="fonts/OpenSans-boldItalic.fntdata"/><Relationship Id="rId63" Type="http://schemas.openxmlformats.org/officeDocument/2006/relationships/font" Target="fonts/Open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UbuntuMon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Inconsolata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PTSansNarrow-regular.fntdata"/><Relationship Id="rId10" Type="http://schemas.openxmlformats.org/officeDocument/2006/relationships/slide" Target="slides/slide4.xml"/><Relationship Id="rId54" Type="http://schemas.openxmlformats.org/officeDocument/2006/relationships/font" Target="fonts/Inconsolata-bold.fntdata"/><Relationship Id="rId13" Type="http://schemas.openxmlformats.org/officeDocument/2006/relationships/slide" Target="slides/slide7.xml"/><Relationship Id="rId57" Type="http://schemas.openxmlformats.org/officeDocument/2006/relationships/font" Target="fonts/UbuntuMono-regular.fntdata"/><Relationship Id="rId12" Type="http://schemas.openxmlformats.org/officeDocument/2006/relationships/slide" Target="slides/slide6.xml"/><Relationship Id="rId56" Type="http://schemas.openxmlformats.org/officeDocument/2006/relationships/font" Target="fonts/PTSansNarrow-bold.fntdata"/><Relationship Id="rId15" Type="http://schemas.openxmlformats.org/officeDocument/2006/relationships/slide" Target="slides/slide9.xml"/><Relationship Id="rId59" Type="http://schemas.openxmlformats.org/officeDocument/2006/relationships/font" Target="fonts/UbuntuMono-italic.fntdata"/><Relationship Id="rId14" Type="http://schemas.openxmlformats.org/officeDocument/2006/relationships/slide" Target="slides/slide8.xml"/><Relationship Id="rId58" Type="http://schemas.openxmlformats.org/officeDocument/2006/relationships/font" Target="fonts/UbuntuMon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9ac8a16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9ac8a16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9ac8a16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9ac8a16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9ac8a16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9ac8a16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9ac8a16a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b9ac8a16a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015225efd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c015225efd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b9ac8a16a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b9ac8a16a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b9ac8a16a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b9ac8a16a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c015225ef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c015225e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c015225ef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c015225ef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b9ac8a16a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b9ac8a16a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8bf6981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8bf6981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aff5794ec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aff5794ec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b9ac8a16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b9ac8a16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c0cfb4177c_23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c0cfb4177c_2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9ac8a16a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b9ac8a16a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b9ac8a16a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b9ac8a16a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c0cfb4177c_23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c0cfb4177c_23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c0cfb4177c_2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c0cfb4177c_2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b9ac8a16a4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b9ac8a16a4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c4af61185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c4af61185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c0cfb4177c_2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c0cfb4177c_2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0cfb4177c_2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0cfb4177c_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b9ac8a16a4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b9ac8a16a4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c0cfb4177c_23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c0cfb4177c_23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b9ac8a16a4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b9ac8a16a4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b9ac8a16a4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b9ac8a16a4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b9ac8a16a4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b9ac8a16a4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c0cfb4177c_23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c0cfb4177c_23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b9ac8a16a4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b9ac8a16a4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c0cfb4177c_23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c0cfb4177c_23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b9ac8a16a4_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b9ac8a16a4_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b9ac8a16a4_3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b9ac8a16a4_3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98bf6981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98bf6981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aff5794ec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aff5794ec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aff5794e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aff5794e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aff5794ec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aff5794ec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b9ac8a16a4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b9ac8a16a4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b9ac8a16a4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b9ac8a16a4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798bf6981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798bf6981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bd669932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bd669932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98bf6981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98bf6981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015225efd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015225efd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98bf6981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98bf6981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98bf6981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98bf6981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015225e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015225e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ytorch.org/docs/stable/tensors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wkentaro/pytorch-for-numpy-user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wkentaro/pytorch-for-numpy-user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towardsdatascience.com/what-is-a-gpu-and-do-you-need-one-in-deep-learning-718b9597aa0d" TargetMode="External"/><Relationship Id="rId4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s://www.w3schools.com/python/" TargetMode="External"/><Relationship Id="rId5" Type="http://schemas.openxmlformats.org/officeDocument/2006/relationships/hyperlink" Target="https://www.sololearn.com/" TargetMode="External"/><Relationship Id="rId6" Type="http://schemas.openxmlformats.org/officeDocument/2006/relationships/hyperlink" Target="https://docs.python.org/3/tutorial/" TargetMode="External"/><Relationship Id="rId7" Type="http://schemas.openxmlformats.org/officeDocument/2006/relationships/hyperlink" Target="https://numpy.org/doc/stable/user/quickstart.html" TargetMode="External"/><Relationship Id="rId8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huggingface/transformers" TargetMode="External"/><Relationship Id="rId4" Type="http://schemas.openxmlformats.org/officeDocument/2006/relationships/hyperlink" Target="https://github.com/pytorch/fairseq" TargetMode="External"/><Relationship Id="rId5" Type="http://schemas.openxmlformats.org/officeDocument/2006/relationships/hyperlink" Target="https://github.com/espnet/espnet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ytorch.org/" TargetMode="External"/><Relationship Id="rId4" Type="http://schemas.openxmlformats.org/officeDocument/2006/relationships/hyperlink" Target="https://github.com/pytorch/pytorch" TargetMode="External"/><Relationship Id="rId5" Type="http://schemas.openxmlformats.org/officeDocument/2006/relationships/hyperlink" Target="https://github.com/wkentaro/pytorch-for-numpy-users" TargetMode="External"/><Relationship Id="rId6" Type="http://schemas.openxmlformats.org/officeDocument/2006/relationships/hyperlink" Target="https://blog.udacity.com/2020/05/pytorch-vs-tensorflow-what-you-need-to-know.html" TargetMode="External"/><Relationship Id="rId7" Type="http://schemas.openxmlformats.org/officeDocument/2006/relationships/hyperlink" Target="https://www.tensorflow.org/" TargetMode="External"/><Relationship Id="rId8" Type="http://schemas.openxmlformats.org/officeDocument/2006/relationships/hyperlink" Target="https://numpy.org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ytorch.org/docs/stable/tensor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213557"/>
            <a:ext cx="7136700" cy="16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/>
              <a:t>Machine Learning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PyTorch Tutorial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TA：張恆瑞 (Heng-Jui Chang)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2021.03.05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Constructor</a:t>
            </a:r>
            <a:endParaRPr/>
          </a:p>
        </p:txBody>
      </p:sp>
      <p:sp>
        <p:nvSpPr>
          <p:cNvPr id="325" name="Google Shape;325;p22"/>
          <p:cNvSpPr txBox="1"/>
          <p:nvPr>
            <p:ph idx="1" type="body"/>
          </p:nvPr>
        </p:nvSpPr>
        <p:spPr>
          <a:xfrm>
            <a:off x="311700" y="1266325"/>
            <a:ext cx="66402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From list / NumPy array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 = torch.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tensor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([[1, -1], [-1, 1]])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 = torch.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from_numpy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(np.array([[1, -1], [-1, 1]]))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Zero tensor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 = torch.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zeros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[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2, 2])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Unit tensor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 = torch.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ones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([1, 2, 5])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26" name="Google Shape;326;p22"/>
          <p:cNvGrpSpPr/>
          <p:nvPr/>
        </p:nvGrpSpPr>
        <p:grpSpPr>
          <a:xfrm>
            <a:off x="3318100" y="3555775"/>
            <a:ext cx="1069050" cy="1470300"/>
            <a:chOff x="3318100" y="3555775"/>
            <a:chExt cx="1069050" cy="1470300"/>
          </a:xfrm>
        </p:grpSpPr>
        <p:sp>
          <p:nvSpPr>
            <p:cNvPr id="327" name="Google Shape;327;p22"/>
            <p:cNvSpPr txBox="1"/>
            <p:nvPr/>
          </p:nvSpPr>
          <p:spPr>
            <a:xfrm>
              <a:off x="3581050" y="4594975"/>
              <a:ext cx="806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shape</a:t>
              </a:r>
              <a:endParaRPr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328" name="Google Shape;328;p22"/>
            <p:cNvCxnSpPr>
              <a:stCxn id="327" idx="0"/>
            </p:cNvCxnSpPr>
            <p:nvPr/>
          </p:nvCxnSpPr>
          <p:spPr>
            <a:xfrm rot="10800000">
              <a:off x="3451300" y="4449475"/>
              <a:ext cx="532800" cy="145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9" name="Google Shape;329;p22"/>
            <p:cNvCxnSpPr>
              <a:stCxn id="327" idx="0"/>
            </p:cNvCxnSpPr>
            <p:nvPr/>
          </p:nvCxnSpPr>
          <p:spPr>
            <a:xfrm rot="10800000">
              <a:off x="3318100" y="3555775"/>
              <a:ext cx="666000" cy="1039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0" name="Google Shape;330;p22"/>
          <p:cNvGrpSpPr/>
          <p:nvPr/>
        </p:nvGrpSpPr>
        <p:grpSpPr>
          <a:xfrm>
            <a:off x="5108125" y="2882775"/>
            <a:ext cx="3874913" cy="1714450"/>
            <a:chOff x="6057451" y="3035175"/>
            <a:chExt cx="2755200" cy="1714450"/>
          </a:xfrm>
        </p:grpSpPr>
        <p:sp>
          <p:nvSpPr>
            <p:cNvPr id="331" name="Google Shape;331;p22"/>
            <p:cNvSpPr txBox="1"/>
            <p:nvPr/>
          </p:nvSpPr>
          <p:spPr>
            <a:xfrm>
              <a:off x="6590709" y="3035175"/>
              <a:ext cx="1688700" cy="738900"/>
            </a:xfrm>
            <a:prstGeom prst="rect">
              <a:avLst/>
            </a:prstGeom>
            <a:noFill/>
            <a:ln cap="flat" cmpd="sng" w="19050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666666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tensor([[0., 0.],</a:t>
              </a:r>
              <a:endParaRPr sz="18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666666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        [0., 0.]])</a:t>
              </a:r>
              <a:endParaRPr sz="18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32" name="Google Shape;332;p22"/>
            <p:cNvSpPr txBox="1"/>
            <p:nvPr/>
          </p:nvSpPr>
          <p:spPr>
            <a:xfrm>
              <a:off x="6057451" y="4010725"/>
              <a:ext cx="2755200" cy="738900"/>
            </a:xfrm>
            <a:prstGeom prst="rect">
              <a:avLst/>
            </a:prstGeom>
            <a:noFill/>
            <a:ln cap="flat" cmpd="sng" w="19050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666666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tensor([[[1., 1., 1., 1., 1.],</a:t>
              </a:r>
              <a:endParaRPr sz="18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666666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         [1., 1., 1., 1., 1.]]])</a:t>
              </a:r>
              <a:endParaRPr sz="18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33" name="Google Shape;333;p22"/>
          <p:cNvSpPr txBox="1"/>
          <p:nvPr/>
        </p:nvSpPr>
        <p:spPr>
          <a:xfrm>
            <a:off x="5786637" y="1367250"/>
            <a:ext cx="2517900" cy="7389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rPr>
              <a:t>tensor([[1., -1.],</a:t>
            </a:r>
            <a:endParaRPr sz="1800">
              <a:solidFill>
                <a:srgbClr val="66666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rPr>
              <a:t>        [-1., 1.]])</a:t>
            </a:r>
            <a:endParaRPr sz="1800">
              <a:solidFill>
                <a:srgbClr val="66666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Operators</a:t>
            </a:r>
            <a:endParaRPr/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Squeeze</a:t>
            </a:r>
            <a:r>
              <a:rPr lang="zh-TW"/>
              <a:t>: remove the specified dimension with length = 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torch.zeros([1, 2,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torch.Size([1, 2,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x.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squeeze(0)</a:t>
            </a:r>
            <a:endParaRPr b="1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torch.Size([2,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3092775" y="1746500"/>
            <a:ext cx="450900" cy="45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2083575" y="2692225"/>
            <a:ext cx="450900" cy="45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23"/>
          <p:cNvCxnSpPr/>
          <p:nvPr/>
        </p:nvCxnSpPr>
        <p:spPr>
          <a:xfrm>
            <a:off x="2534475" y="3080400"/>
            <a:ext cx="412800" cy="171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43" name="Google Shape;343;p23"/>
          <p:cNvGrpSpPr/>
          <p:nvPr/>
        </p:nvGrpSpPr>
        <p:grpSpPr>
          <a:xfrm>
            <a:off x="6202150" y="1907975"/>
            <a:ext cx="1777425" cy="1094875"/>
            <a:chOff x="5211550" y="1907975"/>
            <a:chExt cx="1777425" cy="1094875"/>
          </a:xfrm>
        </p:grpSpPr>
        <p:grpSp>
          <p:nvGrpSpPr>
            <p:cNvPr id="344" name="Google Shape;344;p23"/>
            <p:cNvGrpSpPr/>
            <p:nvPr/>
          </p:nvGrpSpPr>
          <p:grpSpPr>
            <a:xfrm>
              <a:off x="5683350" y="1907975"/>
              <a:ext cx="1235600" cy="663775"/>
              <a:chOff x="6509800" y="1915000"/>
              <a:chExt cx="1235600" cy="663775"/>
            </a:xfrm>
          </p:grpSpPr>
          <p:sp>
            <p:nvSpPr>
              <p:cNvPr id="345" name="Google Shape;345;p23"/>
              <p:cNvSpPr/>
              <p:nvPr/>
            </p:nvSpPr>
            <p:spPr>
              <a:xfrm>
                <a:off x="6509800" y="2230450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>
                <a:off x="6853300" y="2230450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>
                <a:off x="6509800" y="2125400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>
                <a:off x="6853300" y="2125450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>
                <a:off x="6695600" y="2020250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>
                <a:off x="7039100" y="2020300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>
                <a:off x="6881400" y="1915000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>
                <a:off x="7224900" y="1915050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 flipH="1" rot="5400000">
                <a:off x="7060913" y="2260025"/>
                <a:ext cx="455100" cy="182400"/>
              </a:xfrm>
              <a:prstGeom prst="parallelogram">
                <a:avLst>
                  <a:gd fmla="val 57552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 flipH="1" rot="5400000">
                <a:off x="7243782" y="2153324"/>
                <a:ext cx="455100" cy="182400"/>
              </a:xfrm>
              <a:prstGeom prst="parallelogram">
                <a:avLst>
                  <a:gd fmla="val 55918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 flipH="1" rot="5400000">
                <a:off x="7426650" y="2051575"/>
                <a:ext cx="455100" cy="182400"/>
              </a:xfrm>
              <a:prstGeom prst="parallelogram">
                <a:avLst>
                  <a:gd fmla="val 55918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Google Shape;356;p23"/>
            <p:cNvSpPr txBox="1"/>
            <p:nvPr/>
          </p:nvSpPr>
          <p:spPr>
            <a:xfrm>
              <a:off x="5211550" y="219740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7" name="Google Shape;357;p23"/>
            <p:cNvSpPr txBox="1"/>
            <p:nvPr/>
          </p:nvSpPr>
          <p:spPr>
            <a:xfrm>
              <a:off x="5840375" y="257175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8" name="Google Shape;358;p23"/>
            <p:cNvSpPr txBox="1"/>
            <p:nvPr/>
          </p:nvSpPr>
          <p:spPr>
            <a:xfrm>
              <a:off x="6576175" y="235620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6325400" y="3472350"/>
            <a:ext cx="1481600" cy="1118100"/>
            <a:chOff x="5334800" y="3472350"/>
            <a:chExt cx="1481600" cy="1118100"/>
          </a:xfrm>
        </p:grpSpPr>
        <p:grpSp>
          <p:nvGrpSpPr>
            <p:cNvPr id="360" name="Google Shape;360;p23"/>
            <p:cNvGrpSpPr/>
            <p:nvPr/>
          </p:nvGrpSpPr>
          <p:grpSpPr>
            <a:xfrm>
              <a:off x="5785900" y="3472350"/>
              <a:ext cx="1030500" cy="687000"/>
              <a:chOff x="5442400" y="3462625"/>
              <a:chExt cx="1030500" cy="687000"/>
            </a:xfrm>
          </p:grpSpPr>
          <p:sp>
            <p:nvSpPr>
              <p:cNvPr id="361" name="Google Shape;361;p23"/>
              <p:cNvSpPr/>
              <p:nvPr/>
            </p:nvSpPr>
            <p:spPr>
              <a:xfrm>
                <a:off x="54424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>
                <a:off x="57859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3"/>
              <p:cNvSpPr/>
              <p:nvPr/>
            </p:nvSpPr>
            <p:spPr>
              <a:xfrm>
                <a:off x="61294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3"/>
              <p:cNvSpPr/>
              <p:nvPr/>
            </p:nvSpPr>
            <p:spPr>
              <a:xfrm>
                <a:off x="54424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57859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3"/>
              <p:cNvSpPr/>
              <p:nvPr/>
            </p:nvSpPr>
            <p:spPr>
              <a:xfrm>
                <a:off x="61294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7" name="Google Shape;367;p23"/>
            <p:cNvSpPr txBox="1"/>
            <p:nvPr/>
          </p:nvSpPr>
          <p:spPr>
            <a:xfrm>
              <a:off x="5334800" y="360030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8" name="Google Shape;368;p23"/>
            <p:cNvSpPr txBox="1"/>
            <p:nvPr/>
          </p:nvSpPr>
          <p:spPr>
            <a:xfrm>
              <a:off x="6094750" y="415935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9" name="Google Shape;369;p23"/>
          <p:cNvSpPr/>
          <p:nvPr/>
        </p:nvSpPr>
        <p:spPr>
          <a:xfrm>
            <a:off x="6202150" y="2197400"/>
            <a:ext cx="450900" cy="45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"/>
          <p:cNvSpPr txBox="1"/>
          <p:nvPr/>
        </p:nvSpPr>
        <p:spPr>
          <a:xfrm>
            <a:off x="2445125" y="3472350"/>
            <a:ext cx="10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dim = 0)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Operators</a:t>
            </a:r>
            <a:endParaRPr/>
          </a:p>
        </p:txBody>
      </p:sp>
      <p:sp>
        <p:nvSpPr>
          <p:cNvPr id="376" name="Google Shape;376;p24"/>
          <p:cNvSpPr txBox="1"/>
          <p:nvPr>
            <p:ph idx="1" type="body"/>
          </p:nvPr>
        </p:nvSpPr>
        <p:spPr>
          <a:xfrm>
            <a:off x="311700" y="1266325"/>
            <a:ext cx="8520600" cy="3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Uns</a:t>
            </a:r>
            <a:r>
              <a:rPr b="1" lang="zh-TW"/>
              <a:t>queeze</a:t>
            </a:r>
            <a:r>
              <a:rPr lang="zh-TW"/>
              <a:t>: expand a new dimension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torch.zeros([2,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torch.Size([2,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x.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unsqueeze(1)</a:t>
            </a:r>
            <a:endParaRPr b="1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torch.Size([2, 1,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2458850" y="4087925"/>
            <a:ext cx="450900" cy="45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24"/>
          <p:cNvCxnSpPr/>
          <p:nvPr/>
        </p:nvCxnSpPr>
        <p:spPr>
          <a:xfrm flipH="1">
            <a:off x="2861775" y="3565275"/>
            <a:ext cx="332700" cy="42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79" name="Google Shape;379;p24"/>
          <p:cNvGrpSpPr/>
          <p:nvPr/>
        </p:nvGrpSpPr>
        <p:grpSpPr>
          <a:xfrm>
            <a:off x="6030425" y="1714850"/>
            <a:ext cx="1481600" cy="1118100"/>
            <a:chOff x="5334800" y="3472350"/>
            <a:chExt cx="1481600" cy="1118100"/>
          </a:xfrm>
        </p:grpSpPr>
        <p:grpSp>
          <p:nvGrpSpPr>
            <p:cNvPr id="380" name="Google Shape;380;p24"/>
            <p:cNvGrpSpPr/>
            <p:nvPr/>
          </p:nvGrpSpPr>
          <p:grpSpPr>
            <a:xfrm>
              <a:off x="5785900" y="3472350"/>
              <a:ext cx="1030500" cy="687000"/>
              <a:chOff x="5442400" y="3462625"/>
              <a:chExt cx="1030500" cy="687000"/>
            </a:xfrm>
          </p:grpSpPr>
          <p:sp>
            <p:nvSpPr>
              <p:cNvPr id="381" name="Google Shape;381;p24"/>
              <p:cNvSpPr/>
              <p:nvPr/>
            </p:nvSpPr>
            <p:spPr>
              <a:xfrm>
                <a:off x="54424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4"/>
              <p:cNvSpPr/>
              <p:nvPr/>
            </p:nvSpPr>
            <p:spPr>
              <a:xfrm>
                <a:off x="57859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4"/>
              <p:cNvSpPr/>
              <p:nvPr/>
            </p:nvSpPr>
            <p:spPr>
              <a:xfrm>
                <a:off x="61294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4"/>
              <p:cNvSpPr/>
              <p:nvPr/>
            </p:nvSpPr>
            <p:spPr>
              <a:xfrm>
                <a:off x="54424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4"/>
              <p:cNvSpPr/>
              <p:nvPr/>
            </p:nvSpPr>
            <p:spPr>
              <a:xfrm>
                <a:off x="57859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4"/>
              <p:cNvSpPr/>
              <p:nvPr/>
            </p:nvSpPr>
            <p:spPr>
              <a:xfrm>
                <a:off x="61294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7" name="Google Shape;387;p24"/>
            <p:cNvSpPr txBox="1"/>
            <p:nvPr/>
          </p:nvSpPr>
          <p:spPr>
            <a:xfrm>
              <a:off x="5334800" y="360030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8" name="Google Shape;388;p24"/>
            <p:cNvSpPr txBox="1"/>
            <p:nvPr/>
          </p:nvSpPr>
          <p:spPr>
            <a:xfrm>
              <a:off x="6094750" y="415935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89" name="Google Shape;389;p24"/>
          <p:cNvGrpSpPr/>
          <p:nvPr/>
        </p:nvGrpSpPr>
        <p:grpSpPr>
          <a:xfrm>
            <a:off x="5988350" y="3277975"/>
            <a:ext cx="1464450" cy="1433500"/>
            <a:chOff x="5988350" y="3277975"/>
            <a:chExt cx="1464450" cy="1433500"/>
          </a:xfrm>
        </p:grpSpPr>
        <p:grpSp>
          <p:nvGrpSpPr>
            <p:cNvPr id="390" name="Google Shape;390;p24"/>
            <p:cNvGrpSpPr/>
            <p:nvPr/>
          </p:nvGrpSpPr>
          <p:grpSpPr>
            <a:xfrm>
              <a:off x="6493550" y="3277975"/>
              <a:ext cx="892100" cy="1002400"/>
              <a:chOff x="7086675" y="3062375"/>
              <a:chExt cx="892100" cy="1002400"/>
            </a:xfrm>
          </p:grpSpPr>
          <p:sp>
            <p:nvSpPr>
              <p:cNvPr id="391" name="Google Shape;391;p24"/>
              <p:cNvSpPr/>
              <p:nvPr/>
            </p:nvSpPr>
            <p:spPr>
              <a:xfrm>
                <a:off x="7086675" y="33777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4"/>
              <p:cNvSpPr/>
              <p:nvPr/>
            </p:nvSpPr>
            <p:spPr>
              <a:xfrm>
                <a:off x="7086675" y="37212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4"/>
              <p:cNvSpPr/>
              <p:nvPr/>
            </p:nvSpPr>
            <p:spPr>
              <a:xfrm>
                <a:off x="7086675" y="3272775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4"/>
              <p:cNvSpPr/>
              <p:nvPr/>
            </p:nvSpPr>
            <p:spPr>
              <a:xfrm>
                <a:off x="7272475" y="3167625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4"/>
              <p:cNvSpPr/>
              <p:nvPr/>
            </p:nvSpPr>
            <p:spPr>
              <a:xfrm>
                <a:off x="7458275" y="3062375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4"/>
              <p:cNvSpPr/>
              <p:nvPr/>
            </p:nvSpPr>
            <p:spPr>
              <a:xfrm flipH="1" rot="5400000">
                <a:off x="7294288" y="3407350"/>
                <a:ext cx="455100" cy="182400"/>
              </a:xfrm>
              <a:prstGeom prst="parallelogram">
                <a:avLst>
                  <a:gd fmla="val 57552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4"/>
              <p:cNvSpPr/>
              <p:nvPr/>
            </p:nvSpPr>
            <p:spPr>
              <a:xfrm flipH="1" rot="5400000">
                <a:off x="7477157" y="3300649"/>
                <a:ext cx="455100" cy="182400"/>
              </a:xfrm>
              <a:prstGeom prst="parallelogram">
                <a:avLst>
                  <a:gd fmla="val 55918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4"/>
              <p:cNvSpPr/>
              <p:nvPr/>
            </p:nvSpPr>
            <p:spPr>
              <a:xfrm flipH="1" rot="5400000">
                <a:off x="7660025" y="3198900"/>
                <a:ext cx="455100" cy="182400"/>
              </a:xfrm>
              <a:prstGeom prst="parallelogram">
                <a:avLst>
                  <a:gd fmla="val 55918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4"/>
              <p:cNvSpPr/>
              <p:nvPr/>
            </p:nvSpPr>
            <p:spPr>
              <a:xfrm flipH="1" rot="5400000">
                <a:off x="7293813" y="3746025"/>
                <a:ext cx="455100" cy="182400"/>
              </a:xfrm>
              <a:prstGeom prst="parallelogram">
                <a:avLst>
                  <a:gd fmla="val 57552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4"/>
              <p:cNvSpPr/>
              <p:nvPr/>
            </p:nvSpPr>
            <p:spPr>
              <a:xfrm flipH="1" rot="5400000">
                <a:off x="7476682" y="3639324"/>
                <a:ext cx="455100" cy="182400"/>
              </a:xfrm>
              <a:prstGeom prst="parallelogram">
                <a:avLst>
                  <a:gd fmla="val 55918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4"/>
              <p:cNvSpPr/>
              <p:nvPr/>
            </p:nvSpPr>
            <p:spPr>
              <a:xfrm flipH="1" rot="5400000">
                <a:off x="7659550" y="3537575"/>
                <a:ext cx="455100" cy="182400"/>
              </a:xfrm>
              <a:prstGeom prst="parallelogram">
                <a:avLst>
                  <a:gd fmla="val 55918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2" name="Google Shape;402;p24"/>
            <p:cNvSpPr txBox="1"/>
            <p:nvPr/>
          </p:nvSpPr>
          <p:spPr>
            <a:xfrm>
              <a:off x="5988350" y="3656825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3" name="Google Shape;403;p24"/>
            <p:cNvSpPr txBox="1"/>
            <p:nvPr/>
          </p:nvSpPr>
          <p:spPr>
            <a:xfrm>
              <a:off x="6454650" y="4280375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4" name="Google Shape;404;p24"/>
            <p:cNvSpPr txBox="1"/>
            <p:nvPr/>
          </p:nvSpPr>
          <p:spPr>
            <a:xfrm>
              <a:off x="7040000" y="4097825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5" name="Google Shape;405;p24"/>
          <p:cNvSpPr txBox="1"/>
          <p:nvPr/>
        </p:nvSpPr>
        <p:spPr>
          <a:xfrm>
            <a:off x="3562800" y="3165075"/>
            <a:ext cx="10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(dim = 1)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24"/>
          <p:cNvSpPr/>
          <p:nvPr/>
        </p:nvSpPr>
        <p:spPr>
          <a:xfrm>
            <a:off x="6433550" y="4260575"/>
            <a:ext cx="450900" cy="45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Operators</a:t>
            </a:r>
            <a:endParaRPr/>
          </a:p>
        </p:txBody>
      </p:sp>
      <p:sp>
        <p:nvSpPr>
          <p:cNvPr id="412" name="Google Shape;41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Transpose</a:t>
            </a:r>
            <a:r>
              <a:rPr lang="zh-TW"/>
              <a:t>: transpose two specified dimensions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torch.zeros([2,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</a:t>
            </a:r>
            <a:r>
              <a:rPr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2, 3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x.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transpose(0, 1)</a:t>
            </a:r>
            <a:endParaRPr b="1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</a:t>
            </a:r>
            <a:r>
              <a:rPr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3, 2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13" name="Google Shape;413;p25"/>
          <p:cNvGrpSpPr/>
          <p:nvPr/>
        </p:nvGrpSpPr>
        <p:grpSpPr>
          <a:xfrm>
            <a:off x="5904000" y="1870400"/>
            <a:ext cx="1481600" cy="1118100"/>
            <a:chOff x="5334800" y="3472350"/>
            <a:chExt cx="1481600" cy="1118100"/>
          </a:xfrm>
        </p:grpSpPr>
        <p:grpSp>
          <p:nvGrpSpPr>
            <p:cNvPr id="414" name="Google Shape;414;p25"/>
            <p:cNvGrpSpPr/>
            <p:nvPr/>
          </p:nvGrpSpPr>
          <p:grpSpPr>
            <a:xfrm>
              <a:off x="5785900" y="3472350"/>
              <a:ext cx="1030500" cy="687000"/>
              <a:chOff x="5442400" y="3462625"/>
              <a:chExt cx="1030500" cy="687000"/>
            </a:xfrm>
          </p:grpSpPr>
          <p:sp>
            <p:nvSpPr>
              <p:cNvPr id="415" name="Google Shape;415;p25"/>
              <p:cNvSpPr/>
              <p:nvPr/>
            </p:nvSpPr>
            <p:spPr>
              <a:xfrm>
                <a:off x="54424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57859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61294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54424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57859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61294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1" name="Google Shape;421;p25"/>
            <p:cNvSpPr txBox="1"/>
            <p:nvPr/>
          </p:nvSpPr>
          <p:spPr>
            <a:xfrm>
              <a:off x="5334800" y="360030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2" name="Google Shape;422;p25"/>
            <p:cNvSpPr txBox="1"/>
            <p:nvPr/>
          </p:nvSpPr>
          <p:spPr>
            <a:xfrm>
              <a:off x="6094750" y="415935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23" name="Google Shape;423;p25"/>
          <p:cNvGrpSpPr/>
          <p:nvPr/>
        </p:nvGrpSpPr>
        <p:grpSpPr>
          <a:xfrm>
            <a:off x="6094900" y="3354850"/>
            <a:ext cx="1099800" cy="1461600"/>
            <a:chOff x="5864525" y="3490975"/>
            <a:chExt cx="1099800" cy="1461600"/>
          </a:xfrm>
        </p:grpSpPr>
        <p:sp>
          <p:nvSpPr>
            <p:cNvPr id="424" name="Google Shape;424;p25"/>
            <p:cNvSpPr txBox="1"/>
            <p:nvPr/>
          </p:nvSpPr>
          <p:spPr>
            <a:xfrm>
              <a:off x="6414425" y="4521475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5" name="Google Shape;425;p25"/>
            <p:cNvSpPr txBox="1"/>
            <p:nvPr/>
          </p:nvSpPr>
          <p:spPr>
            <a:xfrm>
              <a:off x="5864525" y="3790675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26" name="Google Shape;426;p25"/>
            <p:cNvGrpSpPr/>
            <p:nvPr/>
          </p:nvGrpSpPr>
          <p:grpSpPr>
            <a:xfrm>
              <a:off x="6277325" y="3490975"/>
              <a:ext cx="687000" cy="1030500"/>
              <a:chOff x="6277325" y="3490975"/>
              <a:chExt cx="687000" cy="1030500"/>
            </a:xfrm>
          </p:grpSpPr>
          <p:sp>
            <p:nvSpPr>
              <p:cNvPr id="427" name="Google Shape;427;p25"/>
              <p:cNvSpPr/>
              <p:nvPr/>
            </p:nvSpPr>
            <p:spPr>
              <a:xfrm>
                <a:off x="6277325" y="34909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6620825" y="34909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6277325" y="38344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>
                <a:off x="6620825" y="38344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>
                <a:off x="6277325" y="41779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>
                <a:off x="6620825" y="41779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"/>
          <p:cNvSpPr txBox="1"/>
          <p:nvPr>
            <p:ph type="title"/>
          </p:nvPr>
        </p:nvSpPr>
        <p:spPr>
          <a:xfrm>
            <a:off x="311700" y="445025"/>
            <a:ext cx="3966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Operators</a:t>
            </a:r>
            <a:endParaRPr/>
          </a:p>
        </p:txBody>
      </p:sp>
      <p:sp>
        <p:nvSpPr>
          <p:cNvPr id="438" name="Google Shape;438;p26"/>
          <p:cNvSpPr txBox="1"/>
          <p:nvPr>
            <p:ph idx="1" type="body"/>
          </p:nvPr>
        </p:nvSpPr>
        <p:spPr>
          <a:xfrm>
            <a:off x="311700" y="1266325"/>
            <a:ext cx="4958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Cat</a:t>
            </a:r>
            <a:r>
              <a:rPr lang="zh-TW"/>
              <a:t>: concatenate multiple tensors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torch.zeros([2, 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y = torch.zeros([2, 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3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z = torch.zeros([2, 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2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w = torch.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cat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[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x, y, z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]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dim=1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b="1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w.shape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2, 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6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, 3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39" name="Google Shape;439;p26"/>
          <p:cNvGrpSpPr/>
          <p:nvPr/>
        </p:nvGrpSpPr>
        <p:grpSpPr>
          <a:xfrm>
            <a:off x="5440150" y="174992"/>
            <a:ext cx="2082661" cy="1091327"/>
            <a:chOff x="5440150" y="174992"/>
            <a:chExt cx="2082661" cy="1091327"/>
          </a:xfrm>
        </p:grpSpPr>
        <p:grpSp>
          <p:nvGrpSpPr>
            <p:cNvPr id="440" name="Google Shape;440;p26"/>
            <p:cNvGrpSpPr/>
            <p:nvPr/>
          </p:nvGrpSpPr>
          <p:grpSpPr>
            <a:xfrm>
              <a:off x="6529698" y="174992"/>
              <a:ext cx="993114" cy="1091327"/>
              <a:chOff x="5721000" y="297525"/>
              <a:chExt cx="1378750" cy="1515100"/>
            </a:xfrm>
          </p:grpSpPr>
          <p:grpSp>
            <p:nvGrpSpPr>
              <p:cNvPr id="441" name="Google Shape;441;p26"/>
              <p:cNvGrpSpPr/>
              <p:nvPr/>
            </p:nvGrpSpPr>
            <p:grpSpPr>
              <a:xfrm>
                <a:off x="6133800" y="297525"/>
                <a:ext cx="892100" cy="1002400"/>
                <a:chOff x="7446425" y="1380275"/>
                <a:chExt cx="892100" cy="1002400"/>
              </a:xfrm>
            </p:grpSpPr>
            <p:sp>
              <p:nvSpPr>
                <p:cNvPr id="442" name="Google Shape;442;p26"/>
                <p:cNvSpPr/>
                <p:nvPr/>
              </p:nvSpPr>
              <p:spPr>
                <a:xfrm>
                  <a:off x="7446425" y="1695675"/>
                  <a:ext cx="343500" cy="343500"/>
                </a:xfrm>
                <a:prstGeom prst="rect">
                  <a:avLst/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43" name="Google Shape;443;p26"/>
                <p:cNvSpPr/>
                <p:nvPr/>
              </p:nvSpPr>
              <p:spPr>
                <a:xfrm>
                  <a:off x="7446425" y="2039175"/>
                  <a:ext cx="343500" cy="343500"/>
                </a:xfrm>
                <a:prstGeom prst="rect">
                  <a:avLst/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44" name="Google Shape;444;p26"/>
                <p:cNvSpPr/>
                <p:nvPr/>
              </p:nvSpPr>
              <p:spPr>
                <a:xfrm>
                  <a:off x="7446425" y="1590675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45" name="Google Shape;445;p26"/>
                <p:cNvSpPr/>
                <p:nvPr/>
              </p:nvSpPr>
              <p:spPr>
                <a:xfrm>
                  <a:off x="7632225" y="1485525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46" name="Google Shape;446;p26"/>
                <p:cNvSpPr/>
                <p:nvPr/>
              </p:nvSpPr>
              <p:spPr>
                <a:xfrm>
                  <a:off x="7818025" y="1380275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47" name="Google Shape;447;p26"/>
                <p:cNvSpPr/>
                <p:nvPr/>
              </p:nvSpPr>
              <p:spPr>
                <a:xfrm flipH="1" rot="5400000">
                  <a:off x="7654038" y="1725250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48" name="Google Shape;448;p26"/>
                <p:cNvSpPr/>
                <p:nvPr/>
              </p:nvSpPr>
              <p:spPr>
                <a:xfrm flipH="1" rot="5400000">
                  <a:off x="7836907" y="1618549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49" name="Google Shape;449;p26"/>
                <p:cNvSpPr/>
                <p:nvPr/>
              </p:nvSpPr>
              <p:spPr>
                <a:xfrm flipH="1" rot="5400000">
                  <a:off x="8019775" y="1516800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50" name="Google Shape;450;p26"/>
                <p:cNvSpPr/>
                <p:nvPr/>
              </p:nvSpPr>
              <p:spPr>
                <a:xfrm flipH="1" rot="5400000">
                  <a:off x="7653563" y="2063925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51" name="Google Shape;451;p26"/>
                <p:cNvSpPr/>
                <p:nvPr/>
              </p:nvSpPr>
              <p:spPr>
                <a:xfrm flipH="1" rot="5400000">
                  <a:off x="7836432" y="1957224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52" name="Google Shape;452;p26"/>
                <p:cNvSpPr/>
                <p:nvPr/>
              </p:nvSpPr>
              <p:spPr>
                <a:xfrm flipH="1" rot="5400000">
                  <a:off x="8019300" y="1855475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</p:grpSp>
          <p:sp>
            <p:nvSpPr>
              <p:cNvPr id="453" name="Google Shape;453;p26"/>
              <p:cNvSpPr txBox="1"/>
              <p:nvPr/>
            </p:nvSpPr>
            <p:spPr>
              <a:xfrm>
                <a:off x="5721000" y="721325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2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4" name="Google Shape;454;p26"/>
              <p:cNvSpPr txBox="1"/>
              <p:nvPr/>
            </p:nvSpPr>
            <p:spPr>
              <a:xfrm>
                <a:off x="6087300" y="1299925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200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 b="1" sz="12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5" name="Google Shape;455;p26"/>
              <p:cNvSpPr txBox="1"/>
              <p:nvPr/>
            </p:nvSpPr>
            <p:spPr>
              <a:xfrm>
                <a:off x="6686950" y="1082850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3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56" name="Google Shape;456;p26"/>
            <p:cNvSpPr txBox="1"/>
            <p:nvPr/>
          </p:nvSpPr>
          <p:spPr>
            <a:xfrm>
              <a:off x="5440150" y="374725"/>
              <a:ext cx="495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latin typeface="Ubuntu Mono"/>
                  <a:ea typeface="Ubuntu Mono"/>
                  <a:cs typeface="Ubuntu Mono"/>
                  <a:sym typeface="Ubuntu Mono"/>
                </a:rPr>
                <a:t>x</a:t>
              </a:r>
              <a:endParaRPr b="1" sz="16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457" name="Google Shape;457;p26"/>
          <p:cNvGrpSpPr/>
          <p:nvPr/>
        </p:nvGrpSpPr>
        <p:grpSpPr>
          <a:xfrm>
            <a:off x="5429637" y="1373352"/>
            <a:ext cx="2313999" cy="1091363"/>
            <a:chOff x="5429638" y="1373352"/>
            <a:chExt cx="2313999" cy="1091363"/>
          </a:xfrm>
        </p:grpSpPr>
        <p:grpSp>
          <p:nvGrpSpPr>
            <p:cNvPr id="458" name="Google Shape;458;p26"/>
            <p:cNvGrpSpPr/>
            <p:nvPr/>
          </p:nvGrpSpPr>
          <p:grpSpPr>
            <a:xfrm>
              <a:off x="6308871" y="1373352"/>
              <a:ext cx="1434766" cy="1091363"/>
              <a:chOff x="5308200" y="1812700"/>
              <a:chExt cx="1991900" cy="1515150"/>
            </a:xfrm>
          </p:grpSpPr>
          <p:grpSp>
            <p:nvGrpSpPr>
              <p:cNvPr id="459" name="Google Shape;459;p26"/>
              <p:cNvGrpSpPr/>
              <p:nvPr/>
            </p:nvGrpSpPr>
            <p:grpSpPr>
              <a:xfrm>
                <a:off x="5721000" y="1812700"/>
                <a:ext cx="1579100" cy="1002450"/>
                <a:chOff x="6759425" y="2571750"/>
                <a:chExt cx="1579100" cy="1002450"/>
              </a:xfrm>
            </p:grpSpPr>
            <p:sp>
              <p:nvSpPr>
                <p:cNvPr id="460" name="Google Shape;460;p26"/>
                <p:cNvSpPr/>
                <p:nvPr/>
              </p:nvSpPr>
              <p:spPr>
                <a:xfrm>
                  <a:off x="6759425" y="28872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1" name="Google Shape;461;p26"/>
                <p:cNvSpPr/>
                <p:nvPr/>
              </p:nvSpPr>
              <p:spPr>
                <a:xfrm>
                  <a:off x="7102925" y="28872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2" name="Google Shape;462;p26"/>
                <p:cNvSpPr/>
                <p:nvPr/>
              </p:nvSpPr>
              <p:spPr>
                <a:xfrm>
                  <a:off x="7446425" y="28872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3" name="Google Shape;463;p26"/>
                <p:cNvSpPr/>
                <p:nvPr/>
              </p:nvSpPr>
              <p:spPr>
                <a:xfrm>
                  <a:off x="6759425" y="32307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4" name="Google Shape;464;p26"/>
                <p:cNvSpPr/>
                <p:nvPr/>
              </p:nvSpPr>
              <p:spPr>
                <a:xfrm>
                  <a:off x="7102925" y="32307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5" name="Google Shape;465;p26"/>
                <p:cNvSpPr/>
                <p:nvPr/>
              </p:nvSpPr>
              <p:spPr>
                <a:xfrm>
                  <a:off x="7446425" y="32307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6" name="Google Shape;466;p26"/>
                <p:cNvSpPr/>
                <p:nvPr/>
              </p:nvSpPr>
              <p:spPr>
                <a:xfrm>
                  <a:off x="6759425" y="27822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7" name="Google Shape;467;p26"/>
                <p:cNvSpPr/>
                <p:nvPr/>
              </p:nvSpPr>
              <p:spPr>
                <a:xfrm>
                  <a:off x="7102925" y="27821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8" name="Google Shape;468;p26"/>
                <p:cNvSpPr/>
                <p:nvPr/>
              </p:nvSpPr>
              <p:spPr>
                <a:xfrm>
                  <a:off x="7446425" y="27822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9" name="Google Shape;469;p26"/>
                <p:cNvSpPr/>
                <p:nvPr/>
              </p:nvSpPr>
              <p:spPr>
                <a:xfrm>
                  <a:off x="6945225" y="26770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0" name="Google Shape;470;p26"/>
                <p:cNvSpPr/>
                <p:nvPr/>
              </p:nvSpPr>
              <p:spPr>
                <a:xfrm>
                  <a:off x="7288725" y="26770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1" name="Google Shape;471;p26"/>
                <p:cNvSpPr/>
                <p:nvPr/>
              </p:nvSpPr>
              <p:spPr>
                <a:xfrm>
                  <a:off x="7632225" y="26770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2" name="Google Shape;472;p26"/>
                <p:cNvSpPr/>
                <p:nvPr/>
              </p:nvSpPr>
              <p:spPr>
                <a:xfrm>
                  <a:off x="7131025" y="25718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3" name="Google Shape;473;p26"/>
                <p:cNvSpPr/>
                <p:nvPr/>
              </p:nvSpPr>
              <p:spPr>
                <a:xfrm>
                  <a:off x="7474525" y="25717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4" name="Google Shape;474;p26"/>
                <p:cNvSpPr/>
                <p:nvPr/>
              </p:nvSpPr>
              <p:spPr>
                <a:xfrm>
                  <a:off x="7818025" y="25718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5" name="Google Shape;475;p26"/>
                <p:cNvSpPr/>
                <p:nvPr/>
              </p:nvSpPr>
              <p:spPr>
                <a:xfrm flipH="1" rot="5400000">
                  <a:off x="7654038" y="2916775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6" name="Google Shape;476;p26"/>
                <p:cNvSpPr/>
                <p:nvPr/>
              </p:nvSpPr>
              <p:spPr>
                <a:xfrm flipH="1" rot="5400000">
                  <a:off x="7836907" y="2810074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7" name="Google Shape;477;p26"/>
                <p:cNvSpPr/>
                <p:nvPr/>
              </p:nvSpPr>
              <p:spPr>
                <a:xfrm flipH="1" rot="5400000">
                  <a:off x="8019775" y="2708325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8" name="Google Shape;478;p26"/>
                <p:cNvSpPr/>
                <p:nvPr/>
              </p:nvSpPr>
              <p:spPr>
                <a:xfrm flipH="1" rot="5400000">
                  <a:off x="7653563" y="3255450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9" name="Google Shape;479;p26"/>
                <p:cNvSpPr/>
                <p:nvPr/>
              </p:nvSpPr>
              <p:spPr>
                <a:xfrm flipH="1" rot="5400000">
                  <a:off x="7836432" y="3148749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80" name="Google Shape;480;p26"/>
                <p:cNvSpPr/>
                <p:nvPr/>
              </p:nvSpPr>
              <p:spPr>
                <a:xfrm flipH="1" rot="5400000">
                  <a:off x="8019300" y="3047000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</p:grpSp>
          <p:sp>
            <p:nvSpPr>
              <p:cNvPr id="481" name="Google Shape;481;p26"/>
              <p:cNvSpPr txBox="1"/>
              <p:nvPr/>
            </p:nvSpPr>
            <p:spPr>
              <a:xfrm>
                <a:off x="5308200" y="2244675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2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2" name="Google Shape;482;p26"/>
              <p:cNvSpPr txBox="1"/>
              <p:nvPr/>
            </p:nvSpPr>
            <p:spPr>
              <a:xfrm>
                <a:off x="6042050" y="2815150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200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3</a:t>
                </a:r>
                <a:endParaRPr b="1" sz="12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3" name="Google Shape;483;p26"/>
              <p:cNvSpPr txBox="1"/>
              <p:nvPr/>
            </p:nvSpPr>
            <p:spPr>
              <a:xfrm>
                <a:off x="6887300" y="2675775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3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84" name="Google Shape;484;p26"/>
            <p:cNvSpPr txBox="1"/>
            <p:nvPr/>
          </p:nvSpPr>
          <p:spPr>
            <a:xfrm>
              <a:off x="5429638" y="1548025"/>
              <a:ext cx="495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latin typeface="Ubuntu Mono"/>
                  <a:ea typeface="Ubuntu Mono"/>
                  <a:cs typeface="Ubuntu Mono"/>
                  <a:sym typeface="Ubuntu Mono"/>
                </a:rPr>
                <a:t>y</a:t>
              </a:r>
              <a:endParaRPr b="1" sz="16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485" name="Google Shape;485;p26"/>
          <p:cNvGrpSpPr/>
          <p:nvPr/>
        </p:nvGrpSpPr>
        <p:grpSpPr>
          <a:xfrm>
            <a:off x="5429638" y="2571754"/>
            <a:ext cx="2205018" cy="1091363"/>
            <a:chOff x="5429638" y="2571754"/>
            <a:chExt cx="2205018" cy="1091363"/>
          </a:xfrm>
        </p:grpSpPr>
        <p:grpSp>
          <p:nvGrpSpPr>
            <p:cNvPr id="486" name="Google Shape;486;p26"/>
            <p:cNvGrpSpPr/>
            <p:nvPr/>
          </p:nvGrpSpPr>
          <p:grpSpPr>
            <a:xfrm>
              <a:off x="6417853" y="2571754"/>
              <a:ext cx="1216803" cy="1091363"/>
              <a:chOff x="7192475" y="3476300"/>
              <a:chExt cx="1689300" cy="1515150"/>
            </a:xfrm>
          </p:grpSpPr>
          <p:grpSp>
            <p:nvGrpSpPr>
              <p:cNvPr id="487" name="Google Shape;487;p26"/>
              <p:cNvGrpSpPr/>
              <p:nvPr/>
            </p:nvGrpSpPr>
            <p:grpSpPr>
              <a:xfrm>
                <a:off x="7605275" y="3476300"/>
                <a:ext cx="1235600" cy="1002450"/>
                <a:chOff x="7102925" y="3865250"/>
                <a:chExt cx="1235600" cy="1002450"/>
              </a:xfrm>
            </p:grpSpPr>
            <p:sp>
              <p:nvSpPr>
                <p:cNvPr id="488" name="Google Shape;488;p26"/>
                <p:cNvSpPr/>
                <p:nvPr/>
              </p:nvSpPr>
              <p:spPr>
                <a:xfrm>
                  <a:off x="7102925" y="41807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89" name="Google Shape;489;p26"/>
                <p:cNvSpPr/>
                <p:nvPr/>
              </p:nvSpPr>
              <p:spPr>
                <a:xfrm>
                  <a:off x="7446425" y="41807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0" name="Google Shape;490;p26"/>
                <p:cNvSpPr/>
                <p:nvPr/>
              </p:nvSpPr>
              <p:spPr>
                <a:xfrm>
                  <a:off x="7102925" y="45242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1" name="Google Shape;491;p26"/>
                <p:cNvSpPr/>
                <p:nvPr/>
              </p:nvSpPr>
              <p:spPr>
                <a:xfrm>
                  <a:off x="7446425" y="45242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2" name="Google Shape;492;p26"/>
                <p:cNvSpPr/>
                <p:nvPr/>
              </p:nvSpPr>
              <p:spPr>
                <a:xfrm>
                  <a:off x="7102925" y="40756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3" name="Google Shape;493;p26"/>
                <p:cNvSpPr/>
                <p:nvPr/>
              </p:nvSpPr>
              <p:spPr>
                <a:xfrm>
                  <a:off x="7446425" y="40757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4" name="Google Shape;494;p26"/>
                <p:cNvSpPr/>
                <p:nvPr/>
              </p:nvSpPr>
              <p:spPr>
                <a:xfrm>
                  <a:off x="7288725" y="39705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5" name="Google Shape;495;p26"/>
                <p:cNvSpPr/>
                <p:nvPr/>
              </p:nvSpPr>
              <p:spPr>
                <a:xfrm>
                  <a:off x="7632225" y="39705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6" name="Google Shape;496;p26"/>
                <p:cNvSpPr/>
                <p:nvPr/>
              </p:nvSpPr>
              <p:spPr>
                <a:xfrm>
                  <a:off x="7474525" y="38652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7" name="Google Shape;497;p26"/>
                <p:cNvSpPr/>
                <p:nvPr/>
              </p:nvSpPr>
              <p:spPr>
                <a:xfrm>
                  <a:off x="7818025" y="38653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8" name="Google Shape;498;p26"/>
                <p:cNvSpPr/>
                <p:nvPr/>
              </p:nvSpPr>
              <p:spPr>
                <a:xfrm flipH="1" rot="5400000">
                  <a:off x="7654038" y="4210275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9" name="Google Shape;499;p26"/>
                <p:cNvSpPr/>
                <p:nvPr/>
              </p:nvSpPr>
              <p:spPr>
                <a:xfrm flipH="1" rot="5400000">
                  <a:off x="7836907" y="4103574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00" name="Google Shape;500;p26"/>
                <p:cNvSpPr/>
                <p:nvPr/>
              </p:nvSpPr>
              <p:spPr>
                <a:xfrm flipH="1" rot="5400000">
                  <a:off x="8019775" y="4001825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01" name="Google Shape;501;p26"/>
                <p:cNvSpPr/>
                <p:nvPr/>
              </p:nvSpPr>
              <p:spPr>
                <a:xfrm flipH="1" rot="5400000">
                  <a:off x="7653563" y="4548950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02" name="Google Shape;502;p26"/>
                <p:cNvSpPr/>
                <p:nvPr/>
              </p:nvSpPr>
              <p:spPr>
                <a:xfrm flipH="1" rot="5400000">
                  <a:off x="7836432" y="4442249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03" name="Google Shape;503;p26"/>
                <p:cNvSpPr/>
                <p:nvPr/>
              </p:nvSpPr>
              <p:spPr>
                <a:xfrm flipH="1" rot="5400000">
                  <a:off x="8019300" y="4340500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</p:grpSp>
          <p:sp>
            <p:nvSpPr>
              <p:cNvPr id="504" name="Google Shape;504;p26"/>
              <p:cNvSpPr txBox="1"/>
              <p:nvPr/>
            </p:nvSpPr>
            <p:spPr>
              <a:xfrm>
                <a:off x="7192475" y="3904150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2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5" name="Google Shape;505;p26"/>
              <p:cNvSpPr txBox="1"/>
              <p:nvPr/>
            </p:nvSpPr>
            <p:spPr>
              <a:xfrm>
                <a:off x="7774700" y="4478750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200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2</a:t>
                </a:r>
                <a:endParaRPr b="1" sz="12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6" name="Google Shape;506;p26"/>
              <p:cNvSpPr txBox="1"/>
              <p:nvPr/>
            </p:nvSpPr>
            <p:spPr>
              <a:xfrm>
                <a:off x="8468975" y="4276900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3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07" name="Google Shape;507;p26"/>
            <p:cNvSpPr txBox="1"/>
            <p:nvPr/>
          </p:nvSpPr>
          <p:spPr>
            <a:xfrm>
              <a:off x="5429638" y="2721325"/>
              <a:ext cx="495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latin typeface="Ubuntu Mono"/>
                  <a:ea typeface="Ubuntu Mono"/>
                  <a:cs typeface="Ubuntu Mono"/>
                  <a:sym typeface="Ubuntu Mono"/>
                </a:rPr>
                <a:t>z</a:t>
              </a:r>
              <a:endParaRPr b="1" sz="16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508" name="Google Shape;508;p26"/>
          <p:cNvGrpSpPr/>
          <p:nvPr/>
        </p:nvGrpSpPr>
        <p:grpSpPr>
          <a:xfrm>
            <a:off x="5440138" y="3770152"/>
            <a:ext cx="2676295" cy="1091360"/>
            <a:chOff x="5440138" y="3770152"/>
            <a:chExt cx="2676295" cy="1091360"/>
          </a:xfrm>
        </p:grpSpPr>
        <p:grpSp>
          <p:nvGrpSpPr>
            <p:cNvPr id="509" name="Google Shape;509;p26"/>
            <p:cNvGrpSpPr/>
            <p:nvPr/>
          </p:nvGrpSpPr>
          <p:grpSpPr>
            <a:xfrm>
              <a:off x="5936060" y="3770152"/>
              <a:ext cx="2180373" cy="1091360"/>
              <a:chOff x="5573023" y="2838252"/>
              <a:chExt cx="2180373" cy="1091360"/>
            </a:xfrm>
          </p:grpSpPr>
          <p:grpSp>
            <p:nvGrpSpPr>
              <p:cNvPr id="510" name="Google Shape;510;p26"/>
              <p:cNvGrpSpPr/>
              <p:nvPr/>
            </p:nvGrpSpPr>
            <p:grpSpPr>
              <a:xfrm>
                <a:off x="5870362" y="2838267"/>
                <a:ext cx="642580" cy="722029"/>
                <a:chOff x="7446425" y="1380275"/>
                <a:chExt cx="892100" cy="1002400"/>
              </a:xfrm>
            </p:grpSpPr>
            <p:sp>
              <p:nvSpPr>
                <p:cNvPr id="511" name="Google Shape;511;p26"/>
                <p:cNvSpPr/>
                <p:nvPr/>
              </p:nvSpPr>
              <p:spPr>
                <a:xfrm>
                  <a:off x="7446425" y="1695675"/>
                  <a:ext cx="343500" cy="343500"/>
                </a:xfrm>
                <a:prstGeom prst="rect">
                  <a:avLst/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2" name="Google Shape;512;p26"/>
                <p:cNvSpPr/>
                <p:nvPr/>
              </p:nvSpPr>
              <p:spPr>
                <a:xfrm>
                  <a:off x="7446425" y="2039175"/>
                  <a:ext cx="343500" cy="343500"/>
                </a:xfrm>
                <a:prstGeom prst="rect">
                  <a:avLst/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3" name="Google Shape;513;p26"/>
                <p:cNvSpPr/>
                <p:nvPr/>
              </p:nvSpPr>
              <p:spPr>
                <a:xfrm>
                  <a:off x="7446425" y="1590675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4" name="Google Shape;514;p26"/>
                <p:cNvSpPr/>
                <p:nvPr/>
              </p:nvSpPr>
              <p:spPr>
                <a:xfrm>
                  <a:off x="7632225" y="1485525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5" name="Google Shape;515;p26"/>
                <p:cNvSpPr/>
                <p:nvPr/>
              </p:nvSpPr>
              <p:spPr>
                <a:xfrm>
                  <a:off x="7818025" y="1380275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6" name="Google Shape;516;p26"/>
                <p:cNvSpPr/>
                <p:nvPr/>
              </p:nvSpPr>
              <p:spPr>
                <a:xfrm flipH="1" rot="5400000">
                  <a:off x="7654038" y="1725250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7" name="Google Shape;517;p26"/>
                <p:cNvSpPr/>
                <p:nvPr/>
              </p:nvSpPr>
              <p:spPr>
                <a:xfrm flipH="1" rot="5400000">
                  <a:off x="7836907" y="1618549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8" name="Google Shape;518;p26"/>
                <p:cNvSpPr/>
                <p:nvPr/>
              </p:nvSpPr>
              <p:spPr>
                <a:xfrm flipH="1" rot="5400000">
                  <a:off x="8019775" y="1516800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9" name="Google Shape;519;p26"/>
                <p:cNvSpPr/>
                <p:nvPr/>
              </p:nvSpPr>
              <p:spPr>
                <a:xfrm flipH="1" rot="5400000">
                  <a:off x="7653563" y="2063925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20" name="Google Shape;520;p26"/>
                <p:cNvSpPr/>
                <p:nvPr/>
              </p:nvSpPr>
              <p:spPr>
                <a:xfrm flipH="1" rot="5400000">
                  <a:off x="7836432" y="1957224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21" name="Google Shape;521;p26"/>
                <p:cNvSpPr/>
                <p:nvPr/>
              </p:nvSpPr>
              <p:spPr>
                <a:xfrm flipH="1" rot="5400000">
                  <a:off x="8019300" y="1855475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</p:grpSp>
          <p:sp>
            <p:nvSpPr>
              <p:cNvPr id="522" name="Google Shape;522;p26"/>
              <p:cNvSpPr txBox="1"/>
              <p:nvPr/>
            </p:nvSpPr>
            <p:spPr>
              <a:xfrm>
                <a:off x="5573023" y="3143530"/>
                <a:ext cx="297340" cy="3692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2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3" name="Google Shape;523;p26"/>
              <p:cNvSpPr txBox="1"/>
              <p:nvPr/>
            </p:nvSpPr>
            <p:spPr>
              <a:xfrm>
                <a:off x="7456066" y="3396076"/>
                <a:ext cx="297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3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524" name="Google Shape;524;p26"/>
              <p:cNvGrpSpPr/>
              <p:nvPr/>
            </p:nvGrpSpPr>
            <p:grpSpPr>
              <a:xfrm>
                <a:off x="6120398" y="2838252"/>
                <a:ext cx="1137426" cy="722065"/>
                <a:chOff x="6759425" y="2571750"/>
                <a:chExt cx="1579100" cy="1002450"/>
              </a:xfrm>
            </p:grpSpPr>
            <p:sp>
              <p:nvSpPr>
                <p:cNvPr id="525" name="Google Shape;525;p26"/>
                <p:cNvSpPr/>
                <p:nvPr/>
              </p:nvSpPr>
              <p:spPr>
                <a:xfrm>
                  <a:off x="6759425" y="28872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26" name="Google Shape;526;p26"/>
                <p:cNvSpPr/>
                <p:nvPr/>
              </p:nvSpPr>
              <p:spPr>
                <a:xfrm>
                  <a:off x="7102925" y="28872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27" name="Google Shape;527;p26"/>
                <p:cNvSpPr/>
                <p:nvPr/>
              </p:nvSpPr>
              <p:spPr>
                <a:xfrm>
                  <a:off x="7446425" y="28872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28" name="Google Shape;528;p26"/>
                <p:cNvSpPr/>
                <p:nvPr/>
              </p:nvSpPr>
              <p:spPr>
                <a:xfrm>
                  <a:off x="6759425" y="32307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29" name="Google Shape;529;p26"/>
                <p:cNvSpPr/>
                <p:nvPr/>
              </p:nvSpPr>
              <p:spPr>
                <a:xfrm>
                  <a:off x="7102925" y="32307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0" name="Google Shape;530;p26"/>
                <p:cNvSpPr/>
                <p:nvPr/>
              </p:nvSpPr>
              <p:spPr>
                <a:xfrm>
                  <a:off x="7446425" y="32307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1" name="Google Shape;531;p26"/>
                <p:cNvSpPr/>
                <p:nvPr/>
              </p:nvSpPr>
              <p:spPr>
                <a:xfrm>
                  <a:off x="6759425" y="27822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2" name="Google Shape;532;p26"/>
                <p:cNvSpPr/>
                <p:nvPr/>
              </p:nvSpPr>
              <p:spPr>
                <a:xfrm>
                  <a:off x="7102925" y="27821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3" name="Google Shape;533;p26"/>
                <p:cNvSpPr/>
                <p:nvPr/>
              </p:nvSpPr>
              <p:spPr>
                <a:xfrm>
                  <a:off x="7446425" y="27822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4" name="Google Shape;534;p26"/>
                <p:cNvSpPr/>
                <p:nvPr/>
              </p:nvSpPr>
              <p:spPr>
                <a:xfrm>
                  <a:off x="6945225" y="26770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5" name="Google Shape;535;p26"/>
                <p:cNvSpPr/>
                <p:nvPr/>
              </p:nvSpPr>
              <p:spPr>
                <a:xfrm>
                  <a:off x="7288725" y="26770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6" name="Google Shape;536;p26"/>
                <p:cNvSpPr/>
                <p:nvPr/>
              </p:nvSpPr>
              <p:spPr>
                <a:xfrm>
                  <a:off x="7632225" y="26770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7" name="Google Shape;537;p26"/>
                <p:cNvSpPr/>
                <p:nvPr/>
              </p:nvSpPr>
              <p:spPr>
                <a:xfrm>
                  <a:off x="7131025" y="25718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8" name="Google Shape;538;p26"/>
                <p:cNvSpPr/>
                <p:nvPr/>
              </p:nvSpPr>
              <p:spPr>
                <a:xfrm>
                  <a:off x="7474525" y="25717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9" name="Google Shape;539;p26"/>
                <p:cNvSpPr/>
                <p:nvPr/>
              </p:nvSpPr>
              <p:spPr>
                <a:xfrm>
                  <a:off x="7818025" y="25718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40" name="Google Shape;540;p26"/>
                <p:cNvSpPr/>
                <p:nvPr/>
              </p:nvSpPr>
              <p:spPr>
                <a:xfrm flipH="1" rot="5400000">
                  <a:off x="7654038" y="2916775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41" name="Google Shape;541;p26"/>
                <p:cNvSpPr/>
                <p:nvPr/>
              </p:nvSpPr>
              <p:spPr>
                <a:xfrm flipH="1" rot="5400000">
                  <a:off x="7836907" y="2810074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42" name="Google Shape;542;p26"/>
                <p:cNvSpPr/>
                <p:nvPr/>
              </p:nvSpPr>
              <p:spPr>
                <a:xfrm flipH="1" rot="5400000">
                  <a:off x="8019775" y="2708325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43" name="Google Shape;543;p26"/>
                <p:cNvSpPr/>
                <p:nvPr/>
              </p:nvSpPr>
              <p:spPr>
                <a:xfrm flipH="1" rot="5400000">
                  <a:off x="7653563" y="3255450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44" name="Google Shape;544;p26"/>
                <p:cNvSpPr/>
                <p:nvPr/>
              </p:nvSpPr>
              <p:spPr>
                <a:xfrm flipH="1" rot="5400000">
                  <a:off x="7836432" y="3148749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45" name="Google Shape;545;p26"/>
                <p:cNvSpPr/>
                <p:nvPr/>
              </p:nvSpPr>
              <p:spPr>
                <a:xfrm flipH="1" rot="5400000">
                  <a:off x="8019300" y="3047000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</p:grpSp>
          <p:sp>
            <p:nvSpPr>
              <p:cNvPr id="546" name="Google Shape;546;p26"/>
              <p:cNvSpPr txBox="1"/>
              <p:nvPr/>
            </p:nvSpPr>
            <p:spPr>
              <a:xfrm>
                <a:off x="6540459" y="3560313"/>
                <a:ext cx="297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200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6</a:t>
                </a:r>
                <a:endParaRPr b="1" sz="12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547" name="Google Shape;547;p26"/>
              <p:cNvGrpSpPr/>
              <p:nvPr/>
            </p:nvGrpSpPr>
            <p:grpSpPr>
              <a:xfrm>
                <a:off x="6863393" y="2838254"/>
                <a:ext cx="890003" cy="722065"/>
                <a:chOff x="7102925" y="3865250"/>
                <a:chExt cx="1235600" cy="1002450"/>
              </a:xfrm>
            </p:grpSpPr>
            <p:sp>
              <p:nvSpPr>
                <p:cNvPr id="548" name="Google Shape;548;p26"/>
                <p:cNvSpPr/>
                <p:nvPr/>
              </p:nvSpPr>
              <p:spPr>
                <a:xfrm>
                  <a:off x="7102925" y="41807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49" name="Google Shape;549;p26"/>
                <p:cNvSpPr/>
                <p:nvPr/>
              </p:nvSpPr>
              <p:spPr>
                <a:xfrm>
                  <a:off x="7446425" y="41807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0" name="Google Shape;550;p26"/>
                <p:cNvSpPr/>
                <p:nvPr/>
              </p:nvSpPr>
              <p:spPr>
                <a:xfrm>
                  <a:off x="7102925" y="45242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1" name="Google Shape;551;p26"/>
                <p:cNvSpPr/>
                <p:nvPr/>
              </p:nvSpPr>
              <p:spPr>
                <a:xfrm>
                  <a:off x="7446425" y="45242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2" name="Google Shape;552;p26"/>
                <p:cNvSpPr/>
                <p:nvPr/>
              </p:nvSpPr>
              <p:spPr>
                <a:xfrm>
                  <a:off x="7102925" y="40756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3" name="Google Shape;553;p26"/>
                <p:cNvSpPr/>
                <p:nvPr/>
              </p:nvSpPr>
              <p:spPr>
                <a:xfrm>
                  <a:off x="7446425" y="40757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4" name="Google Shape;554;p26"/>
                <p:cNvSpPr/>
                <p:nvPr/>
              </p:nvSpPr>
              <p:spPr>
                <a:xfrm>
                  <a:off x="7288725" y="39705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5" name="Google Shape;555;p26"/>
                <p:cNvSpPr/>
                <p:nvPr/>
              </p:nvSpPr>
              <p:spPr>
                <a:xfrm>
                  <a:off x="7632225" y="39705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6" name="Google Shape;556;p26"/>
                <p:cNvSpPr/>
                <p:nvPr/>
              </p:nvSpPr>
              <p:spPr>
                <a:xfrm>
                  <a:off x="7474525" y="38652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7" name="Google Shape;557;p26"/>
                <p:cNvSpPr/>
                <p:nvPr/>
              </p:nvSpPr>
              <p:spPr>
                <a:xfrm>
                  <a:off x="7818025" y="38653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8" name="Google Shape;558;p26"/>
                <p:cNvSpPr/>
                <p:nvPr/>
              </p:nvSpPr>
              <p:spPr>
                <a:xfrm flipH="1" rot="5400000">
                  <a:off x="7654038" y="4210275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9" name="Google Shape;559;p26"/>
                <p:cNvSpPr/>
                <p:nvPr/>
              </p:nvSpPr>
              <p:spPr>
                <a:xfrm flipH="1" rot="5400000">
                  <a:off x="7836907" y="4103574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60" name="Google Shape;560;p26"/>
                <p:cNvSpPr/>
                <p:nvPr/>
              </p:nvSpPr>
              <p:spPr>
                <a:xfrm flipH="1" rot="5400000">
                  <a:off x="8019775" y="4001825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61" name="Google Shape;561;p26"/>
                <p:cNvSpPr/>
                <p:nvPr/>
              </p:nvSpPr>
              <p:spPr>
                <a:xfrm flipH="1" rot="5400000">
                  <a:off x="7653563" y="4548950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62" name="Google Shape;562;p26"/>
                <p:cNvSpPr/>
                <p:nvPr/>
              </p:nvSpPr>
              <p:spPr>
                <a:xfrm flipH="1" rot="5400000">
                  <a:off x="7836432" y="4442249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63" name="Google Shape;563;p26"/>
                <p:cNvSpPr/>
                <p:nvPr/>
              </p:nvSpPr>
              <p:spPr>
                <a:xfrm flipH="1" rot="5400000">
                  <a:off x="8019300" y="4340500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</p:grpSp>
        </p:grpSp>
        <p:sp>
          <p:nvSpPr>
            <p:cNvPr id="564" name="Google Shape;564;p26"/>
            <p:cNvSpPr txBox="1"/>
            <p:nvPr/>
          </p:nvSpPr>
          <p:spPr>
            <a:xfrm>
              <a:off x="5440138" y="3894625"/>
              <a:ext cx="495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latin typeface="Ubuntu Mono"/>
                  <a:ea typeface="Ubuntu Mono"/>
                  <a:cs typeface="Ubuntu Mono"/>
                  <a:sym typeface="Ubuntu Mono"/>
                </a:rPr>
                <a:t>w</a:t>
              </a:r>
              <a:endParaRPr b="1" sz="16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Operators</a:t>
            </a:r>
            <a:endParaRPr/>
          </a:p>
        </p:txBody>
      </p:sp>
      <p:sp>
        <p:nvSpPr>
          <p:cNvPr id="570" name="Google Shape;57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Addition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z = x + y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Subtraction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z = x - y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Power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y = x.</a:t>
            </a:r>
            <a:r>
              <a:rPr b="1" lang="zh-TW">
                <a:latin typeface="Inconsolata"/>
                <a:ea typeface="Inconsolata"/>
                <a:cs typeface="Inconsolata"/>
                <a:sym typeface="Inconsolata"/>
              </a:rPr>
              <a:t>pow(2)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Operators</a:t>
            </a:r>
            <a:endParaRPr/>
          </a:p>
        </p:txBody>
      </p:sp>
      <p:sp>
        <p:nvSpPr>
          <p:cNvPr id="576" name="Google Shape;576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Summation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y = x.</a:t>
            </a:r>
            <a:r>
              <a:rPr b="1" lang="zh-TW">
                <a:latin typeface="Inconsolata"/>
                <a:ea typeface="Inconsolata"/>
                <a:cs typeface="Inconsolata"/>
                <a:sym typeface="Inconsolata"/>
              </a:rPr>
              <a:t>sum()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Mean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y = x.</a:t>
            </a:r>
            <a:r>
              <a:rPr b="1" lang="zh-TW">
                <a:latin typeface="Inconsolata"/>
                <a:ea typeface="Inconsolata"/>
                <a:cs typeface="Inconsolata"/>
                <a:sym typeface="Inconsolata"/>
              </a:rPr>
              <a:t>mean()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77" name="Google Shape;577;p28"/>
          <p:cNvSpPr txBox="1"/>
          <p:nvPr/>
        </p:nvSpPr>
        <p:spPr>
          <a:xfrm>
            <a:off x="3297600" y="4538975"/>
            <a:ext cx="57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more operators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https://pytorch.org/docs/stable/tensors.html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PyTorch v.s. NumPy</a:t>
            </a:r>
            <a:endParaRPr/>
          </a:p>
        </p:txBody>
      </p:sp>
      <p:sp>
        <p:nvSpPr>
          <p:cNvPr id="583" name="Google Shape;583;p29"/>
          <p:cNvSpPr txBox="1"/>
          <p:nvPr>
            <p:ph idx="1" type="body"/>
          </p:nvPr>
        </p:nvSpPr>
        <p:spPr>
          <a:xfrm>
            <a:off x="311700" y="1266325"/>
            <a:ext cx="8520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Attributes</a:t>
            </a:r>
            <a:endParaRPr/>
          </a:p>
        </p:txBody>
      </p:sp>
      <p:graphicFrame>
        <p:nvGraphicFramePr>
          <p:cNvPr id="584" name="Google Shape;584;p29"/>
          <p:cNvGraphicFramePr/>
          <p:nvPr/>
        </p:nvGraphicFramePr>
        <p:xfrm>
          <a:off x="952500" y="197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{8DA2B392-5692-4383-9121-F74D4F56E3D3}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PyTorch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NumPy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x.shape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x.shape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x.dtype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x.dtype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5" name="Google Shape;585;p29"/>
          <p:cNvSpPr txBox="1"/>
          <p:nvPr/>
        </p:nvSpPr>
        <p:spPr>
          <a:xfrm>
            <a:off x="3947575" y="4628175"/>
            <a:ext cx="51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ref: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https://github.com/wkentaro/pytorch-for-numpy-users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PyTorch v.s. NumPy</a:t>
            </a:r>
            <a:endParaRPr/>
          </a:p>
        </p:txBody>
      </p:sp>
      <p:sp>
        <p:nvSpPr>
          <p:cNvPr id="591" name="Google Shape;591;p30"/>
          <p:cNvSpPr txBox="1"/>
          <p:nvPr>
            <p:ph idx="1" type="body"/>
          </p:nvPr>
        </p:nvSpPr>
        <p:spPr>
          <a:xfrm>
            <a:off x="311700" y="1266325"/>
            <a:ext cx="8520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Shape manipulation</a:t>
            </a:r>
            <a:endParaRPr/>
          </a:p>
        </p:txBody>
      </p:sp>
      <p:graphicFrame>
        <p:nvGraphicFramePr>
          <p:cNvPr id="592" name="Google Shape;592;p30"/>
          <p:cNvGraphicFramePr/>
          <p:nvPr/>
        </p:nvGraphicFramePr>
        <p:xfrm>
          <a:off x="952500" y="197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{8DA2B392-5692-4383-9121-F74D4F56E3D3}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PyTorch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NumPy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x.reshape / x.view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x.reshape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x.squeeze()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x.squeeze()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x.unsqueeze(1)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np.expand_dims(x, 1)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3" name="Google Shape;593;p30"/>
          <p:cNvSpPr txBox="1"/>
          <p:nvPr/>
        </p:nvSpPr>
        <p:spPr>
          <a:xfrm>
            <a:off x="3947575" y="4628175"/>
            <a:ext cx="51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ref: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https://github.com/wkentaro/pytorch-for-numpy-users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Device</a:t>
            </a:r>
            <a:endParaRPr/>
          </a:p>
        </p:txBody>
      </p:sp>
      <p:sp>
        <p:nvSpPr>
          <p:cNvPr id="599" name="Google Shape;599;p31"/>
          <p:cNvSpPr txBox="1"/>
          <p:nvPr>
            <p:ph idx="1" type="body"/>
          </p:nvPr>
        </p:nvSpPr>
        <p:spPr>
          <a:xfrm>
            <a:off x="311700" y="1266325"/>
            <a:ext cx="8520600" cy="29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Default: tensors &amp; modules will be computed with </a:t>
            </a:r>
            <a:r>
              <a:rPr b="1" lang="zh-TW"/>
              <a:t>CPU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CPU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 = x.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to(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‘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cpu’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GPU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 = x.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to(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‘cuda’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Prerequisites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What is PyTorch?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PyTorch v.s. TensorFlow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Overview of the DNN Training 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 to Calculate Gradient?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 &amp; Dataloader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torch.nn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torch.optim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Neural Network Training/Evaluation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Saving/Loading a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More About PyTorch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Device (GPU)</a:t>
            </a:r>
            <a:endParaRPr/>
          </a:p>
        </p:txBody>
      </p:sp>
      <p:sp>
        <p:nvSpPr>
          <p:cNvPr id="605" name="Google Shape;605;p32"/>
          <p:cNvSpPr txBox="1"/>
          <p:nvPr>
            <p:ph idx="1" type="body"/>
          </p:nvPr>
        </p:nvSpPr>
        <p:spPr>
          <a:xfrm>
            <a:off x="311700" y="1266325"/>
            <a:ext cx="8520600" cy="3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Check if your computer has NVIDIA GPU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torch.cuda.is_available()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Multiple GPUs: specify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 ‘cuda:0’, ‘cuda:1’, ‘cuda:2’, ...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Why GPU?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Parallel computing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 u="sng">
                <a:solidFill>
                  <a:schemeClr val="hlink"/>
                </a:solidFill>
                <a:hlinkClick r:id="rId3"/>
              </a:rPr>
              <a:t>https://towardsdatascience.com/what-is-a-gpu-and-do-you-need-one-in-deep-learning-718b9597aa0d</a:t>
            </a:r>
            <a:endParaRPr sz="1200"/>
          </a:p>
        </p:txBody>
      </p:sp>
      <p:pic>
        <p:nvPicPr>
          <p:cNvPr descr="Ubuntu教學(三)CUDA環境建置篇– 8927人工智慧實驗室" id="606" name="Google Shape;606;p32"/>
          <p:cNvPicPr preferRelativeResize="0"/>
          <p:nvPr/>
        </p:nvPicPr>
        <p:blipFill rotWithShape="1">
          <a:blip r:embed="rId4">
            <a:alphaModFix/>
          </a:blip>
          <a:srcRect b="7333" l="29504" r="25691" t="8278"/>
          <a:stretch/>
        </p:blipFill>
        <p:spPr>
          <a:xfrm>
            <a:off x="7140075" y="288450"/>
            <a:ext cx="1521175" cy="16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Calculate Gradient?</a:t>
            </a:r>
            <a:endParaRPr/>
          </a:p>
        </p:txBody>
      </p:sp>
      <p:sp>
        <p:nvSpPr>
          <p:cNvPr id="612" name="Google Shape;612;p33"/>
          <p:cNvSpPr txBox="1"/>
          <p:nvPr>
            <p:ph idx="1" type="body"/>
          </p:nvPr>
        </p:nvSpPr>
        <p:spPr>
          <a:xfrm>
            <a:off x="692700" y="1266325"/>
            <a:ext cx="7668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torch.tensor([[1., 0.], [-1., 1.]], 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requires_grad=True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z = x.pow(2).sum()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z.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backward()</a:t>
            </a:r>
            <a:endParaRPr b="1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grad</a:t>
            </a:r>
            <a:endParaRPr b="1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tensor([[ 2.,  0.],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    	[-2.,  2.]])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descr="x = \begin{bmatrix}&#10;1 &amp; 0\\&#10;-1 &amp; 1&#10;\end{bmatrix}" id="613" name="Google Shape;613;p3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450" y="3076525"/>
            <a:ext cx="1690202" cy="72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z}{\partial x} = \begin{bmatrix}&#10;2 &amp; 0\\&#10;-2 &amp; 2&#10;\end{bmatrix}" id="614" name="Google Shape;614;p3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0225" y="4126138"/>
            <a:ext cx="1857076" cy="72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 = \sum_i\sum_j x_{i, j}^2" id="615" name="Google Shape;615;p3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4300" y="3218463"/>
            <a:ext cx="1988938" cy="445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z}{\partial x_{i, j}} = 2x_{i, j}" id="616" name="Google Shape;616;p3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9075" y="4220975"/>
            <a:ext cx="1562950" cy="5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3"/>
          <p:cNvSpPr/>
          <p:nvPr/>
        </p:nvSpPr>
        <p:spPr>
          <a:xfrm>
            <a:off x="4488325" y="2860850"/>
            <a:ext cx="444900" cy="444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Google Shape;618;p33"/>
          <p:cNvSpPr/>
          <p:nvPr/>
        </p:nvSpPr>
        <p:spPr>
          <a:xfrm>
            <a:off x="6641850" y="2860850"/>
            <a:ext cx="444900" cy="444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33"/>
          <p:cNvSpPr/>
          <p:nvPr/>
        </p:nvSpPr>
        <p:spPr>
          <a:xfrm>
            <a:off x="4488325" y="3805425"/>
            <a:ext cx="444900" cy="444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20" name="Google Shape;620;p33"/>
          <p:cNvGrpSpPr/>
          <p:nvPr/>
        </p:nvGrpSpPr>
        <p:grpSpPr>
          <a:xfrm>
            <a:off x="192275" y="1266325"/>
            <a:ext cx="444900" cy="1936200"/>
            <a:chOff x="192275" y="1266325"/>
            <a:chExt cx="444900" cy="1936200"/>
          </a:xfrm>
        </p:grpSpPr>
        <p:sp>
          <p:nvSpPr>
            <p:cNvPr id="621" name="Google Shape;621;p33"/>
            <p:cNvSpPr/>
            <p:nvPr/>
          </p:nvSpPr>
          <p:spPr>
            <a:xfrm>
              <a:off x="192275" y="1266325"/>
              <a:ext cx="444900" cy="4449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92275" y="1763425"/>
              <a:ext cx="444900" cy="4449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92275" y="2260525"/>
              <a:ext cx="444900" cy="4449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192275" y="2757625"/>
              <a:ext cx="444900" cy="4449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25" name="Google Shape;625;p33"/>
          <p:cNvSpPr/>
          <p:nvPr/>
        </p:nvSpPr>
        <p:spPr>
          <a:xfrm>
            <a:off x="6641850" y="3805425"/>
            <a:ext cx="444900" cy="444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of the DNN Training Procedure</a:t>
            </a:r>
            <a:endParaRPr/>
          </a:p>
        </p:txBody>
      </p:sp>
      <p:grpSp>
        <p:nvGrpSpPr>
          <p:cNvPr id="631" name="Google Shape;631;p34"/>
          <p:cNvGrpSpPr/>
          <p:nvPr/>
        </p:nvGrpSpPr>
        <p:grpSpPr>
          <a:xfrm>
            <a:off x="1066700" y="2061300"/>
            <a:ext cx="1604400" cy="2605600"/>
            <a:chOff x="1066700" y="2061300"/>
            <a:chExt cx="1604400" cy="2605600"/>
          </a:xfrm>
        </p:grpSpPr>
        <p:sp>
          <p:nvSpPr>
            <p:cNvPr id="632" name="Google Shape;632;p34"/>
            <p:cNvSpPr/>
            <p:nvPr/>
          </p:nvSpPr>
          <p:spPr>
            <a:xfrm>
              <a:off x="1066700" y="20613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Define Neural Network</a:t>
              </a:r>
              <a:endParaRPr sz="1600"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1066700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Loss Function</a:t>
              </a:r>
              <a:endParaRPr sz="1600"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1066700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Optimizer</a:t>
              </a:r>
              <a:endParaRPr sz="1600"/>
            </a:p>
          </p:txBody>
        </p:sp>
      </p:grpSp>
      <p:sp>
        <p:nvSpPr>
          <p:cNvPr id="635" name="Google Shape;635;p34"/>
          <p:cNvSpPr/>
          <p:nvPr/>
        </p:nvSpPr>
        <p:spPr>
          <a:xfrm>
            <a:off x="3264075" y="1264200"/>
            <a:ext cx="1604400" cy="79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Load Data</a:t>
            </a:r>
            <a:endParaRPr b="1" sz="1600"/>
          </a:p>
        </p:txBody>
      </p:sp>
      <p:grpSp>
        <p:nvGrpSpPr>
          <p:cNvPr id="636" name="Google Shape;636;p34"/>
          <p:cNvGrpSpPr/>
          <p:nvPr/>
        </p:nvGrpSpPr>
        <p:grpSpPr>
          <a:xfrm>
            <a:off x="2671100" y="2061300"/>
            <a:ext cx="2197375" cy="2207050"/>
            <a:chOff x="2671100" y="2061300"/>
            <a:chExt cx="2197375" cy="2207050"/>
          </a:xfrm>
        </p:grpSpPr>
        <p:grpSp>
          <p:nvGrpSpPr>
            <p:cNvPr id="637" name="Google Shape;637;p34"/>
            <p:cNvGrpSpPr/>
            <p:nvPr/>
          </p:nvGrpSpPr>
          <p:grpSpPr>
            <a:xfrm>
              <a:off x="2671100" y="2459850"/>
              <a:ext cx="2197375" cy="1808500"/>
              <a:chOff x="2671100" y="2459850"/>
              <a:chExt cx="2197375" cy="1808500"/>
            </a:xfrm>
          </p:grpSpPr>
          <p:sp>
            <p:nvSpPr>
              <p:cNvPr id="638" name="Google Shape;638;p34"/>
              <p:cNvSpPr/>
              <p:nvPr/>
            </p:nvSpPr>
            <p:spPr>
              <a:xfrm>
                <a:off x="3264075" y="2965550"/>
                <a:ext cx="1604400" cy="7971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/>
                  <a:t>Training</a:t>
                </a:r>
                <a:endParaRPr sz="1600"/>
              </a:p>
            </p:txBody>
          </p:sp>
          <p:cxnSp>
            <p:nvCxnSpPr>
              <p:cNvPr id="639" name="Google Shape;639;p34"/>
              <p:cNvCxnSpPr>
                <a:stCxn id="632" idx="3"/>
                <a:endCxn id="638" idx="1"/>
              </p:cNvCxnSpPr>
              <p:nvPr/>
            </p:nvCxnSpPr>
            <p:spPr>
              <a:xfrm>
                <a:off x="2671100" y="24598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40" name="Google Shape;640;p34"/>
              <p:cNvCxnSpPr>
                <a:stCxn id="633" idx="3"/>
                <a:endCxn id="638" idx="1"/>
              </p:cNvCxnSpPr>
              <p:nvPr/>
            </p:nvCxnSpPr>
            <p:spPr>
              <a:xfrm>
                <a:off x="2671100" y="3364100"/>
                <a:ext cx="593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41" name="Google Shape;641;p34"/>
              <p:cNvCxnSpPr>
                <a:stCxn id="634" idx="3"/>
                <a:endCxn id="638" idx="1"/>
              </p:cNvCxnSpPr>
              <p:nvPr/>
            </p:nvCxnSpPr>
            <p:spPr>
              <a:xfrm flipH="1" rot="10800000">
                <a:off x="2671100" y="33641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642" name="Google Shape;642;p34"/>
            <p:cNvCxnSpPr>
              <a:stCxn id="635" idx="2"/>
              <a:endCxn id="638" idx="0"/>
            </p:cNvCxnSpPr>
            <p:nvPr/>
          </p:nvCxnSpPr>
          <p:spPr>
            <a:xfrm>
              <a:off x="4066275" y="2061300"/>
              <a:ext cx="0" cy="90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43" name="Google Shape;643;p34"/>
          <p:cNvGrpSpPr/>
          <p:nvPr/>
        </p:nvGrpSpPr>
        <p:grpSpPr>
          <a:xfrm>
            <a:off x="4868475" y="3364100"/>
            <a:ext cx="1604400" cy="1302800"/>
            <a:chOff x="4868475" y="3364100"/>
            <a:chExt cx="1604400" cy="1302800"/>
          </a:xfrm>
        </p:grpSpPr>
        <p:sp>
          <p:nvSpPr>
            <p:cNvPr id="644" name="Google Shape;644;p34"/>
            <p:cNvSpPr/>
            <p:nvPr/>
          </p:nvSpPr>
          <p:spPr>
            <a:xfrm>
              <a:off x="4868475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Validation</a:t>
              </a:r>
              <a:endParaRPr sz="1600"/>
            </a:p>
          </p:txBody>
        </p:sp>
        <p:cxnSp>
          <p:nvCxnSpPr>
            <p:cNvPr id="645" name="Google Shape;645;p34"/>
            <p:cNvCxnSpPr>
              <a:stCxn id="638" idx="3"/>
              <a:endCxn id="644" idx="0"/>
            </p:cNvCxnSpPr>
            <p:nvPr/>
          </p:nvCxnSpPr>
          <p:spPr>
            <a:xfrm>
              <a:off x="4868475" y="3364100"/>
              <a:ext cx="802200" cy="505800"/>
            </a:xfrm>
            <a:prstGeom prst="curvedConnector2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646" name="Google Shape;646;p34"/>
          <p:cNvCxnSpPr>
            <a:stCxn id="644" idx="1"/>
            <a:endCxn id="638" idx="2"/>
          </p:cNvCxnSpPr>
          <p:nvPr/>
        </p:nvCxnSpPr>
        <p:spPr>
          <a:xfrm rot="10800000">
            <a:off x="4066275" y="3762550"/>
            <a:ext cx="802200" cy="505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47" name="Google Shape;647;p34"/>
          <p:cNvGrpSpPr/>
          <p:nvPr/>
        </p:nvGrpSpPr>
        <p:grpSpPr>
          <a:xfrm>
            <a:off x="4868475" y="2965550"/>
            <a:ext cx="3208800" cy="797100"/>
            <a:chOff x="4868475" y="2965550"/>
            <a:chExt cx="3208800" cy="797100"/>
          </a:xfrm>
        </p:grpSpPr>
        <p:sp>
          <p:nvSpPr>
            <p:cNvPr id="648" name="Google Shape;648;p34"/>
            <p:cNvSpPr/>
            <p:nvPr/>
          </p:nvSpPr>
          <p:spPr>
            <a:xfrm>
              <a:off x="6472875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Testing</a:t>
              </a:r>
              <a:endParaRPr sz="1600"/>
            </a:p>
          </p:txBody>
        </p:sp>
        <p:cxnSp>
          <p:nvCxnSpPr>
            <p:cNvPr id="649" name="Google Shape;649;p34"/>
            <p:cNvCxnSpPr>
              <a:endCxn id="648" idx="1"/>
            </p:cNvCxnSpPr>
            <p:nvPr/>
          </p:nvCxnSpPr>
          <p:spPr>
            <a:xfrm>
              <a:off x="4868475" y="3364100"/>
              <a:ext cx="1604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650" name="Google Shape;650;p34"/>
          <p:cNvCxnSpPr>
            <a:stCxn id="635" idx="2"/>
            <a:endCxn id="644" idx="0"/>
          </p:cNvCxnSpPr>
          <p:nvPr/>
        </p:nvCxnSpPr>
        <p:spPr>
          <a:xfrm flipH="1" rot="-5400000">
            <a:off x="3964275" y="2163300"/>
            <a:ext cx="1808400" cy="1604400"/>
          </a:xfrm>
          <a:prstGeom prst="curvedConnector3">
            <a:avLst>
              <a:gd fmla="val 39249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34"/>
          <p:cNvCxnSpPr>
            <a:stCxn id="635" idx="2"/>
            <a:endCxn id="648" idx="0"/>
          </p:cNvCxnSpPr>
          <p:nvPr/>
        </p:nvCxnSpPr>
        <p:spPr>
          <a:xfrm flipH="1" rot="-5400000">
            <a:off x="5218575" y="909000"/>
            <a:ext cx="904200" cy="3208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652" name="Google Shape;652;p34"/>
          <p:cNvGrpSpPr/>
          <p:nvPr/>
        </p:nvGrpSpPr>
        <p:grpSpPr>
          <a:xfrm>
            <a:off x="891800" y="1152413"/>
            <a:ext cx="1954200" cy="3747988"/>
            <a:chOff x="891800" y="1152413"/>
            <a:chExt cx="1954200" cy="3747988"/>
          </a:xfrm>
        </p:grpSpPr>
        <p:sp>
          <p:nvSpPr>
            <p:cNvPr id="653" name="Google Shape;653;p34"/>
            <p:cNvSpPr/>
            <p:nvPr/>
          </p:nvSpPr>
          <p:spPr>
            <a:xfrm>
              <a:off x="891800" y="1827800"/>
              <a:ext cx="1954200" cy="307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 txBox="1"/>
            <p:nvPr/>
          </p:nvSpPr>
          <p:spPr>
            <a:xfrm>
              <a:off x="1066700" y="1152413"/>
              <a:ext cx="1604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torch.nn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torch.optim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655" name="Google Shape;655;p34"/>
          <p:cNvGrpSpPr/>
          <p:nvPr/>
        </p:nvGrpSpPr>
        <p:grpSpPr>
          <a:xfrm>
            <a:off x="3089175" y="1055850"/>
            <a:ext cx="4988100" cy="1213800"/>
            <a:chOff x="3089175" y="1055850"/>
            <a:chExt cx="4988100" cy="1213800"/>
          </a:xfrm>
        </p:grpSpPr>
        <p:sp>
          <p:nvSpPr>
            <p:cNvPr id="656" name="Google Shape;656;p34"/>
            <p:cNvSpPr/>
            <p:nvPr/>
          </p:nvSpPr>
          <p:spPr>
            <a:xfrm>
              <a:off x="3089175" y="1055850"/>
              <a:ext cx="1954200" cy="1213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4"/>
            <p:cNvSpPr txBox="1"/>
            <p:nvPr/>
          </p:nvSpPr>
          <p:spPr>
            <a:xfrm>
              <a:off x="5043375" y="1324200"/>
              <a:ext cx="303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torch.utils.data.Dataset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torch.utils.data.Dataloader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&amp; Dataloader</a:t>
            </a:r>
            <a:endParaRPr/>
          </a:p>
        </p:txBody>
      </p:sp>
      <p:sp>
        <p:nvSpPr>
          <p:cNvPr id="663" name="Google Shape;663;p35"/>
          <p:cNvSpPr txBox="1"/>
          <p:nvPr>
            <p:ph idx="1" type="body"/>
          </p:nvPr>
        </p:nvSpPr>
        <p:spPr>
          <a:xfrm>
            <a:off x="1271925" y="1152425"/>
            <a:ext cx="5252100" cy="3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from torch.utils.data import </a:t>
            </a:r>
            <a:r>
              <a:rPr b="1" lang="zh-TW" sz="1600">
                <a:solidFill>
                  <a:srgbClr val="FF0000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Dataset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b="1" lang="zh-TW" sz="1600">
                <a:solidFill>
                  <a:srgbClr val="FF0000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DataLoader</a:t>
            </a:r>
            <a:endParaRPr b="1" sz="1600">
              <a:solidFill>
                <a:srgbClr val="FF0000"/>
              </a:solidFill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class MyDataset(</a:t>
            </a:r>
            <a:r>
              <a:rPr b="1" lang="zh-TW" sz="1600">
                <a:solidFill>
                  <a:srgbClr val="FF0000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Dataset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   def __init__(self, file):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       self.data = ...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   def </a:t>
            </a:r>
            <a:r>
              <a:rPr b="1" lang="zh-TW" sz="1600">
                <a:solidFill>
                  <a:srgbClr val="FF0000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__getitem__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(self, index):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       return self.data[index]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   def </a:t>
            </a:r>
            <a:r>
              <a:rPr b="1" lang="zh-TW" sz="1600">
                <a:solidFill>
                  <a:srgbClr val="FF0000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__len__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(self):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       return len(self.data)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64" name="Google Shape;664;p35"/>
          <p:cNvGrpSpPr/>
          <p:nvPr/>
        </p:nvGrpSpPr>
        <p:grpSpPr>
          <a:xfrm>
            <a:off x="4902025" y="2042276"/>
            <a:ext cx="4101600" cy="668371"/>
            <a:chOff x="4211700" y="3403925"/>
            <a:chExt cx="4101600" cy="1349700"/>
          </a:xfrm>
        </p:grpSpPr>
        <p:sp>
          <p:nvSpPr>
            <p:cNvPr id="665" name="Google Shape;665;p35"/>
            <p:cNvSpPr/>
            <p:nvPr/>
          </p:nvSpPr>
          <p:spPr>
            <a:xfrm>
              <a:off x="4211700" y="3403925"/>
              <a:ext cx="190200" cy="13497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5"/>
            <p:cNvSpPr txBox="1"/>
            <p:nvPr/>
          </p:nvSpPr>
          <p:spPr>
            <a:xfrm>
              <a:off x="4572000" y="3625904"/>
              <a:ext cx="37413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Read data &amp; preprocess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67" name="Google Shape;667;p35"/>
          <p:cNvGrpSpPr/>
          <p:nvPr/>
        </p:nvGrpSpPr>
        <p:grpSpPr>
          <a:xfrm>
            <a:off x="4902025" y="2972526"/>
            <a:ext cx="4101600" cy="668371"/>
            <a:chOff x="4211700" y="3403925"/>
            <a:chExt cx="4101600" cy="1349700"/>
          </a:xfrm>
        </p:grpSpPr>
        <p:sp>
          <p:nvSpPr>
            <p:cNvPr id="668" name="Google Shape;668;p35"/>
            <p:cNvSpPr/>
            <p:nvPr/>
          </p:nvSpPr>
          <p:spPr>
            <a:xfrm>
              <a:off x="4211700" y="3403925"/>
              <a:ext cx="190200" cy="13497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5"/>
            <p:cNvSpPr txBox="1"/>
            <p:nvPr/>
          </p:nvSpPr>
          <p:spPr>
            <a:xfrm>
              <a:off x="4572000" y="3625904"/>
              <a:ext cx="37413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Returns one sample at a time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70" name="Google Shape;670;p35"/>
          <p:cNvGrpSpPr/>
          <p:nvPr/>
        </p:nvGrpSpPr>
        <p:grpSpPr>
          <a:xfrm>
            <a:off x="4902025" y="3786076"/>
            <a:ext cx="4101600" cy="668371"/>
            <a:chOff x="4211700" y="3403925"/>
            <a:chExt cx="4101600" cy="1349700"/>
          </a:xfrm>
        </p:grpSpPr>
        <p:sp>
          <p:nvSpPr>
            <p:cNvPr id="671" name="Google Shape;671;p35"/>
            <p:cNvSpPr/>
            <p:nvPr/>
          </p:nvSpPr>
          <p:spPr>
            <a:xfrm>
              <a:off x="4211700" y="3403925"/>
              <a:ext cx="190200" cy="13497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5"/>
            <p:cNvSpPr txBox="1"/>
            <p:nvPr/>
          </p:nvSpPr>
          <p:spPr>
            <a:xfrm>
              <a:off x="4572000" y="3625904"/>
              <a:ext cx="37413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Returns the size of the dataset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&amp; Dataloader</a:t>
            </a:r>
            <a:endParaRPr/>
          </a:p>
        </p:txBody>
      </p:sp>
      <p:sp>
        <p:nvSpPr>
          <p:cNvPr id="678" name="Google Shape;678;p36"/>
          <p:cNvSpPr txBox="1"/>
          <p:nvPr>
            <p:ph idx="1" type="body"/>
          </p:nvPr>
        </p:nvSpPr>
        <p:spPr>
          <a:xfrm>
            <a:off x="311700" y="1266325"/>
            <a:ext cx="8520600" cy="1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zh-TW" sz="1600">
                <a:solidFill>
                  <a:srgbClr val="0000FF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dataset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 = MyDataset(file)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dataloader = </a:t>
            </a:r>
            <a:r>
              <a:rPr b="1"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DataLoader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1" lang="zh-TW" sz="1600">
                <a:solidFill>
                  <a:srgbClr val="0000FF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dataset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, batch_size, </a:t>
            </a:r>
            <a:r>
              <a:rPr b="1" lang="zh-TW" sz="1600">
                <a:solidFill>
                  <a:srgbClr val="FF0000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shuffle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=True)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79" name="Google Shape;679;p36"/>
          <p:cNvGrpSpPr/>
          <p:nvPr/>
        </p:nvGrpSpPr>
        <p:grpSpPr>
          <a:xfrm>
            <a:off x="4727625" y="847300"/>
            <a:ext cx="1692300" cy="999600"/>
            <a:chOff x="4727625" y="847300"/>
            <a:chExt cx="1692300" cy="999600"/>
          </a:xfrm>
        </p:grpSpPr>
        <p:sp>
          <p:nvSpPr>
            <p:cNvPr id="680" name="Google Shape;680;p36"/>
            <p:cNvSpPr txBox="1"/>
            <p:nvPr/>
          </p:nvSpPr>
          <p:spPr>
            <a:xfrm>
              <a:off x="4727625" y="847300"/>
              <a:ext cx="1692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Training: True</a:t>
              </a:r>
              <a:endParaRPr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Testing:  False</a:t>
              </a:r>
              <a:endParaRPr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681" name="Google Shape;681;p36"/>
            <p:cNvCxnSpPr>
              <a:stCxn id="680" idx="2"/>
            </p:cNvCxnSpPr>
            <p:nvPr/>
          </p:nvCxnSpPr>
          <p:spPr>
            <a:xfrm>
              <a:off x="5573775" y="1524400"/>
              <a:ext cx="0" cy="322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82" name="Google Shape;682;p36"/>
          <p:cNvSpPr/>
          <p:nvPr/>
        </p:nvSpPr>
        <p:spPr>
          <a:xfrm>
            <a:off x="250600" y="2432725"/>
            <a:ext cx="5332200" cy="240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DataLoader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p36"/>
          <p:cNvSpPr/>
          <p:nvPr/>
        </p:nvSpPr>
        <p:spPr>
          <a:xfrm>
            <a:off x="478975" y="3011900"/>
            <a:ext cx="1122000" cy="1578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84" name="Google Shape;684;p36"/>
          <p:cNvGrpSpPr/>
          <p:nvPr/>
        </p:nvGrpSpPr>
        <p:grpSpPr>
          <a:xfrm>
            <a:off x="5364375" y="3218450"/>
            <a:ext cx="2224800" cy="1596600"/>
            <a:chOff x="5364375" y="3218450"/>
            <a:chExt cx="2224800" cy="1596600"/>
          </a:xfrm>
        </p:grpSpPr>
        <p:grpSp>
          <p:nvGrpSpPr>
            <p:cNvPr id="685" name="Google Shape;685;p36"/>
            <p:cNvGrpSpPr/>
            <p:nvPr/>
          </p:nvGrpSpPr>
          <p:grpSpPr>
            <a:xfrm>
              <a:off x="6197175" y="3218450"/>
              <a:ext cx="1237800" cy="1165500"/>
              <a:chOff x="7336725" y="3088100"/>
              <a:chExt cx="1237800" cy="1165500"/>
            </a:xfrm>
          </p:grpSpPr>
          <p:sp>
            <p:nvSpPr>
              <p:cNvPr id="686" name="Google Shape;686;p36"/>
              <p:cNvSpPr/>
              <p:nvPr/>
            </p:nvSpPr>
            <p:spPr>
              <a:xfrm>
                <a:off x="7336725" y="3088100"/>
                <a:ext cx="1237800" cy="233100"/>
              </a:xfrm>
              <a:prstGeom prst="rect">
                <a:avLst/>
              </a:prstGeom>
              <a:solidFill>
                <a:srgbClr val="D9D2E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6"/>
              <p:cNvSpPr/>
              <p:nvPr/>
            </p:nvSpPr>
            <p:spPr>
              <a:xfrm>
                <a:off x="7336725" y="3321200"/>
                <a:ext cx="1237800" cy="233100"/>
              </a:xfrm>
              <a:prstGeom prst="rect">
                <a:avLst/>
              </a:prstGeom>
              <a:solidFill>
                <a:srgbClr val="B4A7D6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7336725" y="3554300"/>
                <a:ext cx="1237800" cy="233100"/>
              </a:xfrm>
              <a:prstGeom prst="rect">
                <a:avLst/>
              </a:prstGeom>
              <a:solidFill>
                <a:srgbClr val="8E7CC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6"/>
              <p:cNvSpPr/>
              <p:nvPr/>
            </p:nvSpPr>
            <p:spPr>
              <a:xfrm>
                <a:off x="7336725" y="3787400"/>
                <a:ext cx="1237800" cy="233100"/>
              </a:xfrm>
              <a:prstGeom prst="rect">
                <a:avLst/>
              </a:prstGeom>
              <a:solidFill>
                <a:srgbClr val="674EA7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6"/>
              <p:cNvSpPr/>
              <p:nvPr/>
            </p:nvSpPr>
            <p:spPr>
              <a:xfrm>
                <a:off x="7336725" y="4020500"/>
                <a:ext cx="1237800" cy="233100"/>
              </a:xfrm>
              <a:prstGeom prst="rect">
                <a:avLst/>
              </a:prstGeom>
              <a:solidFill>
                <a:srgbClr val="351C75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1" name="Google Shape;691;p36"/>
            <p:cNvCxnSpPr>
              <a:endCxn id="688" idx="1"/>
            </p:cNvCxnSpPr>
            <p:nvPr/>
          </p:nvCxnSpPr>
          <p:spPr>
            <a:xfrm>
              <a:off x="5364375" y="3801200"/>
              <a:ext cx="832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2" name="Google Shape;692;p36"/>
            <p:cNvSpPr txBox="1"/>
            <p:nvPr/>
          </p:nvSpPr>
          <p:spPr>
            <a:xfrm>
              <a:off x="6042975" y="4383950"/>
              <a:ext cx="1546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mini-batch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3" name="Google Shape;693;p36"/>
          <p:cNvGrpSpPr/>
          <p:nvPr/>
        </p:nvGrpSpPr>
        <p:grpSpPr>
          <a:xfrm>
            <a:off x="7648775" y="3218450"/>
            <a:ext cx="1495200" cy="1165500"/>
            <a:chOff x="7648775" y="3218450"/>
            <a:chExt cx="1495200" cy="1165500"/>
          </a:xfrm>
        </p:grpSpPr>
        <p:sp>
          <p:nvSpPr>
            <p:cNvPr id="694" name="Google Shape;694;p36"/>
            <p:cNvSpPr/>
            <p:nvPr/>
          </p:nvSpPr>
          <p:spPr>
            <a:xfrm>
              <a:off x="7648775" y="3218450"/>
              <a:ext cx="178500" cy="11655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 txBox="1"/>
            <p:nvPr/>
          </p:nvSpPr>
          <p:spPr>
            <a:xfrm>
              <a:off x="7827275" y="3585650"/>
              <a:ext cx="1316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Ubuntu Mono"/>
                  <a:ea typeface="Ubuntu Mono"/>
                  <a:cs typeface="Ubuntu Mono"/>
                  <a:sym typeface="Ubuntu Mono"/>
                </a:rPr>
                <a:t>batch_size</a:t>
              </a:r>
              <a:endParaRPr sz="16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696" name="Google Shape;696;p36"/>
          <p:cNvGrpSpPr/>
          <p:nvPr/>
        </p:nvGrpSpPr>
        <p:grpSpPr>
          <a:xfrm>
            <a:off x="1600975" y="2984900"/>
            <a:ext cx="2000625" cy="1651300"/>
            <a:chOff x="1600975" y="2984900"/>
            <a:chExt cx="2000625" cy="1651300"/>
          </a:xfrm>
        </p:grpSpPr>
        <p:sp>
          <p:nvSpPr>
            <p:cNvPr id="697" name="Google Shape;697;p36"/>
            <p:cNvSpPr txBox="1"/>
            <p:nvPr/>
          </p:nvSpPr>
          <p:spPr>
            <a:xfrm>
              <a:off x="1909300" y="2984900"/>
              <a:ext cx="16923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__getitem__(0)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98" name="Google Shape;698;p36"/>
            <p:cNvSpPr txBox="1"/>
            <p:nvPr/>
          </p:nvSpPr>
          <p:spPr>
            <a:xfrm>
              <a:off x="1909300" y="3325950"/>
              <a:ext cx="16923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__getitem__(1)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99" name="Google Shape;699;p36"/>
            <p:cNvSpPr txBox="1"/>
            <p:nvPr/>
          </p:nvSpPr>
          <p:spPr>
            <a:xfrm>
              <a:off x="1909300" y="3667000"/>
              <a:ext cx="16923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__getitem__(2)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00" name="Google Shape;700;p36"/>
            <p:cNvSpPr txBox="1"/>
            <p:nvPr/>
          </p:nvSpPr>
          <p:spPr>
            <a:xfrm>
              <a:off x="1909300" y="4008050"/>
              <a:ext cx="16923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__getitem__(3)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01" name="Google Shape;701;p36"/>
            <p:cNvSpPr txBox="1"/>
            <p:nvPr/>
          </p:nvSpPr>
          <p:spPr>
            <a:xfrm>
              <a:off x="1909300" y="4349100"/>
              <a:ext cx="16923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__getitem__(4)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702" name="Google Shape;702;p36"/>
            <p:cNvCxnSpPr>
              <a:stCxn id="683" idx="3"/>
              <a:endCxn id="697" idx="1"/>
            </p:cNvCxnSpPr>
            <p:nvPr/>
          </p:nvCxnSpPr>
          <p:spPr>
            <a:xfrm flipH="1" rot="10800000">
              <a:off x="1600975" y="3128600"/>
              <a:ext cx="308400" cy="672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3" name="Google Shape;703;p36"/>
            <p:cNvCxnSpPr>
              <a:stCxn id="683" idx="3"/>
              <a:endCxn id="698" idx="1"/>
            </p:cNvCxnSpPr>
            <p:nvPr/>
          </p:nvCxnSpPr>
          <p:spPr>
            <a:xfrm flipH="1" rot="10800000">
              <a:off x="1600975" y="3469400"/>
              <a:ext cx="308400" cy="331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4" name="Google Shape;704;p36"/>
            <p:cNvCxnSpPr>
              <a:stCxn id="683" idx="3"/>
              <a:endCxn id="699" idx="1"/>
            </p:cNvCxnSpPr>
            <p:nvPr/>
          </p:nvCxnSpPr>
          <p:spPr>
            <a:xfrm>
              <a:off x="1600975" y="3801200"/>
              <a:ext cx="308400" cy="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5" name="Google Shape;705;p36"/>
            <p:cNvCxnSpPr>
              <a:stCxn id="683" idx="3"/>
              <a:endCxn id="700" idx="1"/>
            </p:cNvCxnSpPr>
            <p:nvPr/>
          </p:nvCxnSpPr>
          <p:spPr>
            <a:xfrm>
              <a:off x="1600975" y="3801200"/>
              <a:ext cx="308400" cy="350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6" name="Google Shape;706;p36"/>
            <p:cNvCxnSpPr>
              <a:stCxn id="683" idx="3"/>
              <a:endCxn id="701" idx="1"/>
            </p:cNvCxnSpPr>
            <p:nvPr/>
          </p:nvCxnSpPr>
          <p:spPr>
            <a:xfrm>
              <a:off x="1600975" y="3801200"/>
              <a:ext cx="308400" cy="691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07" name="Google Shape;707;p36"/>
          <p:cNvGrpSpPr/>
          <p:nvPr/>
        </p:nvGrpSpPr>
        <p:grpSpPr>
          <a:xfrm>
            <a:off x="3601600" y="3011900"/>
            <a:ext cx="1546125" cy="1597300"/>
            <a:chOff x="3601600" y="3011900"/>
            <a:chExt cx="1546125" cy="1597300"/>
          </a:xfrm>
        </p:grpSpPr>
        <p:sp>
          <p:nvSpPr>
            <p:cNvPr id="708" name="Google Shape;708;p36"/>
            <p:cNvSpPr/>
            <p:nvPr/>
          </p:nvSpPr>
          <p:spPr>
            <a:xfrm>
              <a:off x="3909925" y="3011900"/>
              <a:ext cx="1237800" cy="2331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0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3909925" y="3352950"/>
              <a:ext cx="1237800" cy="2331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1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3909925" y="3694000"/>
              <a:ext cx="1237800" cy="233100"/>
            </a:xfrm>
            <a:prstGeom prst="rect">
              <a:avLst/>
            </a:prstGeom>
            <a:solidFill>
              <a:srgbClr val="8E7CC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2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3909925" y="4035050"/>
              <a:ext cx="1237800" cy="233100"/>
            </a:xfrm>
            <a:prstGeom prst="rect">
              <a:avLst/>
            </a:prstGeom>
            <a:solidFill>
              <a:srgbClr val="674EA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3</a:t>
              </a:r>
              <a:endParaRPr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3909925" y="4376100"/>
              <a:ext cx="1237800" cy="233100"/>
            </a:xfrm>
            <a:prstGeom prst="rect">
              <a:avLst/>
            </a:prstGeom>
            <a:solidFill>
              <a:srgbClr val="351C7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4</a:t>
              </a:r>
              <a:endParaRPr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713" name="Google Shape;713;p36"/>
            <p:cNvCxnSpPr>
              <a:stCxn id="697" idx="3"/>
              <a:endCxn id="708" idx="1"/>
            </p:cNvCxnSpPr>
            <p:nvPr/>
          </p:nvCxnSpPr>
          <p:spPr>
            <a:xfrm>
              <a:off x="3601600" y="3128450"/>
              <a:ext cx="308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4" name="Google Shape;714;p36"/>
            <p:cNvCxnSpPr>
              <a:stCxn id="698" idx="3"/>
              <a:endCxn id="709" idx="1"/>
            </p:cNvCxnSpPr>
            <p:nvPr/>
          </p:nvCxnSpPr>
          <p:spPr>
            <a:xfrm>
              <a:off x="3601600" y="3469500"/>
              <a:ext cx="308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5" name="Google Shape;715;p36"/>
            <p:cNvCxnSpPr>
              <a:stCxn id="699" idx="3"/>
              <a:endCxn id="710" idx="1"/>
            </p:cNvCxnSpPr>
            <p:nvPr/>
          </p:nvCxnSpPr>
          <p:spPr>
            <a:xfrm>
              <a:off x="3601600" y="3810550"/>
              <a:ext cx="308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6" name="Google Shape;716;p36"/>
            <p:cNvCxnSpPr>
              <a:stCxn id="700" idx="3"/>
              <a:endCxn id="711" idx="1"/>
            </p:cNvCxnSpPr>
            <p:nvPr/>
          </p:nvCxnSpPr>
          <p:spPr>
            <a:xfrm>
              <a:off x="3601600" y="4151600"/>
              <a:ext cx="308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7" name="Google Shape;717;p36"/>
            <p:cNvCxnSpPr>
              <a:stCxn id="701" idx="3"/>
              <a:endCxn id="712" idx="1"/>
            </p:cNvCxnSpPr>
            <p:nvPr/>
          </p:nvCxnSpPr>
          <p:spPr>
            <a:xfrm>
              <a:off x="3601600" y="4492650"/>
              <a:ext cx="308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of the DNN Training Procedure</a:t>
            </a:r>
            <a:endParaRPr/>
          </a:p>
        </p:txBody>
      </p:sp>
      <p:grpSp>
        <p:nvGrpSpPr>
          <p:cNvPr id="723" name="Google Shape;723;p37"/>
          <p:cNvGrpSpPr/>
          <p:nvPr/>
        </p:nvGrpSpPr>
        <p:grpSpPr>
          <a:xfrm>
            <a:off x="1066700" y="2061300"/>
            <a:ext cx="1604400" cy="2605600"/>
            <a:chOff x="1066700" y="2061300"/>
            <a:chExt cx="1604400" cy="2605600"/>
          </a:xfrm>
        </p:grpSpPr>
        <p:sp>
          <p:nvSpPr>
            <p:cNvPr id="724" name="Google Shape;724;p37"/>
            <p:cNvSpPr/>
            <p:nvPr/>
          </p:nvSpPr>
          <p:spPr>
            <a:xfrm>
              <a:off x="1066700" y="20613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Define Neural Network</a:t>
              </a:r>
              <a:endParaRPr b="1" sz="1600"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1066700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Loss Function</a:t>
              </a:r>
              <a:endParaRPr sz="1600"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1066700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Optimizer</a:t>
              </a:r>
              <a:endParaRPr sz="1600"/>
            </a:p>
          </p:txBody>
        </p:sp>
      </p:grpSp>
      <p:sp>
        <p:nvSpPr>
          <p:cNvPr id="727" name="Google Shape;727;p37"/>
          <p:cNvSpPr/>
          <p:nvPr/>
        </p:nvSpPr>
        <p:spPr>
          <a:xfrm>
            <a:off x="3264075" y="1264200"/>
            <a:ext cx="1604400" cy="79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Load Data</a:t>
            </a:r>
            <a:endParaRPr sz="1600"/>
          </a:p>
        </p:txBody>
      </p:sp>
      <p:grpSp>
        <p:nvGrpSpPr>
          <p:cNvPr id="728" name="Google Shape;728;p37"/>
          <p:cNvGrpSpPr/>
          <p:nvPr/>
        </p:nvGrpSpPr>
        <p:grpSpPr>
          <a:xfrm>
            <a:off x="2671100" y="2061300"/>
            <a:ext cx="2197375" cy="2207050"/>
            <a:chOff x="2671100" y="2061300"/>
            <a:chExt cx="2197375" cy="2207050"/>
          </a:xfrm>
        </p:grpSpPr>
        <p:grpSp>
          <p:nvGrpSpPr>
            <p:cNvPr id="729" name="Google Shape;729;p37"/>
            <p:cNvGrpSpPr/>
            <p:nvPr/>
          </p:nvGrpSpPr>
          <p:grpSpPr>
            <a:xfrm>
              <a:off x="2671100" y="2459850"/>
              <a:ext cx="2197375" cy="1808500"/>
              <a:chOff x="2671100" y="2459850"/>
              <a:chExt cx="2197375" cy="1808500"/>
            </a:xfrm>
          </p:grpSpPr>
          <p:sp>
            <p:nvSpPr>
              <p:cNvPr id="730" name="Google Shape;730;p37"/>
              <p:cNvSpPr/>
              <p:nvPr/>
            </p:nvSpPr>
            <p:spPr>
              <a:xfrm>
                <a:off x="3264075" y="2965550"/>
                <a:ext cx="1604400" cy="7971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/>
                  <a:t>Training</a:t>
                </a:r>
                <a:endParaRPr sz="1600"/>
              </a:p>
            </p:txBody>
          </p:sp>
          <p:cxnSp>
            <p:nvCxnSpPr>
              <p:cNvPr id="731" name="Google Shape;731;p37"/>
              <p:cNvCxnSpPr>
                <a:stCxn id="724" idx="3"/>
                <a:endCxn id="730" idx="1"/>
              </p:cNvCxnSpPr>
              <p:nvPr/>
            </p:nvCxnSpPr>
            <p:spPr>
              <a:xfrm>
                <a:off x="2671100" y="24598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32" name="Google Shape;732;p37"/>
              <p:cNvCxnSpPr>
                <a:stCxn id="725" idx="3"/>
                <a:endCxn id="730" idx="1"/>
              </p:cNvCxnSpPr>
              <p:nvPr/>
            </p:nvCxnSpPr>
            <p:spPr>
              <a:xfrm>
                <a:off x="2671100" y="3364100"/>
                <a:ext cx="593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33" name="Google Shape;733;p37"/>
              <p:cNvCxnSpPr>
                <a:stCxn id="726" idx="3"/>
                <a:endCxn id="730" idx="1"/>
              </p:cNvCxnSpPr>
              <p:nvPr/>
            </p:nvCxnSpPr>
            <p:spPr>
              <a:xfrm flipH="1" rot="10800000">
                <a:off x="2671100" y="33641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734" name="Google Shape;734;p37"/>
            <p:cNvCxnSpPr>
              <a:stCxn id="727" idx="2"/>
              <a:endCxn id="730" idx="0"/>
            </p:cNvCxnSpPr>
            <p:nvPr/>
          </p:nvCxnSpPr>
          <p:spPr>
            <a:xfrm>
              <a:off x="4066275" y="2061300"/>
              <a:ext cx="0" cy="90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35" name="Google Shape;735;p37"/>
          <p:cNvGrpSpPr/>
          <p:nvPr/>
        </p:nvGrpSpPr>
        <p:grpSpPr>
          <a:xfrm>
            <a:off x="4868475" y="3364100"/>
            <a:ext cx="1604400" cy="1302800"/>
            <a:chOff x="4868475" y="3364100"/>
            <a:chExt cx="1604400" cy="1302800"/>
          </a:xfrm>
        </p:grpSpPr>
        <p:sp>
          <p:nvSpPr>
            <p:cNvPr id="736" name="Google Shape;736;p37"/>
            <p:cNvSpPr/>
            <p:nvPr/>
          </p:nvSpPr>
          <p:spPr>
            <a:xfrm>
              <a:off x="4868475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Validation</a:t>
              </a:r>
              <a:endParaRPr sz="1600"/>
            </a:p>
          </p:txBody>
        </p:sp>
        <p:cxnSp>
          <p:nvCxnSpPr>
            <p:cNvPr id="737" name="Google Shape;737;p37"/>
            <p:cNvCxnSpPr>
              <a:stCxn id="730" idx="3"/>
              <a:endCxn id="736" idx="0"/>
            </p:cNvCxnSpPr>
            <p:nvPr/>
          </p:nvCxnSpPr>
          <p:spPr>
            <a:xfrm>
              <a:off x="4868475" y="3364100"/>
              <a:ext cx="802200" cy="505800"/>
            </a:xfrm>
            <a:prstGeom prst="curvedConnector2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738" name="Google Shape;738;p37"/>
          <p:cNvCxnSpPr>
            <a:stCxn id="736" idx="1"/>
            <a:endCxn id="730" idx="2"/>
          </p:cNvCxnSpPr>
          <p:nvPr/>
        </p:nvCxnSpPr>
        <p:spPr>
          <a:xfrm rot="10800000">
            <a:off x="4066275" y="3762550"/>
            <a:ext cx="802200" cy="505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39" name="Google Shape;739;p37"/>
          <p:cNvGrpSpPr/>
          <p:nvPr/>
        </p:nvGrpSpPr>
        <p:grpSpPr>
          <a:xfrm>
            <a:off x="4868475" y="2965550"/>
            <a:ext cx="3208800" cy="797100"/>
            <a:chOff x="4868475" y="2965550"/>
            <a:chExt cx="3208800" cy="797100"/>
          </a:xfrm>
        </p:grpSpPr>
        <p:sp>
          <p:nvSpPr>
            <p:cNvPr id="740" name="Google Shape;740;p37"/>
            <p:cNvSpPr/>
            <p:nvPr/>
          </p:nvSpPr>
          <p:spPr>
            <a:xfrm>
              <a:off x="6472875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Testing</a:t>
              </a:r>
              <a:endParaRPr sz="1600"/>
            </a:p>
          </p:txBody>
        </p:sp>
        <p:cxnSp>
          <p:nvCxnSpPr>
            <p:cNvPr id="741" name="Google Shape;741;p37"/>
            <p:cNvCxnSpPr>
              <a:endCxn id="740" idx="1"/>
            </p:cNvCxnSpPr>
            <p:nvPr/>
          </p:nvCxnSpPr>
          <p:spPr>
            <a:xfrm>
              <a:off x="4868475" y="3364100"/>
              <a:ext cx="1604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742" name="Google Shape;742;p37"/>
          <p:cNvCxnSpPr>
            <a:stCxn id="727" idx="2"/>
            <a:endCxn id="736" idx="0"/>
          </p:cNvCxnSpPr>
          <p:nvPr/>
        </p:nvCxnSpPr>
        <p:spPr>
          <a:xfrm flipH="1" rot="-5400000">
            <a:off x="3964275" y="2163300"/>
            <a:ext cx="1808400" cy="1604400"/>
          </a:xfrm>
          <a:prstGeom prst="curvedConnector3">
            <a:avLst>
              <a:gd fmla="val 39249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37"/>
          <p:cNvCxnSpPr>
            <a:stCxn id="727" idx="2"/>
            <a:endCxn id="740" idx="0"/>
          </p:cNvCxnSpPr>
          <p:nvPr/>
        </p:nvCxnSpPr>
        <p:spPr>
          <a:xfrm flipH="1" rot="-5400000">
            <a:off x="5218575" y="909000"/>
            <a:ext cx="904200" cy="3208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744" name="Google Shape;744;p37"/>
          <p:cNvGrpSpPr/>
          <p:nvPr/>
        </p:nvGrpSpPr>
        <p:grpSpPr>
          <a:xfrm>
            <a:off x="891800" y="1152413"/>
            <a:ext cx="1954200" cy="3747988"/>
            <a:chOff x="891800" y="1152413"/>
            <a:chExt cx="1954200" cy="3747988"/>
          </a:xfrm>
        </p:grpSpPr>
        <p:sp>
          <p:nvSpPr>
            <p:cNvPr id="745" name="Google Shape;745;p37"/>
            <p:cNvSpPr/>
            <p:nvPr/>
          </p:nvSpPr>
          <p:spPr>
            <a:xfrm>
              <a:off x="891800" y="1827800"/>
              <a:ext cx="1954200" cy="307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 txBox="1"/>
            <p:nvPr/>
          </p:nvSpPr>
          <p:spPr>
            <a:xfrm>
              <a:off x="1066700" y="1152413"/>
              <a:ext cx="1604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torch.nn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torch.optim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747" name="Google Shape;747;p37"/>
          <p:cNvGrpSpPr/>
          <p:nvPr/>
        </p:nvGrpSpPr>
        <p:grpSpPr>
          <a:xfrm>
            <a:off x="3089175" y="1055850"/>
            <a:ext cx="4988100" cy="1213800"/>
            <a:chOff x="3089175" y="1055850"/>
            <a:chExt cx="4988100" cy="1213800"/>
          </a:xfrm>
        </p:grpSpPr>
        <p:sp>
          <p:nvSpPr>
            <p:cNvPr id="748" name="Google Shape;748;p37"/>
            <p:cNvSpPr/>
            <p:nvPr/>
          </p:nvSpPr>
          <p:spPr>
            <a:xfrm>
              <a:off x="3089175" y="1055850"/>
              <a:ext cx="1954200" cy="1213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 txBox="1"/>
            <p:nvPr/>
          </p:nvSpPr>
          <p:spPr>
            <a:xfrm>
              <a:off x="5043375" y="1324200"/>
              <a:ext cx="303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torch.utils.data.Dataset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torch.utils.data.Dataloader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Neural Network Layers</a:t>
            </a:r>
            <a:endParaRPr/>
          </a:p>
        </p:txBody>
      </p:sp>
      <p:sp>
        <p:nvSpPr>
          <p:cNvPr id="755" name="Google Shape;755;p38"/>
          <p:cNvSpPr txBox="1"/>
          <p:nvPr>
            <p:ph idx="1" type="body"/>
          </p:nvPr>
        </p:nvSpPr>
        <p:spPr>
          <a:xfrm>
            <a:off x="311700" y="1266325"/>
            <a:ext cx="85206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Linear Layer (</a:t>
            </a:r>
            <a:r>
              <a:rPr b="1" lang="zh-TW"/>
              <a:t>Fully-connected</a:t>
            </a:r>
            <a:r>
              <a:rPr lang="zh-TW"/>
              <a:t> Layer)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nn.Linear(in_features, out_features)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756" name="Google Shape;756;p38"/>
          <p:cNvGrpSpPr/>
          <p:nvPr/>
        </p:nvGrpSpPr>
        <p:grpSpPr>
          <a:xfrm>
            <a:off x="848450" y="2777125"/>
            <a:ext cx="7447100" cy="928800"/>
            <a:chOff x="694275" y="2796675"/>
            <a:chExt cx="7447100" cy="928800"/>
          </a:xfrm>
        </p:grpSpPr>
        <p:sp>
          <p:nvSpPr>
            <p:cNvPr id="757" name="Google Shape;757;p38"/>
            <p:cNvSpPr/>
            <p:nvPr/>
          </p:nvSpPr>
          <p:spPr>
            <a:xfrm>
              <a:off x="694275" y="2796675"/>
              <a:ext cx="1926300" cy="928800"/>
            </a:xfrm>
            <a:prstGeom prst="rect">
              <a:avLst/>
            </a:prstGeom>
            <a:solidFill>
              <a:srgbClr val="D9EAD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Input Tensor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Ubuntu Mono"/>
                  <a:ea typeface="Ubuntu Mono"/>
                  <a:cs typeface="Ubuntu Mono"/>
                  <a:sym typeface="Ubuntu Mono"/>
                </a:rPr>
                <a:t>* x 32</a:t>
              </a: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6215075" y="2796675"/>
              <a:ext cx="1926300" cy="928800"/>
            </a:xfrm>
            <a:prstGeom prst="rect">
              <a:avLst/>
            </a:prstGeom>
            <a:solidFill>
              <a:srgbClr val="FFF2CC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Output Tensor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Ubuntu Mono"/>
                  <a:ea typeface="Ubuntu Mono"/>
                  <a:cs typeface="Ubuntu Mono"/>
                  <a:sym typeface="Ubuntu Mono"/>
                </a:rPr>
                <a:t>* x 64</a:t>
              </a: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3454675" y="2796675"/>
              <a:ext cx="1926300" cy="928800"/>
            </a:xfrm>
            <a:prstGeom prst="rect">
              <a:avLst/>
            </a:prstGeom>
            <a:solidFill>
              <a:srgbClr val="C9DAF8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Ubuntu Mono"/>
                  <a:ea typeface="Ubuntu Mono"/>
                  <a:cs typeface="Ubuntu Mono"/>
                  <a:sym typeface="Ubuntu Mono"/>
                </a:rPr>
                <a:t>nn.Linear(32, 64)</a:t>
              </a:r>
              <a:endParaRPr sz="16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760" name="Google Shape;760;p38"/>
            <p:cNvCxnSpPr>
              <a:endCxn id="759" idx="1"/>
            </p:cNvCxnSpPr>
            <p:nvPr/>
          </p:nvCxnSpPr>
          <p:spPr>
            <a:xfrm>
              <a:off x="2620675" y="3261075"/>
              <a:ext cx="834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1" name="Google Shape;761;p38"/>
            <p:cNvCxnSpPr>
              <a:stCxn id="759" idx="3"/>
              <a:endCxn id="758" idx="1"/>
            </p:cNvCxnSpPr>
            <p:nvPr/>
          </p:nvCxnSpPr>
          <p:spPr>
            <a:xfrm>
              <a:off x="5380975" y="3261075"/>
              <a:ext cx="834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62" name="Google Shape;762;p38"/>
          <p:cNvGrpSpPr/>
          <p:nvPr/>
        </p:nvGrpSpPr>
        <p:grpSpPr>
          <a:xfrm>
            <a:off x="498200" y="3519725"/>
            <a:ext cx="6570450" cy="1416300"/>
            <a:chOff x="498200" y="3519725"/>
            <a:chExt cx="6570450" cy="1416300"/>
          </a:xfrm>
        </p:grpSpPr>
        <p:sp>
          <p:nvSpPr>
            <p:cNvPr id="763" name="Google Shape;763;p38"/>
            <p:cNvSpPr txBox="1"/>
            <p:nvPr/>
          </p:nvSpPr>
          <p:spPr>
            <a:xfrm>
              <a:off x="498200" y="4289525"/>
              <a:ext cx="5034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5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can be any shape but the last dimension must be </a:t>
              </a:r>
              <a:r>
                <a:rPr lang="zh-TW" sz="1500">
                  <a:solidFill>
                    <a:srgbClr val="FF0000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32</a:t>
              </a:r>
              <a:endParaRPr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5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e.g. (</a:t>
              </a:r>
              <a:r>
                <a:rPr lang="zh-TW" sz="1500">
                  <a:solidFill>
                    <a:srgbClr val="FF0000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10, 32), (10, 5, 32), (1, 1, 3, 32),</a:t>
              </a:r>
              <a:r>
                <a:rPr lang="zh-TW" sz="15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...</a:t>
              </a:r>
              <a:endParaRPr sz="15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764" name="Google Shape;764;p38"/>
            <p:cNvCxnSpPr>
              <a:stCxn id="763" idx="0"/>
            </p:cNvCxnSpPr>
            <p:nvPr/>
          </p:nvCxnSpPr>
          <p:spPr>
            <a:xfrm rot="10800000">
              <a:off x="1653050" y="3519725"/>
              <a:ext cx="1362300" cy="769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5" name="Google Shape;765;p38"/>
            <p:cNvCxnSpPr>
              <a:stCxn id="763" idx="0"/>
            </p:cNvCxnSpPr>
            <p:nvPr/>
          </p:nvCxnSpPr>
          <p:spPr>
            <a:xfrm flipH="1" rot="10800000">
              <a:off x="3015350" y="3519725"/>
              <a:ext cx="4053300" cy="769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Neural Network Layers</a:t>
            </a:r>
            <a:endParaRPr/>
          </a:p>
        </p:txBody>
      </p:sp>
      <p:sp>
        <p:nvSpPr>
          <p:cNvPr id="771" name="Google Shape;771;p39"/>
          <p:cNvSpPr txBox="1"/>
          <p:nvPr>
            <p:ph idx="1" type="body"/>
          </p:nvPr>
        </p:nvSpPr>
        <p:spPr>
          <a:xfrm>
            <a:off x="311700" y="1266325"/>
            <a:ext cx="49359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Linear Layer (</a:t>
            </a:r>
            <a:r>
              <a:rPr b="1" lang="zh-TW"/>
              <a:t>Fully-connected</a:t>
            </a:r>
            <a:r>
              <a:rPr lang="zh-TW"/>
              <a:t> Layer)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772" name="Google Shape;772;p39"/>
          <p:cNvGrpSpPr/>
          <p:nvPr/>
        </p:nvGrpSpPr>
        <p:grpSpPr>
          <a:xfrm>
            <a:off x="109225" y="1957325"/>
            <a:ext cx="4835800" cy="2886600"/>
            <a:chOff x="227375" y="1728725"/>
            <a:chExt cx="4835800" cy="2886600"/>
          </a:xfrm>
        </p:grpSpPr>
        <p:sp>
          <p:nvSpPr>
            <p:cNvPr id="773" name="Google Shape;773;p39"/>
            <p:cNvSpPr/>
            <p:nvPr/>
          </p:nvSpPr>
          <p:spPr>
            <a:xfrm>
              <a:off x="2928775" y="1728825"/>
              <a:ext cx="367500" cy="367500"/>
            </a:xfrm>
            <a:prstGeom prst="ellipse">
              <a:avLst/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2928775" y="2327775"/>
              <a:ext cx="367500" cy="367500"/>
            </a:xfrm>
            <a:prstGeom prst="ellipse">
              <a:avLst/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2928775" y="2926725"/>
              <a:ext cx="367500" cy="367500"/>
            </a:xfrm>
            <a:prstGeom prst="ellipse">
              <a:avLst/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2928775" y="4247775"/>
              <a:ext cx="367500" cy="367500"/>
            </a:xfrm>
            <a:prstGeom prst="ellipse">
              <a:avLst/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1268400" y="2481675"/>
              <a:ext cx="367500" cy="3675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600"/>
                <a:t>x</a:t>
              </a:r>
              <a:r>
                <a:rPr baseline="-25000" lang="zh-TW" sz="1600"/>
                <a:t>2</a:t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1268400" y="1882725"/>
              <a:ext cx="367500" cy="3675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600"/>
                <a:t>x</a:t>
              </a:r>
              <a:r>
                <a:rPr baseline="-25000" lang="zh-TW" sz="1600"/>
                <a:t>1</a:t>
              </a:r>
              <a:endParaRPr baseline="-25000" sz="1600"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1268400" y="3080625"/>
              <a:ext cx="367500" cy="3675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600"/>
                <a:t>x</a:t>
              </a:r>
              <a:r>
                <a:rPr baseline="-25000" lang="zh-TW" sz="1600"/>
                <a:t>3</a:t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1268400" y="3970725"/>
              <a:ext cx="367500" cy="3675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300"/>
                <a:t>x</a:t>
              </a:r>
              <a:r>
                <a:rPr baseline="-25000" lang="zh-TW" sz="1200"/>
                <a:t>32</a:t>
              </a:r>
              <a:endParaRPr sz="1000"/>
            </a:p>
          </p:txBody>
        </p:sp>
        <p:cxnSp>
          <p:nvCxnSpPr>
            <p:cNvPr id="781" name="Google Shape;781;p39"/>
            <p:cNvCxnSpPr>
              <a:stCxn id="778" idx="3"/>
              <a:endCxn id="773" idx="2"/>
            </p:cNvCxnSpPr>
            <p:nvPr/>
          </p:nvCxnSpPr>
          <p:spPr>
            <a:xfrm flipH="1" rot="10800000">
              <a:off x="1635900" y="1912575"/>
              <a:ext cx="1293000" cy="15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2" name="Google Shape;782;p39"/>
            <p:cNvCxnSpPr>
              <a:stCxn id="778" idx="3"/>
              <a:endCxn id="774" idx="2"/>
            </p:cNvCxnSpPr>
            <p:nvPr/>
          </p:nvCxnSpPr>
          <p:spPr>
            <a:xfrm>
              <a:off x="1635900" y="2066475"/>
              <a:ext cx="1293000" cy="445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3" name="Google Shape;783;p39"/>
            <p:cNvCxnSpPr>
              <a:stCxn id="778" idx="3"/>
              <a:endCxn id="775" idx="2"/>
            </p:cNvCxnSpPr>
            <p:nvPr/>
          </p:nvCxnSpPr>
          <p:spPr>
            <a:xfrm>
              <a:off x="1635900" y="2066475"/>
              <a:ext cx="1293000" cy="104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4" name="Google Shape;784;p39"/>
            <p:cNvCxnSpPr>
              <a:stCxn id="778" idx="3"/>
              <a:endCxn id="776" idx="2"/>
            </p:cNvCxnSpPr>
            <p:nvPr/>
          </p:nvCxnSpPr>
          <p:spPr>
            <a:xfrm>
              <a:off x="1635900" y="2066475"/>
              <a:ext cx="1293000" cy="2365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5" name="Google Shape;785;p39"/>
            <p:cNvCxnSpPr>
              <a:stCxn id="777" idx="3"/>
              <a:endCxn id="773" idx="2"/>
            </p:cNvCxnSpPr>
            <p:nvPr/>
          </p:nvCxnSpPr>
          <p:spPr>
            <a:xfrm flipH="1" rot="10800000">
              <a:off x="1635900" y="1912725"/>
              <a:ext cx="1293000" cy="752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6" name="Google Shape;786;p39"/>
            <p:cNvCxnSpPr>
              <a:stCxn id="777" idx="3"/>
              <a:endCxn id="774" idx="2"/>
            </p:cNvCxnSpPr>
            <p:nvPr/>
          </p:nvCxnSpPr>
          <p:spPr>
            <a:xfrm flipH="1" rot="10800000">
              <a:off x="1635900" y="2511525"/>
              <a:ext cx="1293000" cy="15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7" name="Google Shape;787;p39"/>
            <p:cNvCxnSpPr>
              <a:stCxn id="777" idx="3"/>
              <a:endCxn id="775" idx="2"/>
            </p:cNvCxnSpPr>
            <p:nvPr/>
          </p:nvCxnSpPr>
          <p:spPr>
            <a:xfrm>
              <a:off x="1635900" y="2665425"/>
              <a:ext cx="1293000" cy="445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8" name="Google Shape;788;p39"/>
            <p:cNvCxnSpPr>
              <a:stCxn id="777" idx="3"/>
              <a:endCxn id="776" idx="2"/>
            </p:cNvCxnSpPr>
            <p:nvPr/>
          </p:nvCxnSpPr>
          <p:spPr>
            <a:xfrm>
              <a:off x="1635900" y="2665425"/>
              <a:ext cx="1293000" cy="176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9" name="Google Shape;789;p39"/>
            <p:cNvCxnSpPr>
              <a:stCxn id="779" idx="3"/>
              <a:endCxn id="773" idx="2"/>
            </p:cNvCxnSpPr>
            <p:nvPr/>
          </p:nvCxnSpPr>
          <p:spPr>
            <a:xfrm flipH="1" rot="10800000">
              <a:off x="1635900" y="1912575"/>
              <a:ext cx="1293000" cy="1351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0" name="Google Shape;790;p39"/>
            <p:cNvCxnSpPr>
              <a:stCxn id="779" idx="3"/>
              <a:endCxn id="774" idx="2"/>
            </p:cNvCxnSpPr>
            <p:nvPr/>
          </p:nvCxnSpPr>
          <p:spPr>
            <a:xfrm flipH="1" rot="10800000">
              <a:off x="1635900" y="2511675"/>
              <a:ext cx="1293000" cy="752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1" name="Google Shape;791;p39"/>
            <p:cNvCxnSpPr>
              <a:stCxn id="779" idx="3"/>
              <a:endCxn id="775" idx="2"/>
            </p:cNvCxnSpPr>
            <p:nvPr/>
          </p:nvCxnSpPr>
          <p:spPr>
            <a:xfrm flipH="1" rot="10800000">
              <a:off x="1635900" y="3110475"/>
              <a:ext cx="1293000" cy="15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2" name="Google Shape;792;p39"/>
            <p:cNvCxnSpPr>
              <a:stCxn id="779" idx="3"/>
              <a:endCxn id="776" idx="2"/>
            </p:cNvCxnSpPr>
            <p:nvPr/>
          </p:nvCxnSpPr>
          <p:spPr>
            <a:xfrm>
              <a:off x="1635900" y="3264375"/>
              <a:ext cx="1293000" cy="1167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3" name="Google Shape;793;p39"/>
            <p:cNvCxnSpPr>
              <a:stCxn id="780" idx="3"/>
              <a:endCxn id="773" idx="2"/>
            </p:cNvCxnSpPr>
            <p:nvPr/>
          </p:nvCxnSpPr>
          <p:spPr>
            <a:xfrm flipH="1" rot="10800000">
              <a:off x="1635900" y="1912575"/>
              <a:ext cx="1293000" cy="2241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4" name="Google Shape;794;p39"/>
            <p:cNvCxnSpPr>
              <a:stCxn id="780" idx="3"/>
              <a:endCxn id="774" idx="2"/>
            </p:cNvCxnSpPr>
            <p:nvPr/>
          </p:nvCxnSpPr>
          <p:spPr>
            <a:xfrm flipH="1" rot="10800000">
              <a:off x="1635900" y="2511375"/>
              <a:ext cx="1293000" cy="1643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5" name="Google Shape;795;p39"/>
            <p:cNvCxnSpPr>
              <a:stCxn id="780" idx="3"/>
              <a:endCxn id="775" idx="2"/>
            </p:cNvCxnSpPr>
            <p:nvPr/>
          </p:nvCxnSpPr>
          <p:spPr>
            <a:xfrm flipH="1" rot="10800000">
              <a:off x="1635900" y="3110475"/>
              <a:ext cx="1293000" cy="104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6" name="Google Shape;796;p39"/>
            <p:cNvCxnSpPr>
              <a:stCxn id="780" idx="3"/>
              <a:endCxn id="776" idx="2"/>
            </p:cNvCxnSpPr>
            <p:nvPr/>
          </p:nvCxnSpPr>
          <p:spPr>
            <a:xfrm>
              <a:off x="1635900" y="4154475"/>
              <a:ext cx="1293000" cy="27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97" name="Google Shape;797;p39"/>
            <p:cNvSpPr/>
            <p:nvPr/>
          </p:nvSpPr>
          <p:spPr>
            <a:xfrm>
              <a:off x="3750950" y="2327738"/>
              <a:ext cx="367500" cy="367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600"/>
                <a:t>y</a:t>
              </a:r>
              <a:r>
                <a:rPr baseline="-25000" lang="zh-TW" sz="1600"/>
                <a:t>2</a:t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3750950" y="1728775"/>
              <a:ext cx="367500" cy="367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600"/>
                <a:t>y</a:t>
              </a:r>
              <a:r>
                <a:rPr baseline="-25000" lang="zh-TW" sz="1600"/>
                <a:t>1</a:t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3750950" y="2926725"/>
              <a:ext cx="367500" cy="367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600"/>
                <a:t>y</a:t>
              </a:r>
              <a:r>
                <a:rPr baseline="-25000" lang="zh-TW" sz="1600"/>
                <a:t>3</a:t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3750950" y="4247775"/>
              <a:ext cx="367500" cy="367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300"/>
                <a:t>y</a:t>
              </a:r>
              <a:r>
                <a:rPr baseline="-25000" lang="zh-TW" sz="1200"/>
                <a:t>64</a:t>
              </a:r>
              <a:endParaRPr/>
            </a:p>
          </p:txBody>
        </p:sp>
        <p:cxnSp>
          <p:nvCxnSpPr>
            <p:cNvPr id="801" name="Google Shape;801;p39"/>
            <p:cNvCxnSpPr>
              <a:stCxn id="773" idx="6"/>
              <a:endCxn id="798" idx="1"/>
            </p:cNvCxnSpPr>
            <p:nvPr/>
          </p:nvCxnSpPr>
          <p:spPr>
            <a:xfrm>
              <a:off x="3296275" y="1912575"/>
              <a:ext cx="454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2" name="Google Shape;802;p39"/>
            <p:cNvCxnSpPr>
              <a:stCxn id="774" idx="6"/>
              <a:endCxn id="797" idx="1"/>
            </p:cNvCxnSpPr>
            <p:nvPr/>
          </p:nvCxnSpPr>
          <p:spPr>
            <a:xfrm>
              <a:off x="3296275" y="2511525"/>
              <a:ext cx="454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3" name="Google Shape;803;p39"/>
            <p:cNvCxnSpPr>
              <a:stCxn id="775" idx="6"/>
              <a:endCxn id="799" idx="1"/>
            </p:cNvCxnSpPr>
            <p:nvPr/>
          </p:nvCxnSpPr>
          <p:spPr>
            <a:xfrm>
              <a:off x="3296275" y="3110475"/>
              <a:ext cx="454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4" name="Google Shape;804;p39"/>
            <p:cNvCxnSpPr>
              <a:stCxn id="776" idx="6"/>
              <a:endCxn id="800" idx="1"/>
            </p:cNvCxnSpPr>
            <p:nvPr/>
          </p:nvCxnSpPr>
          <p:spPr>
            <a:xfrm>
              <a:off x="3296275" y="4431525"/>
              <a:ext cx="454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05" name="Google Shape;805;p39"/>
            <p:cNvSpPr/>
            <p:nvPr/>
          </p:nvSpPr>
          <p:spPr>
            <a:xfrm>
              <a:off x="784375" y="1863300"/>
              <a:ext cx="208500" cy="24825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4328475" y="1728725"/>
              <a:ext cx="208500" cy="28866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 txBox="1"/>
            <p:nvPr/>
          </p:nvSpPr>
          <p:spPr>
            <a:xfrm>
              <a:off x="227375" y="2889000"/>
              <a:ext cx="526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8" name="Google Shape;808;p39"/>
            <p:cNvSpPr txBox="1"/>
            <p:nvPr/>
          </p:nvSpPr>
          <p:spPr>
            <a:xfrm>
              <a:off x="4536975" y="2956475"/>
              <a:ext cx="526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64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9" name="Google Shape;809;p39"/>
            <p:cNvSpPr txBox="1"/>
            <p:nvPr/>
          </p:nvSpPr>
          <p:spPr>
            <a:xfrm rot="5400000">
              <a:off x="3807150" y="3570900"/>
              <a:ext cx="36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0" name="Google Shape;810;p39"/>
            <p:cNvSpPr txBox="1"/>
            <p:nvPr/>
          </p:nvSpPr>
          <p:spPr>
            <a:xfrm rot="5400000">
              <a:off x="1354250" y="3509325"/>
              <a:ext cx="36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11" name="Google Shape;811;p39"/>
          <p:cNvGrpSpPr/>
          <p:nvPr/>
        </p:nvGrpSpPr>
        <p:grpSpPr>
          <a:xfrm>
            <a:off x="5336188" y="2040275"/>
            <a:ext cx="3603300" cy="2720700"/>
            <a:chOff x="5564788" y="2040275"/>
            <a:chExt cx="3603300" cy="2720700"/>
          </a:xfrm>
        </p:grpSpPr>
        <p:grpSp>
          <p:nvGrpSpPr>
            <p:cNvPr id="812" name="Google Shape;812;p39"/>
            <p:cNvGrpSpPr/>
            <p:nvPr/>
          </p:nvGrpSpPr>
          <p:grpSpPr>
            <a:xfrm>
              <a:off x="5751188" y="2393425"/>
              <a:ext cx="3230488" cy="2014400"/>
              <a:chOff x="5761113" y="2057625"/>
              <a:chExt cx="3230488" cy="2014400"/>
            </a:xfrm>
          </p:grpSpPr>
          <p:sp>
            <p:nvSpPr>
              <p:cNvPr id="813" name="Google Shape;813;p39"/>
              <p:cNvSpPr/>
              <p:nvPr/>
            </p:nvSpPr>
            <p:spPr>
              <a:xfrm>
                <a:off x="5761113" y="2082425"/>
                <a:ext cx="987600" cy="1989600"/>
              </a:xfrm>
              <a:prstGeom prst="rect">
                <a:avLst/>
              </a:prstGeom>
              <a:solidFill>
                <a:srgbClr val="C9DAF8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800">
                    <a:latin typeface="Open Sans"/>
                    <a:ea typeface="Open Sans"/>
                    <a:cs typeface="Open Sans"/>
                    <a:sym typeface="Open Sans"/>
                  </a:rPr>
                  <a:t>W</a:t>
                </a:r>
                <a:endParaRPr b="1" i="1" sz="180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(64x32)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4" name="Google Shape;814;p39"/>
              <p:cNvSpPr/>
              <p:nvPr/>
            </p:nvSpPr>
            <p:spPr>
              <a:xfrm>
                <a:off x="8704500" y="2057625"/>
                <a:ext cx="287100" cy="1989600"/>
              </a:xfrm>
              <a:prstGeom prst="rect">
                <a:avLst/>
              </a:prstGeom>
              <a:solidFill>
                <a:srgbClr val="FFF2CC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600">
                    <a:latin typeface="Open Sans"/>
                    <a:ea typeface="Open Sans"/>
                    <a:cs typeface="Open Sans"/>
                    <a:sym typeface="Open Sans"/>
                  </a:rPr>
                  <a:t>y</a:t>
                </a:r>
                <a:endParaRPr b="1" i="1"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5" name="Google Shape;815;p39"/>
              <p:cNvSpPr/>
              <p:nvPr/>
            </p:nvSpPr>
            <p:spPr>
              <a:xfrm>
                <a:off x="7209250" y="2702975"/>
                <a:ext cx="287100" cy="748500"/>
              </a:xfrm>
              <a:prstGeom prst="rect">
                <a:avLst/>
              </a:prstGeom>
              <a:solidFill>
                <a:srgbClr val="D9EAD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600">
                    <a:latin typeface="Open Sans"/>
                    <a:ea typeface="Open Sans"/>
                    <a:cs typeface="Open Sans"/>
                    <a:sym typeface="Open Sans"/>
                  </a:rPr>
                  <a:t>x</a:t>
                </a:r>
                <a:endParaRPr b="1" i="1"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6" name="Google Shape;816;p39"/>
              <p:cNvSpPr txBox="1"/>
              <p:nvPr/>
            </p:nvSpPr>
            <p:spPr>
              <a:xfrm>
                <a:off x="6795238" y="2861675"/>
                <a:ext cx="367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x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7" name="Google Shape;817;p39"/>
              <p:cNvSpPr txBox="1"/>
              <p:nvPr/>
            </p:nvSpPr>
            <p:spPr>
              <a:xfrm>
                <a:off x="8290488" y="2861675"/>
                <a:ext cx="367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=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>
                <a:off x="7956875" y="2082425"/>
                <a:ext cx="287100" cy="1989600"/>
              </a:xfrm>
              <a:prstGeom prst="rect">
                <a:avLst/>
              </a:prstGeom>
              <a:solidFill>
                <a:srgbClr val="C9DAF8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600">
                    <a:latin typeface="Open Sans"/>
                    <a:ea typeface="Open Sans"/>
                    <a:cs typeface="Open Sans"/>
                    <a:sym typeface="Open Sans"/>
                  </a:rPr>
                  <a:t>b</a:t>
                </a:r>
                <a:endParaRPr b="1" i="1"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9" name="Google Shape;819;p39"/>
              <p:cNvSpPr txBox="1"/>
              <p:nvPr/>
            </p:nvSpPr>
            <p:spPr>
              <a:xfrm>
                <a:off x="7542850" y="2861675"/>
                <a:ext cx="367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+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820" name="Google Shape;820;p39"/>
            <p:cNvSpPr/>
            <p:nvPr/>
          </p:nvSpPr>
          <p:spPr>
            <a:xfrm>
              <a:off x="5564788" y="2040275"/>
              <a:ext cx="3603300" cy="2720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Neural Network Layers</a:t>
            </a:r>
            <a:endParaRPr/>
          </a:p>
        </p:txBody>
      </p:sp>
      <p:sp>
        <p:nvSpPr>
          <p:cNvPr id="826" name="Google Shape;826;p40"/>
          <p:cNvSpPr txBox="1"/>
          <p:nvPr>
            <p:ph idx="1" type="body"/>
          </p:nvPr>
        </p:nvSpPr>
        <p:spPr>
          <a:xfrm>
            <a:off x="311700" y="1266325"/>
            <a:ext cx="49359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Linear Layer (</a:t>
            </a:r>
            <a:r>
              <a:rPr b="1" lang="zh-TW"/>
              <a:t>Fully-connected</a:t>
            </a:r>
            <a:r>
              <a:rPr lang="zh-TW"/>
              <a:t> Layer)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827" name="Google Shape;8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625" y="1872438"/>
            <a:ext cx="2340134" cy="30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225" y="2834383"/>
            <a:ext cx="2836425" cy="11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Neural Network Layers</a:t>
            </a:r>
            <a:endParaRPr/>
          </a:p>
        </p:txBody>
      </p:sp>
      <p:sp>
        <p:nvSpPr>
          <p:cNvPr id="834" name="Google Shape;834;p41"/>
          <p:cNvSpPr txBox="1"/>
          <p:nvPr>
            <p:ph idx="1" type="body"/>
          </p:nvPr>
        </p:nvSpPr>
        <p:spPr>
          <a:xfrm>
            <a:off x="311700" y="1266325"/>
            <a:ext cx="85206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Linear Layer (</a:t>
            </a:r>
            <a:r>
              <a:rPr b="1" lang="zh-TW"/>
              <a:t>Fully-connected</a:t>
            </a:r>
            <a:r>
              <a:rPr lang="zh-TW"/>
              <a:t> Layer)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layer = torch.nn.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Linear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(32, 64)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layer.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weight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torch.Size([64, 32])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layer.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bias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torch.Size([64])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835" name="Google Shape;835;p41"/>
          <p:cNvGrpSpPr/>
          <p:nvPr/>
        </p:nvGrpSpPr>
        <p:grpSpPr>
          <a:xfrm>
            <a:off x="5336188" y="2040275"/>
            <a:ext cx="3603300" cy="2720700"/>
            <a:chOff x="5564788" y="2040275"/>
            <a:chExt cx="3603300" cy="2720700"/>
          </a:xfrm>
        </p:grpSpPr>
        <p:grpSp>
          <p:nvGrpSpPr>
            <p:cNvPr id="836" name="Google Shape;836;p41"/>
            <p:cNvGrpSpPr/>
            <p:nvPr/>
          </p:nvGrpSpPr>
          <p:grpSpPr>
            <a:xfrm>
              <a:off x="5751188" y="2393425"/>
              <a:ext cx="3230488" cy="2014400"/>
              <a:chOff x="5761113" y="2057625"/>
              <a:chExt cx="3230488" cy="2014400"/>
            </a:xfrm>
          </p:grpSpPr>
          <p:sp>
            <p:nvSpPr>
              <p:cNvPr id="837" name="Google Shape;837;p41"/>
              <p:cNvSpPr/>
              <p:nvPr/>
            </p:nvSpPr>
            <p:spPr>
              <a:xfrm>
                <a:off x="5761113" y="2082425"/>
                <a:ext cx="987600" cy="1989600"/>
              </a:xfrm>
              <a:prstGeom prst="rect">
                <a:avLst/>
              </a:prstGeom>
              <a:solidFill>
                <a:srgbClr val="C9DAF8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800">
                    <a:latin typeface="Open Sans"/>
                    <a:ea typeface="Open Sans"/>
                    <a:cs typeface="Open Sans"/>
                    <a:sym typeface="Open Sans"/>
                  </a:rPr>
                  <a:t>W</a:t>
                </a:r>
                <a:endParaRPr b="1" i="1" sz="180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(64x32)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8" name="Google Shape;838;p41"/>
              <p:cNvSpPr/>
              <p:nvPr/>
            </p:nvSpPr>
            <p:spPr>
              <a:xfrm>
                <a:off x="8704500" y="2057625"/>
                <a:ext cx="287100" cy="1989600"/>
              </a:xfrm>
              <a:prstGeom prst="rect">
                <a:avLst/>
              </a:prstGeom>
              <a:solidFill>
                <a:srgbClr val="FFF2CC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600">
                    <a:latin typeface="Open Sans"/>
                    <a:ea typeface="Open Sans"/>
                    <a:cs typeface="Open Sans"/>
                    <a:sym typeface="Open Sans"/>
                  </a:rPr>
                  <a:t>y</a:t>
                </a:r>
                <a:endParaRPr b="1" i="1"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9" name="Google Shape;839;p41"/>
              <p:cNvSpPr/>
              <p:nvPr/>
            </p:nvSpPr>
            <p:spPr>
              <a:xfrm>
                <a:off x="7209250" y="2702975"/>
                <a:ext cx="287100" cy="748500"/>
              </a:xfrm>
              <a:prstGeom prst="rect">
                <a:avLst/>
              </a:prstGeom>
              <a:solidFill>
                <a:srgbClr val="D9EAD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600">
                    <a:latin typeface="Open Sans"/>
                    <a:ea typeface="Open Sans"/>
                    <a:cs typeface="Open Sans"/>
                    <a:sym typeface="Open Sans"/>
                  </a:rPr>
                  <a:t>x</a:t>
                </a:r>
                <a:endParaRPr b="1" i="1"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0" name="Google Shape;840;p41"/>
              <p:cNvSpPr txBox="1"/>
              <p:nvPr/>
            </p:nvSpPr>
            <p:spPr>
              <a:xfrm>
                <a:off x="6795238" y="2861675"/>
                <a:ext cx="367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x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1" name="Google Shape;841;p41"/>
              <p:cNvSpPr txBox="1"/>
              <p:nvPr/>
            </p:nvSpPr>
            <p:spPr>
              <a:xfrm>
                <a:off x="8290488" y="2861675"/>
                <a:ext cx="367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=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2" name="Google Shape;842;p41"/>
              <p:cNvSpPr/>
              <p:nvPr/>
            </p:nvSpPr>
            <p:spPr>
              <a:xfrm>
                <a:off x="7956875" y="2082425"/>
                <a:ext cx="287100" cy="1989600"/>
              </a:xfrm>
              <a:prstGeom prst="rect">
                <a:avLst/>
              </a:prstGeom>
              <a:solidFill>
                <a:srgbClr val="C9DAF8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600">
                    <a:latin typeface="Open Sans"/>
                    <a:ea typeface="Open Sans"/>
                    <a:cs typeface="Open Sans"/>
                    <a:sym typeface="Open Sans"/>
                  </a:rPr>
                  <a:t>b</a:t>
                </a:r>
                <a:endParaRPr b="1" i="1"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3" name="Google Shape;843;p41"/>
              <p:cNvSpPr txBox="1"/>
              <p:nvPr/>
            </p:nvSpPr>
            <p:spPr>
              <a:xfrm>
                <a:off x="7542850" y="2861675"/>
                <a:ext cx="367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+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844" name="Google Shape;844;p41"/>
            <p:cNvSpPr/>
            <p:nvPr/>
          </p:nvSpPr>
          <p:spPr>
            <a:xfrm>
              <a:off x="5564788" y="2040275"/>
              <a:ext cx="3603300" cy="2720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Prerequisites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1300" y="740300"/>
            <a:ext cx="1513699" cy="15136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7363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assume you are already familiar with…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zh-TW"/>
              <a:t>Python3</a:t>
            </a:r>
            <a:endParaRPr b="1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■"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if-else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 loop, function, file IO, class, ...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refs: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link1</a:t>
            </a:r>
            <a:r>
              <a:rPr lang="zh-TW"/>
              <a:t>,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link2</a:t>
            </a:r>
            <a:r>
              <a:rPr lang="zh-TW"/>
              <a:t>,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link3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b="1" lang="zh-TW"/>
              <a:t>NumPy</a:t>
            </a:r>
            <a:endParaRPr b="1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array &amp; array operations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ref: </a:t>
            </a:r>
            <a:r>
              <a:rPr lang="zh-TW" u="sng">
                <a:solidFill>
                  <a:schemeClr val="hlink"/>
                </a:solidFill>
                <a:hlinkClick r:id="rId7"/>
              </a:rPr>
              <a:t>link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10222" y="2734901"/>
            <a:ext cx="1595875" cy="168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Activation Functions</a:t>
            </a:r>
            <a:endParaRPr/>
          </a:p>
        </p:txBody>
      </p:sp>
      <p:sp>
        <p:nvSpPr>
          <p:cNvPr id="850" name="Google Shape;850;p42"/>
          <p:cNvSpPr txBox="1"/>
          <p:nvPr>
            <p:ph idx="1" type="body"/>
          </p:nvPr>
        </p:nvSpPr>
        <p:spPr>
          <a:xfrm>
            <a:off x="311700" y="1266325"/>
            <a:ext cx="85206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Sigmoid Activation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nn.Sigmoid()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ReLU Activation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nn.ReLU()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851" name="Google Shape;851;p42"/>
          <p:cNvPicPr preferRelativeResize="0"/>
          <p:nvPr/>
        </p:nvPicPr>
        <p:blipFill rotWithShape="1">
          <a:blip r:embed="rId3">
            <a:alphaModFix/>
          </a:blip>
          <a:srcRect b="11217" l="13198" r="10686" t="13145"/>
          <a:stretch/>
        </p:blipFill>
        <p:spPr>
          <a:xfrm>
            <a:off x="6211475" y="2954575"/>
            <a:ext cx="2620826" cy="1953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42"/>
          <p:cNvPicPr preferRelativeResize="0"/>
          <p:nvPr/>
        </p:nvPicPr>
        <p:blipFill rotWithShape="1">
          <a:blip r:embed="rId4">
            <a:alphaModFix/>
          </a:blip>
          <a:srcRect b="11490" l="13365" r="10519" t="12866"/>
          <a:stretch/>
        </p:blipFill>
        <p:spPr>
          <a:xfrm>
            <a:off x="6211475" y="765775"/>
            <a:ext cx="2620826" cy="19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of the DNN Training Procedure</a:t>
            </a:r>
            <a:endParaRPr/>
          </a:p>
        </p:txBody>
      </p:sp>
      <p:grpSp>
        <p:nvGrpSpPr>
          <p:cNvPr id="858" name="Google Shape;858;p43"/>
          <p:cNvGrpSpPr/>
          <p:nvPr/>
        </p:nvGrpSpPr>
        <p:grpSpPr>
          <a:xfrm>
            <a:off x="1066700" y="2061300"/>
            <a:ext cx="1604400" cy="2605600"/>
            <a:chOff x="1066700" y="2061300"/>
            <a:chExt cx="1604400" cy="2605600"/>
          </a:xfrm>
        </p:grpSpPr>
        <p:sp>
          <p:nvSpPr>
            <p:cNvPr id="859" name="Google Shape;859;p43"/>
            <p:cNvSpPr/>
            <p:nvPr/>
          </p:nvSpPr>
          <p:spPr>
            <a:xfrm>
              <a:off x="1066700" y="20613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Define Neural Network</a:t>
              </a:r>
              <a:endParaRPr sz="1600"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1066700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Loss Function</a:t>
              </a:r>
              <a:endParaRPr b="1" sz="1600"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66700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Optimizer</a:t>
              </a:r>
              <a:endParaRPr sz="1600"/>
            </a:p>
          </p:txBody>
        </p:sp>
      </p:grpSp>
      <p:sp>
        <p:nvSpPr>
          <p:cNvPr id="862" name="Google Shape;862;p43"/>
          <p:cNvSpPr/>
          <p:nvPr/>
        </p:nvSpPr>
        <p:spPr>
          <a:xfrm>
            <a:off x="3264075" y="1264200"/>
            <a:ext cx="1604400" cy="79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Load Data</a:t>
            </a:r>
            <a:endParaRPr sz="1600"/>
          </a:p>
        </p:txBody>
      </p:sp>
      <p:grpSp>
        <p:nvGrpSpPr>
          <p:cNvPr id="863" name="Google Shape;863;p43"/>
          <p:cNvGrpSpPr/>
          <p:nvPr/>
        </p:nvGrpSpPr>
        <p:grpSpPr>
          <a:xfrm>
            <a:off x="2671100" y="2061300"/>
            <a:ext cx="2197375" cy="2207050"/>
            <a:chOff x="2671100" y="2061300"/>
            <a:chExt cx="2197375" cy="2207050"/>
          </a:xfrm>
        </p:grpSpPr>
        <p:grpSp>
          <p:nvGrpSpPr>
            <p:cNvPr id="864" name="Google Shape;864;p43"/>
            <p:cNvGrpSpPr/>
            <p:nvPr/>
          </p:nvGrpSpPr>
          <p:grpSpPr>
            <a:xfrm>
              <a:off x="2671100" y="2459850"/>
              <a:ext cx="2197375" cy="1808500"/>
              <a:chOff x="2671100" y="2459850"/>
              <a:chExt cx="2197375" cy="1808500"/>
            </a:xfrm>
          </p:grpSpPr>
          <p:sp>
            <p:nvSpPr>
              <p:cNvPr id="865" name="Google Shape;865;p43"/>
              <p:cNvSpPr/>
              <p:nvPr/>
            </p:nvSpPr>
            <p:spPr>
              <a:xfrm>
                <a:off x="3264075" y="2965550"/>
                <a:ext cx="1604400" cy="7971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/>
                  <a:t>Training</a:t>
                </a:r>
                <a:endParaRPr sz="1600"/>
              </a:p>
            </p:txBody>
          </p:sp>
          <p:cxnSp>
            <p:nvCxnSpPr>
              <p:cNvPr id="866" name="Google Shape;866;p43"/>
              <p:cNvCxnSpPr>
                <a:stCxn id="859" idx="3"/>
                <a:endCxn id="865" idx="1"/>
              </p:cNvCxnSpPr>
              <p:nvPr/>
            </p:nvCxnSpPr>
            <p:spPr>
              <a:xfrm>
                <a:off x="2671100" y="24598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67" name="Google Shape;867;p43"/>
              <p:cNvCxnSpPr>
                <a:stCxn id="860" idx="3"/>
                <a:endCxn id="865" idx="1"/>
              </p:cNvCxnSpPr>
              <p:nvPr/>
            </p:nvCxnSpPr>
            <p:spPr>
              <a:xfrm>
                <a:off x="2671100" y="3364100"/>
                <a:ext cx="593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68" name="Google Shape;868;p43"/>
              <p:cNvCxnSpPr>
                <a:stCxn id="861" idx="3"/>
                <a:endCxn id="865" idx="1"/>
              </p:cNvCxnSpPr>
              <p:nvPr/>
            </p:nvCxnSpPr>
            <p:spPr>
              <a:xfrm flipH="1" rot="10800000">
                <a:off x="2671100" y="33641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869" name="Google Shape;869;p43"/>
            <p:cNvCxnSpPr>
              <a:stCxn id="862" idx="2"/>
              <a:endCxn id="865" idx="0"/>
            </p:cNvCxnSpPr>
            <p:nvPr/>
          </p:nvCxnSpPr>
          <p:spPr>
            <a:xfrm>
              <a:off x="4066275" y="2061300"/>
              <a:ext cx="0" cy="90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70" name="Google Shape;870;p43"/>
          <p:cNvGrpSpPr/>
          <p:nvPr/>
        </p:nvGrpSpPr>
        <p:grpSpPr>
          <a:xfrm>
            <a:off x="4868475" y="3364100"/>
            <a:ext cx="1604400" cy="1302800"/>
            <a:chOff x="4868475" y="3364100"/>
            <a:chExt cx="1604400" cy="1302800"/>
          </a:xfrm>
        </p:grpSpPr>
        <p:sp>
          <p:nvSpPr>
            <p:cNvPr id="871" name="Google Shape;871;p43"/>
            <p:cNvSpPr/>
            <p:nvPr/>
          </p:nvSpPr>
          <p:spPr>
            <a:xfrm>
              <a:off x="4868475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Validation</a:t>
              </a:r>
              <a:endParaRPr sz="1600"/>
            </a:p>
          </p:txBody>
        </p:sp>
        <p:cxnSp>
          <p:nvCxnSpPr>
            <p:cNvPr id="872" name="Google Shape;872;p43"/>
            <p:cNvCxnSpPr>
              <a:stCxn id="865" idx="3"/>
              <a:endCxn id="871" idx="0"/>
            </p:cNvCxnSpPr>
            <p:nvPr/>
          </p:nvCxnSpPr>
          <p:spPr>
            <a:xfrm>
              <a:off x="4868475" y="3364100"/>
              <a:ext cx="802200" cy="505800"/>
            </a:xfrm>
            <a:prstGeom prst="curvedConnector2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873" name="Google Shape;873;p43"/>
          <p:cNvCxnSpPr>
            <a:stCxn id="871" idx="1"/>
            <a:endCxn id="865" idx="2"/>
          </p:cNvCxnSpPr>
          <p:nvPr/>
        </p:nvCxnSpPr>
        <p:spPr>
          <a:xfrm rot="10800000">
            <a:off x="4066275" y="3762550"/>
            <a:ext cx="802200" cy="505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74" name="Google Shape;874;p43"/>
          <p:cNvGrpSpPr/>
          <p:nvPr/>
        </p:nvGrpSpPr>
        <p:grpSpPr>
          <a:xfrm>
            <a:off x="4868475" y="2965550"/>
            <a:ext cx="3208800" cy="797100"/>
            <a:chOff x="4868475" y="2965550"/>
            <a:chExt cx="3208800" cy="797100"/>
          </a:xfrm>
        </p:grpSpPr>
        <p:sp>
          <p:nvSpPr>
            <p:cNvPr id="875" name="Google Shape;875;p43"/>
            <p:cNvSpPr/>
            <p:nvPr/>
          </p:nvSpPr>
          <p:spPr>
            <a:xfrm>
              <a:off x="6472875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Testing</a:t>
              </a:r>
              <a:endParaRPr sz="1600"/>
            </a:p>
          </p:txBody>
        </p:sp>
        <p:cxnSp>
          <p:nvCxnSpPr>
            <p:cNvPr id="876" name="Google Shape;876;p43"/>
            <p:cNvCxnSpPr>
              <a:endCxn id="875" idx="1"/>
            </p:cNvCxnSpPr>
            <p:nvPr/>
          </p:nvCxnSpPr>
          <p:spPr>
            <a:xfrm>
              <a:off x="4868475" y="3364100"/>
              <a:ext cx="1604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877" name="Google Shape;877;p43"/>
          <p:cNvCxnSpPr>
            <a:stCxn id="862" idx="2"/>
            <a:endCxn id="871" idx="0"/>
          </p:cNvCxnSpPr>
          <p:nvPr/>
        </p:nvCxnSpPr>
        <p:spPr>
          <a:xfrm flipH="1" rot="-5400000">
            <a:off x="3964275" y="2163300"/>
            <a:ext cx="1808400" cy="1604400"/>
          </a:xfrm>
          <a:prstGeom prst="curvedConnector3">
            <a:avLst>
              <a:gd fmla="val 39249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78" name="Google Shape;878;p43"/>
          <p:cNvCxnSpPr>
            <a:stCxn id="862" idx="2"/>
            <a:endCxn id="875" idx="0"/>
          </p:cNvCxnSpPr>
          <p:nvPr/>
        </p:nvCxnSpPr>
        <p:spPr>
          <a:xfrm flipH="1" rot="-5400000">
            <a:off x="5218575" y="909000"/>
            <a:ext cx="904200" cy="3208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879" name="Google Shape;879;p43"/>
          <p:cNvGrpSpPr/>
          <p:nvPr/>
        </p:nvGrpSpPr>
        <p:grpSpPr>
          <a:xfrm>
            <a:off x="891800" y="1152413"/>
            <a:ext cx="1954200" cy="3747988"/>
            <a:chOff x="891800" y="1152413"/>
            <a:chExt cx="1954200" cy="3747988"/>
          </a:xfrm>
        </p:grpSpPr>
        <p:sp>
          <p:nvSpPr>
            <p:cNvPr id="880" name="Google Shape;880;p43"/>
            <p:cNvSpPr/>
            <p:nvPr/>
          </p:nvSpPr>
          <p:spPr>
            <a:xfrm>
              <a:off x="891800" y="1827800"/>
              <a:ext cx="1954200" cy="307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3"/>
            <p:cNvSpPr txBox="1"/>
            <p:nvPr/>
          </p:nvSpPr>
          <p:spPr>
            <a:xfrm>
              <a:off x="1066700" y="1152413"/>
              <a:ext cx="1604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torch.nn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torch.optim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882" name="Google Shape;882;p43"/>
          <p:cNvGrpSpPr/>
          <p:nvPr/>
        </p:nvGrpSpPr>
        <p:grpSpPr>
          <a:xfrm>
            <a:off x="3089175" y="1055850"/>
            <a:ext cx="4988100" cy="1213800"/>
            <a:chOff x="3089175" y="1055850"/>
            <a:chExt cx="4988100" cy="1213800"/>
          </a:xfrm>
        </p:grpSpPr>
        <p:sp>
          <p:nvSpPr>
            <p:cNvPr id="883" name="Google Shape;883;p43"/>
            <p:cNvSpPr/>
            <p:nvPr/>
          </p:nvSpPr>
          <p:spPr>
            <a:xfrm>
              <a:off x="3089175" y="1055850"/>
              <a:ext cx="1954200" cy="1213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3"/>
            <p:cNvSpPr txBox="1"/>
            <p:nvPr/>
          </p:nvSpPr>
          <p:spPr>
            <a:xfrm>
              <a:off x="5043375" y="1324200"/>
              <a:ext cx="303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torch.utils.data.Dataset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torch.utils.data.Dataloader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Loss Functions</a:t>
            </a:r>
            <a:endParaRPr/>
          </a:p>
        </p:txBody>
      </p:sp>
      <p:sp>
        <p:nvSpPr>
          <p:cNvPr id="890" name="Google Shape;890;p44"/>
          <p:cNvSpPr txBox="1"/>
          <p:nvPr>
            <p:ph idx="1" type="body"/>
          </p:nvPr>
        </p:nvSpPr>
        <p:spPr>
          <a:xfrm>
            <a:off x="311700" y="1266325"/>
            <a:ext cx="8520600" cy="29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Mean Squared Error (for linear regression)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nn.MSELoss()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Cross Entropy (for classification)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nn.CrossEntropyLoss()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Build your own neural network</a:t>
            </a:r>
            <a:endParaRPr/>
          </a:p>
        </p:txBody>
      </p:sp>
      <p:sp>
        <p:nvSpPr>
          <p:cNvPr id="896" name="Google Shape;896;p45"/>
          <p:cNvSpPr txBox="1"/>
          <p:nvPr>
            <p:ph idx="1" type="body"/>
          </p:nvPr>
        </p:nvSpPr>
        <p:spPr>
          <a:xfrm>
            <a:off x="311700" y="1266325"/>
            <a:ext cx="3900000" cy="3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import torch.nn as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</a:t>
            </a:r>
            <a:endParaRPr b="1"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class MyModel(</a:t>
            </a:r>
            <a:r>
              <a:rPr b="1" lang="zh-TW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nn.Module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def __init__(self):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super(MyModel, self).__init__()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self.net = </a:t>
            </a:r>
            <a:r>
              <a:rPr b="1" lang="zh-TW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nn.Sequential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   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nn.Linear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(10, 32),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   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nn.Sigmoid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(),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   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nn.Linear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(32, 1)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def </a:t>
            </a:r>
            <a:r>
              <a:rPr b="1" lang="zh-TW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forward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(self, x):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return self.net(x)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897" name="Google Shape;897;p45"/>
          <p:cNvGrpSpPr/>
          <p:nvPr/>
        </p:nvGrpSpPr>
        <p:grpSpPr>
          <a:xfrm>
            <a:off x="4211700" y="2101085"/>
            <a:ext cx="4554000" cy="1508753"/>
            <a:chOff x="4211700" y="2101125"/>
            <a:chExt cx="4554000" cy="1122000"/>
          </a:xfrm>
        </p:grpSpPr>
        <p:sp>
          <p:nvSpPr>
            <p:cNvPr id="898" name="Google Shape;898;p45"/>
            <p:cNvSpPr/>
            <p:nvPr/>
          </p:nvSpPr>
          <p:spPr>
            <a:xfrm>
              <a:off x="4211700" y="2101125"/>
              <a:ext cx="190200" cy="11220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5"/>
            <p:cNvSpPr txBox="1"/>
            <p:nvPr/>
          </p:nvSpPr>
          <p:spPr>
            <a:xfrm>
              <a:off x="4572000" y="2490377"/>
              <a:ext cx="41937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Initialize your model &amp; define layers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00" name="Google Shape;900;p45"/>
          <p:cNvGrpSpPr/>
          <p:nvPr/>
        </p:nvGrpSpPr>
        <p:grpSpPr>
          <a:xfrm>
            <a:off x="4211700" y="3743801"/>
            <a:ext cx="4554000" cy="668371"/>
            <a:chOff x="4211700" y="3403925"/>
            <a:chExt cx="4554000" cy="1349700"/>
          </a:xfrm>
        </p:grpSpPr>
        <p:sp>
          <p:nvSpPr>
            <p:cNvPr id="901" name="Google Shape;901;p45"/>
            <p:cNvSpPr/>
            <p:nvPr/>
          </p:nvSpPr>
          <p:spPr>
            <a:xfrm>
              <a:off x="4211700" y="3403925"/>
              <a:ext cx="190200" cy="13497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5"/>
            <p:cNvSpPr txBox="1"/>
            <p:nvPr/>
          </p:nvSpPr>
          <p:spPr>
            <a:xfrm>
              <a:off x="4572000" y="3625919"/>
              <a:ext cx="41937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Compute output of your NN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Build your own neural network</a:t>
            </a:r>
            <a:endParaRPr/>
          </a:p>
        </p:txBody>
      </p:sp>
      <p:grpSp>
        <p:nvGrpSpPr>
          <p:cNvPr id="908" name="Google Shape;908;p46"/>
          <p:cNvGrpSpPr/>
          <p:nvPr/>
        </p:nvGrpSpPr>
        <p:grpSpPr>
          <a:xfrm>
            <a:off x="5533275" y="1096025"/>
            <a:ext cx="2928300" cy="3828788"/>
            <a:chOff x="5533275" y="1181175"/>
            <a:chExt cx="2928300" cy="3828788"/>
          </a:xfrm>
        </p:grpSpPr>
        <p:sp>
          <p:nvSpPr>
            <p:cNvPr id="909" name="Google Shape;909;p46"/>
            <p:cNvSpPr/>
            <p:nvPr/>
          </p:nvSpPr>
          <p:spPr>
            <a:xfrm>
              <a:off x="6659925" y="4658363"/>
              <a:ext cx="675000" cy="351600"/>
            </a:xfrm>
            <a:prstGeom prst="rect">
              <a:avLst/>
            </a:prstGeom>
            <a:solidFill>
              <a:srgbClr val="F3F3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6179775" y="3843038"/>
              <a:ext cx="1635300" cy="5514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Linear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6179775" y="1796663"/>
              <a:ext cx="1635300" cy="5514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Linear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5533275" y="3227513"/>
              <a:ext cx="2928300" cy="351600"/>
            </a:xfrm>
            <a:prstGeom prst="rect">
              <a:avLst/>
            </a:prstGeom>
            <a:solidFill>
              <a:srgbClr val="F3F3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6179775" y="2611983"/>
              <a:ext cx="1635300" cy="3516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Sigmoid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914" name="Google Shape;914;p46"/>
            <p:cNvCxnSpPr>
              <a:stCxn id="909" idx="0"/>
              <a:endCxn id="910" idx="2"/>
            </p:cNvCxnSpPr>
            <p:nvPr/>
          </p:nvCxnSpPr>
          <p:spPr>
            <a:xfrm rot="10800000">
              <a:off x="6997425" y="4394363"/>
              <a:ext cx="0" cy="26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5" name="Google Shape;915;p46"/>
            <p:cNvCxnSpPr>
              <a:stCxn id="910" idx="0"/>
              <a:endCxn id="912" idx="2"/>
            </p:cNvCxnSpPr>
            <p:nvPr/>
          </p:nvCxnSpPr>
          <p:spPr>
            <a:xfrm rot="10800000">
              <a:off x="6997425" y="3579038"/>
              <a:ext cx="0" cy="26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6" name="Google Shape;916;p46"/>
            <p:cNvCxnSpPr>
              <a:stCxn id="912" idx="0"/>
              <a:endCxn id="913" idx="2"/>
            </p:cNvCxnSpPr>
            <p:nvPr/>
          </p:nvCxnSpPr>
          <p:spPr>
            <a:xfrm rot="10800000">
              <a:off x="6997425" y="2963513"/>
              <a:ext cx="0" cy="26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7" name="Google Shape;917;p46"/>
            <p:cNvCxnSpPr>
              <a:stCxn id="913" idx="0"/>
              <a:endCxn id="911" idx="2"/>
            </p:cNvCxnSpPr>
            <p:nvPr/>
          </p:nvCxnSpPr>
          <p:spPr>
            <a:xfrm rot="10800000">
              <a:off x="6997425" y="2347983"/>
              <a:ext cx="0" cy="26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18" name="Google Shape;918;p46"/>
            <p:cNvSpPr/>
            <p:nvPr/>
          </p:nvSpPr>
          <p:spPr>
            <a:xfrm>
              <a:off x="6806025" y="1181175"/>
              <a:ext cx="382800" cy="351600"/>
            </a:xfrm>
            <a:prstGeom prst="rect">
              <a:avLst/>
            </a:prstGeom>
            <a:solidFill>
              <a:srgbClr val="F3F3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919" name="Google Shape;919;p46"/>
            <p:cNvCxnSpPr>
              <a:stCxn id="911" idx="0"/>
              <a:endCxn id="918" idx="2"/>
            </p:cNvCxnSpPr>
            <p:nvPr/>
          </p:nvCxnSpPr>
          <p:spPr>
            <a:xfrm rot="10800000">
              <a:off x="6997425" y="1532663"/>
              <a:ext cx="0" cy="26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20" name="Google Shape;920;p46"/>
          <p:cNvSpPr txBox="1"/>
          <p:nvPr>
            <p:ph idx="1" type="body"/>
          </p:nvPr>
        </p:nvSpPr>
        <p:spPr>
          <a:xfrm>
            <a:off x="311700" y="1266325"/>
            <a:ext cx="4034400" cy="3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import torch.nn as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</a:t>
            </a:r>
            <a:endParaRPr b="1"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class MyModel(</a:t>
            </a:r>
            <a:r>
              <a:rPr b="1" lang="zh-TW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nn.Module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def __init__(self):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super(MyModel, self).__init__()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self.net = </a:t>
            </a:r>
            <a:r>
              <a:rPr b="1" lang="zh-TW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nn.Sequential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   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nn.Linear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(10, 32),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   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nn.Sigmoid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(),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   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nn.Linear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(32, 1)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def </a:t>
            </a:r>
            <a:r>
              <a:rPr b="1" lang="zh-TW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forward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(self, x):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return self.net(x)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of the DNN Training Procedure</a:t>
            </a:r>
            <a:endParaRPr/>
          </a:p>
        </p:txBody>
      </p:sp>
      <p:grpSp>
        <p:nvGrpSpPr>
          <p:cNvPr id="926" name="Google Shape;926;p47"/>
          <p:cNvGrpSpPr/>
          <p:nvPr/>
        </p:nvGrpSpPr>
        <p:grpSpPr>
          <a:xfrm>
            <a:off x="1066700" y="2061300"/>
            <a:ext cx="1604400" cy="2605600"/>
            <a:chOff x="1066700" y="2061300"/>
            <a:chExt cx="1604400" cy="2605600"/>
          </a:xfrm>
        </p:grpSpPr>
        <p:sp>
          <p:nvSpPr>
            <p:cNvPr id="927" name="Google Shape;927;p47"/>
            <p:cNvSpPr/>
            <p:nvPr/>
          </p:nvSpPr>
          <p:spPr>
            <a:xfrm>
              <a:off x="1066700" y="20613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Define Neural Network</a:t>
              </a:r>
              <a:endParaRPr sz="1600"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1066700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Loss Function</a:t>
              </a:r>
              <a:endParaRPr sz="1600"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1066700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Optimizer</a:t>
              </a:r>
              <a:endParaRPr b="1" sz="1600"/>
            </a:p>
          </p:txBody>
        </p:sp>
      </p:grpSp>
      <p:sp>
        <p:nvSpPr>
          <p:cNvPr id="930" name="Google Shape;930;p47"/>
          <p:cNvSpPr/>
          <p:nvPr/>
        </p:nvSpPr>
        <p:spPr>
          <a:xfrm>
            <a:off x="3264075" y="1264200"/>
            <a:ext cx="1604400" cy="79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Load Data</a:t>
            </a:r>
            <a:endParaRPr sz="1600"/>
          </a:p>
        </p:txBody>
      </p:sp>
      <p:grpSp>
        <p:nvGrpSpPr>
          <p:cNvPr id="931" name="Google Shape;931;p47"/>
          <p:cNvGrpSpPr/>
          <p:nvPr/>
        </p:nvGrpSpPr>
        <p:grpSpPr>
          <a:xfrm>
            <a:off x="2671100" y="2061300"/>
            <a:ext cx="2197375" cy="2207050"/>
            <a:chOff x="2671100" y="2061300"/>
            <a:chExt cx="2197375" cy="2207050"/>
          </a:xfrm>
        </p:grpSpPr>
        <p:grpSp>
          <p:nvGrpSpPr>
            <p:cNvPr id="932" name="Google Shape;932;p47"/>
            <p:cNvGrpSpPr/>
            <p:nvPr/>
          </p:nvGrpSpPr>
          <p:grpSpPr>
            <a:xfrm>
              <a:off x="2671100" y="2459850"/>
              <a:ext cx="2197375" cy="1808500"/>
              <a:chOff x="2671100" y="2459850"/>
              <a:chExt cx="2197375" cy="1808500"/>
            </a:xfrm>
          </p:grpSpPr>
          <p:sp>
            <p:nvSpPr>
              <p:cNvPr id="933" name="Google Shape;933;p47"/>
              <p:cNvSpPr/>
              <p:nvPr/>
            </p:nvSpPr>
            <p:spPr>
              <a:xfrm>
                <a:off x="3264075" y="2965550"/>
                <a:ext cx="1604400" cy="7971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/>
                  <a:t>Training</a:t>
                </a:r>
                <a:endParaRPr sz="1600"/>
              </a:p>
            </p:txBody>
          </p:sp>
          <p:cxnSp>
            <p:nvCxnSpPr>
              <p:cNvPr id="934" name="Google Shape;934;p47"/>
              <p:cNvCxnSpPr>
                <a:stCxn id="927" idx="3"/>
                <a:endCxn id="933" idx="1"/>
              </p:cNvCxnSpPr>
              <p:nvPr/>
            </p:nvCxnSpPr>
            <p:spPr>
              <a:xfrm>
                <a:off x="2671100" y="24598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35" name="Google Shape;935;p47"/>
              <p:cNvCxnSpPr>
                <a:stCxn id="928" idx="3"/>
                <a:endCxn id="933" idx="1"/>
              </p:cNvCxnSpPr>
              <p:nvPr/>
            </p:nvCxnSpPr>
            <p:spPr>
              <a:xfrm>
                <a:off x="2671100" y="3364100"/>
                <a:ext cx="593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36" name="Google Shape;936;p47"/>
              <p:cNvCxnSpPr>
                <a:stCxn id="929" idx="3"/>
                <a:endCxn id="933" idx="1"/>
              </p:cNvCxnSpPr>
              <p:nvPr/>
            </p:nvCxnSpPr>
            <p:spPr>
              <a:xfrm flipH="1" rot="10800000">
                <a:off x="2671100" y="33641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937" name="Google Shape;937;p47"/>
            <p:cNvCxnSpPr>
              <a:stCxn id="930" idx="2"/>
              <a:endCxn id="933" idx="0"/>
            </p:cNvCxnSpPr>
            <p:nvPr/>
          </p:nvCxnSpPr>
          <p:spPr>
            <a:xfrm>
              <a:off x="4066275" y="2061300"/>
              <a:ext cx="0" cy="90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38" name="Google Shape;938;p47"/>
          <p:cNvGrpSpPr/>
          <p:nvPr/>
        </p:nvGrpSpPr>
        <p:grpSpPr>
          <a:xfrm>
            <a:off x="4868475" y="3364100"/>
            <a:ext cx="1604400" cy="1302800"/>
            <a:chOff x="4868475" y="3364100"/>
            <a:chExt cx="1604400" cy="1302800"/>
          </a:xfrm>
        </p:grpSpPr>
        <p:sp>
          <p:nvSpPr>
            <p:cNvPr id="939" name="Google Shape;939;p47"/>
            <p:cNvSpPr/>
            <p:nvPr/>
          </p:nvSpPr>
          <p:spPr>
            <a:xfrm>
              <a:off x="4868475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Validation</a:t>
              </a:r>
              <a:endParaRPr sz="1600"/>
            </a:p>
          </p:txBody>
        </p:sp>
        <p:cxnSp>
          <p:nvCxnSpPr>
            <p:cNvPr id="940" name="Google Shape;940;p47"/>
            <p:cNvCxnSpPr>
              <a:stCxn id="933" idx="3"/>
              <a:endCxn id="939" idx="0"/>
            </p:cNvCxnSpPr>
            <p:nvPr/>
          </p:nvCxnSpPr>
          <p:spPr>
            <a:xfrm>
              <a:off x="4868475" y="3364100"/>
              <a:ext cx="802200" cy="505800"/>
            </a:xfrm>
            <a:prstGeom prst="curvedConnector2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41" name="Google Shape;941;p47"/>
          <p:cNvCxnSpPr>
            <a:stCxn id="939" idx="1"/>
            <a:endCxn id="933" idx="2"/>
          </p:cNvCxnSpPr>
          <p:nvPr/>
        </p:nvCxnSpPr>
        <p:spPr>
          <a:xfrm rot="10800000">
            <a:off x="4066275" y="3762550"/>
            <a:ext cx="802200" cy="505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42" name="Google Shape;942;p47"/>
          <p:cNvGrpSpPr/>
          <p:nvPr/>
        </p:nvGrpSpPr>
        <p:grpSpPr>
          <a:xfrm>
            <a:off x="4868475" y="2965550"/>
            <a:ext cx="3208800" cy="797100"/>
            <a:chOff x="4868475" y="2965550"/>
            <a:chExt cx="3208800" cy="797100"/>
          </a:xfrm>
        </p:grpSpPr>
        <p:sp>
          <p:nvSpPr>
            <p:cNvPr id="943" name="Google Shape;943;p47"/>
            <p:cNvSpPr/>
            <p:nvPr/>
          </p:nvSpPr>
          <p:spPr>
            <a:xfrm>
              <a:off x="6472875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Testing</a:t>
              </a:r>
              <a:endParaRPr sz="1600"/>
            </a:p>
          </p:txBody>
        </p:sp>
        <p:cxnSp>
          <p:nvCxnSpPr>
            <p:cNvPr id="944" name="Google Shape;944;p47"/>
            <p:cNvCxnSpPr>
              <a:endCxn id="943" idx="1"/>
            </p:cNvCxnSpPr>
            <p:nvPr/>
          </p:nvCxnSpPr>
          <p:spPr>
            <a:xfrm>
              <a:off x="4868475" y="3364100"/>
              <a:ext cx="1604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45" name="Google Shape;945;p47"/>
          <p:cNvCxnSpPr>
            <a:stCxn id="930" idx="2"/>
            <a:endCxn id="939" idx="0"/>
          </p:cNvCxnSpPr>
          <p:nvPr/>
        </p:nvCxnSpPr>
        <p:spPr>
          <a:xfrm flipH="1" rot="-5400000">
            <a:off x="3964275" y="2163300"/>
            <a:ext cx="1808400" cy="1604400"/>
          </a:xfrm>
          <a:prstGeom prst="curvedConnector3">
            <a:avLst>
              <a:gd fmla="val 39249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47"/>
          <p:cNvCxnSpPr>
            <a:stCxn id="930" idx="2"/>
            <a:endCxn id="943" idx="0"/>
          </p:cNvCxnSpPr>
          <p:nvPr/>
        </p:nvCxnSpPr>
        <p:spPr>
          <a:xfrm flipH="1" rot="-5400000">
            <a:off x="5218575" y="909000"/>
            <a:ext cx="904200" cy="3208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947" name="Google Shape;947;p47"/>
          <p:cNvGrpSpPr/>
          <p:nvPr/>
        </p:nvGrpSpPr>
        <p:grpSpPr>
          <a:xfrm>
            <a:off x="891800" y="1152413"/>
            <a:ext cx="1954200" cy="3747988"/>
            <a:chOff x="891800" y="1152413"/>
            <a:chExt cx="1954200" cy="3747988"/>
          </a:xfrm>
        </p:grpSpPr>
        <p:sp>
          <p:nvSpPr>
            <p:cNvPr id="948" name="Google Shape;948;p47"/>
            <p:cNvSpPr/>
            <p:nvPr/>
          </p:nvSpPr>
          <p:spPr>
            <a:xfrm>
              <a:off x="891800" y="1827800"/>
              <a:ext cx="1954200" cy="307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7"/>
            <p:cNvSpPr txBox="1"/>
            <p:nvPr/>
          </p:nvSpPr>
          <p:spPr>
            <a:xfrm>
              <a:off x="1066700" y="1152413"/>
              <a:ext cx="1604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torch.nn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torch.optim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950" name="Google Shape;950;p47"/>
          <p:cNvGrpSpPr/>
          <p:nvPr/>
        </p:nvGrpSpPr>
        <p:grpSpPr>
          <a:xfrm>
            <a:off x="3089175" y="1055850"/>
            <a:ext cx="4988100" cy="1213800"/>
            <a:chOff x="3089175" y="1055850"/>
            <a:chExt cx="4988100" cy="1213800"/>
          </a:xfrm>
        </p:grpSpPr>
        <p:sp>
          <p:nvSpPr>
            <p:cNvPr id="951" name="Google Shape;951;p47"/>
            <p:cNvSpPr/>
            <p:nvPr/>
          </p:nvSpPr>
          <p:spPr>
            <a:xfrm>
              <a:off x="3089175" y="1055850"/>
              <a:ext cx="1954200" cy="1213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7"/>
            <p:cNvSpPr txBox="1"/>
            <p:nvPr/>
          </p:nvSpPr>
          <p:spPr>
            <a:xfrm>
              <a:off x="5043375" y="1324200"/>
              <a:ext cx="303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torch.utils.data.Dataset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torch.utils.data.Dataloader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torch.optim</a:t>
            </a:r>
            <a:endParaRPr/>
          </a:p>
        </p:txBody>
      </p:sp>
      <p:sp>
        <p:nvSpPr>
          <p:cNvPr id="958" name="Google Shape;958;p48"/>
          <p:cNvSpPr txBox="1"/>
          <p:nvPr>
            <p:ph idx="1" type="body"/>
          </p:nvPr>
        </p:nvSpPr>
        <p:spPr>
          <a:xfrm>
            <a:off x="311700" y="1266325"/>
            <a:ext cx="8520600" cy="23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Optimization algorithms</a:t>
            </a:r>
            <a:r>
              <a:rPr lang="zh-TW"/>
              <a:t> for neural networks (gradient descent)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Stochastic Gradient Descent (SGD)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torch.optim.SGD(</a:t>
            </a:r>
            <a:r>
              <a:rPr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params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, lr, momentum = 0)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59" name="Google Shape;959;p48"/>
          <p:cNvSpPr txBox="1"/>
          <p:nvPr/>
        </p:nvSpPr>
        <p:spPr>
          <a:xfrm>
            <a:off x="2769575" y="4011750"/>
            <a:ext cx="237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model.parameters()</a:t>
            </a:r>
            <a:endParaRPr sz="18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960" name="Google Shape;960;p48"/>
          <p:cNvCxnSpPr>
            <a:stCxn id="959" idx="0"/>
          </p:cNvCxnSpPr>
          <p:nvPr/>
        </p:nvCxnSpPr>
        <p:spPr>
          <a:xfrm rot="10800000">
            <a:off x="3295325" y="3060750"/>
            <a:ext cx="660000" cy="95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of the DNN Training Procedure</a:t>
            </a:r>
            <a:endParaRPr/>
          </a:p>
        </p:txBody>
      </p:sp>
      <p:grpSp>
        <p:nvGrpSpPr>
          <p:cNvPr id="966" name="Google Shape;966;p49"/>
          <p:cNvGrpSpPr/>
          <p:nvPr/>
        </p:nvGrpSpPr>
        <p:grpSpPr>
          <a:xfrm>
            <a:off x="1066700" y="2061300"/>
            <a:ext cx="1604400" cy="2605600"/>
            <a:chOff x="1066700" y="2061300"/>
            <a:chExt cx="1604400" cy="2605600"/>
          </a:xfrm>
        </p:grpSpPr>
        <p:sp>
          <p:nvSpPr>
            <p:cNvPr id="967" name="Google Shape;967;p49"/>
            <p:cNvSpPr/>
            <p:nvPr/>
          </p:nvSpPr>
          <p:spPr>
            <a:xfrm>
              <a:off x="1066700" y="20613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Define Neural Network</a:t>
              </a:r>
              <a:endParaRPr sz="1600"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1066700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Loss Function</a:t>
              </a:r>
              <a:endParaRPr sz="1600"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1066700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Optimizer</a:t>
              </a:r>
              <a:endParaRPr sz="1600"/>
            </a:p>
          </p:txBody>
        </p:sp>
      </p:grpSp>
      <p:sp>
        <p:nvSpPr>
          <p:cNvPr id="970" name="Google Shape;970;p49"/>
          <p:cNvSpPr/>
          <p:nvPr/>
        </p:nvSpPr>
        <p:spPr>
          <a:xfrm>
            <a:off x="3264075" y="1264200"/>
            <a:ext cx="1604400" cy="79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Load Data</a:t>
            </a:r>
            <a:endParaRPr sz="1600"/>
          </a:p>
        </p:txBody>
      </p:sp>
      <p:grpSp>
        <p:nvGrpSpPr>
          <p:cNvPr id="971" name="Google Shape;971;p49"/>
          <p:cNvGrpSpPr/>
          <p:nvPr/>
        </p:nvGrpSpPr>
        <p:grpSpPr>
          <a:xfrm>
            <a:off x="2671100" y="2061300"/>
            <a:ext cx="2197375" cy="2207050"/>
            <a:chOff x="2671100" y="2061300"/>
            <a:chExt cx="2197375" cy="2207050"/>
          </a:xfrm>
        </p:grpSpPr>
        <p:grpSp>
          <p:nvGrpSpPr>
            <p:cNvPr id="972" name="Google Shape;972;p49"/>
            <p:cNvGrpSpPr/>
            <p:nvPr/>
          </p:nvGrpSpPr>
          <p:grpSpPr>
            <a:xfrm>
              <a:off x="2671100" y="2459850"/>
              <a:ext cx="2197375" cy="1808500"/>
              <a:chOff x="2671100" y="2459850"/>
              <a:chExt cx="2197375" cy="1808500"/>
            </a:xfrm>
          </p:grpSpPr>
          <p:sp>
            <p:nvSpPr>
              <p:cNvPr id="973" name="Google Shape;973;p49"/>
              <p:cNvSpPr/>
              <p:nvPr/>
            </p:nvSpPr>
            <p:spPr>
              <a:xfrm>
                <a:off x="3264075" y="2965550"/>
                <a:ext cx="1604400" cy="7971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600"/>
                  <a:t>Training</a:t>
                </a:r>
                <a:endParaRPr b="1" sz="1600"/>
              </a:p>
            </p:txBody>
          </p:sp>
          <p:cxnSp>
            <p:nvCxnSpPr>
              <p:cNvPr id="974" name="Google Shape;974;p49"/>
              <p:cNvCxnSpPr>
                <a:stCxn id="967" idx="3"/>
                <a:endCxn id="973" idx="1"/>
              </p:cNvCxnSpPr>
              <p:nvPr/>
            </p:nvCxnSpPr>
            <p:spPr>
              <a:xfrm>
                <a:off x="2671100" y="24598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75" name="Google Shape;975;p49"/>
              <p:cNvCxnSpPr>
                <a:stCxn id="968" idx="3"/>
                <a:endCxn id="973" idx="1"/>
              </p:cNvCxnSpPr>
              <p:nvPr/>
            </p:nvCxnSpPr>
            <p:spPr>
              <a:xfrm>
                <a:off x="2671100" y="3364100"/>
                <a:ext cx="593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76" name="Google Shape;976;p49"/>
              <p:cNvCxnSpPr>
                <a:stCxn id="969" idx="3"/>
                <a:endCxn id="973" idx="1"/>
              </p:cNvCxnSpPr>
              <p:nvPr/>
            </p:nvCxnSpPr>
            <p:spPr>
              <a:xfrm flipH="1" rot="10800000">
                <a:off x="2671100" y="33641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977" name="Google Shape;977;p49"/>
            <p:cNvCxnSpPr>
              <a:stCxn id="970" idx="2"/>
              <a:endCxn id="973" idx="0"/>
            </p:cNvCxnSpPr>
            <p:nvPr/>
          </p:nvCxnSpPr>
          <p:spPr>
            <a:xfrm>
              <a:off x="4066275" y="2061300"/>
              <a:ext cx="0" cy="90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78" name="Google Shape;978;p49"/>
          <p:cNvGrpSpPr/>
          <p:nvPr/>
        </p:nvGrpSpPr>
        <p:grpSpPr>
          <a:xfrm>
            <a:off x="4868475" y="3364100"/>
            <a:ext cx="1604400" cy="1302800"/>
            <a:chOff x="4868475" y="3364100"/>
            <a:chExt cx="1604400" cy="1302800"/>
          </a:xfrm>
        </p:grpSpPr>
        <p:sp>
          <p:nvSpPr>
            <p:cNvPr id="979" name="Google Shape;979;p49"/>
            <p:cNvSpPr/>
            <p:nvPr/>
          </p:nvSpPr>
          <p:spPr>
            <a:xfrm>
              <a:off x="4868475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Validation</a:t>
              </a:r>
              <a:endParaRPr b="1" sz="1600"/>
            </a:p>
          </p:txBody>
        </p:sp>
        <p:cxnSp>
          <p:nvCxnSpPr>
            <p:cNvPr id="980" name="Google Shape;980;p49"/>
            <p:cNvCxnSpPr>
              <a:stCxn id="973" idx="3"/>
              <a:endCxn id="979" idx="0"/>
            </p:cNvCxnSpPr>
            <p:nvPr/>
          </p:nvCxnSpPr>
          <p:spPr>
            <a:xfrm>
              <a:off x="4868475" y="3364100"/>
              <a:ext cx="802200" cy="505800"/>
            </a:xfrm>
            <a:prstGeom prst="curvedConnector2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81" name="Google Shape;981;p49"/>
          <p:cNvCxnSpPr>
            <a:stCxn id="979" idx="1"/>
            <a:endCxn id="973" idx="2"/>
          </p:cNvCxnSpPr>
          <p:nvPr/>
        </p:nvCxnSpPr>
        <p:spPr>
          <a:xfrm rot="10800000">
            <a:off x="4066275" y="3762550"/>
            <a:ext cx="802200" cy="505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82" name="Google Shape;982;p49"/>
          <p:cNvGrpSpPr/>
          <p:nvPr/>
        </p:nvGrpSpPr>
        <p:grpSpPr>
          <a:xfrm>
            <a:off x="4868475" y="2965550"/>
            <a:ext cx="3208800" cy="797100"/>
            <a:chOff x="4868475" y="2965550"/>
            <a:chExt cx="3208800" cy="797100"/>
          </a:xfrm>
        </p:grpSpPr>
        <p:sp>
          <p:nvSpPr>
            <p:cNvPr id="983" name="Google Shape;983;p49"/>
            <p:cNvSpPr/>
            <p:nvPr/>
          </p:nvSpPr>
          <p:spPr>
            <a:xfrm>
              <a:off x="6472875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Testing</a:t>
              </a:r>
              <a:endParaRPr b="1" sz="1600"/>
            </a:p>
          </p:txBody>
        </p:sp>
        <p:cxnSp>
          <p:nvCxnSpPr>
            <p:cNvPr id="984" name="Google Shape;984;p49"/>
            <p:cNvCxnSpPr>
              <a:endCxn id="983" idx="1"/>
            </p:cNvCxnSpPr>
            <p:nvPr/>
          </p:nvCxnSpPr>
          <p:spPr>
            <a:xfrm>
              <a:off x="4868475" y="3364100"/>
              <a:ext cx="1604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85" name="Google Shape;985;p49"/>
          <p:cNvCxnSpPr>
            <a:stCxn id="970" idx="2"/>
            <a:endCxn id="979" idx="0"/>
          </p:cNvCxnSpPr>
          <p:nvPr/>
        </p:nvCxnSpPr>
        <p:spPr>
          <a:xfrm flipH="1" rot="-5400000">
            <a:off x="3964275" y="2163300"/>
            <a:ext cx="1808400" cy="1604400"/>
          </a:xfrm>
          <a:prstGeom prst="curvedConnector3">
            <a:avLst>
              <a:gd fmla="val 39249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86" name="Google Shape;986;p49"/>
          <p:cNvCxnSpPr>
            <a:stCxn id="970" idx="2"/>
            <a:endCxn id="983" idx="0"/>
          </p:cNvCxnSpPr>
          <p:nvPr/>
        </p:nvCxnSpPr>
        <p:spPr>
          <a:xfrm flipH="1" rot="-5400000">
            <a:off x="5218575" y="909000"/>
            <a:ext cx="904200" cy="3208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987" name="Google Shape;987;p49"/>
          <p:cNvGrpSpPr/>
          <p:nvPr/>
        </p:nvGrpSpPr>
        <p:grpSpPr>
          <a:xfrm>
            <a:off x="891800" y="1152413"/>
            <a:ext cx="1954200" cy="3747988"/>
            <a:chOff x="891800" y="1152413"/>
            <a:chExt cx="1954200" cy="3747988"/>
          </a:xfrm>
        </p:grpSpPr>
        <p:sp>
          <p:nvSpPr>
            <p:cNvPr id="988" name="Google Shape;988;p49"/>
            <p:cNvSpPr/>
            <p:nvPr/>
          </p:nvSpPr>
          <p:spPr>
            <a:xfrm>
              <a:off x="891800" y="1827800"/>
              <a:ext cx="1954200" cy="307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9"/>
            <p:cNvSpPr txBox="1"/>
            <p:nvPr/>
          </p:nvSpPr>
          <p:spPr>
            <a:xfrm>
              <a:off x="1066700" y="1152413"/>
              <a:ext cx="1604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torch.nn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torch.optim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990" name="Google Shape;990;p49"/>
          <p:cNvGrpSpPr/>
          <p:nvPr/>
        </p:nvGrpSpPr>
        <p:grpSpPr>
          <a:xfrm>
            <a:off x="3089175" y="1055850"/>
            <a:ext cx="4988100" cy="1213800"/>
            <a:chOff x="3089175" y="1055850"/>
            <a:chExt cx="4988100" cy="1213800"/>
          </a:xfrm>
        </p:grpSpPr>
        <p:sp>
          <p:nvSpPr>
            <p:cNvPr id="991" name="Google Shape;991;p49"/>
            <p:cNvSpPr/>
            <p:nvPr/>
          </p:nvSpPr>
          <p:spPr>
            <a:xfrm>
              <a:off x="3089175" y="1055850"/>
              <a:ext cx="1954200" cy="1213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9"/>
            <p:cNvSpPr txBox="1"/>
            <p:nvPr/>
          </p:nvSpPr>
          <p:spPr>
            <a:xfrm>
              <a:off x="5043375" y="1324200"/>
              <a:ext cx="303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torch.utils.data.Dataset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torch.utils.data.Dataloader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Neural Network Training</a:t>
            </a:r>
            <a:endParaRPr/>
          </a:p>
        </p:txBody>
      </p:sp>
      <p:sp>
        <p:nvSpPr>
          <p:cNvPr id="998" name="Google Shape;998;p50"/>
          <p:cNvSpPr txBox="1"/>
          <p:nvPr>
            <p:ph idx="1" type="body"/>
          </p:nvPr>
        </p:nvSpPr>
        <p:spPr>
          <a:xfrm>
            <a:off x="137425" y="1723525"/>
            <a:ext cx="4815900" cy="24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dataset = MyDataset(file)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tr_set = DataLoader(dataset, 16, shuffle=True)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model = MyModel().to(device)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criterion = nn.MSELoss()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optimizer = torch.optim.SGD(model.parameters(), 0.1)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99" name="Google Shape;999;p50"/>
          <p:cNvSpPr txBox="1"/>
          <p:nvPr>
            <p:ph idx="1" type="body"/>
          </p:nvPr>
        </p:nvSpPr>
        <p:spPr>
          <a:xfrm>
            <a:off x="4953350" y="1723525"/>
            <a:ext cx="4212300" cy="24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read data via MyDataset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put dataset into Dataloader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contruct model and move to device (cpu/cuda)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set loss function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set optimizer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Neural Network Training</a:t>
            </a:r>
            <a:endParaRPr/>
          </a:p>
        </p:txBody>
      </p:sp>
      <p:sp>
        <p:nvSpPr>
          <p:cNvPr id="1005" name="Google Shape;1005;p51"/>
          <p:cNvSpPr txBox="1"/>
          <p:nvPr>
            <p:ph idx="1" type="body"/>
          </p:nvPr>
        </p:nvSpPr>
        <p:spPr>
          <a:xfrm>
            <a:off x="540300" y="1190125"/>
            <a:ext cx="42603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for epoch in range(n_epochs):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	model.train()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	for x, y in tr_set: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optimizer.zero_grad()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x, y = x.to(device), y.to(device)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pred = model(x)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loss = criterion(pred, y)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loss.backward()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optimizer.step()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06" name="Google Shape;1006;p51"/>
          <p:cNvSpPr txBox="1"/>
          <p:nvPr>
            <p:ph idx="1" type="body"/>
          </p:nvPr>
        </p:nvSpPr>
        <p:spPr>
          <a:xfrm>
            <a:off x="4800600" y="1190125"/>
            <a:ext cx="38142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iterate n_epochs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set model to train mode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iterate through the dataloader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set gradient to zero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move data to device (cpu/cuda)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forward pass (compute output)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compute loss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compute gradient (backpropagation)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update model with optimizer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PyTorch?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An open source </a:t>
            </a:r>
            <a:r>
              <a:rPr b="1" lang="zh-TW"/>
              <a:t>machine learning framework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Python package that provides two high-level features: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zh-TW"/>
              <a:t>Tensor</a:t>
            </a:r>
            <a:r>
              <a:rPr lang="zh-TW"/>
              <a:t> computation (like NumPy) with strong </a:t>
            </a:r>
            <a:r>
              <a:rPr b="1" lang="zh-TW"/>
              <a:t>GPU acceleration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Deep neural networks built on a </a:t>
            </a:r>
            <a:r>
              <a:rPr b="1" lang="zh-TW"/>
              <a:t>tape-based autograd</a:t>
            </a:r>
            <a:r>
              <a:rPr lang="zh-TW"/>
              <a:t> system</a:t>
            </a:r>
            <a:endParaRPr/>
          </a:p>
        </p:txBody>
      </p:sp>
      <p:pic>
        <p:nvPicPr>
          <p:cNvPr descr="PyTorch Logo" id="88" name="Google Shape;88;p16"/>
          <p:cNvPicPr preferRelativeResize="0"/>
          <p:nvPr/>
        </p:nvPicPr>
        <p:blipFill rotWithShape="1">
          <a:blip r:embed="rId3">
            <a:alphaModFix/>
          </a:blip>
          <a:srcRect b="0" l="9492" r="9167" t="0"/>
          <a:stretch/>
        </p:blipFill>
        <p:spPr>
          <a:xfrm>
            <a:off x="4069475" y="3493850"/>
            <a:ext cx="4905826" cy="12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Neural Network Evaluation (Validation Set)</a:t>
            </a:r>
            <a:endParaRPr/>
          </a:p>
        </p:txBody>
      </p:sp>
      <p:sp>
        <p:nvSpPr>
          <p:cNvPr id="1012" name="Google Shape;1012;p52"/>
          <p:cNvSpPr txBox="1"/>
          <p:nvPr>
            <p:ph idx="1" type="body"/>
          </p:nvPr>
        </p:nvSpPr>
        <p:spPr>
          <a:xfrm>
            <a:off x="539863" y="1190125"/>
            <a:ext cx="50808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model.eval()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total_loss = 0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for x</a:t>
            </a: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, y</a:t>
            </a: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in </a:t>
            </a: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dv</a:t>
            </a: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_set: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	x, y = x.to(device), y.to(device)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	</a:t>
            </a:r>
            <a:r>
              <a:rPr b="1"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with torch.no_grad():</a:t>
            </a:r>
            <a:endParaRPr b="1"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pred = model(x)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loss = criterion(pred, y)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	total_loss += loss.cpu().item() * len(x)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	avg_loss = total_loss / len(dv_set.dataset)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13" name="Google Shape;1013;p52"/>
          <p:cNvSpPr txBox="1"/>
          <p:nvPr>
            <p:ph idx="1" type="body"/>
          </p:nvPr>
        </p:nvSpPr>
        <p:spPr>
          <a:xfrm>
            <a:off x="5620638" y="1190125"/>
            <a:ext cx="29835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set model to evaluation mode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iterate through the dataloader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move data to device (cpu/cuda)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d</a:t>
            </a: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isable gradient calculation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forward pass (compute output)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compute loss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accumulate loss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compute averaged loss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Neural Network Evaluation (Testing Set)</a:t>
            </a:r>
            <a:endParaRPr/>
          </a:p>
        </p:txBody>
      </p:sp>
      <p:sp>
        <p:nvSpPr>
          <p:cNvPr id="1019" name="Google Shape;1019;p53"/>
          <p:cNvSpPr txBox="1"/>
          <p:nvPr>
            <p:ph idx="1" type="body"/>
          </p:nvPr>
        </p:nvSpPr>
        <p:spPr>
          <a:xfrm>
            <a:off x="539873" y="1190125"/>
            <a:ext cx="41091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model.eval()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preds = []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for x in tt_set: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x = x.to(device)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1"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with torch.no_grad():</a:t>
            </a:r>
            <a:endParaRPr b="1"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pred = model(x)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preds.append(pred.cpu())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20" name="Google Shape;1020;p53"/>
          <p:cNvSpPr txBox="1"/>
          <p:nvPr>
            <p:ph idx="1" type="body"/>
          </p:nvPr>
        </p:nvSpPr>
        <p:spPr>
          <a:xfrm>
            <a:off x="4782438" y="1190125"/>
            <a:ext cx="29835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set model to evaluation mode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iterate through the dataloader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move data to device (cpu/cuda)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disable gradient calculation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forward pass (compute output)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collect prediction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Save/Load a Neural Network</a:t>
            </a:r>
            <a:endParaRPr/>
          </a:p>
        </p:txBody>
      </p:sp>
      <p:sp>
        <p:nvSpPr>
          <p:cNvPr id="1026" name="Google Shape;1026;p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Save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save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(model.state_dict(), path)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Load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ckpt = torch.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load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(path)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model.load_state_dict(ckpt)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More About PyTorch</a:t>
            </a:r>
            <a:endParaRPr/>
          </a:p>
        </p:txBody>
      </p:sp>
      <p:sp>
        <p:nvSpPr>
          <p:cNvPr id="1032" name="Google Shape;1032;p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torchaudio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speech/audio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torchtext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natural language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torchvision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computer 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skorch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scikit-learn + pyTorch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More About PyTorch</a:t>
            </a:r>
            <a:endParaRPr/>
          </a:p>
        </p:txBody>
      </p:sp>
      <p:sp>
        <p:nvSpPr>
          <p:cNvPr id="1038" name="Google Shape;1038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Useful github repositories using PyTorch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Huggingface Transformers</a:t>
            </a:r>
            <a:r>
              <a:rPr lang="zh-TW"/>
              <a:t> (transformer models: BERT, GPT, ...)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u="sng">
                <a:solidFill>
                  <a:schemeClr val="hlink"/>
                </a:solidFill>
                <a:hlinkClick r:id="rId4"/>
              </a:rPr>
              <a:t>Fairseq</a:t>
            </a:r>
            <a:r>
              <a:rPr lang="zh-TW"/>
              <a:t> (sequence modeling for NLP &amp; speech)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u="sng">
                <a:solidFill>
                  <a:schemeClr val="hlink"/>
                </a:solidFill>
                <a:hlinkClick r:id="rId5"/>
              </a:rPr>
              <a:t>ESPnet</a:t>
            </a:r>
            <a:r>
              <a:rPr lang="zh-TW"/>
              <a:t> (speech recognition, translation, synthesis, ...)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Many implementation of papers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...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044" name="Google Shape;1044;p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https://pytorch.org/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4"/>
              </a:rPr>
              <a:t>https://github.com/pytorch/pytorch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5"/>
              </a:rPr>
              <a:t>https://github.com/wkentaro/pytorch-for-numpy-users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6"/>
              </a:rPr>
              <a:t>https://blog.udacity.com/2020/05/pytorch-vs-tensorflow-what-you-need-to-know.html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7"/>
              </a:rPr>
              <a:t>https://www.tensorflow.org/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8"/>
              </a:rPr>
              <a:t>https://numpy.org/</a:t>
            </a:r>
            <a:endParaRPr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58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2400"/>
              <a:t>Any questions?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PyTorch v.s. TensorFlow</a:t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290963" y="144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{8DA2B392-5692-4383-9121-F74D4F56E3D3}</a:tableStyleId>
              </a:tblPr>
              <a:tblGrid>
                <a:gridCol w="1422625"/>
                <a:gridCol w="3569725"/>
                <a:gridCol w="3569725"/>
              </a:tblGrid>
              <a:tr h="91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PyTorch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TensorFlow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Developer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Facebook AI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Google Brain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Interface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Python &amp; C++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Python, C++, JavaScript, Swift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Debug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Easier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Difficult (easier in 2.0)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Application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Research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Production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44119" l="41069" r="40311" t="20098"/>
          <a:stretch/>
        </p:blipFill>
        <p:spPr>
          <a:xfrm>
            <a:off x="7825538" y="1622437"/>
            <a:ext cx="528000" cy="570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orch Logo" id="96" name="Google Shape;96;p17"/>
          <p:cNvPicPr preferRelativeResize="0"/>
          <p:nvPr/>
        </p:nvPicPr>
        <p:blipFill rotWithShape="1">
          <a:blip r:embed="rId4">
            <a:alphaModFix/>
          </a:blip>
          <a:srcRect b="22576" l="9492" r="76497" t="0"/>
          <a:stretch/>
        </p:blipFill>
        <p:spPr>
          <a:xfrm>
            <a:off x="4055561" y="1622427"/>
            <a:ext cx="516427" cy="5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of the DNN Training Procedure</a:t>
            </a:r>
            <a:endParaRPr/>
          </a:p>
        </p:txBody>
      </p:sp>
      <p:grpSp>
        <p:nvGrpSpPr>
          <p:cNvPr id="102" name="Google Shape;102;p18"/>
          <p:cNvGrpSpPr/>
          <p:nvPr/>
        </p:nvGrpSpPr>
        <p:grpSpPr>
          <a:xfrm>
            <a:off x="1066700" y="2061300"/>
            <a:ext cx="1604400" cy="2605600"/>
            <a:chOff x="1066700" y="2061300"/>
            <a:chExt cx="1604400" cy="2605600"/>
          </a:xfrm>
        </p:grpSpPr>
        <p:sp>
          <p:nvSpPr>
            <p:cNvPr id="103" name="Google Shape;103;p18"/>
            <p:cNvSpPr/>
            <p:nvPr/>
          </p:nvSpPr>
          <p:spPr>
            <a:xfrm>
              <a:off x="1066700" y="20613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Define Neural Network</a:t>
              </a:r>
              <a:endParaRPr sz="1600"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1066700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Loss Function</a:t>
              </a:r>
              <a:endParaRPr sz="1600"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1066700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Optimizer</a:t>
              </a:r>
              <a:endParaRPr sz="1600"/>
            </a:p>
          </p:txBody>
        </p:sp>
      </p:grpSp>
      <p:sp>
        <p:nvSpPr>
          <p:cNvPr id="106" name="Google Shape;106;p18"/>
          <p:cNvSpPr/>
          <p:nvPr/>
        </p:nvSpPr>
        <p:spPr>
          <a:xfrm>
            <a:off x="3264075" y="1264200"/>
            <a:ext cx="1604400" cy="79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Load Data</a:t>
            </a:r>
            <a:endParaRPr sz="1600"/>
          </a:p>
        </p:txBody>
      </p:sp>
      <p:grpSp>
        <p:nvGrpSpPr>
          <p:cNvPr id="107" name="Google Shape;107;p18"/>
          <p:cNvGrpSpPr/>
          <p:nvPr/>
        </p:nvGrpSpPr>
        <p:grpSpPr>
          <a:xfrm>
            <a:off x="2671100" y="2061300"/>
            <a:ext cx="2197375" cy="2207050"/>
            <a:chOff x="2671100" y="2061300"/>
            <a:chExt cx="2197375" cy="2207050"/>
          </a:xfrm>
        </p:grpSpPr>
        <p:grpSp>
          <p:nvGrpSpPr>
            <p:cNvPr id="108" name="Google Shape;108;p18"/>
            <p:cNvGrpSpPr/>
            <p:nvPr/>
          </p:nvGrpSpPr>
          <p:grpSpPr>
            <a:xfrm>
              <a:off x="2671100" y="2459850"/>
              <a:ext cx="2197375" cy="1808500"/>
              <a:chOff x="2671100" y="2459850"/>
              <a:chExt cx="2197375" cy="1808500"/>
            </a:xfrm>
          </p:grpSpPr>
          <p:sp>
            <p:nvSpPr>
              <p:cNvPr id="109" name="Google Shape;109;p18"/>
              <p:cNvSpPr/>
              <p:nvPr/>
            </p:nvSpPr>
            <p:spPr>
              <a:xfrm>
                <a:off x="3264075" y="2965550"/>
                <a:ext cx="1604400" cy="7971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/>
                  <a:t>Training</a:t>
                </a:r>
                <a:endParaRPr sz="1600"/>
              </a:p>
            </p:txBody>
          </p:sp>
          <p:cxnSp>
            <p:nvCxnSpPr>
              <p:cNvPr id="110" name="Google Shape;110;p18"/>
              <p:cNvCxnSpPr>
                <a:stCxn id="103" idx="3"/>
                <a:endCxn id="109" idx="1"/>
              </p:cNvCxnSpPr>
              <p:nvPr/>
            </p:nvCxnSpPr>
            <p:spPr>
              <a:xfrm>
                <a:off x="2671100" y="24598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1" name="Google Shape;111;p18"/>
              <p:cNvCxnSpPr>
                <a:stCxn id="104" idx="3"/>
                <a:endCxn id="109" idx="1"/>
              </p:cNvCxnSpPr>
              <p:nvPr/>
            </p:nvCxnSpPr>
            <p:spPr>
              <a:xfrm>
                <a:off x="2671100" y="3364100"/>
                <a:ext cx="593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2" name="Google Shape;112;p18"/>
              <p:cNvCxnSpPr>
                <a:stCxn id="105" idx="3"/>
                <a:endCxn id="109" idx="1"/>
              </p:cNvCxnSpPr>
              <p:nvPr/>
            </p:nvCxnSpPr>
            <p:spPr>
              <a:xfrm flipH="1" rot="10800000">
                <a:off x="2671100" y="33641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13" name="Google Shape;113;p18"/>
            <p:cNvCxnSpPr>
              <a:stCxn id="106" idx="2"/>
              <a:endCxn id="109" idx="0"/>
            </p:cNvCxnSpPr>
            <p:nvPr/>
          </p:nvCxnSpPr>
          <p:spPr>
            <a:xfrm>
              <a:off x="4066275" y="2061300"/>
              <a:ext cx="0" cy="90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4" name="Google Shape;114;p18"/>
          <p:cNvGrpSpPr/>
          <p:nvPr/>
        </p:nvGrpSpPr>
        <p:grpSpPr>
          <a:xfrm>
            <a:off x="4868475" y="3364100"/>
            <a:ext cx="1604400" cy="1302800"/>
            <a:chOff x="4868475" y="3364100"/>
            <a:chExt cx="1604400" cy="1302800"/>
          </a:xfrm>
        </p:grpSpPr>
        <p:sp>
          <p:nvSpPr>
            <p:cNvPr id="115" name="Google Shape;115;p18"/>
            <p:cNvSpPr/>
            <p:nvPr/>
          </p:nvSpPr>
          <p:spPr>
            <a:xfrm>
              <a:off x="4868475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Validation</a:t>
              </a:r>
              <a:endParaRPr sz="1600"/>
            </a:p>
          </p:txBody>
        </p:sp>
        <p:cxnSp>
          <p:nvCxnSpPr>
            <p:cNvPr id="116" name="Google Shape;116;p18"/>
            <p:cNvCxnSpPr>
              <a:stCxn id="109" idx="3"/>
              <a:endCxn id="115" idx="0"/>
            </p:cNvCxnSpPr>
            <p:nvPr/>
          </p:nvCxnSpPr>
          <p:spPr>
            <a:xfrm>
              <a:off x="4868475" y="3364100"/>
              <a:ext cx="802200" cy="505800"/>
            </a:xfrm>
            <a:prstGeom prst="curvedConnector2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17" name="Google Shape;117;p18"/>
          <p:cNvCxnSpPr>
            <a:stCxn id="115" idx="1"/>
            <a:endCxn id="109" idx="2"/>
          </p:cNvCxnSpPr>
          <p:nvPr/>
        </p:nvCxnSpPr>
        <p:spPr>
          <a:xfrm rot="10800000">
            <a:off x="4066275" y="3762550"/>
            <a:ext cx="802200" cy="505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8" name="Google Shape;118;p18"/>
          <p:cNvGrpSpPr/>
          <p:nvPr/>
        </p:nvGrpSpPr>
        <p:grpSpPr>
          <a:xfrm>
            <a:off x="4868475" y="2965550"/>
            <a:ext cx="3208800" cy="797100"/>
            <a:chOff x="4868475" y="2965550"/>
            <a:chExt cx="3208800" cy="797100"/>
          </a:xfrm>
        </p:grpSpPr>
        <p:sp>
          <p:nvSpPr>
            <p:cNvPr id="119" name="Google Shape;119;p18"/>
            <p:cNvSpPr/>
            <p:nvPr/>
          </p:nvSpPr>
          <p:spPr>
            <a:xfrm>
              <a:off x="6472875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Testing</a:t>
              </a:r>
              <a:endParaRPr sz="1600"/>
            </a:p>
          </p:txBody>
        </p:sp>
        <p:cxnSp>
          <p:nvCxnSpPr>
            <p:cNvPr id="120" name="Google Shape;120;p18"/>
            <p:cNvCxnSpPr>
              <a:endCxn id="119" idx="1"/>
            </p:cNvCxnSpPr>
            <p:nvPr/>
          </p:nvCxnSpPr>
          <p:spPr>
            <a:xfrm>
              <a:off x="4868475" y="3364100"/>
              <a:ext cx="1604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21" name="Google Shape;121;p18"/>
          <p:cNvCxnSpPr>
            <a:stCxn id="106" idx="2"/>
            <a:endCxn id="115" idx="0"/>
          </p:cNvCxnSpPr>
          <p:nvPr/>
        </p:nvCxnSpPr>
        <p:spPr>
          <a:xfrm flipH="1" rot="-5400000">
            <a:off x="3964275" y="2163300"/>
            <a:ext cx="1808400" cy="1604400"/>
          </a:xfrm>
          <a:prstGeom prst="curvedConnector3">
            <a:avLst>
              <a:gd fmla="val 39249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8"/>
          <p:cNvCxnSpPr>
            <a:stCxn id="106" idx="2"/>
            <a:endCxn id="119" idx="0"/>
          </p:cNvCxnSpPr>
          <p:nvPr/>
        </p:nvCxnSpPr>
        <p:spPr>
          <a:xfrm flipH="1" rot="-5400000">
            <a:off x="5218575" y="909000"/>
            <a:ext cx="904200" cy="3208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123" name="Google Shape;123;p18"/>
          <p:cNvGrpSpPr/>
          <p:nvPr/>
        </p:nvGrpSpPr>
        <p:grpSpPr>
          <a:xfrm>
            <a:off x="891800" y="1152413"/>
            <a:ext cx="1954200" cy="3747988"/>
            <a:chOff x="891800" y="1152413"/>
            <a:chExt cx="1954200" cy="3747988"/>
          </a:xfrm>
        </p:grpSpPr>
        <p:sp>
          <p:nvSpPr>
            <p:cNvPr id="124" name="Google Shape;124;p18"/>
            <p:cNvSpPr/>
            <p:nvPr/>
          </p:nvSpPr>
          <p:spPr>
            <a:xfrm>
              <a:off x="891800" y="1827800"/>
              <a:ext cx="1954200" cy="307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1066700" y="1152413"/>
              <a:ext cx="1604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torch.nn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torch.optim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126" name="Google Shape;126;p18"/>
          <p:cNvGrpSpPr/>
          <p:nvPr/>
        </p:nvGrpSpPr>
        <p:grpSpPr>
          <a:xfrm>
            <a:off x="3089175" y="1055850"/>
            <a:ext cx="4988100" cy="1213800"/>
            <a:chOff x="3089175" y="1055850"/>
            <a:chExt cx="4988100" cy="1213800"/>
          </a:xfrm>
        </p:grpSpPr>
        <p:sp>
          <p:nvSpPr>
            <p:cNvPr id="127" name="Google Shape;127;p18"/>
            <p:cNvSpPr/>
            <p:nvPr/>
          </p:nvSpPr>
          <p:spPr>
            <a:xfrm>
              <a:off x="3089175" y="1055850"/>
              <a:ext cx="1954200" cy="1213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5043375" y="1324200"/>
              <a:ext cx="303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torch.utils.data.Dataset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torch.utils.data.Dataloader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High-dimensional matrix (array)</a:t>
            </a: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05463" y="2872725"/>
            <a:ext cx="1717500" cy="343500"/>
            <a:chOff x="534400" y="2986850"/>
            <a:chExt cx="1717500" cy="343500"/>
          </a:xfrm>
        </p:grpSpPr>
        <p:sp>
          <p:nvSpPr>
            <p:cNvPr id="136" name="Google Shape;136;p19"/>
            <p:cNvSpPr/>
            <p:nvPr/>
          </p:nvSpPr>
          <p:spPr>
            <a:xfrm>
              <a:off x="5344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8779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12214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15649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19084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9"/>
          <p:cNvGrpSpPr/>
          <p:nvPr/>
        </p:nvGrpSpPr>
        <p:grpSpPr>
          <a:xfrm>
            <a:off x="3438950" y="2529225"/>
            <a:ext cx="1717500" cy="1030500"/>
            <a:chOff x="3043825" y="2986850"/>
            <a:chExt cx="1717500" cy="1030500"/>
          </a:xfrm>
        </p:grpSpPr>
        <p:sp>
          <p:nvSpPr>
            <p:cNvPr id="142" name="Google Shape;142;p19"/>
            <p:cNvSpPr/>
            <p:nvPr/>
          </p:nvSpPr>
          <p:spPr>
            <a:xfrm>
              <a:off x="30438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3873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7308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40743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44178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30438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33873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7308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0743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44178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30438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33873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37308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0743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4178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19"/>
          <p:cNvGrpSpPr/>
          <p:nvPr/>
        </p:nvGrpSpPr>
        <p:grpSpPr>
          <a:xfrm>
            <a:off x="6072437" y="2198775"/>
            <a:ext cx="2266100" cy="1691400"/>
            <a:chOff x="5496000" y="2843150"/>
            <a:chExt cx="2266100" cy="1691400"/>
          </a:xfrm>
        </p:grpSpPr>
        <p:sp>
          <p:nvSpPr>
            <p:cNvPr id="158" name="Google Shape;158;p19"/>
            <p:cNvSpPr/>
            <p:nvPr/>
          </p:nvSpPr>
          <p:spPr>
            <a:xfrm>
              <a:off x="54960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58395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61830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5265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68700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54960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58395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1830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5265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68700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54960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58395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61830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65265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68700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54960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58395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61830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65265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68700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5496000" y="30536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5839500" y="30536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6183000" y="30536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6526500" y="30535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6870000" y="30536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5681800" y="29485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6025300" y="29484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368800" y="29484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6712300" y="29484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7055800" y="29484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867600" y="28432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6211100" y="28432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6554600" y="28432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8100" y="28431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7241600" y="28432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 flipH="1" rot="5400000">
              <a:off x="7077613" y="3188175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 flipH="1" rot="5400000">
              <a:off x="7260482" y="3081474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 flipH="1" rot="5400000">
              <a:off x="7443350" y="2979725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 flipH="1" rot="5400000">
              <a:off x="7077138" y="3526850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 flipH="1" rot="5400000">
              <a:off x="7260007" y="3420149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 flipH="1" rot="5400000">
              <a:off x="7442875" y="3318400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 flipH="1" rot="5400000">
              <a:off x="7077138" y="3870350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 flipH="1" rot="5400000">
              <a:off x="7260007" y="3763649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 flipH="1" rot="5400000">
              <a:off x="7442875" y="3661900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 flipH="1" rot="5400000">
              <a:off x="7077138" y="4215800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 flipH="1" rot="5400000">
              <a:off x="7260007" y="4109099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 flipH="1" rot="5400000">
              <a:off x="7442875" y="4007350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9"/>
          <p:cNvSpPr txBox="1"/>
          <p:nvPr/>
        </p:nvSpPr>
        <p:spPr>
          <a:xfrm>
            <a:off x="805475" y="4332375"/>
            <a:ext cx="17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1-D tensor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3438950" y="4332375"/>
            <a:ext cx="17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-D tensor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6072425" y="4284650"/>
            <a:ext cx="17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-D tensor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Data Type</a:t>
            </a:r>
            <a:endParaRPr/>
          </a:p>
        </p:txBody>
      </p:sp>
      <p:graphicFrame>
        <p:nvGraphicFramePr>
          <p:cNvPr id="213" name="Google Shape;213;p20"/>
          <p:cNvGraphicFramePr/>
          <p:nvPr/>
        </p:nvGraphicFramePr>
        <p:xfrm>
          <a:off x="632100" y="170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{8DA2B392-5692-4383-9121-F74D4F56E3D3}</a:tableStyleId>
              </a:tblPr>
              <a:tblGrid>
                <a:gridCol w="2626600"/>
                <a:gridCol w="2626600"/>
                <a:gridCol w="2626600"/>
              </a:tblGrid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type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dtype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tensor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32-bit floating point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torch.float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torch.FloatTensor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64-bit integer (signed)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torch.long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torch.LongTensor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14" name="Google Shape;214;p20"/>
          <p:cNvSpPr txBox="1"/>
          <p:nvPr/>
        </p:nvSpPr>
        <p:spPr>
          <a:xfrm>
            <a:off x="4442975" y="4538975"/>
            <a:ext cx="46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ref: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https://pytorch.org/docs/stable/tensors.html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Shape of Tensors</a:t>
            </a:r>
            <a:endParaRPr/>
          </a:p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311700" y="1266325"/>
            <a:ext cx="8520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Shape</a:t>
            </a:r>
            <a:endParaRPr/>
          </a:p>
        </p:txBody>
      </p:sp>
      <p:grpSp>
        <p:nvGrpSpPr>
          <p:cNvPr id="221" name="Google Shape;221;p21"/>
          <p:cNvGrpSpPr/>
          <p:nvPr/>
        </p:nvGrpSpPr>
        <p:grpSpPr>
          <a:xfrm>
            <a:off x="805450" y="2054175"/>
            <a:ext cx="1717500" cy="343500"/>
            <a:chOff x="534400" y="2986850"/>
            <a:chExt cx="1717500" cy="343500"/>
          </a:xfrm>
        </p:grpSpPr>
        <p:sp>
          <p:nvSpPr>
            <p:cNvPr id="222" name="Google Shape;222;p21"/>
            <p:cNvSpPr/>
            <p:nvPr/>
          </p:nvSpPr>
          <p:spPr>
            <a:xfrm>
              <a:off x="5344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8779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12214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15649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19084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21"/>
          <p:cNvGrpSpPr/>
          <p:nvPr/>
        </p:nvGrpSpPr>
        <p:grpSpPr>
          <a:xfrm>
            <a:off x="3438938" y="1710675"/>
            <a:ext cx="1717500" cy="1030500"/>
            <a:chOff x="3043825" y="2986850"/>
            <a:chExt cx="1717500" cy="1030500"/>
          </a:xfrm>
        </p:grpSpPr>
        <p:sp>
          <p:nvSpPr>
            <p:cNvPr id="228" name="Google Shape;228;p21"/>
            <p:cNvSpPr/>
            <p:nvPr/>
          </p:nvSpPr>
          <p:spPr>
            <a:xfrm>
              <a:off x="30438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33873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37308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40743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44178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30438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33873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37308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40743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44178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30438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33873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37308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40743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44178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21"/>
          <p:cNvGrpSpPr/>
          <p:nvPr/>
        </p:nvGrpSpPr>
        <p:grpSpPr>
          <a:xfrm>
            <a:off x="6072425" y="1151625"/>
            <a:ext cx="2266100" cy="1691400"/>
            <a:chOff x="5496000" y="2843150"/>
            <a:chExt cx="2266100" cy="1691400"/>
          </a:xfrm>
        </p:grpSpPr>
        <p:sp>
          <p:nvSpPr>
            <p:cNvPr id="244" name="Google Shape;244;p21"/>
            <p:cNvSpPr/>
            <p:nvPr/>
          </p:nvSpPr>
          <p:spPr>
            <a:xfrm>
              <a:off x="54960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58395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61830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5265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8700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54960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58395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61830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65265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68700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54960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58395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61830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65265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68700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54960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58395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61830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65265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68700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5496000" y="30536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5839500" y="30536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6183000" y="30536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6526500" y="30535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6870000" y="30536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5681800" y="29485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6025300" y="29484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6368800" y="29484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6712300" y="29484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7055800" y="29484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5867600" y="28432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6211100" y="28432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6554600" y="28432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6898100" y="28431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7241600" y="28432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 flipH="1" rot="5400000">
              <a:off x="7077613" y="3188175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 flipH="1" rot="5400000">
              <a:off x="7260482" y="3081474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 flipH="1" rot="5400000">
              <a:off x="7443350" y="2979725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 flipH="1" rot="5400000">
              <a:off x="7077138" y="3526850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 flipH="1" rot="5400000">
              <a:off x="7260007" y="3420149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 flipH="1" rot="5400000">
              <a:off x="7442875" y="3318400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 flipH="1" rot="5400000">
              <a:off x="7077138" y="3870350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 flipH="1" rot="5400000">
              <a:off x="7260007" y="3763649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 flipH="1" rot="5400000">
              <a:off x="7442875" y="3661900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 flipH="1" rot="5400000">
              <a:off x="7077138" y="4215800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 flipH="1" rot="5400000">
              <a:off x="7260007" y="4109099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 flipH="1" rot="5400000">
              <a:off x="7442875" y="4007350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21"/>
          <p:cNvSpPr txBox="1"/>
          <p:nvPr/>
        </p:nvSpPr>
        <p:spPr>
          <a:xfrm>
            <a:off x="662800" y="3210350"/>
            <a:ext cx="200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Ubuntu Mono"/>
                <a:ea typeface="Ubuntu Mono"/>
                <a:cs typeface="Ubuntu Mono"/>
                <a:sym typeface="Ubuntu Mono"/>
              </a:rPr>
              <a:t>(5, )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3296300" y="3210350"/>
            <a:ext cx="200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Ubuntu Mono"/>
                <a:ea typeface="Ubuntu Mono"/>
                <a:cs typeface="Ubuntu Mono"/>
                <a:sym typeface="Ubuntu Mono"/>
              </a:rPr>
              <a:t>(3, 5)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6204075" y="3210350"/>
            <a:ext cx="200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Ubuntu Mono"/>
                <a:ea typeface="Ubuntu Mono"/>
                <a:cs typeface="Ubuntu Mono"/>
                <a:sym typeface="Ubuntu Mono"/>
              </a:rPr>
              <a:t>(4, 5, 3)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2199600" y="4463275"/>
            <a:ext cx="474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Open Sans"/>
                <a:ea typeface="Open Sans"/>
                <a:cs typeface="Open Sans"/>
                <a:sym typeface="Open Sans"/>
              </a:rPr>
              <a:t>Note: </a:t>
            </a:r>
            <a:r>
              <a:rPr b="1" lang="zh-TW" sz="18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dim</a:t>
            </a:r>
            <a:r>
              <a:rPr lang="zh-TW" sz="1800">
                <a:latin typeface="Open Sans"/>
                <a:ea typeface="Open Sans"/>
                <a:cs typeface="Open Sans"/>
                <a:sym typeface="Open Sans"/>
              </a:rPr>
              <a:t> in PyTorch</a:t>
            </a:r>
            <a:r>
              <a:rPr lang="zh-TW" sz="1800">
                <a:latin typeface="Ubuntu Mono"/>
                <a:ea typeface="Ubuntu Mono"/>
                <a:cs typeface="Ubuntu Mono"/>
                <a:sym typeface="Ubuntu Mono"/>
              </a:rPr>
              <a:t> == </a:t>
            </a:r>
            <a:r>
              <a:rPr b="1" lang="zh-TW" sz="18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axis</a:t>
            </a:r>
            <a:r>
              <a:rPr lang="zh-TW" sz="1800">
                <a:latin typeface="Open Sans"/>
                <a:ea typeface="Open Sans"/>
                <a:cs typeface="Open Sans"/>
                <a:sym typeface="Open Sans"/>
              </a:rPr>
              <a:t> in NumPy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95" name="Google Shape;295;p21"/>
          <p:cNvGrpSpPr/>
          <p:nvPr/>
        </p:nvGrpSpPr>
        <p:grpSpPr>
          <a:xfrm>
            <a:off x="1209050" y="3577975"/>
            <a:ext cx="7057425" cy="932875"/>
            <a:chOff x="1209050" y="3577975"/>
            <a:chExt cx="7057425" cy="932875"/>
          </a:xfrm>
        </p:grpSpPr>
        <p:grpSp>
          <p:nvGrpSpPr>
            <p:cNvPr id="296" name="Google Shape;296;p21"/>
            <p:cNvGrpSpPr/>
            <p:nvPr/>
          </p:nvGrpSpPr>
          <p:grpSpPr>
            <a:xfrm>
              <a:off x="1209050" y="3641450"/>
              <a:ext cx="713700" cy="869400"/>
              <a:chOff x="1209050" y="3641450"/>
              <a:chExt cx="713700" cy="869400"/>
            </a:xfrm>
          </p:grpSpPr>
          <p:cxnSp>
            <p:nvCxnSpPr>
              <p:cNvPr id="297" name="Google Shape;297;p21"/>
              <p:cNvCxnSpPr>
                <a:stCxn id="298" idx="0"/>
              </p:cNvCxnSpPr>
              <p:nvPr/>
            </p:nvCxnSpPr>
            <p:spPr>
              <a:xfrm rot="10800000">
                <a:off x="1565900" y="3641450"/>
                <a:ext cx="0" cy="469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98" name="Google Shape;298;p21"/>
              <p:cNvSpPr txBox="1"/>
              <p:nvPr/>
            </p:nvSpPr>
            <p:spPr>
              <a:xfrm>
                <a:off x="1209050" y="4110650"/>
                <a:ext cx="713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dim 0</a:t>
                </a:r>
                <a:endParaRPr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99" name="Google Shape;299;p21"/>
            <p:cNvGrpSpPr/>
            <p:nvPr/>
          </p:nvGrpSpPr>
          <p:grpSpPr>
            <a:xfrm>
              <a:off x="3628763" y="3577975"/>
              <a:ext cx="713700" cy="885300"/>
              <a:chOff x="1209050" y="3625550"/>
              <a:chExt cx="713700" cy="885300"/>
            </a:xfrm>
          </p:grpSpPr>
          <p:cxnSp>
            <p:nvCxnSpPr>
              <p:cNvPr id="300" name="Google Shape;300;p21"/>
              <p:cNvCxnSpPr>
                <a:stCxn id="301" idx="0"/>
              </p:cNvCxnSpPr>
              <p:nvPr/>
            </p:nvCxnSpPr>
            <p:spPr>
              <a:xfrm flipH="1" rot="10800000">
                <a:off x="1565900" y="3625550"/>
                <a:ext cx="107700" cy="485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01" name="Google Shape;301;p21"/>
              <p:cNvSpPr txBox="1"/>
              <p:nvPr/>
            </p:nvSpPr>
            <p:spPr>
              <a:xfrm>
                <a:off x="1209050" y="4110650"/>
                <a:ext cx="713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dim 0</a:t>
                </a:r>
                <a:endParaRPr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02" name="Google Shape;302;p21"/>
            <p:cNvGrpSpPr/>
            <p:nvPr/>
          </p:nvGrpSpPr>
          <p:grpSpPr>
            <a:xfrm>
              <a:off x="4263775" y="3587875"/>
              <a:ext cx="713700" cy="875400"/>
              <a:chOff x="1374600" y="3587875"/>
              <a:chExt cx="713700" cy="875400"/>
            </a:xfrm>
          </p:grpSpPr>
          <p:cxnSp>
            <p:nvCxnSpPr>
              <p:cNvPr id="303" name="Google Shape;303;p21"/>
              <p:cNvCxnSpPr>
                <a:stCxn id="304" idx="0"/>
              </p:cNvCxnSpPr>
              <p:nvPr/>
            </p:nvCxnSpPr>
            <p:spPr>
              <a:xfrm rot="10800000">
                <a:off x="1612650" y="3587875"/>
                <a:ext cx="118800" cy="475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04" name="Google Shape;304;p21"/>
              <p:cNvSpPr txBox="1"/>
              <p:nvPr/>
            </p:nvSpPr>
            <p:spPr>
              <a:xfrm>
                <a:off x="1374600" y="4063075"/>
                <a:ext cx="713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dim 1</a:t>
                </a:r>
                <a:endParaRPr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05" name="Google Shape;305;p21"/>
            <p:cNvGrpSpPr/>
            <p:nvPr/>
          </p:nvGrpSpPr>
          <p:grpSpPr>
            <a:xfrm>
              <a:off x="6204063" y="3597625"/>
              <a:ext cx="713700" cy="870600"/>
              <a:chOff x="1209050" y="3640250"/>
              <a:chExt cx="713700" cy="870600"/>
            </a:xfrm>
          </p:grpSpPr>
          <p:cxnSp>
            <p:nvCxnSpPr>
              <p:cNvPr id="306" name="Google Shape;306;p21"/>
              <p:cNvCxnSpPr>
                <a:stCxn id="307" idx="0"/>
              </p:cNvCxnSpPr>
              <p:nvPr/>
            </p:nvCxnSpPr>
            <p:spPr>
              <a:xfrm flipH="1" rot="10800000">
                <a:off x="1565900" y="3640250"/>
                <a:ext cx="323100" cy="470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07" name="Google Shape;307;p21"/>
              <p:cNvSpPr txBox="1"/>
              <p:nvPr/>
            </p:nvSpPr>
            <p:spPr>
              <a:xfrm>
                <a:off x="1209050" y="4110650"/>
                <a:ext cx="713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dim 0</a:t>
                </a:r>
                <a:endParaRPr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08" name="Google Shape;308;p21"/>
            <p:cNvGrpSpPr/>
            <p:nvPr/>
          </p:nvGrpSpPr>
          <p:grpSpPr>
            <a:xfrm>
              <a:off x="6848625" y="3641425"/>
              <a:ext cx="713700" cy="816900"/>
              <a:chOff x="1374600" y="3646375"/>
              <a:chExt cx="713700" cy="816900"/>
            </a:xfrm>
          </p:grpSpPr>
          <p:cxnSp>
            <p:nvCxnSpPr>
              <p:cNvPr id="309" name="Google Shape;309;p21"/>
              <p:cNvCxnSpPr>
                <a:stCxn id="310" idx="0"/>
                <a:endCxn id="293" idx="2"/>
              </p:cNvCxnSpPr>
              <p:nvPr/>
            </p:nvCxnSpPr>
            <p:spPr>
              <a:xfrm rot="10800000">
                <a:off x="1731450" y="3646375"/>
                <a:ext cx="0" cy="416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10" name="Google Shape;310;p21"/>
              <p:cNvSpPr txBox="1"/>
              <p:nvPr/>
            </p:nvSpPr>
            <p:spPr>
              <a:xfrm>
                <a:off x="1374600" y="4063075"/>
                <a:ext cx="713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dim 1</a:t>
                </a:r>
                <a:endParaRPr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11" name="Google Shape;311;p21"/>
            <p:cNvGrpSpPr/>
            <p:nvPr/>
          </p:nvGrpSpPr>
          <p:grpSpPr>
            <a:xfrm>
              <a:off x="7545125" y="3616825"/>
              <a:ext cx="721350" cy="851400"/>
              <a:chOff x="1366950" y="3611875"/>
              <a:chExt cx="721350" cy="851400"/>
            </a:xfrm>
          </p:grpSpPr>
          <p:cxnSp>
            <p:nvCxnSpPr>
              <p:cNvPr id="312" name="Google Shape;312;p21"/>
              <p:cNvCxnSpPr>
                <a:stCxn id="313" idx="0"/>
              </p:cNvCxnSpPr>
              <p:nvPr/>
            </p:nvCxnSpPr>
            <p:spPr>
              <a:xfrm rot="10800000">
                <a:off x="1366950" y="3611875"/>
                <a:ext cx="364500" cy="451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13" name="Google Shape;313;p21"/>
              <p:cNvSpPr txBox="1"/>
              <p:nvPr/>
            </p:nvSpPr>
            <p:spPr>
              <a:xfrm>
                <a:off x="1374600" y="4063075"/>
                <a:ext cx="713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dim 2</a:t>
                </a:r>
                <a:endParaRPr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314" name="Google Shape;314;p21"/>
          <p:cNvSpPr txBox="1"/>
          <p:nvPr/>
        </p:nvSpPr>
        <p:spPr>
          <a:xfrm>
            <a:off x="1457800" y="2531200"/>
            <a:ext cx="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21"/>
          <p:cNvSpPr txBox="1"/>
          <p:nvPr/>
        </p:nvSpPr>
        <p:spPr>
          <a:xfrm>
            <a:off x="4091300" y="2760213"/>
            <a:ext cx="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21"/>
          <p:cNvSpPr txBox="1"/>
          <p:nvPr/>
        </p:nvSpPr>
        <p:spPr>
          <a:xfrm>
            <a:off x="3026150" y="2029413"/>
            <a:ext cx="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21"/>
          <p:cNvSpPr txBox="1"/>
          <p:nvPr/>
        </p:nvSpPr>
        <p:spPr>
          <a:xfrm>
            <a:off x="6724800" y="2843013"/>
            <a:ext cx="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5659625" y="1915513"/>
            <a:ext cx="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21"/>
          <p:cNvSpPr txBox="1"/>
          <p:nvPr/>
        </p:nvSpPr>
        <p:spPr>
          <a:xfrm>
            <a:off x="8006475" y="2643813"/>
            <a:ext cx="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