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Now" charset="1" panose="00000500000000000000"/>
      <p:regular r:id="rId14"/>
    </p:embeddedFont>
    <p:embeddedFont>
      <p:font typeface="Now Bold" charset="1" panose="00000800000000000000"/>
      <p:regular r:id="rId15"/>
    </p:embeddedFont>
    <p:embeddedFont>
      <p:font typeface="Now Thin" charset="1" panose="00000300000000000000"/>
      <p:regular r:id="rId16"/>
    </p:embeddedFont>
    <p:embeddedFont>
      <p:font typeface="Now Light" charset="1" panose="00000400000000000000"/>
      <p:regular r:id="rId17"/>
    </p:embeddedFont>
    <p:embeddedFont>
      <p:font typeface="Now Medium" charset="1" panose="00000600000000000000"/>
      <p:regular r:id="rId18"/>
    </p:embeddedFont>
    <p:embeddedFont>
      <p:font typeface="Now Heavy" charset="1" panose="00000A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33" Target="slides/slide14.xml" Type="http://schemas.openxmlformats.org/officeDocument/2006/relationships/slide"/><Relationship Id="rId34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748409">
            <a:off x="-1871927" y="7973496"/>
            <a:ext cx="6755091" cy="6130246"/>
          </a:xfrm>
          <a:custGeom>
            <a:avLst/>
            <a:gdLst/>
            <a:ahLst/>
            <a:cxnLst/>
            <a:rect r="r" b="b" t="t" l="l"/>
            <a:pathLst>
              <a:path h="6130246" w="6755091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223819">
            <a:off x="10214960" y="-5715833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74634" y="4512209"/>
            <a:ext cx="8547187" cy="2284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231"/>
              </a:lnSpc>
            </a:pPr>
            <a:r>
              <a:rPr lang="en-US" sz="13307">
                <a:solidFill>
                  <a:srgbClr val="B100E8"/>
                </a:solidFill>
                <a:latin typeface="Now Bold"/>
              </a:rPr>
              <a:t>REACT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028700" y="-14353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8194833">
            <a:off x="14482979" y="8370874"/>
            <a:ext cx="5020066" cy="5020066"/>
          </a:xfrm>
          <a:custGeom>
            <a:avLst/>
            <a:gdLst/>
            <a:ahLst/>
            <a:cxnLst/>
            <a:rect r="r" b="b" t="t" l="l"/>
            <a:pathLst>
              <a:path h="5020066" w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74634" y="3432013"/>
            <a:ext cx="8547187" cy="1308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645"/>
              </a:lnSpc>
            </a:pPr>
            <a:r>
              <a:rPr lang="en-US" sz="7658">
                <a:solidFill>
                  <a:srgbClr val="048AFF"/>
                </a:solidFill>
                <a:latin typeface="Now Bold"/>
              </a:rPr>
              <a:t>WORKSHOP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1593" y="7978496"/>
            <a:ext cx="7827699" cy="43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83"/>
              </a:lnSpc>
              <a:spcBef>
                <a:spcPct val="0"/>
              </a:spcBef>
            </a:pPr>
            <a:r>
              <a:rPr lang="en-US" sz="2913">
                <a:solidFill>
                  <a:srgbClr val="FFFAEB"/>
                </a:solidFill>
                <a:latin typeface="DM Sans Italics"/>
              </a:rPr>
              <a:t>Presenté by: Paul Le Gall</a:t>
            </a:r>
            <a:r>
              <a:rPr lang="en-US" sz="2913">
                <a:solidFill>
                  <a:srgbClr val="FFFAEB"/>
                </a:solidFill>
                <a:latin typeface="DM Sans Italics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82068" y="6583407"/>
            <a:ext cx="8547187" cy="1308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645"/>
              </a:lnSpc>
            </a:pPr>
            <a:r>
              <a:rPr lang="en-US" sz="7658">
                <a:solidFill>
                  <a:srgbClr val="048AFF"/>
                </a:solidFill>
                <a:latin typeface="Now Bold"/>
              </a:rPr>
              <a:t>PARTIE 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41088" y="0"/>
            <a:ext cx="6782652" cy="10287000"/>
            <a:chOff x="0" y="0"/>
            <a:chExt cx="1786377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8637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86377">
                  <a:moveTo>
                    <a:pt x="0" y="0"/>
                  </a:moveTo>
                  <a:lnTo>
                    <a:pt x="1786377" y="0"/>
                  </a:lnTo>
                  <a:lnTo>
                    <a:pt x="1786377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786377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486492">
            <a:off x="15563637" y="8055643"/>
            <a:ext cx="3391326" cy="3387087"/>
          </a:xfrm>
          <a:custGeom>
            <a:avLst/>
            <a:gdLst/>
            <a:ahLst/>
            <a:cxnLst/>
            <a:rect r="r" b="b" t="t" l="l"/>
            <a:pathLst>
              <a:path h="3387087" w="3391326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973881">
            <a:off x="13688271" y="-2206160"/>
            <a:ext cx="3391326" cy="3387087"/>
          </a:xfrm>
          <a:custGeom>
            <a:avLst/>
            <a:gdLst/>
            <a:ahLst/>
            <a:cxnLst/>
            <a:rect r="r" b="b" t="t" l="l"/>
            <a:pathLst>
              <a:path h="3387087" w="3391326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171003" y="1462427"/>
            <a:ext cx="12116997" cy="1018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285"/>
              </a:lnSpc>
              <a:spcBef>
                <a:spcPct val="0"/>
              </a:spcBef>
            </a:pPr>
            <a:r>
              <a:rPr lang="en-US" sz="5960">
                <a:solidFill>
                  <a:srgbClr val="048AFF"/>
                </a:solidFill>
                <a:latin typeface="Now Bold"/>
              </a:rPr>
              <a:t>Concepts de base de Tauri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19414" y="3343784"/>
            <a:ext cx="7194808" cy="713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7155" indent="-213578" lvl="1">
              <a:lnSpc>
                <a:spcPts val="2888"/>
              </a:lnSpc>
              <a:buFont typeface="Arial"/>
              <a:buChar char="•"/>
            </a:pPr>
            <a:r>
              <a:rPr lang="en-US" sz="1978">
                <a:solidFill>
                  <a:srgbClr val="FFFFFF"/>
                </a:solidFill>
                <a:latin typeface="DM Sans"/>
              </a:rPr>
              <a:t>Tauri est un outil qui sert a faire tourner une page web dans un binaire et agire comme une application local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19414" y="2801890"/>
            <a:ext cx="6320935" cy="466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Web on Desktop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4803638" y="2859040"/>
            <a:ext cx="1757360" cy="175736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41088" y="0"/>
            <a:ext cx="6782652" cy="10287000"/>
            <a:chOff x="0" y="0"/>
            <a:chExt cx="1786377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8637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86377">
                  <a:moveTo>
                    <a:pt x="0" y="0"/>
                  </a:moveTo>
                  <a:lnTo>
                    <a:pt x="1786377" y="0"/>
                  </a:lnTo>
                  <a:lnTo>
                    <a:pt x="1786377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786377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486492">
            <a:off x="15563637" y="8055643"/>
            <a:ext cx="3391326" cy="3387087"/>
          </a:xfrm>
          <a:custGeom>
            <a:avLst/>
            <a:gdLst/>
            <a:ahLst/>
            <a:cxnLst/>
            <a:rect r="r" b="b" t="t" l="l"/>
            <a:pathLst>
              <a:path h="3387087" w="3391326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973881">
            <a:off x="13688271" y="-2206160"/>
            <a:ext cx="3391326" cy="3387087"/>
          </a:xfrm>
          <a:custGeom>
            <a:avLst/>
            <a:gdLst/>
            <a:ahLst/>
            <a:cxnLst/>
            <a:rect r="r" b="b" t="t" l="l"/>
            <a:pathLst>
              <a:path h="3387087" w="3391326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171003" y="1462427"/>
            <a:ext cx="12116997" cy="1018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285"/>
              </a:lnSpc>
              <a:spcBef>
                <a:spcPct val="0"/>
              </a:spcBef>
            </a:pPr>
            <a:r>
              <a:rPr lang="en-US" sz="5960">
                <a:solidFill>
                  <a:srgbClr val="048AFF"/>
                </a:solidFill>
                <a:latin typeface="Now Bold"/>
              </a:rPr>
              <a:t>Concepts de base de Firebase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19414" y="3343784"/>
            <a:ext cx="7194808" cy="4370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7155" indent="-213578" lvl="1">
              <a:lnSpc>
                <a:spcPts val="2888"/>
              </a:lnSpc>
              <a:buFont typeface="Arial"/>
              <a:buChar char="•"/>
            </a:pPr>
            <a:r>
              <a:rPr lang="en-US" sz="1978">
                <a:solidFill>
                  <a:srgbClr val="FFFFFF"/>
                </a:solidFill>
                <a:latin typeface="DM Sans"/>
              </a:rPr>
              <a:t>Simplicité: Firebase rend le processus de développement plus simple, car il élimine la nécessité de gérer des serveurs ou de développer des logiciels backend complexes.</a:t>
            </a:r>
          </a:p>
          <a:p>
            <a:pPr marL="427155" indent="-213578" lvl="1">
              <a:lnSpc>
                <a:spcPts val="2888"/>
              </a:lnSpc>
              <a:buFont typeface="Arial"/>
              <a:buChar char="•"/>
            </a:pPr>
            <a:r>
              <a:rPr lang="en-US" sz="1978">
                <a:solidFill>
                  <a:srgbClr val="FFFFFF"/>
                </a:solidFill>
                <a:latin typeface="DM Sans"/>
              </a:rPr>
              <a:t>Évolutivité: Votre application peut grandir en utilisant les services de Firebase sans que vous ayez à vous soucier de la gestion de l'infrastructure.</a:t>
            </a:r>
          </a:p>
          <a:p>
            <a:pPr marL="427155" indent="-213578" lvl="1">
              <a:lnSpc>
                <a:spcPts val="2888"/>
              </a:lnSpc>
              <a:buFont typeface="Arial"/>
              <a:buChar char="•"/>
            </a:pPr>
            <a:r>
              <a:rPr lang="en-US" sz="1978">
                <a:solidFill>
                  <a:srgbClr val="FFFFFF"/>
                </a:solidFill>
                <a:latin typeface="DM Sans"/>
              </a:rPr>
              <a:t>Intégration Google: Étant une partie de l'écosystème Google, Firebase s'intègre parfaitement avec d'autres services Google, offrant une expérience fluide et puissante.</a:t>
            </a:r>
          </a:p>
          <a:p>
            <a:pPr marL="427155" indent="-213578" lvl="1">
              <a:lnSpc>
                <a:spcPts val="2888"/>
              </a:lnSpc>
              <a:buFont typeface="Arial"/>
              <a:buChar char="•"/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719414" y="2801890"/>
            <a:ext cx="6320935" cy="466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Tout le backend au meme endroit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4803638" y="2859040"/>
            <a:ext cx="1757360" cy="175736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223819">
            <a:off x="-4572963" y="4006074"/>
            <a:ext cx="9665112" cy="8771089"/>
          </a:xfrm>
          <a:custGeom>
            <a:avLst/>
            <a:gdLst/>
            <a:ahLst/>
            <a:cxnLst/>
            <a:rect r="r" b="b" t="t" l="l"/>
            <a:pathLst>
              <a:path h="8771089" w="9665112">
                <a:moveTo>
                  <a:pt x="0" y="0"/>
                </a:moveTo>
                <a:lnTo>
                  <a:pt x="9665112" y="0"/>
                </a:lnTo>
                <a:lnTo>
                  <a:pt x="9665112" y="8771089"/>
                </a:lnTo>
                <a:lnTo>
                  <a:pt x="0" y="8771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971740" y="1648649"/>
            <a:ext cx="6344521" cy="7111957"/>
            <a:chOff x="0" y="0"/>
            <a:chExt cx="1670985" cy="1873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70985" cy="1873108"/>
            </a:xfrm>
            <a:custGeom>
              <a:avLst/>
              <a:gdLst/>
              <a:ahLst/>
              <a:cxnLst/>
              <a:rect r="r" b="b" t="t" l="l"/>
              <a:pathLst>
                <a:path h="1873108" w="1670985">
                  <a:moveTo>
                    <a:pt x="0" y="0"/>
                  </a:moveTo>
                  <a:lnTo>
                    <a:pt x="1670985" y="0"/>
                  </a:lnTo>
                  <a:lnTo>
                    <a:pt x="1670985" y="1873108"/>
                  </a:lnTo>
                  <a:lnTo>
                    <a:pt x="0" y="18731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48A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670985" cy="1882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5132358" y="7708556"/>
            <a:ext cx="1769644" cy="1711728"/>
          </a:xfrm>
          <a:custGeom>
            <a:avLst/>
            <a:gdLst/>
            <a:ahLst/>
            <a:cxnLst/>
            <a:rect r="r" b="b" t="t" l="l"/>
            <a:pathLst>
              <a:path h="1711728" w="1769644">
                <a:moveTo>
                  <a:pt x="0" y="0"/>
                </a:moveTo>
                <a:lnTo>
                  <a:pt x="1769644" y="0"/>
                </a:lnTo>
                <a:lnTo>
                  <a:pt x="1769644" y="1711729"/>
                </a:lnTo>
                <a:lnTo>
                  <a:pt x="0" y="1711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085397" y="3053774"/>
            <a:ext cx="6076393" cy="104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integrer firebase a la Login Page</a:t>
            </a:r>
          </a:p>
          <a:p>
            <a:pPr algn="l">
              <a:lnSpc>
                <a:spcPts val="430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728644" y="1794630"/>
            <a:ext cx="4830711" cy="78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4"/>
              </a:lnSpc>
            </a:pPr>
            <a:r>
              <a:rPr lang="en-US" sz="4586" spc="311">
                <a:solidFill>
                  <a:srgbClr val="048AFF"/>
                </a:solidFill>
                <a:latin typeface="Now Bold"/>
              </a:rPr>
              <a:t>Exercice 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017180" y="-1431186"/>
            <a:ext cx="3656258" cy="365625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6085397" y="2796124"/>
            <a:ext cx="6076393" cy="0"/>
          </a:xfrm>
          <a:prstGeom prst="line">
            <a:avLst/>
          </a:prstGeom>
          <a:ln cap="flat" w="38100">
            <a:solidFill>
              <a:srgbClr val="048A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223819">
            <a:off x="-4572963" y="4006074"/>
            <a:ext cx="9665112" cy="8771089"/>
          </a:xfrm>
          <a:custGeom>
            <a:avLst/>
            <a:gdLst/>
            <a:ahLst/>
            <a:cxnLst/>
            <a:rect r="r" b="b" t="t" l="l"/>
            <a:pathLst>
              <a:path h="8771089" w="9665112">
                <a:moveTo>
                  <a:pt x="0" y="0"/>
                </a:moveTo>
                <a:lnTo>
                  <a:pt x="9665112" y="0"/>
                </a:lnTo>
                <a:lnTo>
                  <a:pt x="9665112" y="8771089"/>
                </a:lnTo>
                <a:lnTo>
                  <a:pt x="0" y="8771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971740" y="1648649"/>
            <a:ext cx="6344521" cy="7111957"/>
            <a:chOff x="0" y="0"/>
            <a:chExt cx="1670985" cy="1873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70985" cy="1873108"/>
            </a:xfrm>
            <a:custGeom>
              <a:avLst/>
              <a:gdLst/>
              <a:ahLst/>
              <a:cxnLst/>
              <a:rect r="r" b="b" t="t" l="l"/>
              <a:pathLst>
                <a:path h="1873108" w="1670985">
                  <a:moveTo>
                    <a:pt x="0" y="0"/>
                  </a:moveTo>
                  <a:lnTo>
                    <a:pt x="1670985" y="0"/>
                  </a:lnTo>
                  <a:lnTo>
                    <a:pt x="1670985" y="1873108"/>
                  </a:lnTo>
                  <a:lnTo>
                    <a:pt x="0" y="18731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48A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670985" cy="1882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5132358" y="7708556"/>
            <a:ext cx="1769644" cy="1711728"/>
          </a:xfrm>
          <a:custGeom>
            <a:avLst/>
            <a:gdLst/>
            <a:ahLst/>
            <a:cxnLst/>
            <a:rect r="r" b="b" t="t" l="l"/>
            <a:pathLst>
              <a:path h="1711728" w="1769644">
                <a:moveTo>
                  <a:pt x="0" y="0"/>
                </a:moveTo>
                <a:lnTo>
                  <a:pt x="1769644" y="0"/>
                </a:lnTo>
                <a:lnTo>
                  <a:pt x="1769644" y="1711729"/>
                </a:lnTo>
                <a:lnTo>
                  <a:pt x="0" y="1711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085397" y="3053774"/>
            <a:ext cx="6076393" cy="104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4"/>
              </a:lnSpc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remplacer l’array de data vers la database de firebase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28644" y="1794630"/>
            <a:ext cx="4830711" cy="78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4"/>
              </a:lnSpc>
            </a:pPr>
            <a:r>
              <a:rPr lang="en-US" sz="4586" spc="311">
                <a:solidFill>
                  <a:srgbClr val="048AFF"/>
                </a:solidFill>
                <a:latin typeface="Now Bold"/>
              </a:rPr>
              <a:t>Exercice 2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017180" y="-1431186"/>
            <a:ext cx="3656258" cy="365625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6085397" y="2796124"/>
            <a:ext cx="6076393" cy="0"/>
          </a:xfrm>
          <a:prstGeom prst="line">
            <a:avLst/>
          </a:prstGeom>
          <a:ln cap="flat" w="38100">
            <a:solidFill>
              <a:srgbClr val="048A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223819">
            <a:off x="-4572963" y="4006074"/>
            <a:ext cx="9665112" cy="8771089"/>
          </a:xfrm>
          <a:custGeom>
            <a:avLst/>
            <a:gdLst/>
            <a:ahLst/>
            <a:cxnLst/>
            <a:rect r="r" b="b" t="t" l="l"/>
            <a:pathLst>
              <a:path h="8771089" w="9665112">
                <a:moveTo>
                  <a:pt x="0" y="0"/>
                </a:moveTo>
                <a:lnTo>
                  <a:pt x="9665112" y="0"/>
                </a:lnTo>
                <a:lnTo>
                  <a:pt x="9665112" y="8771089"/>
                </a:lnTo>
                <a:lnTo>
                  <a:pt x="0" y="8771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971740" y="1648649"/>
            <a:ext cx="6344521" cy="7111957"/>
            <a:chOff x="0" y="0"/>
            <a:chExt cx="1670985" cy="1873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70985" cy="1873108"/>
            </a:xfrm>
            <a:custGeom>
              <a:avLst/>
              <a:gdLst/>
              <a:ahLst/>
              <a:cxnLst/>
              <a:rect r="r" b="b" t="t" l="l"/>
              <a:pathLst>
                <a:path h="1873108" w="1670985">
                  <a:moveTo>
                    <a:pt x="0" y="0"/>
                  </a:moveTo>
                  <a:lnTo>
                    <a:pt x="1670985" y="0"/>
                  </a:lnTo>
                  <a:lnTo>
                    <a:pt x="1670985" y="1873108"/>
                  </a:lnTo>
                  <a:lnTo>
                    <a:pt x="0" y="18731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48A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670985" cy="1882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5132358" y="7708556"/>
            <a:ext cx="1769644" cy="1711728"/>
          </a:xfrm>
          <a:custGeom>
            <a:avLst/>
            <a:gdLst/>
            <a:ahLst/>
            <a:cxnLst/>
            <a:rect r="r" b="b" t="t" l="l"/>
            <a:pathLst>
              <a:path h="1711728" w="1769644">
                <a:moveTo>
                  <a:pt x="0" y="0"/>
                </a:moveTo>
                <a:lnTo>
                  <a:pt x="1769644" y="0"/>
                </a:lnTo>
                <a:lnTo>
                  <a:pt x="1769644" y="1711729"/>
                </a:lnTo>
                <a:lnTo>
                  <a:pt x="0" y="1711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085397" y="3053774"/>
            <a:ext cx="6076393" cy="104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4"/>
              </a:lnSpc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integrer votre app au framework Tauri pour avoir un executable local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28644" y="1794630"/>
            <a:ext cx="4830711" cy="78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4"/>
              </a:lnSpc>
            </a:pPr>
            <a:r>
              <a:rPr lang="en-US" sz="4586" spc="311">
                <a:solidFill>
                  <a:srgbClr val="048AFF"/>
                </a:solidFill>
                <a:latin typeface="Now Bold"/>
              </a:rPr>
              <a:t>Exercice 3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017180" y="-1431186"/>
            <a:ext cx="3656258" cy="365625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6085397" y="2796124"/>
            <a:ext cx="6076393" cy="0"/>
          </a:xfrm>
          <a:prstGeom prst="line">
            <a:avLst/>
          </a:prstGeom>
          <a:ln cap="flat" w="38100">
            <a:solidFill>
              <a:srgbClr val="048A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001244">
            <a:off x="10917706" y="7049713"/>
            <a:ext cx="14283863" cy="12962606"/>
          </a:xfrm>
          <a:custGeom>
            <a:avLst/>
            <a:gdLst/>
            <a:ahLst/>
            <a:cxnLst/>
            <a:rect r="r" b="b" t="t" l="l"/>
            <a:pathLst>
              <a:path h="12962606" w="14283863">
                <a:moveTo>
                  <a:pt x="0" y="0"/>
                </a:moveTo>
                <a:lnTo>
                  <a:pt x="14283863" y="0"/>
                </a:lnTo>
                <a:lnTo>
                  <a:pt x="14283863" y="12962606"/>
                </a:lnTo>
                <a:lnTo>
                  <a:pt x="0" y="129626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84654">
            <a:off x="-6628924" y="-8283079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7"/>
                </a:lnTo>
                <a:lnTo>
                  <a:pt x="0" y="11431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5481" y="-69377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74634" y="3432013"/>
            <a:ext cx="11370537" cy="1396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2"/>
              </a:lnSpc>
            </a:pPr>
            <a:r>
              <a:rPr lang="en-US" sz="8087">
                <a:solidFill>
                  <a:srgbClr val="048AFF"/>
                </a:solidFill>
                <a:latin typeface="Now Bold"/>
              </a:rPr>
              <a:t>MERCI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005377" y="6644949"/>
            <a:ext cx="603509" cy="603509"/>
          </a:xfrm>
          <a:custGeom>
            <a:avLst/>
            <a:gdLst/>
            <a:ahLst/>
            <a:cxnLst/>
            <a:rect r="r" b="b" t="t" l="l"/>
            <a:pathLst>
              <a:path h="603509" w="603509">
                <a:moveTo>
                  <a:pt x="0" y="0"/>
                </a:moveTo>
                <a:lnTo>
                  <a:pt x="603509" y="0"/>
                </a:lnTo>
                <a:lnTo>
                  <a:pt x="603509" y="603510"/>
                </a:lnTo>
                <a:lnTo>
                  <a:pt x="0" y="6035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005377" y="7653139"/>
            <a:ext cx="603509" cy="603509"/>
          </a:xfrm>
          <a:custGeom>
            <a:avLst/>
            <a:gdLst/>
            <a:ahLst/>
            <a:cxnLst/>
            <a:rect r="r" b="b" t="t" l="l"/>
            <a:pathLst>
              <a:path h="603509" w="603509">
                <a:moveTo>
                  <a:pt x="0" y="0"/>
                </a:moveTo>
                <a:lnTo>
                  <a:pt x="603509" y="0"/>
                </a:lnTo>
                <a:lnTo>
                  <a:pt x="603509" y="603510"/>
                </a:lnTo>
                <a:lnTo>
                  <a:pt x="0" y="6035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771016" y="6746766"/>
            <a:ext cx="5221384" cy="39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31"/>
              </a:lnSpc>
              <a:spcBef>
                <a:spcPct val="0"/>
              </a:spcBef>
            </a:pPr>
            <a:r>
              <a:rPr lang="en-US" sz="2545">
                <a:solidFill>
                  <a:srgbClr val="FFFAEB"/>
                </a:solidFill>
                <a:latin typeface="DM Sans Italics"/>
              </a:rPr>
              <a:t>paul.le-gall@epitech.eu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71016" y="7756242"/>
            <a:ext cx="5221384" cy="39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31"/>
              </a:lnSpc>
              <a:spcBef>
                <a:spcPct val="0"/>
              </a:spcBef>
            </a:pPr>
            <a:r>
              <a:rPr lang="en-US" sz="2545">
                <a:solidFill>
                  <a:srgbClr val="FFFAEB"/>
                </a:solidFill>
                <a:latin typeface="DM Sans Italics"/>
              </a:rPr>
              <a:t>www.github.com/luapp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41088" y="0"/>
            <a:ext cx="6782652" cy="10287000"/>
            <a:chOff x="0" y="0"/>
            <a:chExt cx="1786377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8637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86377">
                  <a:moveTo>
                    <a:pt x="0" y="0"/>
                  </a:moveTo>
                  <a:lnTo>
                    <a:pt x="1786377" y="0"/>
                  </a:lnTo>
                  <a:lnTo>
                    <a:pt x="1786377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786377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486492">
            <a:off x="15563637" y="8055643"/>
            <a:ext cx="3391326" cy="3387087"/>
          </a:xfrm>
          <a:custGeom>
            <a:avLst/>
            <a:gdLst/>
            <a:ahLst/>
            <a:cxnLst/>
            <a:rect r="r" b="b" t="t" l="l"/>
            <a:pathLst>
              <a:path h="3387087" w="3391326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973881">
            <a:off x="13688271" y="-1899995"/>
            <a:ext cx="3391326" cy="3387087"/>
          </a:xfrm>
          <a:custGeom>
            <a:avLst/>
            <a:gdLst/>
            <a:ahLst/>
            <a:cxnLst/>
            <a:rect r="r" b="b" t="t" l="l"/>
            <a:pathLst>
              <a:path h="3387087" w="3391326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171003" y="1452902"/>
            <a:ext cx="8993856" cy="1119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119"/>
              </a:lnSpc>
              <a:spcBef>
                <a:spcPct val="0"/>
              </a:spcBef>
            </a:pPr>
            <a:r>
              <a:rPr lang="en-US" sz="6560">
                <a:solidFill>
                  <a:srgbClr val="048AFF"/>
                </a:solidFill>
                <a:latin typeface="Now Bold"/>
              </a:rPr>
              <a:t>Introduction à React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19414" y="3343784"/>
            <a:ext cx="7194808" cy="2176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7155" indent="-213578" lvl="1">
              <a:lnSpc>
                <a:spcPts val="2888"/>
              </a:lnSpc>
              <a:buFont typeface="Arial"/>
              <a:buChar char="•"/>
            </a:pPr>
            <a:r>
              <a:rPr lang="en-US" sz="1978">
                <a:solidFill>
                  <a:srgbClr val="FFFFFF"/>
                </a:solidFill>
                <a:latin typeface="DM Sans"/>
              </a:rPr>
              <a:t>R</a:t>
            </a:r>
            <a:r>
              <a:rPr lang="en-US" sz="1978">
                <a:solidFill>
                  <a:srgbClr val="FFFFFF"/>
                </a:solidFill>
                <a:latin typeface="DM Sans"/>
              </a:rPr>
              <a:t>eactJS est une bibliothèque JavaScript open-source développée par Facebook.</a:t>
            </a:r>
          </a:p>
          <a:p>
            <a:pPr marL="427155" indent="-213578" lvl="1">
              <a:lnSpc>
                <a:spcPts val="2888"/>
              </a:lnSpc>
              <a:buFont typeface="Arial"/>
              <a:buChar char="•"/>
            </a:pPr>
            <a:r>
              <a:rPr lang="en-US" sz="1978">
                <a:solidFill>
                  <a:srgbClr val="FFFFFF"/>
                </a:solidFill>
                <a:latin typeface="DM Sans"/>
              </a:rPr>
              <a:t>Elle est principalement utilisée pour construire des interfaces utilisateur interactives et dynamiques pour les applications web.</a:t>
            </a:r>
          </a:p>
          <a:p>
            <a:pPr>
              <a:lnSpc>
                <a:spcPts val="2888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719414" y="2801890"/>
            <a:ext cx="6320935" cy="466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Qu'est-ce que ReactJS ?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4803638" y="2859040"/>
            <a:ext cx="1757360" cy="175736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803638" y="5720346"/>
            <a:ext cx="1757360" cy="175736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719414" y="6301690"/>
            <a:ext cx="7194808" cy="3273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7155" indent="-213578" lvl="1">
              <a:lnSpc>
                <a:spcPts val="2888"/>
              </a:lnSpc>
              <a:buFont typeface="Arial"/>
              <a:buChar char="•"/>
            </a:pPr>
            <a:r>
              <a:rPr lang="en-US" sz="1978">
                <a:solidFill>
                  <a:srgbClr val="FFFFFF"/>
                </a:solidFill>
                <a:latin typeface="DM Sans"/>
              </a:rPr>
              <a:t>C</a:t>
            </a:r>
            <a:r>
              <a:rPr lang="en-US" sz="1978">
                <a:solidFill>
                  <a:srgbClr val="FFFFFF"/>
                </a:solidFill>
                <a:latin typeface="DM Sans"/>
              </a:rPr>
              <a:t>omposants réutilisables : React encourage la construction d'interfaces sous forme de composants réutilisables.</a:t>
            </a:r>
          </a:p>
          <a:p>
            <a:pPr marL="427155" indent="-213578" lvl="1">
              <a:lnSpc>
                <a:spcPts val="2888"/>
              </a:lnSpc>
              <a:buFont typeface="Arial"/>
              <a:buChar char="•"/>
            </a:pPr>
            <a:r>
              <a:rPr lang="en-US" sz="1978">
                <a:solidFill>
                  <a:srgbClr val="FFFFFF"/>
                </a:solidFill>
                <a:latin typeface="DM Sans"/>
              </a:rPr>
              <a:t>Virtual DOM : React utilise un Virtual DOM pour optimiser les mises à jour du DOM, améliorant ainsi les performances.</a:t>
            </a:r>
          </a:p>
          <a:p>
            <a:pPr marL="427155" indent="-213578" lvl="1">
              <a:lnSpc>
                <a:spcPts val="2888"/>
              </a:lnSpc>
              <a:buFont typeface="Arial"/>
              <a:buChar char="•"/>
            </a:pPr>
            <a:r>
              <a:rPr lang="en-US" sz="1978">
                <a:solidFill>
                  <a:srgbClr val="FFFFFF"/>
                </a:solidFill>
                <a:latin typeface="DM Sans"/>
              </a:rPr>
              <a:t>Unidirectionnel : La gestion unidirectionnelle des données facilite le suivi des changements d'état.</a:t>
            </a:r>
          </a:p>
          <a:p>
            <a:pPr>
              <a:lnSpc>
                <a:spcPts val="2888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6719414" y="5759796"/>
            <a:ext cx="4841610" cy="466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Pourquoi ReactJS 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41088" y="0"/>
            <a:ext cx="6782652" cy="10287000"/>
            <a:chOff x="0" y="0"/>
            <a:chExt cx="1786377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8637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86377">
                  <a:moveTo>
                    <a:pt x="0" y="0"/>
                  </a:moveTo>
                  <a:lnTo>
                    <a:pt x="1786377" y="0"/>
                  </a:lnTo>
                  <a:lnTo>
                    <a:pt x="1786377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786377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486492">
            <a:off x="15563637" y="8055643"/>
            <a:ext cx="3391326" cy="3387087"/>
          </a:xfrm>
          <a:custGeom>
            <a:avLst/>
            <a:gdLst/>
            <a:ahLst/>
            <a:cxnLst/>
            <a:rect r="r" b="b" t="t" l="l"/>
            <a:pathLst>
              <a:path h="3387087" w="3391326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973881">
            <a:off x="13688271" y="-2206160"/>
            <a:ext cx="3391326" cy="3387087"/>
          </a:xfrm>
          <a:custGeom>
            <a:avLst/>
            <a:gdLst/>
            <a:ahLst/>
            <a:cxnLst/>
            <a:rect r="r" b="b" t="t" l="l"/>
            <a:pathLst>
              <a:path h="3387087" w="3391326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171003" y="1462427"/>
            <a:ext cx="12116997" cy="1018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285"/>
              </a:lnSpc>
              <a:spcBef>
                <a:spcPct val="0"/>
              </a:spcBef>
            </a:pPr>
            <a:r>
              <a:rPr lang="en-US" sz="5960">
                <a:solidFill>
                  <a:srgbClr val="048AFF"/>
                </a:solidFill>
                <a:latin typeface="Now Bold"/>
              </a:rPr>
              <a:t>Concepts de base de ReactJS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19414" y="3343784"/>
            <a:ext cx="7194808" cy="1445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7155" indent="-213578" lvl="1">
              <a:lnSpc>
                <a:spcPts val="2888"/>
              </a:lnSpc>
              <a:buFont typeface="Arial"/>
              <a:buChar char="•"/>
            </a:pPr>
            <a:r>
              <a:rPr lang="en-US" sz="1978">
                <a:solidFill>
                  <a:srgbClr val="FFFFFF"/>
                </a:solidFill>
                <a:latin typeface="DM Sans"/>
              </a:rPr>
              <a:t>Les composants sont la pièce centrale de React.</a:t>
            </a:r>
          </a:p>
          <a:p>
            <a:pPr marL="427155" indent="-213578" lvl="1">
              <a:lnSpc>
                <a:spcPts val="2888"/>
              </a:lnSpc>
              <a:buFont typeface="Arial"/>
              <a:buChar char="•"/>
            </a:pPr>
            <a:r>
              <a:rPr lang="en-US" sz="1978">
                <a:solidFill>
                  <a:srgbClr val="FFFFFF"/>
                </a:solidFill>
                <a:latin typeface="DM Sans"/>
              </a:rPr>
              <a:t>Ils sont des blocs de construction réutilisables qui encapsulent le code et le rendu.</a:t>
            </a:r>
          </a:p>
          <a:p>
            <a:pPr>
              <a:lnSpc>
                <a:spcPts val="2888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719414" y="2801890"/>
            <a:ext cx="6320935" cy="466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Composants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4803638" y="2859040"/>
            <a:ext cx="1757360" cy="175736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803638" y="5720346"/>
            <a:ext cx="1757360" cy="175736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719414" y="6301690"/>
            <a:ext cx="7194808" cy="1810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7155" indent="-213578" lvl="1">
              <a:lnSpc>
                <a:spcPts val="2888"/>
              </a:lnSpc>
              <a:buFont typeface="Arial"/>
              <a:buChar char="•"/>
            </a:pPr>
            <a:r>
              <a:rPr lang="en-US" sz="1978">
                <a:solidFill>
                  <a:srgbClr val="FFFFFF"/>
                </a:solidFill>
                <a:latin typeface="DM Sans"/>
              </a:rPr>
              <a:t>État : Gère les données dynamiques à l'intérieur d'un composant.</a:t>
            </a:r>
          </a:p>
          <a:p>
            <a:pPr marL="427155" indent="-213578" lvl="1">
              <a:lnSpc>
                <a:spcPts val="2888"/>
              </a:lnSpc>
              <a:buFont typeface="Arial"/>
              <a:buChar char="•"/>
            </a:pPr>
            <a:r>
              <a:rPr lang="en-US" sz="1978">
                <a:solidFill>
                  <a:srgbClr val="FFFFFF"/>
                </a:solidFill>
                <a:latin typeface="DM Sans"/>
              </a:rPr>
              <a:t>Props : Permettent de passer des données d'un composant parent à un composant enfant.</a:t>
            </a:r>
          </a:p>
          <a:p>
            <a:pPr>
              <a:lnSpc>
                <a:spcPts val="2888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6719414" y="5759796"/>
            <a:ext cx="6807671" cy="466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État (State) et Propriétés (Props)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00267" y="1857882"/>
            <a:ext cx="6481082" cy="97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Exemple de code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8344763" y="4270557"/>
            <a:ext cx="17894953" cy="17894953"/>
          </a:xfrm>
          <a:custGeom>
            <a:avLst/>
            <a:gdLst/>
            <a:ahLst/>
            <a:cxnLst/>
            <a:rect r="r" b="b" t="t" l="l"/>
            <a:pathLst>
              <a:path h="17894953" w="17894953">
                <a:moveTo>
                  <a:pt x="0" y="0"/>
                </a:moveTo>
                <a:lnTo>
                  <a:pt x="17894952" y="0"/>
                </a:lnTo>
                <a:lnTo>
                  <a:pt x="17894952" y="17894953"/>
                </a:lnTo>
                <a:lnTo>
                  <a:pt x="0" y="178949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824620" y="-1132633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633710" y="8634778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958431" y="3117369"/>
            <a:ext cx="11183517" cy="6574381"/>
          </a:xfrm>
          <a:custGeom>
            <a:avLst/>
            <a:gdLst/>
            <a:ahLst/>
            <a:cxnLst/>
            <a:rect r="r" b="b" t="t" l="l"/>
            <a:pathLst>
              <a:path h="6574381" w="11183517">
                <a:moveTo>
                  <a:pt x="0" y="0"/>
                </a:moveTo>
                <a:lnTo>
                  <a:pt x="11183517" y="0"/>
                </a:lnTo>
                <a:lnTo>
                  <a:pt x="11183517" y="6574381"/>
                </a:lnTo>
                <a:lnTo>
                  <a:pt x="0" y="65743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223819">
            <a:off x="-4572963" y="4006074"/>
            <a:ext cx="9665112" cy="8771089"/>
          </a:xfrm>
          <a:custGeom>
            <a:avLst/>
            <a:gdLst/>
            <a:ahLst/>
            <a:cxnLst/>
            <a:rect r="r" b="b" t="t" l="l"/>
            <a:pathLst>
              <a:path h="8771089" w="9665112">
                <a:moveTo>
                  <a:pt x="0" y="0"/>
                </a:moveTo>
                <a:lnTo>
                  <a:pt x="9665112" y="0"/>
                </a:lnTo>
                <a:lnTo>
                  <a:pt x="9665112" y="8771089"/>
                </a:lnTo>
                <a:lnTo>
                  <a:pt x="0" y="8771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971740" y="1648649"/>
            <a:ext cx="6344521" cy="7111957"/>
            <a:chOff x="0" y="0"/>
            <a:chExt cx="1670985" cy="1873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70985" cy="1873108"/>
            </a:xfrm>
            <a:custGeom>
              <a:avLst/>
              <a:gdLst/>
              <a:ahLst/>
              <a:cxnLst/>
              <a:rect r="r" b="b" t="t" l="l"/>
              <a:pathLst>
                <a:path h="1873108" w="1670985">
                  <a:moveTo>
                    <a:pt x="0" y="0"/>
                  </a:moveTo>
                  <a:lnTo>
                    <a:pt x="1670985" y="0"/>
                  </a:lnTo>
                  <a:lnTo>
                    <a:pt x="1670985" y="1873108"/>
                  </a:lnTo>
                  <a:lnTo>
                    <a:pt x="0" y="18731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48A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670985" cy="1882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5132358" y="7708556"/>
            <a:ext cx="1769644" cy="1711728"/>
          </a:xfrm>
          <a:custGeom>
            <a:avLst/>
            <a:gdLst/>
            <a:ahLst/>
            <a:cxnLst/>
            <a:rect r="r" b="b" t="t" l="l"/>
            <a:pathLst>
              <a:path h="1711728" w="1769644">
                <a:moveTo>
                  <a:pt x="0" y="0"/>
                </a:moveTo>
                <a:lnTo>
                  <a:pt x="1769644" y="0"/>
                </a:lnTo>
                <a:lnTo>
                  <a:pt x="1769644" y="1711729"/>
                </a:lnTo>
                <a:lnTo>
                  <a:pt x="0" y="1711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085397" y="3053774"/>
            <a:ext cx="6076393" cy="4800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Windows, MacOS, Linux</a:t>
            </a:r>
          </a:p>
          <a:p>
            <a:pPr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NodeJS</a:t>
            </a:r>
          </a:p>
          <a:p>
            <a:pPr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NPM</a:t>
            </a:r>
          </a:p>
          <a:p>
            <a:pPr>
              <a:lnSpc>
                <a:spcPts val="4304"/>
              </a:lnSpc>
            </a:pPr>
          </a:p>
          <a:p>
            <a:pPr>
              <a:lnSpc>
                <a:spcPts val="4304"/>
              </a:lnSpc>
            </a:pPr>
          </a:p>
          <a:p>
            <a:pPr>
              <a:lnSpc>
                <a:spcPts val="4304"/>
              </a:lnSpc>
            </a:pPr>
          </a:p>
          <a:p>
            <a:pPr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npx create-react-app my-react</a:t>
            </a:r>
          </a:p>
          <a:p>
            <a:pPr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cd my-react</a:t>
            </a:r>
          </a:p>
          <a:p>
            <a:pPr algn="l"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npm start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28644" y="1794630"/>
            <a:ext cx="4830711" cy="78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4"/>
              </a:lnSpc>
            </a:pPr>
            <a:r>
              <a:rPr lang="en-US" sz="4586" spc="311">
                <a:solidFill>
                  <a:srgbClr val="048AFF"/>
                </a:solidFill>
                <a:latin typeface="Now Bold"/>
              </a:rPr>
              <a:t>Installation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017180" y="-1431186"/>
            <a:ext cx="3656258" cy="365625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6085397" y="2796124"/>
            <a:ext cx="6076393" cy="0"/>
          </a:xfrm>
          <a:prstGeom prst="line">
            <a:avLst/>
          </a:prstGeom>
          <a:ln cap="flat" w="38100">
            <a:solidFill>
              <a:srgbClr val="048A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223819">
            <a:off x="-4572963" y="4006074"/>
            <a:ext cx="9665112" cy="8771089"/>
          </a:xfrm>
          <a:custGeom>
            <a:avLst/>
            <a:gdLst/>
            <a:ahLst/>
            <a:cxnLst/>
            <a:rect r="r" b="b" t="t" l="l"/>
            <a:pathLst>
              <a:path h="8771089" w="9665112">
                <a:moveTo>
                  <a:pt x="0" y="0"/>
                </a:moveTo>
                <a:lnTo>
                  <a:pt x="9665112" y="0"/>
                </a:lnTo>
                <a:lnTo>
                  <a:pt x="9665112" y="8771089"/>
                </a:lnTo>
                <a:lnTo>
                  <a:pt x="0" y="8771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971740" y="1648649"/>
            <a:ext cx="6344521" cy="7111957"/>
            <a:chOff x="0" y="0"/>
            <a:chExt cx="1670985" cy="1873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70985" cy="1873108"/>
            </a:xfrm>
            <a:custGeom>
              <a:avLst/>
              <a:gdLst/>
              <a:ahLst/>
              <a:cxnLst/>
              <a:rect r="r" b="b" t="t" l="l"/>
              <a:pathLst>
                <a:path h="1873108" w="1670985">
                  <a:moveTo>
                    <a:pt x="0" y="0"/>
                  </a:moveTo>
                  <a:lnTo>
                    <a:pt x="1670985" y="0"/>
                  </a:lnTo>
                  <a:lnTo>
                    <a:pt x="1670985" y="1873108"/>
                  </a:lnTo>
                  <a:lnTo>
                    <a:pt x="0" y="18731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48A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670985" cy="1882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5132358" y="7708556"/>
            <a:ext cx="1769644" cy="1711728"/>
          </a:xfrm>
          <a:custGeom>
            <a:avLst/>
            <a:gdLst/>
            <a:ahLst/>
            <a:cxnLst/>
            <a:rect r="r" b="b" t="t" l="l"/>
            <a:pathLst>
              <a:path h="1711728" w="1769644">
                <a:moveTo>
                  <a:pt x="0" y="0"/>
                </a:moveTo>
                <a:lnTo>
                  <a:pt x="1769644" y="0"/>
                </a:lnTo>
                <a:lnTo>
                  <a:pt x="1769644" y="1711729"/>
                </a:lnTo>
                <a:lnTo>
                  <a:pt x="0" y="1711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085397" y="3053774"/>
            <a:ext cx="6076393" cy="2653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Faire une simple Login Page</a:t>
            </a:r>
          </a:p>
          <a:p>
            <a:pPr>
              <a:lnSpc>
                <a:spcPts val="4304"/>
              </a:lnSpc>
            </a:pPr>
          </a:p>
          <a:p>
            <a:pPr algn="l">
              <a:lnSpc>
                <a:spcPts val="4304"/>
              </a:lnSpc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pas besoin d’authentification, le boutton login doit juste permettre de passer a la page suivante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28644" y="1794630"/>
            <a:ext cx="4830711" cy="78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4"/>
              </a:lnSpc>
            </a:pPr>
            <a:r>
              <a:rPr lang="en-US" sz="4586" spc="311">
                <a:solidFill>
                  <a:srgbClr val="048AFF"/>
                </a:solidFill>
                <a:latin typeface="Now Bold"/>
              </a:rPr>
              <a:t>Exercice 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017180" y="-1431186"/>
            <a:ext cx="3656258" cy="365625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6085397" y="2796124"/>
            <a:ext cx="6076393" cy="0"/>
          </a:xfrm>
          <a:prstGeom prst="line">
            <a:avLst/>
          </a:prstGeom>
          <a:ln cap="flat" w="38100">
            <a:solidFill>
              <a:srgbClr val="048A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223819">
            <a:off x="-4572963" y="4006074"/>
            <a:ext cx="9665112" cy="8771089"/>
          </a:xfrm>
          <a:custGeom>
            <a:avLst/>
            <a:gdLst/>
            <a:ahLst/>
            <a:cxnLst/>
            <a:rect r="r" b="b" t="t" l="l"/>
            <a:pathLst>
              <a:path h="8771089" w="9665112">
                <a:moveTo>
                  <a:pt x="0" y="0"/>
                </a:moveTo>
                <a:lnTo>
                  <a:pt x="9665112" y="0"/>
                </a:lnTo>
                <a:lnTo>
                  <a:pt x="9665112" y="8771089"/>
                </a:lnTo>
                <a:lnTo>
                  <a:pt x="0" y="8771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971740" y="1648649"/>
            <a:ext cx="6344521" cy="7111957"/>
            <a:chOff x="0" y="0"/>
            <a:chExt cx="1670985" cy="1873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70985" cy="1873108"/>
            </a:xfrm>
            <a:custGeom>
              <a:avLst/>
              <a:gdLst/>
              <a:ahLst/>
              <a:cxnLst/>
              <a:rect r="r" b="b" t="t" l="l"/>
              <a:pathLst>
                <a:path h="1873108" w="1670985">
                  <a:moveTo>
                    <a:pt x="0" y="0"/>
                  </a:moveTo>
                  <a:lnTo>
                    <a:pt x="1670985" y="0"/>
                  </a:lnTo>
                  <a:lnTo>
                    <a:pt x="1670985" y="1873108"/>
                  </a:lnTo>
                  <a:lnTo>
                    <a:pt x="0" y="18731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48A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670985" cy="1882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5132358" y="7708556"/>
            <a:ext cx="1769644" cy="1711728"/>
          </a:xfrm>
          <a:custGeom>
            <a:avLst/>
            <a:gdLst/>
            <a:ahLst/>
            <a:cxnLst/>
            <a:rect r="r" b="b" t="t" l="l"/>
            <a:pathLst>
              <a:path h="1711728" w="1769644">
                <a:moveTo>
                  <a:pt x="0" y="0"/>
                </a:moveTo>
                <a:lnTo>
                  <a:pt x="1769644" y="0"/>
                </a:lnTo>
                <a:lnTo>
                  <a:pt x="1769644" y="1711729"/>
                </a:lnTo>
                <a:lnTo>
                  <a:pt x="0" y="1711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085397" y="3053774"/>
            <a:ext cx="6076393" cy="3727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Faire une To Do list</a:t>
            </a:r>
          </a:p>
          <a:p>
            <a:pPr>
              <a:lnSpc>
                <a:spcPts val="4304"/>
              </a:lnSpc>
            </a:pPr>
          </a:p>
          <a:p>
            <a:pPr>
              <a:lnSpc>
                <a:spcPts val="4304"/>
              </a:lnSpc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Pas de DB, mettez la Data dans une array</a:t>
            </a:r>
          </a:p>
          <a:p>
            <a:pPr>
              <a:lnSpc>
                <a:spcPts val="4304"/>
              </a:lnSpc>
            </a:pPr>
          </a:p>
          <a:p>
            <a:pPr algn="l">
              <a:lnSpc>
                <a:spcPts val="4304"/>
              </a:lnSpc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const DataArray = [”chose1”, “chose2”, “chose3”]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28644" y="1794630"/>
            <a:ext cx="4830711" cy="78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4"/>
              </a:lnSpc>
            </a:pPr>
            <a:r>
              <a:rPr lang="en-US" sz="4586" spc="311">
                <a:solidFill>
                  <a:srgbClr val="048AFF"/>
                </a:solidFill>
                <a:latin typeface="Now Bold"/>
              </a:rPr>
              <a:t>Exercice 2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017180" y="-1431186"/>
            <a:ext cx="3656258" cy="365625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6085397" y="2796124"/>
            <a:ext cx="6076393" cy="0"/>
          </a:xfrm>
          <a:prstGeom prst="line">
            <a:avLst/>
          </a:prstGeom>
          <a:ln cap="flat" w="38100">
            <a:solidFill>
              <a:srgbClr val="048A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748409">
            <a:off x="-1871927" y="7973496"/>
            <a:ext cx="6755091" cy="6130246"/>
          </a:xfrm>
          <a:custGeom>
            <a:avLst/>
            <a:gdLst/>
            <a:ahLst/>
            <a:cxnLst/>
            <a:rect r="r" b="b" t="t" l="l"/>
            <a:pathLst>
              <a:path h="6130246" w="6755091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223819">
            <a:off x="10214960" y="-5715833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74634" y="4512209"/>
            <a:ext cx="15994388" cy="2284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231"/>
              </a:lnSpc>
            </a:pPr>
            <a:r>
              <a:rPr lang="en-US" sz="13307">
                <a:solidFill>
                  <a:srgbClr val="B100E8"/>
                </a:solidFill>
                <a:latin typeface="Now Bold"/>
              </a:rPr>
              <a:t>FIREBASE + TAURI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028700" y="-14353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8194833">
            <a:off x="14482979" y="8370874"/>
            <a:ext cx="5020066" cy="5020066"/>
          </a:xfrm>
          <a:custGeom>
            <a:avLst/>
            <a:gdLst/>
            <a:ahLst/>
            <a:cxnLst/>
            <a:rect r="r" b="b" t="t" l="l"/>
            <a:pathLst>
              <a:path h="5020066" w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74634" y="3432013"/>
            <a:ext cx="8547187" cy="1308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645"/>
              </a:lnSpc>
            </a:pPr>
            <a:r>
              <a:rPr lang="en-US" sz="7658">
                <a:solidFill>
                  <a:srgbClr val="048AFF"/>
                </a:solidFill>
                <a:latin typeface="Now Bold"/>
              </a:rPr>
              <a:t>WORKSHOP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1593" y="7978496"/>
            <a:ext cx="7827699" cy="43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83"/>
              </a:lnSpc>
              <a:spcBef>
                <a:spcPct val="0"/>
              </a:spcBef>
            </a:pPr>
            <a:r>
              <a:rPr lang="en-US" sz="2913">
                <a:solidFill>
                  <a:srgbClr val="FFFAEB"/>
                </a:solidFill>
                <a:latin typeface="DM Sans Italics"/>
              </a:rPr>
              <a:t>Presenté by: Paul Le Gall</a:t>
            </a:r>
            <a:r>
              <a:rPr lang="en-US" sz="2913">
                <a:solidFill>
                  <a:srgbClr val="FFFAEB"/>
                </a:solidFill>
                <a:latin typeface="DM Sans Italics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82068" y="6583407"/>
            <a:ext cx="8547187" cy="1308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645"/>
              </a:lnSpc>
            </a:pPr>
            <a:r>
              <a:rPr lang="en-US" sz="7658">
                <a:solidFill>
                  <a:srgbClr val="048AFF"/>
                </a:solidFill>
                <a:latin typeface="Now Bold"/>
              </a:rPr>
              <a:t>PARTIE 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745471" y="6525263"/>
            <a:ext cx="10989869" cy="95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26"/>
              </a:lnSpc>
            </a:pPr>
            <a:r>
              <a:rPr lang="en-US" sz="5558">
                <a:solidFill>
                  <a:srgbClr val="048AFF"/>
                </a:solidFill>
                <a:latin typeface="Now Bold"/>
              </a:rPr>
              <a:t>INTEGRATION A REACT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223819">
            <a:off x="-4572963" y="4006074"/>
            <a:ext cx="9665112" cy="8771089"/>
          </a:xfrm>
          <a:custGeom>
            <a:avLst/>
            <a:gdLst/>
            <a:ahLst/>
            <a:cxnLst/>
            <a:rect r="r" b="b" t="t" l="l"/>
            <a:pathLst>
              <a:path h="8771089" w="9665112">
                <a:moveTo>
                  <a:pt x="0" y="0"/>
                </a:moveTo>
                <a:lnTo>
                  <a:pt x="9665112" y="0"/>
                </a:lnTo>
                <a:lnTo>
                  <a:pt x="9665112" y="8771089"/>
                </a:lnTo>
                <a:lnTo>
                  <a:pt x="0" y="8771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971740" y="1648649"/>
            <a:ext cx="6344521" cy="7111957"/>
            <a:chOff x="0" y="0"/>
            <a:chExt cx="1670985" cy="1873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70985" cy="1873108"/>
            </a:xfrm>
            <a:custGeom>
              <a:avLst/>
              <a:gdLst/>
              <a:ahLst/>
              <a:cxnLst/>
              <a:rect r="r" b="b" t="t" l="l"/>
              <a:pathLst>
                <a:path h="1873108" w="1670985">
                  <a:moveTo>
                    <a:pt x="0" y="0"/>
                  </a:moveTo>
                  <a:lnTo>
                    <a:pt x="1670985" y="0"/>
                  </a:lnTo>
                  <a:lnTo>
                    <a:pt x="1670985" y="1873108"/>
                  </a:lnTo>
                  <a:lnTo>
                    <a:pt x="0" y="18731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48A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670985" cy="1882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5132358" y="7708556"/>
            <a:ext cx="1769644" cy="1711728"/>
          </a:xfrm>
          <a:custGeom>
            <a:avLst/>
            <a:gdLst/>
            <a:ahLst/>
            <a:cxnLst/>
            <a:rect r="r" b="b" t="t" l="l"/>
            <a:pathLst>
              <a:path h="1711728" w="1769644">
                <a:moveTo>
                  <a:pt x="0" y="0"/>
                </a:moveTo>
                <a:lnTo>
                  <a:pt x="1769644" y="0"/>
                </a:lnTo>
                <a:lnTo>
                  <a:pt x="1769644" y="1711729"/>
                </a:lnTo>
                <a:lnTo>
                  <a:pt x="0" y="1711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085397" y="3053774"/>
            <a:ext cx="6076393" cy="53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Windows, MacOS, Linux</a:t>
            </a:r>
          </a:p>
          <a:p>
            <a:pPr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NodeJS</a:t>
            </a:r>
          </a:p>
          <a:p>
            <a:pPr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NPM</a:t>
            </a:r>
          </a:p>
          <a:p>
            <a:pPr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Tauri</a:t>
            </a:r>
          </a:p>
          <a:p>
            <a:pPr>
              <a:lnSpc>
                <a:spcPts val="4304"/>
              </a:lnSpc>
            </a:pPr>
          </a:p>
          <a:p>
            <a:pPr>
              <a:lnSpc>
                <a:spcPts val="4304"/>
              </a:lnSpc>
            </a:pPr>
          </a:p>
          <a:p>
            <a:pPr>
              <a:lnSpc>
                <a:spcPts val="4304"/>
              </a:lnSpc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    git clone le repo</a:t>
            </a:r>
          </a:p>
          <a:p>
            <a:pPr>
              <a:lnSpc>
                <a:spcPts val="4304"/>
              </a:lnSpc>
            </a:pPr>
          </a:p>
          <a:p>
            <a:pPr>
              <a:lnSpc>
                <a:spcPts val="4304"/>
              </a:lnSpc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    npm i</a:t>
            </a:r>
          </a:p>
          <a:p>
            <a:pPr algn="l">
              <a:lnSpc>
                <a:spcPts val="430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728644" y="1794630"/>
            <a:ext cx="4830711" cy="78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4"/>
              </a:lnSpc>
            </a:pPr>
            <a:r>
              <a:rPr lang="en-US" sz="4586" spc="311">
                <a:solidFill>
                  <a:srgbClr val="048AFF"/>
                </a:solidFill>
                <a:latin typeface="Now Bold"/>
              </a:rPr>
              <a:t>Installation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017180" y="-1431186"/>
            <a:ext cx="3656258" cy="365625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6085397" y="2796124"/>
            <a:ext cx="6076393" cy="0"/>
          </a:xfrm>
          <a:prstGeom prst="line">
            <a:avLst/>
          </a:prstGeom>
          <a:ln cap="flat" w="38100">
            <a:solidFill>
              <a:srgbClr val="048A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DAF7pKhJXls</dc:identifier>
  <dcterms:modified xsi:type="dcterms:W3CDTF">2011-08-01T06:04:30Z</dcterms:modified>
  <cp:revision>1</cp:revision>
  <dc:title>Black and Blue Professional Technology Business Project Presentation</dc:title>
</cp:coreProperties>
</file>