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45" r:id="rId1"/>
  </p:sldMasterIdLst>
  <p:notesMasterIdLst>
    <p:notesMasterId r:id="rId17"/>
  </p:notesMasterIdLst>
  <p:sldIdLst>
    <p:sldId id="256" r:id="rId2"/>
    <p:sldId id="266" r:id="rId3"/>
    <p:sldId id="277" r:id="rId4"/>
    <p:sldId id="280" r:id="rId5"/>
    <p:sldId id="281" r:id="rId6"/>
    <p:sldId id="282" r:id="rId7"/>
    <p:sldId id="278" r:id="rId8"/>
    <p:sldId id="279" r:id="rId9"/>
    <p:sldId id="287" r:id="rId10"/>
    <p:sldId id="289" r:id="rId11"/>
    <p:sldId id="288" r:id="rId12"/>
    <p:sldId id="283" r:id="rId13"/>
    <p:sldId id="286" r:id="rId14"/>
    <p:sldId id="285" r:id="rId15"/>
    <p:sldId id="28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p:restoredTop sz="94807"/>
  </p:normalViewPr>
  <p:slideViewPr>
    <p:cSldViewPr snapToGrid="0" snapToObjects="1">
      <p:cViewPr>
        <p:scale>
          <a:sx n="124" d="100"/>
          <a:sy n="124" d="100"/>
        </p:scale>
        <p:origin x="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E105-0342-E94B-9762-9FD5E79751D3}" type="datetimeFigureOut">
              <a:rPr lang="en-US" smtClean="0"/>
              <a:t>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2E486-70C3-4946-924D-8738F69B4616}" type="slidenum">
              <a:rPr lang="en-US" smtClean="0"/>
              <a:t>‹#›</a:t>
            </a:fld>
            <a:endParaRPr lang="en-US"/>
          </a:p>
        </p:txBody>
      </p:sp>
    </p:spTree>
    <p:extLst>
      <p:ext uri="{BB962C8B-B14F-4D97-AF65-F5344CB8AC3E}">
        <p14:creationId xmlns:p14="http://schemas.microsoft.com/office/powerpoint/2010/main" val="234746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9</a:t>
            </a:fld>
            <a:endParaRPr lang="en-US"/>
          </a:p>
        </p:txBody>
      </p:sp>
    </p:spTree>
    <p:extLst>
      <p:ext uri="{BB962C8B-B14F-4D97-AF65-F5344CB8AC3E}">
        <p14:creationId xmlns:p14="http://schemas.microsoft.com/office/powerpoint/2010/main" val="52111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10</a:t>
            </a:fld>
            <a:endParaRPr lang="en-US"/>
          </a:p>
        </p:txBody>
      </p:sp>
    </p:spTree>
    <p:extLst>
      <p:ext uri="{BB962C8B-B14F-4D97-AF65-F5344CB8AC3E}">
        <p14:creationId xmlns:p14="http://schemas.microsoft.com/office/powerpoint/2010/main" val="67681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11</a:t>
            </a:fld>
            <a:endParaRPr lang="en-US"/>
          </a:p>
        </p:txBody>
      </p:sp>
    </p:spTree>
    <p:extLst>
      <p:ext uri="{BB962C8B-B14F-4D97-AF65-F5344CB8AC3E}">
        <p14:creationId xmlns:p14="http://schemas.microsoft.com/office/powerpoint/2010/main" val="630292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12</a:t>
            </a:fld>
            <a:endParaRPr lang="en-US"/>
          </a:p>
        </p:txBody>
      </p:sp>
    </p:spTree>
    <p:extLst>
      <p:ext uri="{BB962C8B-B14F-4D97-AF65-F5344CB8AC3E}">
        <p14:creationId xmlns:p14="http://schemas.microsoft.com/office/powerpoint/2010/main" val="388730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13</a:t>
            </a:fld>
            <a:endParaRPr lang="en-US"/>
          </a:p>
        </p:txBody>
      </p:sp>
    </p:spTree>
    <p:extLst>
      <p:ext uri="{BB962C8B-B14F-4D97-AF65-F5344CB8AC3E}">
        <p14:creationId xmlns:p14="http://schemas.microsoft.com/office/powerpoint/2010/main" val="162858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2E486-70C3-4946-924D-8738F69B4616}" type="slidenum">
              <a:rPr lang="en-US" smtClean="0"/>
              <a:t>14</a:t>
            </a:fld>
            <a:endParaRPr lang="en-US"/>
          </a:p>
        </p:txBody>
      </p:sp>
    </p:spTree>
    <p:extLst>
      <p:ext uri="{BB962C8B-B14F-4D97-AF65-F5344CB8AC3E}">
        <p14:creationId xmlns:p14="http://schemas.microsoft.com/office/powerpoint/2010/main" val="35144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smtClean="0"/>
              <a:t>2/4/17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2/4/17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2/4/17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2/4/17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2/4/17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2/4/17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2/4/17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smtClean="0"/>
              <a:t>2/4/17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38409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jpg"/><Relationship Id="rId6" Type="http://schemas.openxmlformats.org/officeDocument/2006/relationships/image" Target="../media/image23.jpg"/><Relationship Id="rId7" Type="http://schemas.openxmlformats.org/officeDocument/2006/relationships/image" Target="../media/image24.jpg"/><Relationship Id="rId8"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9.png"/><Relationship Id="rId6"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jpg"/><Relationship Id="rId9" Type="http://schemas.openxmlformats.org/officeDocument/2006/relationships/image" Target="../media/image9.jpg"/><Relationship Id="rId10" Type="http://schemas.openxmlformats.org/officeDocument/2006/relationships/image" Target="../media/image10.jpg"/><Relationship Id="rId11"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1" Type="http://schemas.openxmlformats.org/officeDocument/2006/relationships/image" Target="../media/image11.jpg"/><Relationship Id="rId12"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6" Type="http://schemas.openxmlformats.org/officeDocument/2006/relationships/image" Target="../media/image6.jpg"/><Relationship Id="rId7" Type="http://schemas.openxmlformats.org/officeDocument/2006/relationships/image" Target="../media/image7.jpg"/><Relationship Id="rId8" Type="http://schemas.openxmlformats.org/officeDocument/2006/relationships/image" Target="../media/image8.jpg"/><Relationship Id="rId9" Type="http://schemas.openxmlformats.org/officeDocument/2006/relationships/image" Target="../media/image9.jpg"/><Relationship Id="rId10" Type="http://schemas.openxmlformats.org/officeDocument/2006/relationships/image" Target="../media/image10.jpg"/></Relationships>
</file>

<file path=ppt/slides/_rels/slide5.xml.rels><?xml version="1.0" encoding="UTF-8" standalone="yes"?>
<Relationships xmlns="http://schemas.openxmlformats.org/package/2006/relationships"><Relationship Id="rId11" Type="http://schemas.openxmlformats.org/officeDocument/2006/relationships/image" Target="../media/image10.jpg"/><Relationship Id="rId12" Type="http://schemas.openxmlformats.org/officeDocument/2006/relationships/image" Target="../media/image11.jpg"/><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6.jpg"/><Relationship Id="rId8" Type="http://schemas.openxmlformats.org/officeDocument/2006/relationships/image" Target="../media/image7.jpg"/><Relationship Id="rId9" Type="http://schemas.openxmlformats.org/officeDocument/2006/relationships/image" Target="../media/image8.jpg"/><Relationship Id="rId10"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556" y="-1"/>
            <a:ext cx="11740444" cy="4861367"/>
          </a:xfrm>
        </p:spPr>
        <p:txBody>
          <a:bodyPr>
            <a:normAutofit/>
          </a:bodyPr>
          <a:lstStyle/>
          <a:p>
            <a:pPr algn="ctr"/>
            <a:r>
              <a:rPr lang="en-CA" dirty="0" smtClean="0"/>
              <a:t>Image </a:t>
            </a:r>
            <a:r>
              <a:rPr lang="en-CA" dirty="0" smtClean="0"/>
              <a:t>Distances and Point Transformations</a:t>
            </a:r>
            <a:r>
              <a:rPr lang="en-US" dirty="0"/>
              <a:t/>
            </a:r>
            <a:br>
              <a:rPr lang="en-US" dirty="0"/>
            </a:br>
            <a:endParaRPr lang="en-US" dirty="0"/>
          </a:p>
        </p:txBody>
      </p:sp>
      <p:sp>
        <p:nvSpPr>
          <p:cNvPr id="3" name="Subtitle 2"/>
          <p:cNvSpPr>
            <a:spLocks noGrp="1"/>
          </p:cNvSpPr>
          <p:nvPr>
            <p:ph type="subTitle" idx="1"/>
          </p:nvPr>
        </p:nvSpPr>
        <p:spPr>
          <a:xfrm>
            <a:off x="451556" y="5548184"/>
            <a:ext cx="4429363" cy="1218244"/>
          </a:xfrm>
        </p:spPr>
        <p:txBody>
          <a:bodyPr>
            <a:noAutofit/>
          </a:bodyPr>
          <a:lstStyle/>
          <a:p>
            <a:r>
              <a:rPr lang="en-CA" sz="2800" dirty="0">
                <a:latin typeface="Helvetica" charset="0"/>
                <a:ea typeface="Helvetica" charset="0"/>
                <a:cs typeface="Helvetica" charset="0"/>
              </a:rPr>
              <a:t>Paul Vu</a:t>
            </a:r>
            <a:r>
              <a:rPr lang="en-US" sz="2800" dirty="0">
                <a:latin typeface="Helvetica" charset="0"/>
                <a:ea typeface="Helvetica" charset="0"/>
                <a:cs typeface="Helvetica" charset="0"/>
              </a:rPr>
              <a:t/>
            </a:r>
            <a:br>
              <a:rPr lang="en-US" sz="2800" dirty="0">
                <a:latin typeface="Helvetica" charset="0"/>
                <a:ea typeface="Helvetica" charset="0"/>
                <a:cs typeface="Helvetica" charset="0"/>
              </a:rPr>
            </a:br>
            <a:r>
              <a:rPr lang="en-CA" sz="2800" dirty="0">
                <a:latin typeface="Helvetica" charset="0"/>
                <a:ea typeface="Helvetica" charset="0"/>
                <a:cs typeface="Helvetica" charset="0"/>
              </a:rPr>
              <a:t>301169550</a:t>
            </a:r>
            <a:r>
              <a:rPr lang="en-US" sz="2800" dirty="0">
                <a:latin typeface="Helvetica" charset="0"/>
                <a:ea typeface="Helvetica" charset="0"/>
                <a:cs typeface="Helvetica" charset="0"/>
              </a:rPr>
              <a:t/>
            </a:r>
            <a:br>
              <a:rPr lang="en-US" sz="2800" dirty="0">
                <a:latin typeface="Helvetica" charset="0"/>
                <a:ea typeface="Helvetica" charset="0"/>
                <a:cs typeface="Helvetica" charset="0"/>
              </a:rPr>
            </a:br>
            <a:r>
              <a:rPr lang="en-CA" sz="2800" dirty="0" smtClean="0">
                <a:latin typeface="Helvetica" charset="0"/>
                <a:ea typeface="Helvetica" charset="0"/>
                <a:cs typeface="Helvetica" charset="0"/>
              </a:rPr>
              <a:t>Feb 3rd 2017</a:t>
            </a:r>
            <a:r>
              <a:rPr lang="en-US" sz="2800" dirty="0">
                <a:latin typeface="Helvetica" charset="0"/>
                <a:ea typeface="Helvetica" charset="0"/>
                <a:cs typeface="Helvetica" charset="0"/>
              </a:rPr>
              <a:t/>
            </a:r>
            <a:br>
              <a:rPr lang="en-US" sz="2800" dirty="0">
                <a:latin typeface="Helvetica" charset="0"/>
                <a:ea typeface="Helvetica" charset="0"/>
                <a:cs typeface="Helvetica" charset="0"/>
              </a:rPr>
            </a:br>
            <a:endParaRPr lang="en-US" sz="2800" dirty="0">
              <a:latin typeface="Helvetica" charset="0"/>
              <a:ea typeface="Helvetica" charset="0"/>
              <a:cs typeface="Helvetica"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540" y="5461686"/>
            <a:ext cx="2835460" cy="1396314"/>
          </a:xfrm>
          <a:prstGeom prst="rect">
            <a:avLst/>
          </a:prstGeom>
        </p:spPr>
      </p:pic>
    </p:spTree>
    <p:extLst>
      <p:ext uri="{BB962C8B-B14F-4D97-AF65-F5344CB8AC3E}">
        <p14:creationId xmlns:p14="http://schemas.microsoft.com/office/powerpoint/2010/main" val="255049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Penrose Distance Results</a:t>
            </a:r>
          </a:p>
        </p:txBody>
      </p:sp>
      <p:sp>
        <p:nvSpPr>
          <p:cNvPr id="9" name="TextBox 8"/>
          <p:cNvSpPr txBox="1"/>
          <p:nvPr/>
        </p:nvSpPr>
        <p:spPr>
          <a:xfrm>
            <a:off x="763886" y="916882"/>
            <a:ext cx="10861589" cy="1754326"/>
          </a:xfrm>
          <a:prstGeom prst="rect">
            <a:avLst/>
          </a:prstGeom>
          <a:noFill/>
        </p:spPr>
        <p:txBody>
          <a:bodyPr wrap="square" rtlCol="0">
            <a:spAutoFit/>
          </a:bodyPr>
          <a:lstStyle/>
          <a:p>
            <a:r>
              <a:rPr lang="en-US" dirty="0" smtClean="0"/>
              <a:t>The Penrose Distance from each image to the mean and </a:t>
            </a:r>
            <a:r>
              <a:rPr lang="en-US" dirty="0" err="1" smtClean="0"/>
              <a:t>w.r.t</a:t>
            </a:r>
            <a:r>
              <a:rPr lang="en-US" dirty="0" smtClean="0"/>
              <a:t> each other is displayed below. Interestingly the Penrose distance is smaller between each image </a:t>
            </a:r>
            <a:r>
              <a:rPr lang="en-US" dirty="0" err="1" smtClean="0"/>
              <a:t>w.r.t</a:t>
            </a:r>
            <a:r>
              <a:rPr lang="en-US" dirty="0" smtClean="0"/>
              <a:t> the mean in comparison to the mugshot </a:t>
            </a:r>
            <a:r>
              <a:rPr lang="en-US" dirty="0" err="1" smtClean="0"/>
              <a:t>w.r.t</a:t>
            </a:r>
            <a:r>
              <a:rPr lang="en-US" dirty="0" smtClean="0"/>
              <a:t> each other. For example the distances measured for mugshot 1 </a:t>
            </a:r>
            <a:r>
              <a:rPr lang="en-US" dirty="0" err="1" smtClean="0"/>
              <a:t>w.r.t</a:t>
            </a:r>
            <a:r>
              <a:rPr lang="en-US" dirty="0" smtClean="0"/>
              <a:t> all the images says mugshot 2 is most similar since it’s value is the smallest, 35.39. However, the distance to the mean is 33.903 meaning it’s more similar to the mean </a:t>
            </a:r>
            <a:r>
              <a:rPr lang="en-US" dirty="0" err="1" smtClean="0"/>
              <a:t>Img</a:t>
            </a:r>
            <a:r>
              <a:rPr lang="en-US" dirty="0" smtClean="0"/>
              <a:t>. This is true for all the images. </a:t>
            </a:r>
          </a:p>
          <a:p>
            <a:endParaRPr lang="en-US" dirty="0"/>
          </a:p>
        </p:txBody>
      </p:sp>
      <p:sp>
        <p:nvSpPr>
          <p:cNvPr id="11" name="TextBox 10"/>
          <p:cNvSpPr txBox="1"/>
          <p:nvPr/>
        </p:nvSpPr>
        <p:spPr>
          <a:xfrm>
            <a:off x="2998933" y="6411379"/>
            <a:ext cx="6601487" cy="369332"/>
          </a:xfrm>
          <a:prstGeom prst="rect">
            <a:avLst/>
          </a:prstGeom>
          <a:noFill/>
        </p:spPr>
        <p:txBody>
          <a:bodyPr wrap="none" rtlCol="0">
            <a:spAutoFit/>
          </a:bodyPr>
          <a:lstStyle/>
          <a:p>
            <a:r>
              <a:rPr lang="en-US" dirty="0" smtClean="0"/>
              <a:t>Figure 8: Penrose distance of each mugshots </a:t>
            </a:r>
            <a:r>
              <a:rPr lang="en-US" dirty="0" err="1" smtClean="0"/>
              <a:t>w.r.t</a:t>
            </a:r>
            <a:r>
              <a:rPr lang="en-US" dirty="0" smtClean="0"/>
              <a:t> each other</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53" y="4059819"/>
            <a:ext cx="7318054" cy="23515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5653" y="2548793"/>
            <a:ext cx="7318054" cy="894743"/>
          </a:xfrm>
          <a:prstGeom prst="rect">
            <a:avLst/>
          </a:prstGeom>
        </p:spPr>
      </p:pic>
      <p:sp>
        <p:nvSpPr>
          <p:cNvPr id="22" name="TextBox 21"/>
          <p:cNvSpPr txBox="1"/>
          <p:nvPr/>
        </p:nvSpPr>
        <p:spPr>
          <a:xfrm>
            <a:off x="2623843" y="3545441"/>
            <a:ext cx="7229864" cy="369332"/>
          </a:xfrm>
          <a:prstGeom prst="rect">
            <a:avLst/>
          </a:prstGeom>
          <a:noFill/>
        </p:spPr>
        <p:txBody>
          <a:bodyPr wrap="none" rtlCol="0">
            <a:spAutoFit/>
          </a:bodyPr>
          <a:lstStyle/>
          <a:p>
            <a:r>
              <a:rPr lang="en-US" dirty="0" smtClean="0"/>
              <a:t>Figure </a:t>
            </a:r>
            <a:r>
              <a:rPr lang="en-US" dirty="0"/>
              <a:t>7</a:t>
            </a:r>
            <a:r>
              <a:rPr lang="en-US" dirty="0" smtClean="0"/>
              <a:t>: Penrose distance of each mugshots (1-10) </a:t>
            </a:r>
            <a:r>
              <a:rPr lang="en-US" dirty="0" err="1" smtClean="0"/>
              <a:t>w.r.t</a:t>
            </a:r>
            <a:r>
              <a:rPr lang="en-US" dirty="0" smtClean="0"/>
              <a:t> the mean</a:t>
            </a:r>
            <a:endParaRPr lang="en-US" dirty="0"/>
          </a:p>
        </p:txBody>
      </p:sp>
    </p:spTree>
    <p:extLst>
      <p:ext uri="{BB962C8B-B14F-4D97-AF65-F5344CB8AC3E}">
        <p14:creationId xmlns:p14="http://schemas.microsoft.com/office/powerpoint/2010/main" val="44596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Penrose Distance </a:t>
            </a:r>
            <a:r>
              <a:rPr lang="en-US" sz="3200" dirty="0" err="1" smtClean="0">
                <a:latin typeface="Helvetica Neue" charset="0"/>
                <a:ea typeface="Helvetica Neue" charset="0"/>
                <a:cs typeface="Helvetica Neue" charset="0"/>
              </a:rPr>
              <a:t>w.r.t</a:t>
            </a:r>
            <a:r>
              <a:rPr lang="en-US" sz="3200" dirty="0" smtClean="0">
                <a:latin typeface="Helvetica Neue" charset="0"/>
                <a:ea typeface="Helvetica Neue" charset="0"/>
                <a:cs typeface="Helvetica Neue" charset="0"/>
              </a:rPr>
              <a:t> random objects</a:t>
            </a:r>
          </a:p>
        </p:txBody>
      </p:sp>
      <p:sp>
        <p:nvSpPr>
          <p:cNvPr id="9" name="TextBox 8"/>
          <p:cNvSpPr txBox="1"/>
          <p:nvPr/>
        </p:nvSpPr>
        <p:spPr>
          <a:xfrm>
            <a:off x="763886" y="916882"/>
            <a:ext cx="10861589" cy="1477328"/>
          </a:xfrm>
          <a:prstGeom prst="rect">
            <a:avLst/>
          </a:prstGeom>
          <a:noFill/>
        </p:spPr>
        <p:txBody>
          <a:bodyPr wrap="square" rtlCol="0">
            <a:spAutoFit/>
          </a:bodyPr>
          <a:lstStyle/>
          <a:p>
            <a:r>
              <a:rPr lang="en-US" dirty="0" smtClean="0"/>
              <a:t>The </a:t>
            </a:r>
            <a:r>
              <a:rPr lang="en-US" dirty="0" err="1" smtClean="0"/>
              <a:t>penrose</a:t>
            </a:r>
            <a:r>
              <a:rPr lang="en-US" dirty="0" smtClean="0"/>
              <a:t> distance is now calculated between the mean of my mugshots to a classroom(1), notebook(2) and bag(3). We can see these values are huge, about 5-7 times larger than my </a:t>
            </a:r>
            <a:r>
              <a:rPr lang="en-US" dirty="0" err="1" smtClean="0"/>
              <a:t>penrose</a:t>
            </a:r>
            <a:r>
              <a:rPr lang="en-US" dirty="0" smtClean="0"/>
              <a:t> distances of my 10 mugshots to the mean. This shows that the distance calculated with reference can identify that these objects are very different from my mugshots.</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692" y="5465817"/>
            <a:ext cx="7318054" cy="894743"/>
          </a:xfrm>
          <a:prstGeom prst="rect">
            <a:avLst/>
          </a:prstGeom>
        </p:spPr>
      </p:pic>
      <p:sp>
        <p:nvSpPr>
          <p:cNvPr id="22" name="TextBox 21"/>
          <p:cNvSpPr txBox="1"/>
          <p:nvPr/>
        </p:nvSpPr>
        <p:spPr>
          <a:xfrm>
            <a:off x="763886" y="6360560"/>
            <a:ext cx="7229864" cy="369332"/>
          </a:xfrm>
          <a:prstGeom prst="rect">
            <a:avLst/>
          </a:prstGeom>
          <a:noFill/>
        </p:spPr>
        <p:txBody>
          <a:bodyPr wrap="none" rtlCol="0">
            <a:spAutoFit/>
          </a:bodyPr>
          <a:lstStyle/>
          <a:p>
            <a:r>
              <a:rPr lang="en-US" dirty="0" smtClean="0"/>
              <a:t>Figure </a:t>
            </a:r>
            <a:r>
              <a:rPr lang="en-US" dirty="0"/>
              <a:t>9</a:t>
            </a:r>
            <a:r>
              <a:rPr lang="en-US" dirty="0" smtClean="0"/>
              <a:t>: Penrose distance of each mugshots (1-10) </a:t>
            </a:r>
            <a:r>
              <a:rPr lang="en-US" dirty="0" err="1" smtClean="0"/>
              <a:t>w.r.t</a:t>
            </a:r>
            <a:r>
              <a:rPr lang="en-US" dirty="0" smtClean="0"/>
              <a:t> the mean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0696" y="5204860"/>
            <a:ext cx="3175000" cy="1155700"/>
          </a:xfrm>
          <a:prstGeom prst="rect">
            <a:avLst/>
          </a:prstGeom>
        </p:spPr>
      </p:pic>
      <p:sp>
        <p:nvSpPr>
          <p:cNvPr id="10" name="TextBox 9"/>
          <p:cNvSpPr txBox="1"/>
          <p:nvPr/>
        </p:nvSpPr>
        <p:spPr>
          <a:xfrm>
            <a:off x="8627485" y="6360560"/>
            <a:ext cx="3549370" cy="369332"/>
          </a:xfrm>
          <a:prstGeom prst="rect">
            <a:avLst/>
          </a:prstGeom>
          <a:noFill/>
        </p:spPr>
        <p:txBody>
          <a:bodyPr wrap="none" rtlCol="0">
            <a:spAutoFit/>
          </a:bodyPr>
          <a:lstStyle/>
          <a:p>
            <a:r>
              <a:rPr lang="en-US" dirty="0" smtClean="0"/>
              <a:t>Figure 10: Penrose </a:t>
            </a:r>
            <a:r>
              <a:rPr lang="en-US" dirty="0" err="1" smtClean="0"/>
              <a:t>w.r.t</a:t>
            </a:r>
            <a:r>
              <a:rPr lang="en-US" dirty="0" smtClean="0"/>
              <a:t> objects</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9924" y="2518932"/>
            <a:ext cx="2045621" cy="2045621"/>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6016" y="2505083"/>
            <a:ext cx="2090199" cy="2090199"/>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9628" y="2499556"/>
            <a:ext cx="2189273" cy="2189273"/>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692" y="2516553"/>
            <a:ext cx="2093525" cy="2078729"/>
          </a:xfrm>
          <a:prstGeom prst="rect">
            <a:avLst/>
          </a:prstGeom>
        </p:spPr>
      </p:pic>
    </p:spTree>
    <p:extLst>
      <p:ext uri="{BB962C8B-B14F-4D97-AF65-F5344CB8AC3E}">
        <p14:creationId xmlns:p14="http://schemas.microsoft.com/office/powerpoint/2010/main" val="46666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FFT2 </a:t>
            </a:r>
            <a:r>
              <a:rPr lang="en-US" sz="3200" dirty="0" err="1" smtClean="0">
                <a:latin typeface="Helvetica Neue" charset="0"/>
                <a:ea typeface="Helvetica Neue" charset="0"/>
                <a:cs typeface="Helvetica Neue" charset="0"/>
              </a:rPr>
              <a:t>Matlab</a:t>
            </a:r>
            <a:r>
              <a:rPr lang="en-US" sz="3200" dirty="0" smtClean="0">
                <a:latin typeface="Helvetica Neue" charset="0"/>
                <a:ea typeface="Helvetica Neue" charset="0"/>
                <a:cs typeface="Helvetica Neue" charset="0"/>
              </a:rPr>
              <a:t>: Results</a:t>
            </a:r>
          </a:p>
        </p:txBody>
      </p:sp>
      <p:sp>
        <p:nvSpPr>
          <p:cNvPr id="9" name="TextBox 8"/>
          <p:cNvSpPr txBox="1"/>
          <p:nvPr/>
        </p:nvSpPr>
        <p:spPr>
          <a:xfrm>
            <a:off x="763886" y="916882"/>
            <a:ext cx="10861589" cy="1477328"/>
          </a:xfrm>
          <a:prstGeom prst="rect">
            <a:avLst/>
          </a:prstGeom>
          <a:noFill/>
        </p:spPr>
        <p:txBody>
          <a:bodyPr wrap="square" rtlCol="0">
            <a:spAutoFit/>
          </a:bodyPr>
          <a:lstStyle/>
          <a:p>
            <a:r>
              <a:rPr lang="en-US" dirty="0" smtClean="0"/>
              <a:t>For part 2 of the assignment, I created a 100x100 Matrix and set all the pixels to black (0). I then set a 50x20 matrix in the center of this matrix to be 1 making it a white </a:t>
            </a:r>
            <a:r>
              <a:rPr lang="en-US" dirty="0" err="1" smtClean="0"/>
              <a:t>rect</a:t>
            </a:r>
            <a:r>
              <a:rPr lang="en-US" dirty="0" smtClean="0"/>
              <a:t>-like function with amplitude 50. I then compute the FFT of this matrix using </a:t>
            </a:r>
            <a:r>
              <a:rPr lang="en-US" dirty="0" err="1" smtClean="0"/>
              <a:t>matlab’s</a:t>
            </a:r>
            <a:r>
              <a:rPr lang="en-US" dirty="0" smtClean="0"/>
              <a:t> FFT2 function. I then display the image before and after log transformation. My results are shown below: (note this code is adapted from Lecture 8)</a:t>
            </a:r>
            <a:endParaRPr lang="en-US" dirty="0"/>
          </a:p>
        </p:txBody>
      </p:sp>
      <p:sp>
        <p:nvSpPr>
          <p:cNvPr id="11" name="TextBox 10"/>
          <p:cNvSpPr txBox="1"/>
          <p:nvPr/>
        </p:nvSpPr>
        <p:spPr>
          <a:xfrm>
            <a:off x="2959055" y="6023735"/>
            <a:ext cx="6296917" cy="369332"/>
          </a:xfrm>
          <a:prstGeom prst="rect">
            <a:avLst/>
          </a:prstGeom>
          <a:noFill/>
        </p:spPr>
        <p:txBody>
          <a:bodyPr wrap="none" rtlCol="0">
            <a:spAutoFit/>
          </a:bodyPr>
          <a:lstStyle/>
          <a:p>
            <a:r>
              <a:rPr lang="en-US" dirty="0" smtClean="0"/>
              <a:t>Figure 11: Illustrates the FFT and log transform of a </a:t>
            </a:r>
            <a:r>
              <a:rPr lang="en-US" dirty="0" err="1" smtClean="0"/>
              <a:t>rect</a:t>
            </a:r>
            <a:endParaRPr lang="en-US" dirty="0"/>
          </a:p>
        </p:txBody>
      </p:sp>
      <p:sp>
        <p:nvSpPr>
          <p:cNvPr id="12" name="TextBox 11"/>
          <p:cNvSpPr txBox="1"/>
          <p:nvPr/>
        </p:nvSpPr>
        <p:spPr>
          <a:xfrm>
            <a:off x="1153650" y="4501356"/>
            <a:ext cx="1138453" cy="369332"/>
          </a:xfrm>
          <a:prstGeom prst="rect">
            <a:avLst/>
          </a:prstGeom>
          <a:noFill/>
        </p:spPr>
        <p:txBody>
          <a:bodyPr wrap="none" rtlCol="0">
            <a:spAutoFit/>
          </a:bodyPr>
          <a:lstStyle/>
          <a:p>
            <a:r>
              <a:rPr lang="en-US" smtClean="0"/>
              <a:t>Image : I</a:t>
            </a:r>
            <a:endParaRPr lang="en-US" dirty="0"/>
          </a:p>
        </p:txBody>
      </p:sp>
      <p:sp>
        <p:nvSpPr>
          <p:cNvPr id="13" name="TextBox 12"/>
          <p:cNvSpPr txBox="1"/>
          <p:nvPr/>
        </p:nvSpPr>
        <p:spPr>
          <a:xfrm>
            <a:off x="5689771" y="4554626"/>
            <a:ext cx="1343638" cy="369332"/>
          </a:xfrm>
          <a:prstGeom prst="rect">
            <a:avLst/>
          </a:prstGeom>
          <a:noFill/>
        </p:spPr>
        <p:txBody>
          <a:bodyPr wrap="none" rtlCol="0">
            <a:spAutoFit/>
          </a:bodyPr>
          <a:lstStyle/>
          <a:p>
            <a:r>
              <a:rPr lang="en-US" dirty="0" smtClean="0"/>
              <a:t>Log(abs(I))</a:t>
            </a:r>
            <a:endParaRPr lang="en-US" dirty="0"/>
          </a:p>
        </p:txBody>
      </p:sp>
      <p:sp>
        <p:nvSpPr>
          <p:cNvPr id="14" name="TextBox 13"/>
          <p:cNvSpPr txBox="1"/>
          <p:nvPr/>
        </p:nvSpPr>
        <p:spPr>
          <a:xfrm>
            <a:off x="3537927" y="4554972"/>
            <a:ext cx="1061509" cy="369332"/>
          </a:xfrm>
          <a:prstGeom prst="rect">
            <a:avLst/>
          </a:prstGeom>
          <a:noFill/>
        </p:spPr>
        <p:txBody>
          <a:bodyPr wrap="none" rtlCol="0">
            <a:spAutoFit/>
          </a:bodyPr>
          <a:lstStyle/>
          <a:p>
            <a:r>
              <a:rPr lang="en-US" dirty="0" smtClean="0"/>
              <a:t>FFT of I</a:t>
            </a:r>
            <a:endParaRPr lang="en-US" dirty="0"/>
          </a:p>
        </p:txBody>
      </p:sp>
      <p:sp>
        <p:nvSpPr>
          <p:cNvPr id="15" name="TextBox 14"/>
          <p:cNvSpPr txBox="1"/>
          <p:nvPr/>
        </p:nvSpPr>
        <p:spPr>
          <a:xfrm>
            <a:off x="7896031" y="4599954"/>
            <a:ext cx="1441420" cy="369332"/>
          </a:xfrm>
          <a:prstGeom prst="rect">
            <a:avLst/>
          </a:prstGeom>
          <a:noFill/>
        </p:spPr>
        <p:txBody>
          <a:bodyPr wrap="none" rtlCol="0">
            <a:spAutoFit/>
          </a:bodyPr>
          <a:lstStyle/>
          <a:p>
            <a:r>
              <a:rPr lang="en-US" smtClean="0"/>
              <a:t>Log(FFT(I))</a:t>
            </a:r>
            <a:endParaRPr lang="en-US" dirty="0"/>
          </a:p>
        </p:txBody>
      </p:sp>
      <p:sp>
        <p:nvSpPr>
          <p:cNvPr id="16" name="TextBox 15"/>
          <p:cNvSpPr txBox="1"/>
          <p:nvPr/>
        </p:nvSpPr>
        <p:spPr>
          <a:xfrm>
            <a:off x="10203364" y="4596457"/>
            <a:ext cx="1611339" cy="369332"/>
          </a:xfrm>
          <a:prstGeom prst="rect">
            <a:avLst/>
          </a:prstGeom>
          <a:noFill/>
        </p:spPr>
        <p:txBody>
          <a:bodyPr wrap="none" rtlCol="0">
            <a:spAutoFit/>
          </a:bodyPr>
          <a:lstStyle/>
          <a:p>
            <a:r>
              <a:rPr lang="en-US" dirty="0" smtClean="0"/>
              <a:t>Log(abs(I)+1)</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143" y="2793891"/>
            <a:ext cx="1707465" cy="170746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7006" y="2747415"/>
            <a:ext cx="1804788" cy="1757604"/>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5713" y="2722611"/>
            <a:ext cx="1682357" cy="1807212"/>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1989" y="2766411"/>
            <a:ext cx="1815070" cy="1769693"/>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0978" y="2792365"/>
            <a:ext cx="1773725" cy="1708991"/>
          </a:xfrm>
          <a:prstGeom prst="rect">
            <a:avLst/>
          </a:prstGeom>
        </p:spPr>
      </p:pic>
    </p:spTree>
    <p:extLst>
      <p:ext uri="{BB962C8B-B14F-4D97-AF65-F5344CB8AC3E}">
        <p14:creationId xmlns:p14="http://schemas.microsoft.com/office/powerpoint/2010/main" val="142578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Expected Results</a:t>
            </a:r>
            <a:r>
              <a:rPr lang="mr-IN" sz="3200" dirty="0" smtClean="0">
                <a:latin typeface="Helvetica Neue" charset="0"/>
                <a:ea typeface="Helvetica Neue" charset="0"/>
                <a:cs typeface="Helvetica Neue" charset="0"/>
              </a:rPr>
              <a:t>…</a:t>
            </a:r>
            <a:endParaRPr lang="en-US" sz="3200" dirty="0" smtClean="0">
              <a:latin typeface="Helvetica Neue" charset="0"/>
              <a:ea typeface="Helvetica Neue" charset="0"/>
              <a:cs typeface="Helvetica Neue" charset="0"/>
            </a:endParaRPr>
          </a:p>
        </p:txBody>
      </p:sp>
      <p:sp>
        <p:nvSpPr>
          <p:cNvPr id="9" name="TextBox 8"/>
          <p:cNvSpPr txBox="1"/>
          <p:nvPr/>
        </p:nvSpPr>
        <p:spPr>
          <a:xfrm>
            <a:off x="763886" y="916882"/>
            <a:ext cx="10861589" cy="369332"/>
          </a:xfrm>
          <a:prstGeom prst="rect">
            <a:avLst/>
          </a:prstGeom>
          <a:noFill/>
        </p:spPr>
        <p:txBody>
          <a:bodyPr wrap="square" rtlCol="0">
            <a:spAutoFit/>
          </a:bodyPr>
          <a:lstStyle/>
          <a:p>
            <a:r>
              <a:rPr lang="en-US" dirty="0" smtClean="0"/>
              <a:t>Below is the expected result of a Fourier transform on a </a:t>
            </a:r>
            <a:r>
              <a:rPr lang="en-US" dirty="0" err="1" smtClean="0"/>
              <a:t>Rect</a:t>
            </a:r>
            <a:r>
              <a:rPr lang="en-US" dirty="0" smtClean="0"/>
              <a:t> function. </a:t>
            </a:r>
            <a:endParaRPr lang="en-US" dirty="0"/>
          </a:p>
        </p:txBody>
      </p:sp>
      <p:sp>
        <p:nvSpPr>
          <p:cNvPr id="11" name="TextBox 10"/>
          <p:cNvSpPr txBox="1"/>
          <p:nvPr/>
        </p:nvSpPr>
        <p:spPr>
          <a:xfrm>
            <a:off x="1884018" y="5764243"/>
            <a:ext cx="8854004" cy="538609"/>
          </a:xfrm>
          <a:prstGeom prst="rect">
            <a:avLst/>
          </a:prstGeom>
          <a:noFill/>
        </p:spPr>
        <p:txBody>
          <a:bodyPr wrap="square" rtlCol="0">
            <a:spAutoFit/>
          </a:bodyPr>
          <a:lstStyle/>
          <a:p>
            <a:pPr algn="ctr"/>
            <a:r>
              <a:rPr lang="en-US" dirty="0" smtClean="0"/>
              <a:t>Figure 12: Expected results is a </a:t>
            </a:r>
            <a:r>
              <a:rPr lang="en-US" dirty="0" err="1" smtClean="0"/>
              <a:t>sinc</a:t>
            </a:r>
            <a:r>
              <a:rPr lang="en-US" dirty="0" smtClean="0"/>
              <a:t> function after a </a:t>
            </a:r>
            <a:r>
              <a:rPr lang="en-US" dirty="0" err="1" smtClean="0"/>
              <a:t>fourier</a:t>
            </a:r>
            <a:r>
              <a:rPr lang="en-US" dirty="0" smtClean="0"/>
              <a:t> transform of a </a:t>
            </a:r>
            <a:r>
              <a:rPr lang="en-US" dirty="0" err="1" smtClean="0"/>
              <a:t>rect</a:t>
            </a:r>
            <a:endParaRPr lang="en-US" dirty="0" smtClean="0"/>
          </a:p>
          <a:p>
            <a:pPr algn="ctr"/>
            <a:r>
              <a:rPr lang="en-US" sz="1100" dirty="0"/>
              <a:t>Source: http://</a:t>
            </a:r>
            <a:r>
              <a:rPr lang="en-US" sz="1100" dirty="0" err="1"/>
              <a:t>archive.cnx.org</a:t>
            </a:r>
            <a:r>
              <a:rPr lang="en-US" sz="1100" dirty="0"/>
              <a:t>/resources/48cee6149366a369f569290dcf9e10aee8d02b64/</a:t>
            </a:r>
            <a:r>
              <a:rPr lang="en-US" sz="1100" dirty="0" err="1"/>
              <a:t>sinc.png</a:t>
            </a:r>
            <a:endParaRPr lang="en-US" sz="11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018" y="1661108"/>
            <a:ext cx="9187636" cy="3970483"/>
          </a:xfrm>
          <a:prstGeom prst="rect">
            <a:avLst/>
          </a:prstGeom>
        </p:spPr>
      </p:pic>
    </p:spTree>
    <p:extLst>
      <p:ext uri="{BB962C8B-B14F-4D97-AF65-F5344CB8AC3E}">
        <p14:creationId xmlns:p14="http://schemas.microsoft.com/office/powerpoint/2010/main" val="1730912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FFT2 </a:t>
            </a:r>
            <a:r>
              <a:rPr lang="en-US" sz="3200" dirty="0" err="1" smtClean="0">
                <a:latin typeface="Helvetica Neue" charset="0"/>
                <a:ea typeface="Helvetica Neue" charset="0"/>
                <a:cs typeface="Helvetica Neue" charset="0"/>
              </a:rPr>
              <a:t>Matlab</a:t>
            </a:r>
            <a:r>
              <a:rPr lang="en-US" sz="3200" dirty="0" smtClean="0">
                <a:latin typeface="Helvetica Neue" charset="0"/>
                <a:ea typeface="Helvetica Neue" charset="0"/>
                <a:cs typeface="Helvetica Neue" charset="0"/>
              </a:rPr>
              <a:t>: Analysis</a:t>
            </a:r>
          </a:p>
        </p:txBody>
      </p:sp>
      <p:sp>
        <p:nvSpPr>
          <p:cNvPr id="9" name="TextBox 8"/>
          <p:cNvSpPr txBox="1"/>
          <p:nvPr/>
        </p:nvSpPr>
        <p:spPr>
          <a:xfrm>
            <a:off x="763886" y="916882"/>
            <a:ext cx="10861589" cy="1754326"/>
          </a:xfrm>
          <a:prstGeom prst="rect">
            <a:avLst/>
          </a:prstGeom>
          <a:noFill/>
        </p:spPr>
        <p:txBody>
          <a:bodyPr wrap="square" rtlCol="0">
            <a:spAutoFit/>
          </a:bodyPr>
          <a:lstStyle/>
          <a:p>
            <a:r>
              <a:rPr lang="en-CA" dirty="0" smtClean="0"/>
              <a:t>Ideally, the </a:t>
            </a:r>
            <a:r>
              <a:rPr lang="en-CA" dirty="0" err="1" smtClean="0"/>
              <a:t>fourier</a:t>
            </a:r>
            <a:r>
              <a:rPr lang="en-CA" dirty="0" smtClean="0"/>
              <a:t> transform of a </a:t>
            </a:r>
            <a:r>
              <a:rPr lang="en-CA" dirty="0" err="1" smtClean="0"/>
              <a:t>rect</a:t>
            </a:r>
            <a:r>
              <a:rPr lang="en-CA" dirty="0" smtClean="0"/>
              <a:t> function should look like a </a:t>
            </a:r>
            <a:r>
              <a:rPr lang="en-CA" dirty="0" err="1" smtClean="0"/>
              <a:t>sinc</a:t>
            </a:r>
            <a:r>
              <a:rPr lang="en-CA" dirty="0" smtClean="0"/>
              <a:t>(f), where a X(f) is at it’s peak where the </a:t>
            </a:r>
            <a:r>
              <a:rPr lang="en-CA" dirty="0" err="1" smtClean="0"/>
              <a:t>rect</a:t>
            </a:r>
            <a:r>
              <a:rPr lang="en-CA" dirty="0" smtClean="0"/>
              <a:t> was centered. However this was not observe. This is because the image is actually broken into 4 corner pieces by </a:t>
            </a:r>
            <a:r>
              <a:rPr lang="en-CA" dirty="0" err="1" smtClean="0"/>
              <a:t>matlab</a:t>
            </a:r>
            <a:r>
              <a:rPr lang="en-CA" dirty="0" smtClean="0"/>
              <a:t> which makes the </a:t>
            </a:r>
            <a:r>
              <a:rPr lang="en-CA" dirty="0" err="1" smtClean="0"/>
              <a:t>sinc</a:t>
            </a:r>
            <a:r>
              <a:rPr lang="en-CA" dirty="0" smtClean="0"/>
              <a:t> graph look ovular. By applying the </a:t>
            </a:r>
            <a:r>
              <a:rPr lang="en-CA" dirty="0" err="1" smtClean="0"/>
              <a:t>fftshift</a:t>
            </a:r>
            <a:r>
              <a:rPr lang="en-CA" dirty="0" smtClean="0"/>
              <a:t> function, we get the expected result. The low frequency components are clearly on the edges of the image, while the high frequency values are shown by the dark black-grey components in the center. The DC value of the image is at the corners of the image. </a:t>
            </a:r>
            <a:endParaRPr lang="en-US" dirty="0"/>
          </a:p>
        </p:txBody>
      </p:sp>
      <p:sp>
        <p:nvSpPr>
          <p:cNvPr id="11" name="TextBox 10"/>
          <p:cNvSpPr txBox="1"/>
          <p:nvPr/>
        </p:nvSpPr>
        <p:spPr>
          <a:xfrm>
            <a:off x="2989592" y="6248588"/>
            <a:ext cx="6519734" cy="369332"/>
          </a:xfrm>
          <a:prstGeom prst="rect">
            <a:avLst/>
          </a:prstGeom>
          <a:noFill/>
        </p:spPr>
        <p:txBody>
          <a:bodyPr wrap="none" rtlCol="0">
            <a:spAutoFit/>
          </a:bodyPr>
          <a:lstStyle/>
          <a:p>
            <a:r>
              <a:rPr lang="en-US" dirty="0" smtClean="0"/>
              <a:t>Figure 13: Illustrates the FFT and log transform of Image I</a:t>
            </a:r>
            <a:endParaRPr lang="en-US" dirty="0"/>
          </a:p>
        </p:txBody>
      </p:sp>
      <p:sp>
        <p:nvSpPr>
          <p:cNvPr id="12" name="TextBox 11"/>
          <p:cNvSpPr txBox="1"/>
          <p:nvPr/>
        </p:nvSpPr>
        <p:spPr>
          <a:xfrm>
            <a:off x="1543067" y="5362655"/>
            <a:ext cx="1138453" cy="369332"/>
          </a:xfrm>
          <a:prstGeom prst="rect">
            <a:avLst/>
          </a:prstGeom>
          <a:noFill/>
        </p:spPr>
        <p:txBody>
          <a:bodyPr wrap="none" rtlCol="0">
            <a:spAutoFit/>
          </a:bodyPr>
          <a:lstStyle/>
          <a:p>
            <a:r>
              <a:rPr lang="en-US" dirty="0" smtClean="0"/>
              <a:t>Image : I</a:t>
            </a:r>
            <a:endParaRPr lang="en-US" dirty="0"/>
          </a:p>
        </p:txBody>
      </p:sp>
      <p:sp>
        <p:nvSpPr>
          <p:cNvPr id="14" name="TextBox 13"/>
          <p:cNvSpPr txBox="1"/>
          <p:nvPr/>
        </p:nvSpPr>
        <p:spPr>
          <a:xfrm>
            <a:off x="4083838" y="5421115"/>
            <a:ext cx="1483098" cy="369332"/>
          </a:xfrm>
          <a:prstGeom prst="rect">
            <a:avLst/>
          </a:prstGeom>
          <a:noFill/>
        </p:spPr>
        <p:txBody>
          <a:bodyPr wrap="none" rtlCol="0">
            <a:spAutoFit/>
          </a:bodyPr>
          <a:lstStyle/>
          <a:p>
            <a:r>
              <a:rPr lang="en-US" smtClean="0"/>
              <a:t>F = FFT </a:t>
            </a:r>
            <a:r>
              <a:rPr lang="en-US" dirty="0" smtClean="0"/>
              <a:t>of I</a:t>
            </a:r>
            <a:endParaRPr lang="en-US" dirty="0"/>
          </a:p>
        </p:txBody>
      </p:sp>
      <p:sp>
        <p:nvSpPr>
          <p:cNvPr id="16" name="TextBox 15"/>
          <p:cNvSpPr txBox="1"/>
          <p:nvPr/>
        </p:nvSpPr>
        <p:spPr>
          <a:xfrm>
            <a:off x="6630425" y="5350885"/>
            <a:ext cx="1670650" cy="369332"/>
          </a:xfrm>
          <a:prstGeom prst="rect">
            <a:avLst/>
          </a:prstGeom>
          <a:noFill/>
        </p:spPr>
        <p:txBody>
          <a:bodyPr wrap="none" rtlCol="0">
            <a:spAutoFit/>
          </a:bodyPr>
          <a:lstStyle/>
          <a:p>
            <a:r>
              <a:rPr lang="en-US" dirty="0" smtClean="0"/>
              <a:t>Log(abs(F)+1)</a:t>
            </a:r>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581" y="3201732"/>
            <a:ext cx="1990114" cy="199011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613" y="3171622"/>
            <a:ext cx="2103548" cy="2048553"/>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2079" y="3199953"/>
            <a:ext cx="2067343" cy="1991893"/>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1085" y="3144823"/>
            <a:ext cx="2086390" cy="2075351"/>
          </a:xfrm>
          <a:prstGeom prst="rect">
            <a:avLst/>
          </a:prstGeom>
        </p:spPr>
      </p:pic>
      <p:sp>
        <p:nvSpPr>
          <p:cNvPr id="22" name="TextBox 21"/>
          <p:cNvSpPr txBox="1"/>
          <p:nvPr/>
        </p:nvSpPr>
        <p:spPr>
          <a:xfrm>
            <a:off x="9146526" y="5408590"/>
            <a:ext cx="2555508" cy="369332"/>
          </a:xfrm>
          <a:prstGeom prst="rect">
            <a:avLst/>
          </a:prstGeom>
          <a:noFill/>
        </p:spPr>
        <p:txBody>
          <a:bodyPr wrap="none" rtlCol="0">
            <a:spAutoFit/>
          </a:bodyPr>
          <a:lstStyle/>
          <a:p>
            <a:r>
              <a:rPr lang="en-US" dirty="0" smtClean="0"/>
              <a:t>Log(abs(</a:t>
            </a:r>
            <a:r>
              <a:rPr lang="en-US" dirty="0" err="1" smtClean="0"/>
              <a:t>fftshift</a:t>
            </a:r>
            <a:r>
              <a:rPr lang="en-US" dirty="0" smtClean="0"/>
              <a:t>(F))+1)</a:t>
            </a:r>
            <a:endParaRPr lang="en-US" dirty="0"/>
          </a:p>
        </p:txBody>
      </p:sp>
    </p:spTree>
    <p:extLst>
      <p:ext uri="{BB962C8B-B14F-4D97-AF65-F5344CB8AC3E}">
        <p14:creationId xmlns:p14="http://schemas.microsoft.com/office/powerpoint/2010/main" val="21314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795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Mugshot </a:t>
            </a:r>
            <a:r>
              <a:rPr lang="en-US" sz="3200" smtClean="0">
                <a:latin typeface="Helvetica Neue" charset="0"/>
                <a:ea typeface="Helvetica Neue" charset="0"/>
                <a:cs typeface="Helvetica Neue" charset="0"/>
              </a:rPr>
              <a:t>1 FFT2 </a:t>
            </a:r>
            <a:r>
              <a:rPr lang="en-US" sz="3200" dirty="0" smtClean="0">
                <a:latin typeface="Helvetica Neue" charset="0"/>
                <a:ea typeface="Helvetica Neue" charset="0"/>
                <a:cs typeface="Helvetica Neue" charset="0"/>
              </a:rPr>
              <a:t>Transformation Spectrum after Log Transform</a:t>
            </a:r>
          </a:p>
        </p:txBody>
      </p:sp>
      <p:sp>
        <p:nvSpPr>
          <p:cNvPr id="9" name="TextBox 8"/>
          <p:cNvSpPr txBox="1"/>
          <p:nvPr/>
        </p:nvSpPr>
        <p:spPr>
          <a:xfrm>
            <a:off x="763886" y="916882"/>
            <a:ext cx="10861589" cy="646331"/>
          </a:xfrm>
          <a:prstGeom prst="rect">
            <a:avLst/>
          </a:prstGeom>
          <a:noFill/>
        </p:spPr>
        <p:txBody>
          <a:bodyPr wrap="square" rtlCol="0">
            <a:spAutoFit/>
          </a:bodyPr>
          <a:lstStyle/>
          <a:p>
            <a:r>
              <a:rPr lang="en-CA" dirty="0" smtClean="0"/>
              <a:t>I applied the FFT transform to my own mugshot 1 and the results are shown below. Very interesting.</a:t>
            </a:r>
            <a:endParaRPr lang="en-US" dirty="0"/>
          </a:p>
        </p:txBody>
      </p:sp>
      <p:sp>
        <p:nvSpPr>
          <p:cNvPr id="11" name="TextBox 10"/>
          <p:cNvSpPr txBox="1"/>
          <p:nvPr/>
        </p:nvSpPr>
        <p:spPr>
          <a:xfrm>
            <a:off x="2959055" y="6023735"/>
            <a:ext cx="6822702" cy="369332"/>
          </a:xfrm>
          <a:prstGeom prst="rect">
            <a:avLst/>
          </a:prstGeom>
          <a:noFill/>
        </p:spPr>
        <p:txBody>
          <a:bodyPr wrap="none" rtlCol="0">
            <a:spAutoFit/>
          </a:bodyPr>
          <a:lstStyle/>
          <a:p>
            <a:r>
              <a:rPr lang="en-US" dirty="0" smtClean="0"/>
              <a:t>Figure 14: Illustrates the FFT and log transform of Mugshot 1</a:t>
            </a:r>
            <a:endParaRPr lang="en-US" dirty="0"/>
          </a:p>
        </p:txBody>
      </p:sp>
      <p:sp>
        <p:nvSpPr>
          <p:cNvPr id="12" name="TextBox 11"/>
          <p:cNvSpPr txBox="1"/>
          <p:nvPr/>
        </p:nvSpPr>
        <p:spPr>
          <a:xfrm>
            <a:off x="1153650" y="4501356"/>
            <a:ext cx="1138453" cy="369332"/>
          </a:xfrm>
          <a:prstGeom prst="rect">
            <a:avLst/>
          </a:prstGeom>
          <a:noFill/>
        </p:spPr>
        <p:txBody>
          <a:bodyPr wrap="none" rtlCol="0">
            <a:spAutoFit/>
          </a:bodyPr>
          <a:lstStyle/>
          <a:p>
            <a:r>
              <a:rPr lang="en-US" smtClean="0"/>
              <a:t>Image : I</a:t>
            </a:r>
            <a:endParaRPr lang="en-US" dirty="0"/>
          </a:p>
        </p:txBody>
      </p:sp>
      <p:sp>
        <p:nvSpPr>
          <p:cNvPr id="14" name="TextBox 13"/>
          <p:cNvSpPr txBox="1"/>
          <p:nvPr/>
        </p:nvSpPr>
        <p:spPr>
          <a:xfrm>
            <a:off x="3537927" y="4554972"/>
            <a:ext cx="1061509" cy="369332"/>
          </a:xfrm>
          <a:prstGeom prst="rect">
            <a:avLst/>
          </a:prstGeom>
          <a:noFill/>
        </p:spPr>
        <p:txBody>
          <a:bodyPr wrap="none" rtlCol="0">
            <a:spAutoFit/>
          </a:bodyPr>
          <a:lstStyle/>
          <a:p>
            <a:r>
              <a:rPr lang="en-US" dirty="0" smtClean="0"/>
              <a:t>FFT of I</a:t>
            </a:r>
            <a:endParaRPr lang="en-US" dirty="0"/>
          </a:p>
        </p:txBody>
      </p:sp>
      <p:sp>
        <p:nvSpPr>
          <p:cNvPr id="15" name="TextBox 14"/>
          <p:cNvSpPr txBox="1"/>
          <p:nvPr/>
        </p:nvSpPr>
        <p:spPr>
          <a:xfrm>
            <a:off x="7807853" y="4603474"/>
            <a:ext cx="1959191" cy="369332"/>
          </a:xfrm>
          <a:prstGeom prst="rect">
            <a:avLst/>
          </a:prstGeom>
          <a:noFill/>
        </p:spPr>
        <p:txBody>
          <a:bodyPr wrap="none" rtlCol="0">
            <a:spAutoFit/>
          </a:bodyPr>
          <a:lstStyle/>
          <a:p>
            <a:r>
              <a:rPr lang="en-US" dirty="0" smtClean="0"/>
              <a:t>Log(abs(FFT(I)))</a:t>
            </a:r>
            <a:endParaRPr lang="en-US" dirty="0"/>
          </a:p>
        </p:txBody>
      </p:sp>
      <p:sp>
        <p:nvSpPr>
          <p:cNvPr id="16" name="TextBox 15"/>
          <p:cNvSpPr txBox="1"/>
          <p:nvPr/>
        </p:nvSpPr>
        <p:spPr>
          <a:xfrm>
            <a:off x="9864317" y="4599954"/>
            <a:ext cx="1978427" cy="369332"/>
          </a:xfrm>
          <a:prstGeom prst="rect">
            <a:avLst/>
          </a:prstGeom>
          <a:noFill/>
        </p:spPr>
        <p:txBody>
          <a:bodyPr wrap="none" rtlCol="0">
            <a:spAutoFit/>
          </a:bodyPr>
          <a:lstStyle/>
          <a:p>
            <a:r>
              <a:rPr lang="en-US" smtClean="0"/>
              <a:t>Log(abs(FFT)+</a:t>
            </a:r>
            <a:r>
              <a:rPr lang="en-US" dirty="0" smtClean="0"/>
              <a:t>1)</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4594" y="2514664"/>
            <a:ext cx="1944473" cy="191424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596" y="2465605"/>
            <a:ext cx="2071816" cy="2023634"/>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08954" y="2514664"/>
            <a:ext cx="1968141" cy="195756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886" y="2527956"/>
            <a:ext cx="1944268" cy="1944268"/>
          </a:xfrm>
          <a:prstGeom prst="rect">
            <a:avLst/>
          </a:prstGeom>
        </p:spPr>
      </p:pic>
    </p:spTree>
    <p:extLst>
      <p:ext uri="{BB962C8B-B14F-4D97-AF65-F5344CB8AC3E}">
        <p14:creationId xmlns:p14="http://schemas.microsoft.com/office/powerpoint/2010/main" val="204242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5481" y="59830"/>
            <a:ext cx="11479427" cy="769441"/>
          </a:xfrm>
          <a:prstGeom prst="rect">
            <a:avLst/>
          </a:prstGeom>
          <a:noFill/>
        </p:spPr>
        <p:txBody>
          <a:bodyPr wrap="square" rtlCol="0">
            <a:spAutoFit/>
          </a:bodyPr>
          <a:lstStyle/>
          <a:p>
            <a:r>
              <a:rPr lang="en-US" sz="4400" dirty="0" smtClean="0">
                <a:latin typeface="Helvetica Neue" charset="0"/>
                <a:ea typeface="Helvetica Neue" charset="0"/>
                <a:cs typeface="Helvetica Neue" charset="0"/>
              </a:rPr>
              <a:t>Project Overview</a:t>
            </a:r>
            <a:endParaRPr lang="en-US" sz="4400" dirty="0" smtClean="0">
              <a:latin typeface="Helvetica Neue" charset="0"/>
              <a:ea typeface="Helvetica Neue" charset="0"/>
              <a:cs typeface="Helvetica Neue" charset="0"/>
            </a:endParaRPr>
          </a:p>
        </p:txBody>
      </p:sp>
      <p:sp>
        <p:nvSpPr>
          <p:cNvPr id="9" name="TextBox 8"/>
          <p:cNvSpPr txBox="1"/>
          <p:nvPr/>
        </p:nvSpPr>
        <p:spPr>
          <a:xfrm>
            <a:off x="891539" y="922015"/>
            <a:ext cx="10861589" cy="4247317"/>
          </a:xfrm>
          <a:prstGeom prst="rect">
            <a:avLst/>
          </a:prstGeom>
          <a:noFill/>
        </p:spPr>
        <p:txBody>
          <a:bodyPr wrap="square" rtlCol="0">
            <a:spAutoFit/>
          </a:bodyPr>
          <a:lstStyle/>
          <a:p>
            <a:r>
              <a:rPr lang="en-US" dirty="0" smtClean="0"/>
              <a:t>In part 1 of the </a:t>
            </a:r>
            <a:r>
              <a:rPr lang="en-US" dirty="0" smtClean="0"/>
              <a:t>project:</a:t>
            </a:r>
            <a:endParaRPr lang="en-US" dirty="0" smtClean="0"/>
          </a:p>
          <a:p>
            <a:pPr marL="285750" indent="-285750">
              <a:buFont typeface="Arial" charset="0"/>
              <a:buChar char="•"/>
            </a:pPr>
            <a:r>
              <a:rPr lang="en-US" dirty="0" smtClean="0"/>
              <a:t>I took 10 mugshot images in Gray scale and calculated the Euclidean distance between the images, my results are illustrated.</a:t>
            </a:r>
          </a:p>
          <a:p>
            <a:pPr marL="285750" indent="-285750">
              <a:buFont typeface="Arial" charset="0"/>
              <a:buChar char="•"/>
            </a:pPr>
            <a:r>
              <a:rPr lang="en-US" dirty="0" smtClean="0"/>
              <a:t>Created an </a:t>
            </a:r>
            <a:r>
              <a:rPr lang="en-US" dirty="0" err="1" smtClean="0"/>
              <a:t>MxN</a:t>
            </a:r>
            <a:r>
              <a:rPr lang="en-US" dirty="0" smtClean="0"/>
              <a:t> image where each pixel value held the mean between the 10 mugshots, and displayed the mean</a:t>
            </a:r>
          </a:p>
          <a:p>
            <a:pPr marL="285750" indent="-285750">
              <a:buFont typeface="Arial" charset="0"/>
              <a:buChar char="•"/>
            </a:pPr>
            <a:r>
              <a:rPr lang="en-US" dirty="0"/>
              <a:t>Created an </a:t>
            </a:r>
            <a:r>
              <a:rPr lang="en-US" dirty="0" err="1"/>
              <a:t>MxN</a:t>
            </a:r>
            <a:r>
              <a:rPr lang="en-US" dirty="0"/>
              <a:t> image where each pixel value held the </a:t>
            </a:r>
            <a:r>
              <a:rPr lang="en-US" dirty="0" smtClean="0"/>
              <a:t>Standard-Deviation between </a:t>
            </a:r>
            <a:r>
              <a:rPr lang="en-US" dirty="0"/>
              <a:t>the 10 mugshots, and displayed the </a:t>
            </a:r>
            <a:r>
              <a:rPr lang="en-US" dirty="0" smtClean="0"/>
              <a:t>standard-deviation image</a:t>
            </a:r>
          </a:p>
          <a:p>
            <a:pPr marL="285750" indent="-285750">
              <a:buFont typeface="Arial" charset="0"/>
              <a:buChar char="•"/>
            </a:pPr>
            <a:r>
              <a:rPr lang="en-US" dirty="0" smtClean="0"/>
              <a:t>Calculated Penrose distance between each mugshot with respect to the mean and displayed it</a:t>
            </a:r>
          </a:p>
          <a:p>
            <a:pPr marL="285750" indent="-285750">
              <a:buFont typeface="Arial" charset="0"/>
              <a:buChar char="•"/>
            </a:pPr>
            <a:r>
              <a:rPr lang="en-US" dirty="0"/>
              <a:t>Calculated Penrose distance between each mugshot with respect to </a:t>
            </a:r>
            <a:r>
              <a:rPr lang="en-US" dirty="0" smtClean="0"/>
              <a:t>each other and </a:t>
            </a:r>
            <a:r>
              <a:rPr lang="en-US" dirty="0"/>
              <a:t>displayed </a:t>
            </a:r>
            <a:r>
              <a:rPr lang="en-US" dirty="0" smtClean="0"/>
              <a:t>it</a:t>
            </a:r>
          </a:p>
          <a:p>
            <a:pPr marL="285750" indent="-285750">
              <a:buFont typeface="Arial" charset="0"/>
              <a:buChar char="•"/>
            </a:pPr>
            <a:r>
              <a:rPr lang="en-US" dirty="0" smtClean="0"/>
              <a:t>I then took 3 images, a laptop, backpack and classroom and calculated the Penrose distance to the mean of my mugshot images</a:t>
            </a:r>
          </a:p>
          <a:p>
            <a:pPr marL="285750" indent="-285750">
              <a:buFont typeface="Arial" charset="0"/>
              <a:buChar char="•"/>
            </a:pPr>
            <a:endParaRPr lang="en-US" dirty="0"/>
          </a:p>
          <a:p>
            <a:r>
              <a:rPr lang="en-US" dirty="0"/>
              <a:t>In part </a:t>
            </a:r>
            <a:r>
              <a:rPr lang="en-US" dirty="0" smtClean="0"/>
              <a:t>2 </a:t>
            </a:r>
            <a:r>
              <a:rPr lang="en-US" dirty="0"/>
              <a:t>of the </a:t>
            </a:r>
            <a:r>
              <a:rPr lang="en-US" dirty="0" smtClean="0"/>
              <a:t>project:</a:t>
            </a:r>
            <a:endParaRPr lang="en-US" dirty="0"/>
          </a:p>
          <a:p>
            <a:pPr marL="285750" indent="-285750">
              <a:buFont typeface="Arial" charset="0"/>
              <a:buChar char="•"/>
            </a:pPr>
            <a:r>
              <a:rPr lang="en-US" dirty="0" smtClean="0"/>
              <a:t>I examined the FFT2 Function in </a:t>
            </a:r>
            <a:r>
              <a:rPr lang="en-US" dirty="0" err="1" smtClean="0"/>
              <a:t>matlab</a:t>
            </a:r>
            <a:r>
              <a:rPr lang="en-US" dirty="0" smtClean="0"/>
              <a:t> </a:t>
            </a: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2773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10 Mugshot Photos in </a:t>
            </a:r>
            <a:r>
              <a:rPr lang="en-US" sz="3200" dirty="0" err="1" smtClean="0">
                <a:latin typeface="Helvetica Neue" charset="0"/>
                <a:ea typeface="Helvetica Neue" charset="0"/>
                <a:cs typeface="Helvetica Neue" charset="0"/>
              </a:rPr>
              <a:t>GrayScale</a:t>
            </a:r>
            <a:endParaRPr lang="en-US" sz="3200" dirty="0" smtClean="0">
              <a:latin typeface="Helvetica Neue" charset="0"/>
              <a:ea typeface="Helvetica Neue" charset="0"/>
              <a:cs typeface="Helvetica Neue" charset="0"/>
            </a:endParaRPr>
          </a:p>
        </p:txBody>
      </p:sp>
      <p:sp>
        <p:nvSpPr>
          <p:cNvPr id="9" name="TextBox 8"/>
          <p:cNvSpPr txBox="1"/>
          <p:nvPr/>
        </p:nvSpPr>
        <p:spPr>
          <a:xfrm>
            <a:off x="763886" y="916882"/>
            <a:ext cx="10861589" cy="369332"/>
          </a:xfrm>
          <a:prstGeom prst="rect">
            <a:avLst/>
          </a:prstGeom>
          <a:noFill/>
        </p:spPr>
        <p:txBody>
          <a:bodyPr wrap="square" rtlCol="0">
            <a:spAutoFit/>
          </a:bodyPr>
          <a:lstStyle/>
          <a:p>
            <a:r>
              <a:rPr lang="en-US" dirty="0" smtClean="0"/>
              <a:t>These 10 Mugshot photos were used throughout the assignment. </a:t>
            </a:r>
            <a:endParaRPr lang="en-US" dirty="0"/>
          </a:p>
        </p:txBody>
      </p:sp>
      <p:sp>
        <p:nvSpPr>
          <p:cNvPr id="11" name="TextBox 10"/>
          <p:cNvSpPr txBox="1"/>
          <p:nvPr/>
        </p:nvSpPr>
        <p:spPr>
          <a:xfrm>
            <a:off x="1500037" y="5990247"/>
            <a:ext cx="9843466" cy="646331"/>
          </a:xfrm>
          <a:prstGeom prst="rect">
            <a:avLst/>
          </a:prstGeom>
          <a:noFill/>
        </p:spPr>
        <p:txBody>
          <a:bodyPr wrap="square" rtlCol="0">
            <a:spAutoFit/>
          </a:bodyPr>
          <a:lstStyle/>
          <a:p>
            <a:pPr algn="ctr"/>
            <a:r>
              <a:rPr lang="en-US" dirty="0" smtClean="0"/>
              <a:t>Figure1:  Mugshots 1 through 5 from top left to top right, Mugshots 6 through 10 from bottom left to bottom right</a:t>
            </a:r>
            <a:endParaRPr lang="en-US" dirty="0"/>
          </a:p>
        </p:txBody>
      </p:sp>
      <p:sp>
        <p:nvSpPr>
          <p:cNvPr id="4" name="TextBox 3"/>
          <p:cNvSpPr txBox="1"/>
          <p:nvPr/>
        </p:nvSpPr>
        <p:spPr>
          <a:xfrm>
            <a:off x="5646821" y="2943726"/>
            <a:ext cx="65" cy="276999"/>
          </a:xfrm>
          <a:prstGeom prst="rect">
            <a:avLst/>
          </a:prstGeom>
          <a:noFill/>
        </p:spPr>
        <p:txBody>
          <a:bodyPr wrap="none" lIns="0" tIns="0" rIns="0" bIns="0"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03" y="1426177"/>
            <a:ext cx="1944268" cy="19442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747" y="1388404"/>
            <a:ext cx="1982042" cy="198204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224" y="1397912"/>
            <a:ext cx="1972534" cy="197253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7951" y="1426178"/>
            <a:ext cx="1944268" cy="1944268"/>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60144" y="1397912"/>
            <a:ext cx="1972534" cy="1972534"/>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304" y="3836123"/>
            <a:ext cx="1946840" cy="1946840"/>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86747" y="3783459"/>
            <a:ext cx="1982042" cy="1982042"/>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39224" y="3783459"/>
            <a:ext cx="1999504" cy="1999504"/>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09163" y="3801570"/>
            <a:ext cx="1981393" cy="1981393"/>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60144" y="3783459"/>
            <a:ext cx="1982042" cy="1982042"/>
          </a:xfrm>
          <a:prstGeom prst="rect">
            <a:avLst/>
          </a:prstGeom>
        </p:spPr>
      </p:pic>
    </p:spTree>
    <p:extLst>
      <p:ext uri="{BB962C8B-B14F-4D97-AF65-F5344CB8AC3E}">
        <p14:creationId xmlns:p14="http://schemas.microsoft.com/office/powerpoint/2010/main" val="139262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Mugshot 1 </a:t>
            </a:r>
            <a:r>
              <a:rPr lang="en-US" sz="3200" smtClean="0">
                <a:latin typeface="Helvetica Neue" charset="0"/>
                <a:ea typeface="Helvetica Neue" charset="0"/>
                <a:cs typeface="Helvetica Neue" charset="0"/>
              </a:rPr>
              <a:t>Euclidean Distance: </a:t>
            </a:r>
            <a:endParaRPr lang="en-US" sz="3200" dirty="0" smtClean="0">
              <a:latin typeface="Helvetica Neue" charset="0"/>
              <a:ea typeface="Helvetica Neue" charset="0"/>
              <a:cs typeface="Helvetica Neue" charset="0"/>
            </a:endParaRPr>
          </a:p>
        </p:txBody>
      </p:sp>
      <p:sp>
        <p:nvSpPr>
          <p:cNvPr id="9" name="TextBox 8"/>
          <p:cNvSpPr txBox="1"/>
          <p:nvPr/>
        </p:nvSpPr>
        <p:spPr>
          <a:xfrm>
            <a:off x="763886" y="916882"/>
            <a:ext cx="10861589" cy="2031325"/>
          </a:xfrm>
          <a:prstGeom prst="rect">
            <a:avLst/>
          </a:prstGeom>
          <a:noFill/>
        </p:spPr>
        <p:txBody>
          <a:bodyPr wrap="square" rtlCol="0">
            <a:spAutoFit/>
          </a:bodyPr>
          <a:lstStyle/>
          <a:p>
            <a:r>
              <a:rPr lang="en-US" dirty="0" smtClean="0"/>
              <a:t>Mugshot 1 is my reference image, and it’s Euclidean distance was measured against the other 10 mugshots. As expected, the Euclidean distance with respect to itself is zero since the difference between these images is zero for all pixels. The largest distance was found when measured against mugshot 9 which could be the case since in mugshot 9 I stretch my face more then any other mugshot, so there is a big difference compared to the reference image, resulting in a larger Euclidean distance. My smallest Euclidean distance is with respect to mugshot 2, here I change my facial expression lightly (since I didn’t make much effort to change my face). </a:t>
            </a:r>
            <a:endParaRPr lang="en-US" dirty="0"/>
          </a:p>
        </p:txBody>
      </p:sp>
      <p:sp>
        <p:nvSpPr>
          <p:cNvPr id="11" name="TextBox 10"/>
          <p:cNvSpPr txBox="1"/>
          <p:nvPr/>
        </p:nvSpPr>
        <p:spPr>
          <a:xfrm>
            <a:off x="1462967" y="6113815"/>
            <a:ext cx="9843466" cy="369332"/>
          </a:xfrm>
          <a:prstGeom prst="rect">
            <a:avLst/>
          </a:prstGeom>
          <a:noFill/>
        </p:spPr>
        <p:txBody>
          <a:bodyPr wrap="square" rtlCol="0">
            <a:spAutoFit/>
          </a:bodyPr>
          <a:lstStyle/>
          <a:p>
            <a:pPr algn="ctr"/>
            <a:r>
              <a:rPr lang="en-US" dirty="0" smtClean="0"/>
              <a:t>Figure 2: Mugshot 1 Euclidean Distance</a:t>
            </a:r>
            <a:endParaRPr lang="en-US" dirty="0"/>
          </a:p>
        </p:txBody>
      </p:sp>
      <p:sp>
        <p:nvSpPr>
          <p:cNvPr id="4" name="TextBox 3"/>
          <p:cNvSpPr txBox="1"/>
          <p:nvPr/>
        </p:nvSpPr>
        <p:spPr>
          <a:xfrm>
            <a:off x="5774404" y="3113813"/>
            <a:ext cx="45719" cy="187913"/>
          </a:xfrm>
          <a:prstGeom prst="rect">
            <a:avLst/>
          </a:prstGeom>
          <a:noFill/>
        </p:spPr>
        <p:txBody>
          <a:bodyPr wrap="square" lIns="0" tIns="0" rIns="0" bIns="0" rtlCol="0">
            <a:spAutoFit/>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70" y="4921089"/>
            <a:ext cx="1035056" cy="10350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530" y="4900978"/>
            <a:ext cx="1055165" cy="105516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944" y="4914828"/>
            <a:ext cx="1050103" cy="105010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6158" y="4921088"/>
            <a:ext cx="1035056" cy="103505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0645" y="4926642"/>
            <a:ext cx="1050103" cy="1050103"/>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6320" y="4927458"/>
            <a:ext cx="1036425" cy="1036425"/>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36298" y="4919368"/>
            <a:ext cx="1055165" cy="1055165"/>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94936" y="4925785"/>
            <a:ext cx="1064462" cy="1064462"/>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48614" y="4919552"/>
            <a:ext cx="1054819" cy="1054819"/>
          </a:xfrm>
          <a:prstGeom prst="rect">
            <a:avLst/>
          </a:prstGeom>
        </p:spPr>
      </p:pic>
      <p:pic>
        <p:nvPicPr>
          <p:cNvPr id="18" name="Picture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30888" y="4914526"/>
            <a:ext cx="1055165" cy="1055165"/>
          </a:xfrm>
          <a:prstGeom prst="rect">
            <a:avLst/>
          </a:prstGeom>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13133" y="3207769"/>
            <a:ext cx="9893300" cy="1193800"/>
          </a:xfrm>
          <a:prstGeom prst="rect">
            <a:avLst/>
          </a:prstGeom>
        </p:spPr>
      </p:pic>
      <p:sp>
        <p:nvSpPr>
          <p:cNvPr id="10" name="Frame 9"/>
          <p:cNvSpPr/>
          <p:nvPr/>
        </p:nvSpPr>
        <p:spPr>
          <a:xfrm>
            <a:off x="1755530" y="3775525"/>
            <a:ext cx="977433" cy="388702"/>
          </a:xfrm>
          <a:prstGeom prst="frame">
            <a:avLst/>
          </a:prstGeom>
          <a:solidFill>
            <a:srgbClr val="0070C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19" name="Frame 18"/>
          <p:cNvSpPr/>
          <p:nvPr/>
        </p:nvSpPr>
        <p:spPr>
          <a:xfrm>
            <a:off x="2732963" y="3804669"/>
            <a:ext cx="901173" cy="388702"/>
          </a:xfrm>
          <a:prstGeom prst="frame">
            <a:avLst/>
          </a:prstGeom>
          <a:solidFill>
            <a:srgbClr val="00B05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0" name="Frame 19"/>
          <p:cNvSpPr/>
          <p:nvPr/>
        </p:nvSpPr>
        <p:spPr>
          <a:xfrm>
            <a:off x="9374850" y="3777442"/>
            <a:ext cx="901173" cy="388702"/>
          </a:xfrm>
          <a:prstGeom prst="frame">
            <a:avLst/>
          </a:prstGeom>
          <a:solidFill>
            <a:srgbClr val="FFFF0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1" name="Frame 20"/>
          <p:cNvSpPr/>
          <p:nvPr/>
        </p:nvSpPr>
        <p:spPr>
          <a:xfrm>
            <a:off x="409279" y="4731983"/>
            <a:ext cx="1346251" cy="1381832"/>
          </a:xfrm>
          <a:prstGeom prst="frame">
            <a:avLst/>
          </a:prstGeom>
          <a:solidFill>
            <a:srgbClr val="0070C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2" name="Frame 21"/>
          <p:cNvSpPr/>
          <p:nvPr/>
        </p:nvSpPr>
        <p:spPr>
          <a:xfrm>
            <a:off x="1692463" y="4731983"/>
            <a:ext cx="1248154" cy="1381832"/>
          </a:xfrm>
          <a:prstGeom prst="frame">
            <a:avLst/>
          </a:prstGeom>
          <a:solidFill>
            <a:srgbClr val="00B05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chemeClr val="bg1"/>
              </a:solidFill>
            </a:endParaRPr>
          </a:p>
        </p:txBody>
      </p:sp>
      <p:sp>
        <p:nvSpPr>
          <p:cNvPr id="23" name="Frame 22"/>
          <p:cNvSpPr/>
          <p:nvPr/>
        </p:nvSpPr>
        <p:spPr>
          <a:xfrm>
            <a:off x="9587850" y="4731983"/>
            <a:ext cx="1346251" cy="1381832"/>
          </a:xfrm>
          <a:prstGeom prst="frame">
            <a:avLst/>
          </a:prstGeom>
          <a:solidFill>
            <a:srgbClr val="FFFF0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Tree>
    <p:extLst>
      <p:ext uri="{BB962C8B-B14F-4D97-AF65-F5344CB8AC3E}">
        <p14:creationId xmlns:p14="http://schemas.microsoft.com/office/powerpoint/2010/main" val="49076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120" y="3113955"/>
            <a:ext cx="9804400" cy="1257300"/>
          </a:xfrm>
          <a:prstGeom prst="rect">
            <a:avLst/>
          </a:prstGeom>
        </p:spPr>
      </p:pic>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Mugshot 2 Euclidean Distance: </a:t>
            </a:r>
          </a:p>
        </p:txBody>
      </p:sp>
      <p:sp>
        <p:nvSpPr>
          <p:cNvPr id="9" name="TextBox 8"/>
          <p:cNvSpPr txBox="1"/>
          <p:nvPr/>
        </p:nvSpPr>
        <p:spPr>
          <a:xfrm>
            <a:off x="763886" y="916882"/>
            <a:ext cx="10861589" cy="1754326"/>
          </a:xfrm>
          <a:prstGeom prst="rect">
            <a:avLst/>
          </a:prstGeom>
          <a:noFill/>
        </p:spPr>
        <p:txBody>
          <a:bodyPr wrap="square" rtlCol="0">
            <a:spAutoFit/>
          </a:bodyPr>
          <a:lstStyle/>
          <a:p>
            <a:r>
              <a:rPr lang="en-US" dirty="0" smtClean="0"/>
              <a:t>Closest Euclidean Distance: Mugshot 1 </a:t>
            </a:r>
          </a:p>
          <a:p>
            <a:r>
              <a:rPr lang="en-US" dirty="0" smtClean="0"/>
              <a:t>Furthest Euclidean Distance: Mugshot 8</a:t>
            </a:r>
          </a:p>
          <a:p>
            <a:endParaRPr lang="en-US" dirty="0"/>
          </a:p>
          <a:p>
            <a:endParaRPr lang="en-US" dirty="0" smtClean="0"/>
          </a:p>
          <a:p>
            <a:r>
              <a:rPr lang="en-US" dirty="0" smtClean="0"/>
              <a:t>Note* As expected the Euclidean distance from mugshot 1 </a:t>
            </a:r>
            <a:r>
              <a:rPr lang="en-US" dirty="0" err="1" smtClean="0"/>
              <a:t>w.r.t</a:t>
            </a:r>
            <a:r>
              <a:rPr lang="en-US" dirty="0" smtClean="0"/>
              <a:t> mugshot 2 is the same distance as mugshot 2 </a:t>
            </a:r>
            <a:r>
              <a:rPr lang="en-US" dirty="0" err="1" smtClean="0"/>
              <a:t>w.r.t</a:t>
            </a:r>
            <a:r>
              <a:rPr lang="en-US" dirty="0" smtClean="0"/>
              <a:t> mugshot 1 </a:t>
            </a:r>
            <a:endParaRPr lang="en-US" dirty="0"/>
          </a:p>
        </p:txBody>
      </p:sp>
      <p:sp>
        <p:nvSpPr>
          <p:cNvPr id="11" name="TextBox 10"/>
          <p:cNvSpPr txBox="1"/>
          <p:nvPr/>
        </p:nvSpPr>
        <p:spPr>
          <a:xfrm>
            <a:off x="1462967" y="6113815"/>
            <a:ext cx="9843466" cy="369332"/>
          </a:xfrm>
          <a:prstGeom prst="rect">
            <a:avLst/>
          </a:prstGeom>
          <a:noFill/>
        </p:spPr>
        <p:txBody>
          <a:bodyPr wrap="square" rtlCol="0">
            <a:spAutoFit/>
          </a:bodyPr>
          <a:lstStyle/>
          <a:p>
            <a:pPr algn="ctr"/>
            <a:r>
              <a:rPr lang="en-US" dirty="0"/>
              <a:t>Figure </a:t>
            </a:r>
            <a:r>
              <a:rPr lang="en-US" dirty="0" smtClean="0"/>
              <a:t>3: </a:t>
            </a:r>
            <a:r>
              <a:rPr lang="en-US" dirty="0"/>
              <a:t>Mugshot </a:t>
            </a:r>
            <a:r>
              <a:rPr lang="en-US" dirty="0" smtClean="0"/>
              <a:t>2 Euclidean </a:t>
            </a:r>
            <a:r>
              <a:rPr lang="en-US" dirty="0"/>
              <a:t>Distance</a:t>
            </a:r>
          </a:p>
        </p:txBody>
      </p:sp>
      <p:sp>
        <p:nvSpPr>
          <p:cNvPr id="4" name="TextBox 3"/>
          <p:cNvSpPr txBox="1"/>
          <p:nvPr/>
        </p:nvSpPr>
        <p:spPr>
          <a:xfrm>
            <a:off x="5774404" y="3113813"/>
            <a:ext cx="45719" cy="187913"/>
          </a:xfrm>
          <a:prstGeom prst="rect">
            <a:avLst/>
          </a:prstGeom>
          <a:noFill/>
        </p:spPr>
        <p:txBody>
          <a:bodyPr wrap="square" lIns="0" tIns="0" rIns="0" bIns="0" rtlCol="0">
            <a:spAutoFit/>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70" y="4921089"/>
            <a:ext cx="1035056" cy="10350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530" y="4900978"/>
            <a:ext cx="1055165" cy="105516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944" y="4914828"/>
            <a:ext cx="1050103" cy="105010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6158" y="4921088"/>
            <a:ext cx="1035056" cy="1035056"/>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30645" y="4926642"/>
            <a:ext cx="1050103" cy="105010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86320" y="4927458"/>
            <a:ext cx="1036425" cy="1036425"/>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36298" y="4919368"/>
            <a:ext cx="1055165" cy="1055165"/>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94936" y="4925785"/>
            <a:ext cx="1064462" cy="1064462"/>
          </a:xfrm>
          <a:prstGeom prst="rect">
            <a:avLst/>
          </a:prstGeom>
        </p:spPr>
      </p:pic>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48614" y="4919552"/>
            <a:ext cx="1054819" cy="1054819"/>
          </a:xfrm>
          <a:prstGeom prst="rect">
            <a:avLst/>
          </a:prstGeom>
        </p:spPr>
      </p:pic>
      <p:pic>
        <p:nvPicPr>
          <p:cNvPr id="18" name="Pictur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30888" y="4914526"/>
            <a:ext cx="1055165" cy="1055165"/>
          </a:xfrm>
          <a:prstGeom prst="rect">
            <a:avLst/>
          </a:prstGeom>
        </p:spPr>
      </p:pic>
      <p:sp>
        <p:nvSpPr>
          <p:cNvPr id="10" name="Frame 9"/>
          <p:cNvSpPr/>
          <p:nvPr/>
        </p:nvSpPr>
        <p:spPr>
          <a:xfrm>
            <a:off x="2570299" y="3696950"/>
            <a:ext cx="977433" cy="388702"/>
          </a:xfrm>
          <a:prstGeom prst="frame">
            <a:avLst/>
          </a:prstGeom>
          <a:solidFill>
            <a:srgbClr val="0070C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19" name="Frame 18"/>
          <p:cNvSpPr/>
          <p:nvPr/>
        </p:nvSpPr>
        <p:spPr>
          <a:xfrm>
            <a:off x="1669126" y="3674708"/>
            <a:ext cx="901173" cy="388702"/>
          </a:xfrm>
          <a:prstGeom prst="frame">
            <a:avLst/>
          </a:prstGeom>
          <a:solidFill>
            <a:srgbClr val="00B05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0" name="Frame 19"/>
          <p:cNvSpPr/>
          <p:nvPr/>
        </p:nvSpPr>
        <p:spPr>
          <a:xfrm>
            <a:off x="8225994" y="3695563"/>
            <a:ext cx="901173" cy="388702"/>
          </a:xfrm>
          <a:prstGeom prst="frame">
            <a:avLst/>
          </a:prstGeom>
          <a:solidFill>
            <a:srgbClr val="FFFF0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1" name="Frame 20"/>
          <p:cNvSpPr/>
          <p:nvPr/>
        </p:nvSpPr>
        <p:spPr>
          <a:xfrm>
            <a:off x="1687502" y="4776568"/>
            <a:ext cx="1346251" cy="1381832"/>
          </a:xfrm>
          <a:prstGeom prst="frame">
            <a:avLst/>
          </a:prstGeom>
          <a:solidFill>
            <a:srgbClr val="0070C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
        <p:nvSpPr>
          <p:cNvPr id="22" name="Frame 21"/>
          <p:cNvSpPr/>
          <p:nvPr/>
        </p:nvSpPr>
        <p:spPr>
          <a:xfrm>
            <a:off x="554208" y="4767661"/>
            <a:ext cx="1248154" cy="1381832"/>
          </a:xfrm>
          <a:prstGeom prst="frame">
            <a:avLst/>
          </a:prstGeom>
          <a:solidFill>
            <a:srgbClr val="00B05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chemeClr val="bg1"/>
              </a:solidFill>
            </a:endParaRPr>
          </a:p>
        </p:txBody>
      </p:sp>
      <p:sp>
        <p:nvSpPr>
          <p:cNvPr id="23" name="Frame 22"/>
          <p:cNvSpPr/>
          <p:nvPr/>
        </p:nvSpPr>
        <p:spPr>
          <a:xfrm>
            <a:off x="8537465" y="4731983"/>
            <a:ext cx="1346251" cy="1381832"/>
          </a:xfrm>
          <a:prstGeom prst="frame">
            <a:avLst/>
          </a:prstGeom>
          <a:solidFill>
            <a:srgbClr val="FFFF00"/>
          </a:solidFill>
          <a:ln w="1397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70C0"/>
                </a:solidFill>
              </a:ln>
              <a:solidFill>
                <a:srgbClr val="0070C0"/>
              </a:solidFill>
            </a:endParaRPr>
          </a:p>
        </p:txBody>
      </p:sp>
    </p:spTree>
    <p:extLst>
      <p:ext uri="{BB962C8B-B14F-4D97-AF65-F5344CB8AC3E}">
        <p14:creationId xmlns:p14="http://schemas.microsoft.com/office/powerpoint/2010/main" val="196882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Euclidean Distance of all mugshots: </a:t>
            </a:r>
          </a:p>
        </p:txBody>
      </p:sp>
      <p:sp>
        <p:nvSpPr>
          <p:cNvPr id="9" name="TextBox 8"/>
          <p:cNvSpPr txBox="1"/>
          <p:nvPr/>
        </p:nvSpPr>
        <p:spPr>
          <a:xfrm>
            <a:off x="763886" y="916882"/>
            <a:ext cx="10861589" cy="923330"/>
          </a:xfrm>
          <a:prstGeom prst="rect">
            <a:avLst/>
          </a:prstGeom>
          <a:noFill/>
        </p:spPr>
        <p:txBody>
          <a:bodyPr wrap="square" rtlCol="0">
            <a:spAutoFit/>
          </a:bodyPr>
          <a:lstStyle/>
          <a:p>
            <a:r>
              <a:rPr lang="en-US" dirty="0" smtClean="0"/>
              <a:t>The results are shown in the figure below for all Euclidean distances of all 10 mugshots. We can see that indeed Euclidean Distance of (A,B) is indeed the same as Euclidean Distance of (B,A) since we can see the matrix is symmetric on the diagonal </a:t>
            </a:r>
            <a:endParaRPr lang="en-US" dirty="0"/>
          </a:p>
        </p:txBody>
      </p:sp>
      <p:sp>
        <p:nvSpPr>
          <p:cNvPr id="11" name="TextBox 10"/>
          <p:cNvSpPr txBox="1"/>
          <p:nvPr/>
        </p:nvSpPr>
        <p:spPr>
          <a:xfrm>
            <a:off x="1462967" y="6113815"/>
            <a:ext cx="9843466" cy="369332"/>
          </a:xfrm>
          <a:prstGeom prst="rect">
            <a:avLst/>
          </a:prstGeom>
          <a:noFill/>
        </p:spPr>
        <p:txBody>
          <a:bodyPr wrap="square" rtlCol="0">
            <a:spAutoFit/>
          </a:bodyPr>
          <a:lstStyle/>
          <a:p>
            <a:pPr algn="ctr"/>
            <a:r>
              <a:rPr lang="en-US" dirty="0" smtClean="0"/>
              <a:t>Figure 4: Euclidian distance of 10 mugshots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319" y="2907516"/>
            <a:ext cx="8745497" cy="3206299"/>
          </a:xfrm>
          <a:prstGeom prst="rect">
            <a:avLst/>
          </a:prstGeom>
        </p:spPr>
      </p:pic>
    </p:spTree>
    <p:extLst>
      <p:ext uri="{BB962C8B-B14F-4D97-AF65-F5344CB8AC3E}">
        <p14:creationId xmlns:p14="http://schemas.microsoft.com/office/powerpoint/2010/main" val="54020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Mean of 10 mugshots</a:t>
            </a:r>
          </a:p>
        </p:txBody>
      </p:sp>
      <p:sp>
        <p:nvSpPr>
          <p:cNvPr id="9" name="TextBox 8"/>
          <p:cNvSpPr txBox="1"/>
          <p:nvPr/>
        </p:nvSpPr>
        <p:spPr>
          <a:xfrm>
            <a:off x="763886" y="916882"/>
            <a:ext cx="10861589" cy="2585323"/>
          </a:xfrm>
          <a:prstGeom prst="rect">
            <a:avLst/>
          </a:prstGeom>
          <a:noFill/>
        </p:spPr>
        <p:txBody>
          <a:bodyPr wrap="square" rtlCol="0">
            <a:spAutoFit/>
          </a:bodyPr>
          <a:lstStyle/>
          <a:p>
            <a:r>
              <a:rPr lang="en-US" dirty="0" smtClean="0"/>
              <a:t>The mean of the 10 mugshots is depicted below.</a:t>
            </a:r>
          </a:p>
          <a:p>
            <a:pPr marL="285750" indent="-285750">
              <a:buFont typeface="Arial" charset="0"/>
              <a:buChar char="•"/>
            </a:pPr>
            <a:r>
              <a:rPr lang="en-US" dirty="0" smtClean="0"/>
              <a:t> Here we can see that because my facial expressions were the only things moving from image to image, and that my head and body were in relatively the same position in each image, we expect to see that my body and head’s mean would be consistent since the mean of these pixel values are relatively unchanged.</a:t>
            </a:r>
          </a:p>
          <a:p>
            <a:pPr marL="285750" indent="-285750">
              <a:buFont typeface="Arial" charset="0"/>
              <a:buChar char="•"/>
            </a:pPr>
            <a:r>
              <a:rPr lang="en-US" dirty="0" smtClean="0"/>
              <a:t>On the other hand, my facial expressions changed in every photo (particularly my mouth), and the values at each pixel is constantly changing from image to image. Therefore we expect that the mean of all these values would distort my face (specifically my mouth) and cause a blur in my face since these values are dynamically changing</a:t>
            </a:r>
            <a:endParaRPr lang="en-US" dirty="0"/>
          </a:p>
        </p:txBody>
      </p:sp>
      <p:sp>
        <p:nvSpPr>
          <p:cNvPr id="11" name="TextBox 10"/>
          <p:cNvSpPr txBox="1"/>
          <p:nvPr/>
        </p:nvSpPr>
        <p:spPr>
          <a:xfrm>
            <a:off x="4045528" y="6048448"/>
            <a:ext cx="4196983" cy="369332"/>
          </a:xfrm>
          <a:prstGeom prst="rect">
            <a:avLst/>
          </a:prstGeom>
          <a:noFill/>
        </p:spPr>
        <p:txBody>
          <a:bodyPr wrap="none" rtlCol="0">
            <a:spAutoFit/>
          </a:bodyPr>
          <a:lstStyle/>
          <a:p>
            <a:r>
              <a:rPr lang="en-US" dirty="0" smtClean="0"/>
              <a:t>Figure5:  Mean image of 10 mugshots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602" y="3513750"/>
            <a:ext cx="2552739" cy="2534698"/>
          </a:xfrm>
          <a:prstGeom prst="rect">
            <a:avLst/>
          </a:prstGeom>
        </p:spPr>
      </p:pic>
    </p:spTree>
    <p:extLst>
      <p:ext uri="{BB962C8B-B14F-4D97-AF65-F5344CB8AC3E}">
        <p14:creationId xmlns:p14="http://schemas.microsoft.com/office/powerpoint/2010/main" val="25517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Standard Deviation of 10 mugshots</a:t>
            </a:r>
          </a:p>
        </p:txBody>
      </p:sp>
      <p:sp>
        <p:nvSpPr>
          <p:cNvPr id="9" name="TextBox 8"/>
          <p:cNvSpPr txBox="1"/>
          <p:nvPr/>
        </p:nvSpPr>
        <p:spPr>
          <a:xfrm>
            <a:off x="763886" y="916882"/>
            <a:ext cx="10861589" cy="1477328"/>
          </a:xfrm>
          <a:prstGeom prst="rect">
            <a:avLst/>
          </a:prstGeom>
          <a:noFill/>
        </p:spPr>
        <p:txBody>
          <a:bodyPr wrap="square" rtlCol="0">
            <a:spAutoFit/>
          </a:bodyPr>
          <a:lstStyle/>
          <a:p>
            <a:r>
              <a:rPr lang="en-US" dirty="0"/>
              <a:t>The </a:t>
            </a:r>
            <a:r>
              <a:rPr lang="en-US" dirty="0" smtClean="0"/>
              <a:t>standard deviation of </a:t>
            </a:r>
            <a:r>
              <a:rPr lang="en-US" dirty="0"/>
              <a:t>the 10 mugshots is depicted below.</a:t>
            </a:r>
          </a:p>
          <a:p>
            <a:pPr marL="285750" indent="-285750">
              <a:buFont typeface="Arial" charset="0"/>
              <a:buChar char="•"/>
            </a:pPr>
            <a:r>
              <a:rPr lang="en-US" dirty="0"/>
              <a:t> Here we can see that because </a:t>
            </a:r>
            <a:r>
              <a:rPr lang="en-US" dirty="0" smtClean="0"/>
              <a:t>I chose a gray scale image, and that my facial expressions changed very minimally between each image, we expect that the deviation of each pixel from the mean to be zero, or near zero. We can see that this is the case, and as a result plotting these values results in a black image. These values are also shown as near zero for confirmation. </a:t>
            </a:r>
            <a:endParaRPr lang="en-US" dirty="0"/>
          </a:p>
        </p:txBody>
      </p:sp>
      <p:sp>
        <p:nvSpPr>
          <p:cNvPr id="11" name="TextBox 10"/>
          <p:cNvSpPr txBox="1"/>
          <p:nvPr/>
        </p:nvSpPr>
        <p:spPr>
          <a:xfrm>
            <a:off x="2959055" y="6023735"/>
            <a:ext cx="6833922" cy="369332"/>
          </a:xfrm>
          <a:prstGeom prst="rect">
            <a:avLst/>
          </a:prstGeom>
          <a:noFill/>
        </p:spPr>
        <p:txBody>
          <a:bodyPr wrap="none" rtlCol="0">
            <a:spAutoFit/>
          </a:bodyPr>
          <a:lstStyle/>
          <a:p>
            <a:r>
              <a:rPr lang="en-US" dirty="0" smtClean="0"/>
              <a:t>Figure6:  Standard Deviation of 10 images, with sample </a:t>
            </a:r>
            <a:r>
              <a:rPr lang="en-US" dirty="0" err="1" smtClean="0"/>
              <a:t>vlaues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361" y="3076833"/>
            <a:ext cx="3056195" cy="2853064"/>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537" y="3076833"/>
            <a:ext cx="2872824" cy="2834723"/>
          </a:xfrm>
          <a:prstGeom prst="rect">
            <a:avLst/>
          </a:prstGeom>
        </p:spPr>
      </p:pic>
    </p:spTree>
    <p:extLst>
      <p:ext uri="{BB962C8B-B14F-4D97-AF65-F5344CB8AC3E}">
        <p14:creationId xmlns:p14="http://schemas.microsoft.com/office/powerpoint/2010/main" val="81755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36303" y="59830"/>
            <a:ext cx="11479427" cy="584775"/>
          </a:xfrm>
          <a:prstGeom prst="rect">
            <a:avLst/>
          </a:prstGeom>
          <a:noFill/>
        </p:spPr>
        <p:txBody>
          <a:bodyPr wrap="square" rtlCol="0">
            <a:spAutoFit/>
          </a:bodyPr>
          <a:lstStyle/>
          <a:p>
            <a:r>
              <a:rPr lang="en-US" sz="3200" dirty="0" smtClean="0">
                <a:latin typeface="Helvetica Neue" charset="0"/>
                <a:ea typeface="Helvetica Neue" charset="0"/>
                <a:cs typeface="Helvetica Neue" charset="0"/>
              </a:rPr>
              <a:t>Penrose Distance Results</a:t>
            </a:r>
          </a:p>
        </p:txBody>
      </p:sp>
      <p:sp>
        <p:nvSpPr>
          <p:cNvPr id="9" name="TextBox 8"/>
          <p:cNvSpPr txBox="1"/>
          <p:nvPr/>
        </p:nvSpPr>
        <p:spPr>
          <a:xfrm>
            <a:off x="763886" y="916882"/>
            <a:ext cx="10861589" cy="2308324"/>
          </a:xfrm>
          <a:prstGeom prst="rect">
            <a:avLst/>
          </a:prstGeom>
          <a:noFill/>
        </p:spPr>
        <p:txBody>
          <a:bodyPr wrap="square" rtlCol="0">
            <a:spAutoFit/>
          </a:bodyPr>
          <a:lstStyle/>
          <a:p>
            <a:r>
              <a:rPr lang="en-US" dirty="0" smtClean="0"/>
              <a:t>From class, we know that the Penrose distance is the difference between image intensities at each pixel, squared divided by the standard deviation and square rooted. There is a flaw in this approach, as we can see a case where standard deviation is 0, this would throw our Penrose distance to infinity. To address this issue, I chose to divide by a threshold value rather than a standard deviation. This threshold was 0.001 above my standard deviation value. I scaled all my values up by 0.001 such that I was only interested in variances above this value. The results are shown on the next slides</a:t>
            </a:r>
            <a:r>
              <a:rPr lang="mr-IN" dirty="0" smtClean="0"/>
              <a:t>…</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119" y="2815960"/>
            <a:ext cx="4435867" cy="3011341"/>
          </a:xfrm>
          <a:prstGeom prst="rect">
            <a:avLst/>
          </a:prstGeom>
        </p:spPr>
      </p:pic>
      <p:sp>
        <p:nvSpPr>
          <p:cNvPr id="23" name="TextBox 22"/>
          <p:cNvSpPr txBox="1"/>
          <p:nvPr/>
        </p:nvSpPr>
        <p:spPr>
          <a:xfrm>
            <a:off x="3431550" y="5827301"/>
            <a:ext cx="5489003" cy="369332"/>
          </a:xfrm>
          <a:prstGeom prst="rect">
            <a:avLst/>
          </a:prstGeom>
          <a:noFill/>
        </p:spPr>
        <p:txBody>
          <a:bodyPr wrap="none" rtlCol="0">
            <a:spAutoFit/>
          </a:bodyPr>
          <a:lstStyle/>
          <a:p>
            <a:r>
              <a:rPr lang="en-US" dirty="0" smtClean="0"/>
              <a:t>Eq. 1: Penrose theoretical and practical equations</a:t>
            </a:r>
            <a:endParaRPr lang="en-US" dirty="0"/>
          </a:p>
        </p:txBody>
      </p:sp>
    </p:spTree>
    <p:extLst>
      <p:ext uri="{BB962C8B-B14F-4D97-AF65-F5344CB8AC3E}">
        <p14:creationId xmlns:p14="http://schemas.microsoft.com/office/powerpoint/2010/main" val="88767120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4066</TotalTime>
  <Words>1370</Words>
  <Application>Microsoft Macintosh PowerPoint</Application>
  <PresentationFormat>Widescreen</PresentationFormat>
  <Paragraphs>81</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Schoolbook</vt:lpstr>
      <vt:lpstr>Helvetica</vt:lpstr>
      <vt:lpstr>Helvetica Neue</vt:lpstr>
      <vt:lpstr>Mangal</vt:lpstr>
      <vt:lpstr>Wingdings 2</vt:lpstr>
      <vt:lpstr>View</vt:lpstr>
      <vt:lpstr>Image Distances and Point Transformations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Vu</dc:creator>
  <cp:lastModifiedBy>Paul Vu</cp:lastModifiedBy>
  <cp:revision>59</cp:revision>
  <cp:lastPrinted>2017-01-27T20:24:30Z</cp:lastPrinted>
  <dcterms:created xsi:type="dcterms:W3CDTF">2017-01-13T04:20:36Z</dcterms:created>
  <dcterms:modified xsi:type="dcterms:W3CDTF">2017-02-04T23:47:14Z</dcterms:modified>
</cp:coreProperties>
</file>