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E105-0342-E94B-9762-9FD5E79751D3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2E486-70C3-4946-924D-8738F69B4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www.boinx.com/chronicles/2013/3/22/field-of-view-fov-of-cameras-in-ios-devic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56" y="0"/>
            <a:ext cx="11740444" cy="404164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Biomedical Image Processing: Processing images in </a:t>
            </a:r>
            <a:r>
              <a:rPr lang="en-CA" dirty="0" err="1" smtClean="0"/>
              <a:t>GrayScale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56" y="5548184"/>
            <a:ext cx="4429363" cy="1218244"/>
          </a:xfrm>
        </p:spPr>
        <p:txBody>
          <a:bodyPr>
            <a:noAutofit/>
          </a:bodyPr>
          <a:lstStyle/>
          <a:p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Paul Vu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301169550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January 13</a:t>
            </a:r>
            <a:r>
              <a:rPr lang="en-CA" sz="2800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CA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CA" sz="2800" dirty="0" smtClean="0">
                <a:latin typeface="Helvetica" charset="0"/>
                <a:ea typeface="Helvetica" charset="0"/>
                <a:cs typeface="Helvetica" charset="0"/>
              </a:rPr>
              <a:t>2017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800" dirty="0">
                <a:latin typeface="Helvetica" charset="0"/>
                <a:ea typeface="Helvetica" charset="0"/>
                <a:cs typeface="Helvetica" charset="0"/>
              </a:rPr>
            </a:b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40" y="5461686"/>
            <a:ext cx="2835460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Compression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7329" y="1180767"/>
                <a:ext cx="10861589" cy="2470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Calculation:</a:t>
                </a:r>
                <a:endParaRPr lang="en-US" dirty="0"/>
              </a:p>
              <a:p>
                <a:r>
                  <a:rPr lang="en-CA" dirty="0"/>
                  <a:t> </a:t>
                </a:r>
                <a:endParaRPr lang="en-US" dirty="0"/>
              </a:p>
              <a:p>
                <a:r>
                  <a:rPr lang="en-CA" dirty="0"/>
                  <a:t>Number of bits on disk = 217, 890 bytes</a:t>
                </a:r>
                <a:endParaRPr lang="en-US" dirty="0"/>
              </a:p>
              <a:p>
                <a:r>
                  <a:rPr lang="en-CA" dirty="0"/>
                  <a:t>Required total number of bits = 3,686,400 bytes</a:t>
                </a:r>
                <a:endParaRPr lang="en-US" dirty="0"/>
              </a:p>
              <a:p>
                <a:r>
                  <a:rPr lang="en-CA" dirty="0"/>
                  <a:t> </a:t>
                </a:r>
                <a:endParaRPr lang="en-US" dirty="0"/>
              </a:p>
              <a:p>
                <a:r>
                  <a:rPr lang="en-CA" dirty="0"/>
                  <a:t>Compression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217,890 </m:t>
                        </m:r>
                        <m:r>
                          <a:rPr lang="en-CA" i="1">
                            <a:latin typeface="Cambria Math" charset="0"/>
                          </a:rPr>
                          <m:t>𝑏𝑦𝑡𝑒𝑠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3,686,400 </m:t>
                        </m:r>
                        <m:r>
                          <a:rPr lang="en-CA" i="1">
                            <a:latin typeface="Cambria Math" charset="0"/>
                          </a:rPr>
                          <m:t>𝑏𝑦𝑡𝑒𝑠</m:t>
                        </m:r>
                      </m:den>
                    </m:f>
                  </m:oMath>
                </a14:m>
                <a:r>
                  <a:rPr lang="en-CA" dirty="0"/>
                  <a:t> = </a:t>
                </a:r>
                <a:r>
                  <a:rPr lang="en-CA" u="sng" dirty="0"/>
                  <a:t>0.0591 = approximately 16:1 compression </a:t>
                </a:r>
                <a:r>
                  <a:rPr lang="en-CA" u="sng" dirty="0" smtClean="0"/>
                  <a:t>ratio. We can see that JPEG has significantly compressed the photo.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9" y="1180767"/>
                <a:ext cx="10861589" cy="2470035"/>
              </a:xfrm>
              <a:prstGeom prst="rect">
                <a:avLst/>
              </a:prstGeom>
              <a:blipFill rotWithShape="0">
                <a:blip r:embed="rId2"/>
                <a:stretch>
                  <a:fillRect l="-505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41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1147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Assignment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329" y="1156053"/>
            <a:ext cx="108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replicate these results please run Assignment1_main.m which is the main script.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/Users/luapvu/Desktop/Screen Shot 2017-01-12 at 12.13.09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74" y="2129166"/>
            <a:ext cx="7980697" cy="3363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54801" y="5492607"/>
            <a:ext cx="765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</a:t>
            </a:r>
            <a:r>
              <a:rPr lang="en-CA" dirty="0"/>
              <a:t>From left to right, we have a mugshot in gray scale, smile shot in gray scale and the resulting difference image when the two images are subtracted with each other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/Users/luapvu/Desktop/Screen Shot 2017-01-11 at 4.02.4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18" y="1140931"/>
            <a:ext cx="5938520" cy="25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Determining FOV: Intuition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048" y="4298781"/>
            <a:ext cx="1146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Estimated Arm length d = 360 mm</a:t>
            </a:r>
            <a:endParaRPr lang="en-US" dirty="0"/>
          </a:p>
          <a:p>
            <a:r>
              <a:rPr lang="en-CA" dirty="0"/>
              <a:t>Estimated </a:t>
            </a:r>
            <a:r>
              <a:rPr lang="en-CA" dirty="0">
                <a:sym typeface="Symbol" charset="2"/>
              </a:rPr>
              <a:t></a:t>
            </a:r>
            <a:r>
              <a:rPr lang="en-CA" dirty="0"/>
              <a:t> for iPhone 5 front facing camera = 27</a:t>
            </a:r>
            <a:r>
              <a:rPr lang="en-CA" dirty="0">
                <a:sym typeface="Symbol" charset="2"/>
              </a:rPr>
              <a:t></a:t>
            </a:r>
            <a:r>
              <a:rPr lang="en-CA" dirty="0"/>
              <a:t> since the iPhone 5 lens has a 54</a:t>
            </a:r>
            <a:r>
              <a:rPr lang="en-CA" dirty="0">
                <a:sym typeface="Symbol" charset="2"/>
              </a:rPr>
              <a:t></a:t>
            </a:r>
            <a:r>
              <a:rPr lang="en-CA" dirty="0"/>
              <a:t> FOV as found on:</a:t>
            </a:r>
            <a:endParaRPr lang="en-US" dirty="0"/>
          </a:p>
          <a:p>
            <a:r>
              <a:rPr lang="en-CA" u="sng" dirty="0">
                <a:hlinkClick r:id="rId3"/>
              </a:rPr>
              <a:t>https://www.boinx.com/chronicles/2013/3/22/field-of-view-fov-of-cameras-in-ios-devices/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5105" y="373998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1: Selfie </a:t>
            </a:r>
            <a:r>
              <a:rPr lang="en-US" smtClean="0"/>
              <a:t>FOV illustration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/Users/luapvu/Desktop/Screen Shot 2017-01-11 at 4.02.4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18" y="1140931"/>
            <a:ext cx="5938520" cy="25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Determining FOV: Calculations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762" y="4109318"/>
            <a:ext cx="68499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= (Arm length d)* tan</a:t>
            </a:r>
            <a:r>
              <a:rPr lang="en-CA" dirty="0">
                <a:sym typeface="Symbol" charset="2"/>
              </a:rPr>
              <a:t></a:t>
            </a:r>
            <a:endParaRPr lang="en-US" dirty="0"/>
          </a:p>
          <a:p>
            <a:r>
              <a:rPr lang="en-CA" dirty="0"/>
              <a:t>	= 360 * tan(27) 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FOV-y-axis = 2*Height </a:t>
            </a:r>
            <a:endParaRPr lang="en-US" dirty="0"/>
          </a:p>
          <a:p>
            <a:r>
              <a:rPr lang="en-CA" dirty="0"/>
              <a:t>	= 2* 360 * tan(27)</a:t>
            </a:r>
            <a:endParaRPr lang="en-US" dirty="0"/>
          </a:p>
          <a:p>
            <a:r>
              <a:rPr lang="en-CA" dirty="0"/>
              <a:t>	</a:t>
            </a:r>
            <a:r>
              <a:rPr lang="en-CA" dirty="0" smtClean="0"/>
              <a:t>= 366.85 </a:t>
            </a:r>
            <a:r>
              <a:rPr lang="en-CA" dirty="0"/>
              <a:t>mm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Thus, the Field of View in the vertical direction is </a:t>
            </a:r>
            <a:r>
              <a:rPr lang="en-CA" u="sng" dirty="0"/>
              <a:t>366.85 mm.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105" y="373998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1: Selfie </a:t>
            </a:r>
            <a:r>
              <a:rPr lang="en-US" smtClean="0"/>
              <a:t>FOV illustration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Determining Resolution: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9686" y="1156053"/>
                <a:ext cx="10861589" cy="298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CA" dirty="0" smtClean="0"/>
                  <a:t>After importing the mugshot into </a:t>
                </a:r>
                <a:r>
                  <a:rPr lang="en-CA" dirty="0"/>
                  <a:t>MATLAB we know the image is 1280x960 </a:t>
                </a:r>
                <a:r>
                  <a:rPr lang="en-CA" dirty="0" smtClean="0"/>
                  <a:t>samples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CA" dirty="0" smtClean="0"/>
                  <a:t>Total y-axis samples = </a:t>
                </a:r>
                <a:r>
                  <a:rPr lang="en-CA" dirty="0" err="1"/>
                  <a:t>N</a:t>
                </a:r>
                <a:r>
                  <a:rPr lang="en-CA" baseline="-25000" dirty="0" err="1"/>
                  <a:t>y</a:t>
                </a:r>
                <a:r>
                  <a:rPr lang="en-US" dirty="0"/>
                  <a:t> </a:t>
                </a:r>
                <a:r>
                  <a:rPr lang="en-CA" dirty="0" smtClean="0"/>
                  <a:t>= 1280 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CA" dirty="0" smtClean="0"/>
                  <a:t>Total x-axis samples = </a:t>
                </a:r>
                <a:r>
                  <a:rPr lang="en-CA" dirty="0" err="1" smtClean="0"/>
                  <a:t>N</a:t>
                </a:r>
                <a:r>
                  <a:rPr lang="en-CA" baseline="-25000" dirty="0" err="1"/>
                  <a:t>x</a:t>
                </a:r>
                <a:r>
                  <a:rPr lang="en-US" dirty="0" smtClean="0"/>
                  <a:t> </a:t>
                </a:r>
                <a:r>
                  <a:rPr lang="en-CA" dirty="0" smtClean="0"/>
                  <a:t>= 960</a:t>
                </a:r>
              </a:p>
              <a:p>
                <a:pPr marL="742950" lvl="1" indent="-285750">
                  <a:buFont typeface="Arial" charset="0"/>
                  <a:buChar char="•"/>
                </a:pPr>
                <a:endParaRPr lang="en-CA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CA" dirty="0" smtClean="0"/>
                  <a:t>From </a:t>
                </a:r>
                <a:r>
                  <a:rPr lang="en-CA" dirty="0"/>
                  <a:t>part 1 we know our FOV-y-axis is 366.85mm therefore we can calculate the FOV-x-axis in mm by comparing the ratios in the x/y </a:t>
                </a:r>
                <a:r>
                  <a:rPr lang="en-CA" dirty="0" smtClean="0"/>
                  <a:t>axis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CA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CA" dirty="0" smtClean="0"/>
                  <a:t>From </a:t>
                </a:r>
                <a:r>
                  <a:rPr lang="en-CA" dirty="0"/>
                  <a:t>there we can solve for </a:t>
                </a:r>
                <a:r>
                  <a:rPr lang="en-CA" dirty="0">
                    <a:sym typeface="Symbol" charset="2"/>
                  </a:rPr>
                  <a:t></a:t>
                </a:r>
                <a:r>
                  <a:rPr lang="en-CA" dirty="0"/>
                  <a:t>x and </a:t>
                </a:r>
                <a:r>
                  <a:rPr lang="en-CA" dirty="0">
                    <a:sym typeface="Symbol" charset="2"/>
                  </a:rPr>
                  <a:t></a:t>
                </a:r>
                <a:r>
                  <a:rPr lang="en-CA" dirty="0"/>
                  <a:t>y which represent the resolution in mm as depicted in lecture 2 page </a:t>
                </a:r>
                <a:r>
                  <a:rPr lang="en-CA" dirty="0" smtClean="0"/>
                  <a:t>2  : </a:t>
                </a:r>
                <a:r>
                  <a:rPr lang="en-CA" dirty="0">
                    <a:sym typeface="Symbol" charset="2"/>
                  </a:rPr>
                  <a:t></a:t>
                </a:r>
                <a:r>
                  <a:rPr lang="en-CA" dirty="0"/>
                  <a:t>x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𝐹𝑂𝑉</m:t>
                        </m:r>
                        <m:r>
                          <m:rPr>
                            <m:sty m:val="p"/>
                          </m:rPr>
                          <a:rPr lang="en-CA" baseline="-25000">
                            <a:latin typeface="Cambria Math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CA" baseline="-25000">
                            <a:latin typeface="Cambria Math" charset="0"/>
                          </a:rPr>
                          <m:t>x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  || </a:t>
                </a:r>
                <a:r>
                  <a:rPr lang="en-CA" dirty="0" smtClean="0">
                    <a:sym typeface="Symbol" charset="2"/>
                  </a:rPr>
                  <a:t></a:t>
                </a:r>
                <a:r>
                  <a:rPr lang="en-CA" dirty="0">
                    <a:sym typeface="Symbol" charset="2"/>
                  </a:rPr>
                  <a:t>y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𝐹𝑂𝑉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charset="0"/>
                          </a:rPr>
                          <m:t>N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6" y="1156053"/>
                <a:ext cx="10861589" cy="2984535"/>
              </a:xfrm>
              <a:prstGeom prst="rect">
                <a:avLst/>
              </a:prstGeom>
              <a:blipFill rotWithShape="0">
                <a:blip r:embed="rId2"/>
                <a:stretch>
                  <a:fillRect l="-393" t="-1227" b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Determining Resolution: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7329" y="1156053"/>
                <a:ext cx="10861589" cy="571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𝑦</m:t>
                        </m:r>
                        <m:r>
                          <a:rPr lang="en-CA" i="1">
                            <a:latin typeface="Cambria Math" charset="0"/>
                          </a:rPr>
                          <m:t>−</m:t>
                        </m:r>
                        <m:r>
                          <a:rPr lang="en-CA" i="1">
                            <a:latin typeface="Cambria Math" charset="0"/>
                          </a:rPr>
                          <m:t>𝑎𝑥𝑖𝑠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𝑟𝑒𝑠𝑜𝑙𝑢𝑡𝑖𝑜𝑛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𝑖𝑛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𝑚𝑚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𝑥</m:t>
                        </m:r>
                        <m:r>
                          <a:rPr lang="en-CA" i="1">
                            <a:latin typeface="Cambria Math" charset="0"/>
                          </a:rPr>
                          <m:t>−</m:t>
                        </m:r>
                        <m:r>
                          <a:rPr lang="en-CA" i="1">
                            <a:latin typeface="Cambria Math" charset="0"/>
                          </a:rPr>
                          <m:t>𝑎𝑥𝑖𝑠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𝑟𝑒𝑠𝑜𝑙𝑢𝑡𝑖𝑜𝑖𝑛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𝑖𝑛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𝑚𝑚</m:t>
                        </m:r>
                      </m:den>
                    </m:f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366.85 </m:t>
                        </m:r>
                        <m:r>
                          <a:rPr lang="en-CA" i="1">
                            <a:latin typeface="Cambria Math" charset="0"/>
                          </a:rPr>
                          <m:t>𝑚𝑚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𝑥</m:t>
                        </m:r>
                        <m:r>
                          <a:rPr lang="en-CA" i="1">
                            <a:latin typeface="Cambria Math" charset="0"/>
                          </a:rPr>
                          <m:t>−</m:t>
                        </m:r>
                        <m:r>
                          <a:rPr lang="en-CA" i="1">
                            <a:latin typeface="Cambria Math" charset="0"/>
                          </a:rPr>
                          <m:t>𝑎𝑥𝑖𝑠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𝑟𝑒𝑠𝑜𝑙𝑢𝑡𝑖𝑜𝑛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𝑖𝑛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  <m:r>
                          <a:rPr lang="en-CA" i="1">
                            <a:latin typeface="Cambria Math" charset="0"/>
                          </a:rPr>
                          <m:t>𝑚𝑚</m:t>
                        </m:r>
                      </m:den>
                    </m:f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1280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960</m:t>
                        </m:r>
                      </m:den>
                    </m:f>
                  </m:oMath>
                </a14:m>
                <a:r>
                  <a:rPr lang="en-CA" dirty="0"/>
                  <a:t> </a:t>
                </a:r>
                <a:endParaRPr lang="en-US" dirty="0"/>
              </a:p>
              <a:p>
                <a:r>
                  <a:rPr lang="en-CA" dirty="0"/>
                  <a:t> </a:t>
                </a:r>
                <a:endParaRPr lang="en-US" dirty="0"/>
              </a:p>
              <a:p>
                <a:r>
                  <a:rPr lang="en-CA" dirty="0"/>
                  <a:t>Therefore, x-axis resolution in mm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960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1280</m:t>
                        </m:r>
                      </m:den>
                    </m:f>
                  </m:oMath>
                </a14:m>
                <a:r>
                  <a:rPr lang="en-CA" dirty="0"/>
                  <a:t>*366.85 mm = 275.14 mm</a:t>
                </a:r>
                <a:endParaRPr lang="en-US" dirty="0"/>
              </a:p>
              <a:p>
                <a:endParaRPr lang="en-US" dirty="0" smtClean="0"/>
              </a:p>
              <a:p>
                <a:pPr marL="0" lvl="1"/>
                <a:r>
                  <a:rPr lang="en-CA" dirty="0" err="1"/>
                  <a:t>N</a:t>
                </a:r>
                <a:r>
                  <a:rPr lang="en-CA" baseline="-25000" dirty="0" err="1"/>
                  <a:t>y</a:t>
                </a:r>
                <a:r>
                  <a:rPr lang="en-US" dirty="0"/>
                  <a:t> </a:t>
                </a:r>
                <a:r>
                  <a:rPr lang="en-CA" dirty="0"/>
                  <a:t>= 1280 </a:t>
                </a:r>
                <a:r>
                  <a:rPr lang="en-CA" dirty="0" smtClean="0"/>
                  <a:t>   </a:t>
                </a:r>
                <a:r>
                  <a:rPr lang="en-CA" dirty="0" err="1"/>
                  <a:t>N</a:t>
                </a:r>
                <a:r>
                  <a:rPr lang="en-CA" baseline="-25000" dirty="0" err="1"/>
                  <a:t>x</a:t>
                </a:r>
                <a:r>
                  <a:rPr lang="en-US" dirty="0"/>
                  <a:t> </a:t>
                </a:r>
                <a:r>
                  <a:rPr lang="en-CA" dirty="0"/>
                  <a:t>= 960</a:t>
                </a:r>
              </a:p>
              <a:p>
                <a:pPr marL="0" lvl="1"/>
                <a:endParaRPr lang="en-CA" dirty="0" smtClean="0"/>
              </a:p>
              <a:p>
                <a:pPr marL="0" lvl="1"/>
                <a:r>
                  <a:rPr lang="en-CA" dirty="0" err="1"/>
                  <a:t>FOV</a:t>
                </a:r>
                <a:r>
                  <a:rPr lang="en-CA" baseline="-25000" dirty="0" err="1"/>
                  <a:t>x</a:t>
                </a:r>
                <a:r>
                  <a:rPr lang="en-US" dirty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275.14 mm </a:t>
                </a:r>
                <a:endParaRPr lang="en-CA" dirty="0"/>
              </a:p>
              <a:p>
                <a:pPr marL="0" lvl="1"/>
                <a:r>
                  <a:rPr lang="en-CA" dirty="0" err="1" smtClean="0"/>
                  <a:t>FOV</a:t>
                </a:r>
                <a:r>
                  <a:rPr lang="en-CA" baseline="-25000" dirty="0" err="1"/>
                  <a:t>y</a:t>
                </a:r>
                <a:r>
                  <a:rPr lang="en-US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366.85 mm </a:t>
                </a:r>
              </a:p>
              <a:p>
                <a:pPr marL="0" lvl="1"/>
                <a:endParaRPr lang="en-CA" dirty="0" smtClean="0"/>
              </a:p>
              <a:p>
                <a:pPr marL="0" lvl="1"/>
                <a:r>
                  <a:rPr lang="en-CA" dirty="0" smtClean="0"/>
                  <a:t>Substituting </a:t>
                </a:r>
                <a:r>
                  <a:rPr lang="en-CA" dirty="0"/>
                  <a:t> </a:t>
                </a:r>
                <a:r>
                  <a:rPr lang="en-CA" dirty="0">
                    <a:sym typeface="Symbol" charset="2"/>
                  </a:rPr>
                  <a:t></a:t>
                </a:r>
                <a:r>
                  <a:rPr lang="en-CA" dirty="0"/>
                  <a:t>x </a:t>
                </a:r>
                <a14:m>
                  <m:oMath xmlns:m="http://schemas.openxmlformats.org/officeDocument/2006/math">
                    <m:r>
                      <a:rPr lang="en-CA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𝐹𝑂𝑉</m:t>
                        </m:r>
                        <m:r>
                          <m:rPr>
                            <m:sty m:val="p"/>
                          </m:rPr>
                          <a:rPr lang="en-CA" baseline="-25000">
                            <a:latin typeface="Cambria Math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CA" baseline="-25000">
                            <a:latin typeface="Cambria Math" charset="0"/>
                          </a:rPr>
                          <m:t>x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 || </a:t>
                </a:r>
                <a:r>
                  <a:rPr lang="en-CA" dirty="0">
                    <a:sym typeface="Symbol" charset="2"/>
                  </a:rPr>
                  <a:t>y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charset="0"/>
                          </a:rPr>
                          <m:t>𝐹𝑂𝑉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>
                            <a:latin typeface="Cambria Math" charset="0"/>
                          </a:rPr>
                          <m:t>N</m:t>
                        </m:r>
                        <m:r>
                          <a:rPr lang="en-CA" i="1">
                            <a:latin typeface="Cambria Math" charset="0"/>
                          </a:rPr>
                          <m:t>𝑦</m:t>
                        </m:r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lvl="1"/>
                <a:endParaRPr lang="en-CA" dirty="0" smtClean="0">
                  <a:sym typeface="Symbol" charset="2"/>
                </a:endParaRPr>
              </a:p>
              <a:p>
                <a:pPr marL="0" lvl="1"/>
                <a:r>
                  <a:rPr lang="en-CA" dirty="0" smtClean="0">
                    <a:sym typeface="Symbol" charset="2"/>
                  </a:rPr>
                  <a:t></a:t>
                </a:r>
                <a:r>
                  <a:rPr lang="en-CA" dirty="0">
                    <a:sym typeface="Symbol" charset="2"/>
                  </a:rPr>
                  <a:t>y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charset="0"/>
                          </a:rPr>
                          <m:t>366.85</m:t>
                        </m:r>
                      </m:num>
                      <m:den>
                        <m:r>
                          <a:rPr lang="en-CA" b="0" i="0" smtClean="0">
                            <a:latin typeface="Cambria Math" charset="0"/>
                          </a:rPr>
                          <m:t>128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= 0.29 mm</a:t>
                </a:r>
              </a:p>
              <a:p>
                <a:pPr marL="0" lvl="1"/>
                <a:r>
                  <a:rPr lang="en-CA" dirty="0" smtClean="0">
                    <a:sym typeface="Symbol" charset="2"/>
                  </a:rPr>
                  <a:t></a:t>
                </a:r>
                <a:r>
                  <a:rPr lang="en-CA" dirty="0">
                    <a:sym typeface="Symbol" charset="2"/>
                  </a:rPr>
                  <a:t>x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>
                        <a:latin typeface="Cambria Math" charset="0"/>
                      </a:rPr>
                      <m:t>=</m:t>
                    </m:r>
                  </m:oMath>
                </a14:m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charset="0"/>
                          </a:rPr>
                          <m:t>275.14</m:t>
                        </m:r>
                      </m:num>
                      <m:den>
                        <m:r>
                          <a:rPr lang="en-CA" b="0" i="0" smtClean="0">
                            <a:latin typeface="Cambria Math" charset="0"/>
                          </a:rPr>
                          <m:t>960</m:t>
                        </m:r>
                      </m:den>
                    </m:f>
                  </m:oMath>
                </a14:m>
                <a:r>
                  <a:rPr lang="en-CA" dirty="0" smtClean="0"/>
                  <a:t>  = 0.29 mm</a:t>
                </a:r>
                <a:endParaRPr lang="en-CA" dirty="0"/>
              </a:p>
              <a:p>
                <a:pPr marL="0" lvl="1"/>
                <a:endParaRPr lang="en-CA" dirty="0"/>
              </a:p>
              <a:p>
                <a:pPr marL="0" lvl="1"/>
                <a:r>
                  <a:rPr lang="en-CA" dirty="0" smtClean="0"/>
                  <a:t>Therefore we have a resolution of 0.29 mm in both the x and y sample axis.</a:t>
                </a:r>
              </a:p>
              <a:p>
                <a:pPr marL="0" lvl="1"/>
                <a:endParaRPr lang="en-CA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9" y="1156053"/>
                <a:ext cx="10861589" cy="5718425"/>
              </a:xfrm>
              <a:prstGeom prst="rect">
                <a:avLst/>
              </a:prstGeom>
              <a:blipFill rotWithShape="0">
                <a:blip r:embed="rId2"/>
                <a:stretch>
                  <a:fillRect l="-505" t="-4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3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Number of samples in x-y dimensions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329" y="1156053"/>
            <a:ext cx="108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MATLAB, we can see that there are </a:t>
            </a:r>
            <a:r>
              <a:rPr lang="en-CA" u="sng" dirty="0"/>
              <a:t>1280 y-samples and 960 x-samples.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/Users/luapvu/Desktop/Screen Shot 2017-01-11 at 11.47.5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50" y="1920763"/>
            <a:ext cx="6527945" cy="33308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62491" y="5185335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2: </a:t>
            </a:r>
            <a:r>
              <a:rPr lang="en-US" dirty="0" err="1" smtClean="0"/>
              <a:t>iminfo</a:t>
            </a:r>
            <a:r>
              <a:rPr lang="en-US" dirty="0" smtClean="0"/>
              <a:t> results of mugshot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Number of bits used per sample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329" y="1156053"/>
            <a:ext cx="1086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Intuition:</a:t>
            </a:r>
            <a:endParaRPr lang="en-US" dirty="0"/>
          </a:p>
          <a:p>
            <a:r>
              <a:rPr lang="en-CA" dirty="0"/>
              <a:t>Each sample contains an R-G-B component. Since each component is represented by 8 bits in MATLAB, each sample will have an 8 bit Red, 8 Bit Green and 8 Bit Blue component.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Calculation:</a:t>
            </a:r>
            <a:endParaRPr lang="en-US" dirty="0"/>
          </a:p>
          <a:p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8-bit Red + 8-bit Green + 8-bit Blue = 24 bit RGB representation per </a:t>
            </a:r>
            <a:r>
              <a:rPr lang="en-CA" dirty="0" smtClean="0"/>
              <a:t>sample</a:t>
            </a:r>
          </a:p>
          <a:p>
            <a:endParaRPr lang="en-CA" dirty="0"/>
          </a:p>
          <a:p>
            <a:r>
              <a:rPr lang="en-CA" dirty="0"/>
              <a:t>Therefore, </a:t>
            </a:r>
            <a:r>
              <a:rPr lang="en-CA" u="sng" dirty="0"/>
              <a:t>each sample is represented by 24 bits.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Total bits required to store the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7329" y="1156053"/>
                <a:ext cx="10861589" cy="217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Intuition:</a:t>
                </a:r>
                <a:endParaRPr lang="en-US" dirty="0"/>
              </a:p>
              <a:p>
                <a:r>
                  <a:rPr lang="en-CA" dirty="0"/>
                  <a:t>There are 1280*960 samples of 24bits. There are 8 bits in 1 byte.</a:t>
                </a:r>
                <a:endParaRPr lang="en-US" dirty="0"/>
              </a:p>
              <a:p>
                <a:r>
                  <a:rPr lang="en-CA" dirty="0"/>
                  <a:t> </a:t>
                </a:r>
                <a:endParaRPr lang="en-US" dirty="0"/>
              </a:p>
              <a:p>
                <a:r>
                  <a:rPr lang="en-CA" dirty="0"/>
                  <a:t>Calculations:</a:t>
                </a:r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1280∗960 </m:t>
                            </m:r>
                            <m:r>
                              <a:rPr lang="en-CA" i="1">
                                <a:latin typeface="Cambria Math" charset="0"/>
                              </a:rPr>
                              <m:t>𝑠𝑎𝑚𝑝𝑙𝑒𝑠</m:t>
                            </m:r>
                          </m:e>
                        </m:d>
                        <m:r>
                          <a:rPr lang="en-CA" i="1">
                            <a:latin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charset="0"/>
                              </a:rPr>
                              <m:t>24 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charset="0"/>
                                  </a:rPr>
                                  <m:t>𝑏𝑖𝑡𝑠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charset="0"/>
                                  </a:rPr>
                                  <m:t>𝑠𝑎𝑚𝑝𝑙𝑒</m:t>
                                </m:r>
                              </m:den>
                            </m:f>
                          </m:e>
                        </m:d>
                        <m:r>
                          <a:rPr lang="en-CA" i="1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</a:rPr>
                          <m:t>(8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charset="0"/>
                              </a:rPr>
                              <m:t>𝑏𝑖𝑡𝑠</m:t>
                            </m:r>
                          </m:num>
                          <m:den>
                            <m:r>
                              <a:rPr lang="en-CA" i="1">
                                <a:latin typeface="Cambria Math" charset="0"/>
                              </a:rPr>
                              <m:t>𝑏𝑦𝑡𝑒</m:t>
                            </m:r>
                          </m:den>
                        </m:f>
                        <m:r>
                          <a:rPr lang="en-CA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 = 3,686,400 bytes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9" y="1156053"/>
                <a:ext cx="10861589" cy="2173993"/>
              </a:xfrm>
              <a:prstGeom prst="rect">
                <a:avLst/>
              </a:prstGeom>
              <a:blipFill rotWithShape="0">
                <a:blip r:embed="rId2"/>
                <a:stretch>
                  <a:fillRect l="-505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481" y="59830"/>
            <a:ext cx="9873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Actual image size on disk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329" y="1156053"/>
            <a:ext cx="1086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 </a:t>
            </a:r>
            <a:endParaRPr lang="en-US" dirty="0"/>
          </a:p>
          <a:p>
            <a:r>
              <a:rPr lang="en-CA" dirty="0"/>
              <a:t>From the image properties, we can see that the JPEG image has been compressed to 217, 890 bytes.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/Users/luapvu/Desktop/Screen Shot 2017-01-11 at 11.53.1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92" y="2406165"/>
            <a:ext cx="4805062" cy="3020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08480" y="5426345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3: Mugshot image properties on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33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</TotalTime>
  <Words>376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Century Schoolbook</vt:lpstr>
      <vt:lpstr>Helvetica</vt:lpstr>
      <vt:lpstr>Helvetica Neue</vt:lpstr>
      <vt:lpstr>Symbol</vt:lpstr>
      <vt:lpstr>Wingdings 2</vt:lpstr>
      <vt:lpstr>View</vt:lpstr>
      <vt:lpstr>Biomedical Image Processing: Processing images in GrayScale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Vu</dc:creator>
  <cp:lastModifiedBy>Paul Vu</cp:lastModifiedBy>
  <cp:revision>7</cp:revision>
  <dcterms:created xsi:type="dcterms:W3CDTF">2017-01-13T04:20:36Z</dcterms:created>
  <dcterms:modified xsi:type="dcterms:W3CDTF">2017-02-03T21:38:46Z</dcterms:modified>
</cp:coreProperties>
</file>