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svg"/><Relationship Id="rId1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16841-97A0-415D-82B5-80A225841E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9AEC593-5887-44DD-86B0-6910408E3F28}">
      <dgm:prSet/>
      <dgm:spPr/>
      <dgm:t>
        <a:bodyPr/>
        <a:lstStyle/>
        <a:p>
          <a:r>
            <a:rPr lang="en-US"/>
            <a:t>A 2018 study of 58 international dermatologists classifying 100 dermosopic images as benign or melanoma found that they diagnosed 86.6% of melanomas and 71.3% of benign moles on average. </a:t>
          </a:r>
        </a:p>
      </dgm:t>
    </dgm:pt>
    <dgm:pt modelId="{E22B8E28-1427-4E85-8AF4-CB65AB07931E}" type="parTrans" cxnId="{818EFB9D-D8B6-435A-86CA-993A88B0A4A3}">
      <dgm:prSet/>
      <dgm:spPr/>
      <dgm:t>
        <a:bodyPr/>
        <a:lstStyle/>
        <a:p>
          <a:endParaRPr lang="en-US"/>
        </a:p>
      </dgm:t>
    </dgm:pt>
    <dgm:pt modelId="{A66BCF6D-8726-472A-AF48-71823B8CE485}" type="sibTrans" cxnId="{818EFB9D-D8B6-435A-86CA-993A88B0A4A3}">
      <dgm:prSet/>
      <dgm:spPr/>
      <dgm:t>
        <a:bodyPr/>
        <a:lstStyle/>
        <a:p>
          <a:endParaRPr lang="en-US"/>
        </a:p>
      </dgm:t>
    </dgm:pt>
    <dgm:pt modelId="{C460AC90-A3BD-4EDC-ACB8-E7EB2BF71BCD}">
      <dgm:prSet/>
      <dgm:spPr/>
      <dgm:t>
        <a:bodyPr/>
        <a:lstStyle/>
        <a:p>
          <a:r>
            <a:rPr lang="en-US"/>
            <a:t>The goal was to develop and train a convolutional neural network that at least matches or even exceeds these percentages. </a:t>
          </a:r>
        </a:p>
      </dgm:t>
    </dgm:pt>
    <dgm:pt modelId="{308D59F0-DEEA-4D70-ABEE-A954A7001435}" type="parTrans" cxnId="{ADD176B2-7365-49BA-A87B-881529D6D355}">
      <dgm:prSet/>
      <dgm:spPr/>
      <dgm:t>
        <a:bodyPr/>
        <a:lstStyle/>
        <a:p>
          <a:endParaRPr lang="en-US"/>
        </a:p>
      </dgm:t>
    </dgm:pt>
    <dgm:pt modelId="{56FB6AD0-5099-4D74-A26B-32D39C2DBE5C}" type="sibTrans" cxnId="{ADD176B2-7365-49BA-A87B-881529D6D355}">
      <dgm:prSet/>
      <dgm:spPr/>
      <dgm:t>
        <a:bodyPr/>
        <a:lstStyle/>
        <a:p>
          <a:endParaRPr lang="en-US"/>
        </a:p>
      </dgm:t>
    </dgm:pt>
    <dgm:pt modelId="{F4B14B97-DAB1-4008-9EE5-276984C6E6B4}" type="pres">
      <dgm:prSet presAssocID="{E2D16841-97A0-415D-82B5-80A225841E34}" presName="root" presStyleCnt="0">
        <dgm:presLayoutVars>
          <dgm:dir/>
          <dgm:resizeHandles val="exact"/>
        </dgm:presLayoutVars>
      </dgm:prSet>
      <dgm:spPr/>
    </dgm:pt>
    <dgm:pt modelId="{19FDA8EE-E3E7-4C70-A67B-8470B4100DB4}" type="pres">
      <dgm:prSet presAssocID="{09AEC593-5887-44DD-86B0-6910408E3F28}" presName="compNode" presStyleCnt="0"/>
      <dgm:spPr/>
    </dgm:pt>
    <dgm:pt modelId="{627E0A04-C20D-4533-91C3-A8C103C8C762}" type="pres">
      <dgm:prSet presAssocID="{09AEC593-5887-44DD-86B0-6910408E3F28}" presName="bgRect" presStyleLbl="bgShp" presStyleIdx="0" presStyleCnt="2"/>
      <dgm:spPr/>
    </dgm:pt>
    <dgm:pt modelId="{307128C1-1CF5-4561-A419-AD59A076036A}" type="pres">
      <dgm:prSet presAssocID="{09AEC593-5887-44DD-86B0-6910408E3F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805FC73-06C0-4E37-A653-5FE37CC6388A}" type="pres">
      <dgm:prSet presAssocID="{09AEC593-5887-44DD-86B0-6910408E3F28}" presName="spaceRect" presStyleCnt="0"/>
      <dgm:spPr/>
    </dgm:pt>
    <dgm:pt modelId="{AD4DB568-7088-4F02-9B48-751C27659896}" type="pres">
      <dgm:prSet presAssocID="{09AEC593-5887-44DD-86B0-6910408E3F28}" presName="parTx" presStyleLbl="revTx" presStyleIdx="0" presStyleCnt="2">
        <dgm:presLayoutVars>
          <dgm:chMax val="0"/>
          <dgm:chPref val="0"/>
        </dgm:presLayoutVars>
      </dgm:prSet>
      <dgm:spPr/>
    </dgm:pt>
    <dgm:pt modelId="{2B61D108-B18D-4CD0-84AC-048EBE753221}" type="pres">
      <dgm:prSet presAssocID="{A66BCF6D-8726-472A-AF48-71823B8CE485}" presName="sibTrans" presStyleCnt="0"/>
      <dgm:spPr/>
    </dgm:pt>
    <dgm:pt modelId="{C9B72924-9930-4F40-B1FE-F82251326B43}" type="pres">
      <dgm:prSet presAssocID="{C460AC90-A3BD-4EDC-ACB8-E7EB2BF71BCD}" presName="compNode" presStyleCnt="0"/>
      <dgm:spPr/>
    </dgm:pt>
    <dgm:pt modelId="{B9DA1916-C5E8-49E3-8484-B60FE3FBA883}" type="pres">
      <dgm:prSet presAssocID="{C460AC90-A3BD-4EDC-ACB8-E7EB2BF71BCD}" presName="bgRect" presStyleLbl="bgShp" presStyleIdx="1" presStyleCnt="2"/>
      <dgm:spPr/>
    </dgm:pt>
    <dgm:pt modelId="{2D87A0B1-F0C2-4055-87C5-95BFD5A5AFA4}" type="pres">
      <dgm:prSet presAssocID="{C460AC90-A3BD-4EDC-ACB8-E7EB2BF71B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ED41C5-2991-48FB-8F2D-55F5CC08113B}" type="pres">
      <dgm:prSet presAssocID="{C460AC90-A3BD-4EDC-ACB8-E7EB2BF71BCD}" presName="spaceRect" presStyleCnt="0"/>
      <dgm:spPr/>
    </dgm:pt>
    <dgm:pt modelId="{4D7CF757-5338-4CF4-B99A-03404E0FD938}" type="pres">
      <dgm:prSet presAssocID="{C460AC90-A3BD-4EDC-ACB8-E7EB2BF71BC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3D4962-E9D6-4256-9414-BDB7A29BC589}" type="presOf" srcId="{09AEC593-5887-44DD-86B0-6910408E3F28}" destId="{AD4DB568-7088-4F02-9B48-751C27659896}" srcOrd="0" destOrd="0" presId="urn:microsoft.com/office/officeart/2018/2/layout/IconVerticalSolidList"/>
    <dgm:cxn modelId="{DFA47946-2C30-47E1-A9EF-25E56D6F53C6}" type="presOf" srcId="{C460AC90-A3BD-4EDC-ACB8-E7EB2BF71BCD}" destId="{4D7CF757-5338-4CF4-B99A-03404E0FD938}" srcOrd="0" destOrd="0" presId="urn:microsoft.com/office/officeart/2018/2/layout/IconVerticalSolidList"/>
    <dgm:cxn modelId="{CC471C88-057B-4D40-82EE-A0EDD8D09CB4}" type="presOf" srcId="{E2D16841-97A0-415D-82B5-80A225841E34}" destId="{F4B14B97-DAB1-4008-9EE5-276984C6E6B4}" srcOrd="0" destOrd="0" presId="urn:microsoft.com/office/officeart/2018/2/layout/IconVerticalSolidList"/>
    <dgm:cxn modelId="{818EFB9D-D8B6-435A-86CA-993A88B0A4A3}" srcId="{E2D16841-97A0-415D-82B5-80A225841E34}" destId="{09AEC593-5887-44DD-86B0-6910408E3F28}" srcOrd="0" destOrd="0" parTransId="{E22B8E28-1427-4E85-8AF4-CB65AB07931E}" sibTransId="{A66BCF6D-8726-472A-AF48-71823B8CE485}"/>
    <dgm:cxn modelId="{ADD176B2-7365-49BA-A87B-881529D6D355}" srcId="{E2D16841-97A0-415D-82B5-80A225841E34}" destId="{C460AC90-A3BD-4EDC-ACB8-E7EB2BF71BCD}" srcOrd="1" destOrd="0" parTransId="{308D59F0-DEEA-4D70-ABEE-A954A7001435}" sibTransId="{56FB6AD0-5099-4D74-A26B-32D39C2DBE5C}"/>
    <dgm:cxn modelId="{41A561F0-969B-47C2-A4EF-5188819E17D0}" type="presParOf" srcId="{F4B14B97-DAB1-4008-9EE5-276984C6E6B4}" destId="{19FDA8EE-E3E7-4C70-A67B-8470B4100DB4}" srcOrd="0" destOrd="0" presId="urn:microsoft.com/office/officeart/2018/2/layout/IconVerticalSolidList"/>
    <dgm:cxn modelId="{A96F03A8-041B-4335-9075-730C970C7FD3}" type="presParOf" srcId="{19FDA8EE-E3E7-4C70-A67B-8470B4100DB4}" destId="{627E0A04-C20D-4533-91C3-A8C103C8C762}" srcOrd="0" destOrd="0" presId="urn:microsoft.com/office/officeart/2018/2/layout/IconVerticalSolidList"/>
    <dgm:cxn modelId="{2C7DCECB-6BF9-4595-833B-4FF62CBCF504}" type="presParOf" srcId="{19FDA8EE-E3E7-4C70-A67B-8470B4100DB4}" destId="{307128C1-1CF5-4561-A419-AD59A076036A}" srcOrd="1" destOrd="0" presId="urn:microsoft.com/office/officeart/2018/2/layout/IconVerticalSolidList"/>
    <dgm:cxn modelId="{1098A41B-1F1D-4B55-B7D7-2348A51FF5B2}" type="presParOf" srcId="{19FDA8EE-E3E7-4C70-A67B-8470B4100DB4}" destId="{4805FC73-06C0-4E37-A653-5FE37CC6388A}" srcOrd="2" destOrd="0" presId="urn:microsoft.com/office/officeart/2018/2/layout/IconVerticalSolidList"/>
    <dgm:cxn modelId="{DB6DBD80-A0B4-4A37-9E34-41C45D0228D4}" type="presParOf" srcId="{19FDA8EE-E3E7-4C70-A67B-8470B4100DB4}" destId="{AD4DB568-7088-4F02-9B48-751C27659896}" srcOrd="3" destOrd="0" presId="urn:microsoft.com/office/officeart/2018/2/layout/IconVerticalSolidList"/>
    <dgm:cxn modelId="{44615AED-6C0C-41B1-8A9A-AC2969D0B685}" type="presParOf" srcId="{F4B14B97-DAB1-4008-9EE5-276984C6E6B4}" destId="{2B61D108-B18D-4CD0-84AC-048EBE753221}" srcOrd="1" destOrd="0" presId="urn:microsoft.com/office/officeart/2018/2/layout/IconVerticalSolidList"/>
    <dgm:cxn modelId="{3ECBEC56-B033-43A7-AB2C-CA623C0C501A}" type="presParOf" srcId="{F4B14B97-DAB1-4008-9EE5-276984C6E6B4}" destId="{C9B72924-9930-4F40-B1FE-F82251326B43}" srcOrd="2" destOrd="0" presId="urn:microsoft.com/office/officeart/2018/2/layout/IconVerticalSolidList"/>
    <dgm:cxn modelId="{7E7D4285-B1DA-42C5-BBB2-DA53755F4A2F}" type="presParOf" srcId="{C9B72924-9930-4F40-B1FE-F82251326B43}" destId="{B9DA1916-C5E8-49E3-8484-B60FE3FBA883}" srcOrd="0" destOrd="0" presId="urn:microsoft.com/office/officeart/2018/2/layout/IconVerticalSolidList"/>
    <dgm:cxn modelId="{8546AA49-D91A-4D66-94C6-AFE6758F07D4}" type="presParOf" srcId="{C9B72924-9930-4F40-B1FE-F82251326B43}" destId="{2D87A0B1-F0C2-4055-87C5-95BFD5A5AFA4}" srcOrd="1" destOrd="0" presId="urn:microsoft.com/office/officeart/2018/2/layout/IconVerticalSolidList"/>
    <dgm:cxn modelId="{633F0E77-E9AE-45D6-AE95-1F94721C9B93}" type="presParOf" srcId="{C9B72924-9930-4F40-B1FE-F82251326B43}" destId="{E3ED41C5-2991-48FB-8F2D-55F5CC08113B}" srcOrd="2" destOrd="0" presId="urn:microsoft.com/office/officeart/2018/2/layout/IconVerticalSolidList"/>
    <dgm:cxn modelId="{FED96804-8931-4721-B2C9-04721E57F2BF}" type="presParOf" srcId="{C9B72924-9930-4F40-B1FE-F82251326B43}" destId="{4D7CF757-5338-4CF4-B99A-03404E0FD9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D6FEA-6F88-4C6C-8B49-4E8F5368CFE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B90A7B-1271-473B-85C4-6C22EA8F84B3}">
      <dgm:prSet/>
      <dgm:spPr/>
      <dgm:t>
        <a:bodyPr/>
        <a:lstStyle/>
        <a:p>
          <a:r>
            <a:rPr lang="en-US"/>
            <a:t>Convolutional neural networks will be trained on the images.</a:t>
          </a:r>
        </a:p>
      </dgm:t>
    </dgm:pt>
    <dgm:pt modelId="{61EA7066-2321-4EA0-9D48-CCAFE1D92606}" type="parTrans" cxnId="{C2123CDF-F4B4-48D5-A5F6-C948F15CEA38}">
      <dgm:prSet/>
      <dgm:spPr/>
      <dgm:t>
        <a:bodyPr/>
        <a:lstStyle/>
        <a:p>
          <a:endParaRPr lang="en-US"/>
        </a:p>
      </dgm:t>
    </dgm:pt>
    <dgm:pt modelId="{829F7042-2A67-4C81-B29F-6315D18E67BF}" type="sibTrans" cxnId="{C2123CDF-F4B4-48D5-A5F6-C948F15CEA38}">
      <dgm:prSet/>
      <dgm:spPr/>
      <dgm:t>
        <a:bodyPr/>
        <a:lstStyle/>
        <a:p>
          <a:endParaRPr lang="en-US"/>
        </a:p>
      </dgm:t>
    </dgm:pt>
    <dgm:pt modelId="{236F6A0B-B2BF-42B1-84F5-33D36E62B9F9}">
      <dgm:prSet/>
      <dgm:spPr/>
      <dgm:t>
        <a:bodyPr/>
        <a:lstStyle/>
        <a:p>
          <a:r>
            <a:rPr lang="en-US"/>
            <a:t>Transfer learning will also be utilized by fine-tuning pre-trained models such as VGG16, VGG19, and Inception V3. </a:t>
          </a:r>
        </a:p>
      </dgm:t>
    </dgm:pt>
    <dgm:pt modelId="{FECA5ACD-A432-4632-A8B7-5041C5C10F2E}" type="parTrans" cxnId="{5B06477C-0F9A-46F2-B690-960BC272E45D}">
      <dgm:prSet/>
      <dgm:spPr/>
      <dgm:t>
        <a:bodyPr/>
        <a:lstStyle/>
        <a:p>
          <a:endParaRPr lang="en-US"/>
        </a:p>
      </dgm:t>
    </dgm:pt>
    <dgm:pt modelId="{14A5BD39-FB06-45FC-8722-7E6C2B677209}" type="sibTrans" cxnId="{5B06477C-0F9A-46F2-B690-960BC272E45D}">
      <dgm:prSet/>
      <dgm:spPr/>
      <dgm:t>
        <a:bodyPr/>
        <a:lstStyle/>
        <a:p>
          <a:endParaRPr lang="en-US"/>
        </a:p>
      </dgm:t>
    </dgm:pt>
    <dgm:pt modelId="{02F86C94-19AC-4FB9-9600-5590136D9EAD}">
      <dgm:prSet/>
      <dgm:spPr/>
      <dgm:t>
        <a:bodyPr/>
        <a:lstStyle/>
        <a:p>
          <a:r>
            <a:rPr lang="en-US"/>
            <a:t>Image preprocessing techniques will be employed, such as image augmentation, scaling, and normalization techniques. </a:t>
          </a:r>
        </a:p>
      </dgm:t>
    </dgm:pt>
    <dgm:pt modelId="{AC4813C0-07DD-4528-8CDD-F45DD72A33D7}" type="parTrans" cxnId="{F48096C4-A23C-4A2E-BB99-A9B74FD840B7}">
      <dgm:prSet/>
      <dgm:spPr/>
      <dgm:t>
        <a:bodyPr/>
        <a:lstStyle/>
        <a:p>
          <a:endParaRPr lang="en-US"/>
        </a:p>
      </dgm:t>
    </dgm:pt>
    <dgm:pt modelId="{529AE243-DFB3-45DE-AEC4-CFD0E2BAFFD3}" type="sibTrans" cxnId="{F48096C4-A23C-4A2E-BB99-A9B74FD840B7}">
      <dgm:prSet/>
      <dgm:spPr/>
      <dgm:t>
        <a:bodyPr/>
        <a:lstStyle/>
        <a:p>
          <a:endParaRPr lang="en-US"/>
        </a:p>
      </dgm:t>
    </dgm:pt>
    <dgm:pt modelId="{1C344F55-6B15-405C-B638-9FB46780892B}">
      <dgm:prSet/>
      <dgm:spPr/>
      <dgm:t>
        <a:bodyPr/>
        <a:lstStyle/>
        <a:p>
          <a:r>
            <a:rPr lang="en-US"/>
            <a:t>Hyperparameters will be tuned.</a:t>
          </a:r>
        </a:p>
      </dgm:t>
    </dgm:pt>
    <dgm:pt modelId="{5D2AE3F5-A6B5-47EC-B55C-FAA19BD4E486}" type="parTrans" cxnId="{B60D5262-7AB3-403E-87AC-6521759A5680}">
      <dgm:prSet/>
      <dgm:spPr/>
      <dgm:t>
        <a:bodyPr/>
        <a:lstStyle/>
        <a:p>
          <a:endParaRPr lang="en-US"/>
        </a:p>
      </dgm:t>
    </dgm:pt>
    <dgm:pt modelId="{864F0CB1-7BCE-4E9E-BF6C-7BB302791816}" type="sibTrans" cxnId="{B60D5262-7AB3-403E-87AC-6521759A5680}">
      <dgm:prSet/>
      <dgm:spPr/>
      <dgm:t>
        <a:bodyPr/>
        <a:lstStyle/>
        <a:p>
          <a:endParaRPr lang="en-US"/>
        </a:p>
      </dgm:t>
    </dgm:pt>
    <dgm:pt modelId="{7393ECAD-BD18-4238-A6BA-612AF6833AF8}">
      <dgm:prSet/>
      <dgm:spPr/>
      <dgm:t>
        <a:bodyPr/>
        <a:lstStyle/>
        <a:p>
          <a:r>
            <a:rPr lang="en-US"/>
            <a:t>Evaluation metrics such as accuracy and recall/sensitivity for the malignant class will be focused on. </a:t>
          </a:r>
        </a:p>
      </dgm:t>
    </dgm:pt>
    <dgm:pt modelId="{C639ED81-E096-41EA-94BD-E879BD89E771}" type="parTrans" cxnId="{32A0F4FD-5983-48C3-86C2-BE6D27E2BFD8}">
      <dgm:prSet/>
      <dgm:spPr/>
      <dgm:t>
        <a:bodyPr/>
        <a:lstStyle/>
        <a:p>
          <a:endParaRPr lang="en-US"/>
        </a:p>
      </dgm:t>
    </dgm:pt>
    <dgm:pt modelId="{DC1615A3-D684-4DF8-A4D6-434C638481D4}" type="sibTrans" cxnId="{32A0F4FD-5983-48C3-86C2-BE6D27E2BFD8}">
      <dgm:prSet/>
      <dgm:spPr/>
      <dgm:t>
        <a:bodyPr/>
        <a:lstStyle/>
        <a:p>
          <a:endParaRPr lang="en-US"/>
        </a:p>
      </dgm:t>
    </dgm:pt>
    <dgm:pt modelId="{7F7A2CE5-4955-4EE8-A6D4-F0726B625F37}" type="pres">
      <dgm:prSet presAssocID="{9F2D6FEA-6F88-4C6C-8B49-4E8F5368CFEC}" presName="linear" presStyleCnt="0">
        <dgm:presLayoutVars>
          <dgm:animLvl val="lvl"/>
          <dgm:resizeHandles val="exact"/>
        </dgm:presLayoutVars>
      </dgm:prSet>
      <dgm:spPr/>
    </dgm:pt>
    <dgm:pt modelId="{7C333E07-170D-4A4D-9E43-0073634150B9}" type="pres">
      <dgm:prSet presAssocID="{1CB90A7B-1271-473B-85C4-6C22EA8F84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B89512-6067-43C8-9501-5FABEAB30134}" type="pres">
      <dgm:prSet presAssocID="{829F7042-2A67-4C81-B29F-6315D18E67BF}" presName="spacer" presStyleCnt="0"/>
      <dgm:spPr/>
    </dgm:pt>
    <dgm:pt modelId="{8812BD1E-92D3-415D-871E-346B883E2046}" type="pres">
      <dgm:prSet presAssocID="{236F6A0B-B2BF-42B1-84F5-33D36E62B9F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53CC406-5AC0-424E-9636-0E02037F3D37}" type="pres">
      <dgm:prSet presAssocID="{14A5BD39-FB06-45FC-8722-7E6C2B677209}" presName="spacer" presStyleCnt="0"/>
      <dgm:spPr/>
    </dgm:pt>
    <dgm:pt modelId="{FF02FD0B-278D-4363-95D2-EE7F81D84DEF}" type="pres">
      <dgm:prSet presAssocID="{02F86C94-19AC-4FB9-9600-5590136D9E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1E080C-9318-48D3-AE4A-C3A25A58EE7F}" type="pres">
      <dgm:prSet presAssocID="{529AE243-DFB3-45DE-AEC4-CFD0E2BAFFD3}" presName="spacer" presStyleCnt="0"/>
      <dgm:spPr/>
    </dgm:pt>
    <dgm:pt modelId="{F9A3A780-5DB1-4F6B-86E4-3841CF6F681B}" type="pres">
      <dgm:prSet presAssocID="{1C344F55-6B15-405C-B638-9FB46780892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AA15D8-E78C-4A9E-BFE9-2956A466A5A6}" type="pres">
      <dgm:prSet presAssocID="{864F0CB1-7BCE-4E9E-BF6C-7BB302791816}" presName="spacer" presStyleCnt="0"/>
      <dgm:spPr/>
    </dgm:pt>
    <dgm:pt modelId="{FD5C83A2-2831-4B2A-BCC0-54C8BCBE69A3}" type="pres">
      <dgm:prSet presAssocID="{7393ECAD-BD18-4238-A6BA-612AF6833AF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004812B-3E06-4D85-9E3B-55F85CF557B0}" type="presOf" srcId="{236F6A0B-B2BF-42B1-84F5-33D36E62B9F9}" destId="{8812BD1E-92D3-415D-871E-346B883E2046}" srcOrd="0" destOrd="0" presId="urn:microsoft.com/office/officeart/2005/8/layout/vList2"/>
    <dgm:cxn modelId="{982E992F-5907-4EDB-98B4-444D8CC8A301}" type="presOf" srcId="{7393ECAD-BD18-4238-A6BA-612AF6833AF8}" destId="{FD5C83A2-2831-4B2A-BCC0-54C8BCBE69A3}" srcOrd="0" destOrd="0" presId="urn:microsoft.com/office/officeart/2005/8/layout/vList2"/>
    <dgm:cxn modelId="{B5118961-6636-4498-A418-4B705FF4C4D6}" type="presOf" srcId="{02F86C94-19AC-4FB9-9600-5590136D9EAD}" destId="{FF02FD0B-278D-4363-95D2-EE7F81D84DEF}" srcOrd="0" destOrd="0" presId="urn:microsoft.com/office/officeart/2005/8/layout/vList2"/>
    <dgm:cxn modelId="{B60D5262-7AB3-403E-87AC-6521759A5680}" srcId="{9F2D6FEA-6F88-4C6C-8B49-4E8F5368CFEC}" destId="{1C344F55-6B15-405C-B638-9FB46780892B}" srcOrd="3" destOrd="0" parTransId="{5D2AE3F5-A6B5-47EC-B55C-FAA19BD4E486}" sibTransId="{864F0CB1-7BCE-4E9E-BF6C-7BB302791816}"/>
    <dgm:cxn modelId="{5B06477C-0F9A-46F2-B690-960BC272E45D}" srcId="{9F2D6FEA-6F88-4C6C-8B49-4E8F5368CFEC}" destId="{236F6A0B-B2BF-42B1-84F5-33D36E62B9F9}" srcOrd="1" destOrd="0" parTransId="{FECA5ACD-A432-4632-A8B7-5041C5C10F2E}" sibTransId="{14A5BD39-FB06-45FC-8722-7E6C2B677209}"/>
    <dgm:cxn modelId="{2275D393-7FCC-497C-90BB-EBF495A951E3}" type="presOf" srcId="{9F2D6FEA-6F88-4C6C-8B49-4E8F5368CFEC}" destId="{7F7A2CE5-4955-4EE8-A6D4-F0726B625F37}" srcOrd="0" destOrd="0" presId="urn:microsoft.com/office/officeart/2005/8/layout/vList2"/>
    <dgm:cxn modelId="{F48096C4-A23C-4A2E-BB99-A9B74FD840B7}" srcId="{9F2D6FEA-6F88-4C6C-8B49-4E8F5368CFEC}" destId="{02F86C94-19AC-4FB9-9600-5590136D9EAD}" srcOrd="2" destOrd="0" parTransId="{AC4813C0-07DD-4528-8CDD-F45DD72A33D7}" sibTransId="{529AE243-DFB3-45DE-AEC4-CFD0E2BAFFD3}"/>
    <dgm:cxn modelId="{B65E55D2-5C21-4A57-BD4D-50F36300F310}" type="presOf" srcId="{1CB90A7B-1271-473B-85C4-6C22EA8F84B3}" destId="{7C333E07-170D-4A4D-9E43-0073634150B9}" srcOrd="0" destOrd="0" presId="urn:microsoft.com/office/officeart/2005/8/layout/vList2"/>
    <dgm:cxn modelId="{C2123CDF-F4B4-48D5-A5F6-C948F15CEA38}" srcId="{9F2D6FEA-6F88-4C6C-8B49-4E8F5368CFEC}" destId="{1CB90A7B-1271-473B-85C4-6C22EA8F84B3}" srcOrd="0" destOrd="0" parTransId="{61EA7066-2321-4EA0-9D48-CCAFE1D92606}" sibTransId="{829F7042-2A67-4C81-B29F-6315D18E67BF}"/>
    <dgm:cxn modelId="{32A0F4FD-5983-48C3-86C2-BE6D27E2BFD8}" srcId="{9F2D6FEA-6F88-4C6C-8B49-4E8F5368CFEC}" destId="{7393ECAD-BD18-4238-A6BA-612AF6833AF8}" srcOrd="4" destOrd="0" parTransId="{C639ED81-E096-41EA-94BD-E879BD89E771}" sibTransId="{DC1615A3-D684-4DF8-A4D6-434C638481D4}"/>
    <dgm:cxn modelId="{4EDA7CFF-F5CA-4012-B154-A743B01FADE7}" type="presOf" srcId="{1C344F55-6B15-405C-B638-9FB46780892B}" destId="{F9A3A780-5DB1-4F6B-86E4-3841CF6F681B}" srcOrd="0" destOrd="0" presId="urn:microsoft.com/office/officeart/2005/8/layout/vList2"/>
    <dgm:cxn modelId="{D3C3153D-0C71-4535-BC2A-672DDC3D03FD}" type="presParOf" srcId="{7F7A2CE5-4955-4EE8-A6D4-F0726B625F37}" destId="{7C333E07-170D-4A4D-9E43-0073634150B9}" srcOrd="0" destOrd="0" presId="urn:microsoft.com/office/officeart/2005/8/layout/vList2"/>
    <dgm:cxn modelId="{4E2BE46C-B0CF-4636-A8DB-646152046E64}" type="presParOf" srcId="{7F7A2CE5-4955-4EE8-A6D4-F0726B625F37}" destId="{05B89512-6067-43C8-9501-5FABEAB30134}" srcOrd="1" destOrd="0" presId="urn:microsoft.com/office/officeart/2005/8/layout/vList2"/>
    <dgm:cxn modelId="{70601A18-D773-400B-A175-C2E15C995136}" type="presParOf" srcId="{7F7A2CE5-4955-4EE8-A6D4-F0726B625F37}" destId="{8812BD1E-92D3-415D-871E-346B883E2046}" srcOrd="2" destOrd="0" presId="urn:microsoft.com/office/officeart/2005/8/layout/vList2"/>
    <dgm:cxn modelId="{A5EBF8EE-E984-4929-AB09-0EFA36FC0F2D}" type="presParOf" srcId="{7F7A2CE5-4955-4EE8-A6D4-F0726B625F37}" destId="{653CC406-5AC0-424E-9636-0E02037F3D37}" srcOrd="3" destOrd="0" presId="urn:microsoft.com/office/officeart/2005/8/layout/vList2"/>
    <dgm:cxn modelId="{80F2178F-19C1-4A03-9137-7EE7F02FFB99}" type="presParOf" srcId="{7F7A2CE5-4955-4EE8-A6D4-F0726B625F37}" destId="{FF02FD0B-278D-4363-95D2-EE7F81D84DEF}" srcOrd="4" destOrd="0" presId="urn:microsoft.com/office/officeart/2005/8/layout/vList2"/>
    <dgm:cxn modelId="{144D41D4-45A3-4872-97FB-E97A7ACD64D9}" type="presParOf" srcId="{7F7A2CE5-4955-4EE8-A6D4-F0726B625F37}" destId="{9B1E080C-9318-48D3-AE4A-C3A25A58EE7F}" srcOrd="5" destOrd="0" presId="urn:microsoft.com/office/officeart/2005/8/layout/vList2"/>
    <dgm:cxn modelId="{1467F5A5-6818-46EE-80B1-2D907B7E9727}" type="presParOf" srcId="{7F7A2CE5-4955-4EE8-A6D4-F0726B625F37}" destId="{F9A3A780-5DB1-4F6B-86E4-3841CF6F681B}" srcOrd="6" destOrd="0" presId="urn:microsoft.com/office/officeart/2005/8/layout/vList2"/>
    <dgm:cxn modelId="{8DA9A8CD-09F7-45AC-A115-B14AC20AFF8D}" type="presParOf" srcId="{7F7A2CE5-4955-4EE8-A6D4-F0726B625F37}" destId="{6DAA15D8-E78C-4A9E-BFE9-2956A466A5A6}" srcOrd="7" destOrd="0" presId="urn:microsoft.com/office/officeart/2005/8/layout/vList2"/>
    <dgm:cxn modelId="{B60712C0-1F23-43E9-A543-3D82E25F6666}" type="presParOf" srcId="{7F7A2CE5-4955-4EE8-A6D4-F0726B625F37}" destId="{FD5C83A2-2831-4B2A-BCC0-54C8BCBE69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D3A83-1571-450D-B5DD-AA2B4E6A3DEF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CDBF36-C41C-4791-B2F0-2E03A0BDB9CB}">
      <dgm:prSet/>
      <dgm:spPr/>
      <dgm:t>
        <a:bodyPr/>
        <a:lstStyle/>
        <a:p>
          <a:r>
            <a:rPr lang="en-US"/>
            <a:t>To improve the model’s accuracy and recall scores by:</a:t>
          </a:r>
        </a:p>
      </dgm:t>
    </dgm:pt>
    <dgm:pt modelId="{A523997F-09B1-4F93-A73F-0D154AE8E30B}" type="parTrans" cxnId="{C9DE2B0D-9600-406C-96F2-CAA6C5B1BAB1}">
      <dgm:prSet/>
      <dgm:spPr/>
      <dgm:t>
        <a:bodyPr/>
        <a:lstStyle/>
        <a:p>
          <a:endParaRPr lang="en-US"/>
        </a:p>
      </dgm:t>
    </dgm:pt>
    <dgm:pt modelId="{A1BF9AC9-84C4-4EBA-875E-BDB6C0C11A3B}" type="sibTrans" cxnId="{C9DE2B0D-9600-406C-96F2-CAA6C5B1BAB1}">
      <dgm:prSet/>
      <dgm:spPr/>
      <dgm:t>
        <a:bodyPr/>
        <a:lstStyle/>
        <a:p>
          <a:endParaRPr lang="en-US"/>
        </a:p>
      </dgm:t>
    </dgm:pt>
    <dgm:pt modelId="{D2E3F7DB-0D87-4C66-B164-FC2B4CAB76E5}">
      <dgm:prSet/>
      <dgm:spPr/>
      <dgm:t>
        <a:bodyPr/>
        <a:lstStyle/>
        <a:p>
          <a:r>
            <a:rPr lang="en-US"/>
            <a:t>Hyperparameter tuning via gridsearch cross-validation (with larger computing power).</a:t>
          </a:r>
        </a:p>
      </dgm:t>
    </dgm:pt>
    <dgm:pt modelId="{75F06330-4F86-4AE3-BA65-AC6C9801EBD4}" type="parTrans" cxnId="{292D2675-C1E4-4E06-A9DA-90CE1E671B68}">
      <dgm:prSet/>
      <dgm:spPr/>
      <dgm:t>
        <a:bodyPr/>
        <a:lstStyle/>
        <a:p>
          <a:endParaRPr lang="en-US"/>
        </a:p>
      </dgm:t>
    </dgm:pt>
    <dgm:pt modelId="{279E0B81-EC0A-4ACC-ABC3-02566B0D0B98}" type="sibTrans" cxnId="{292D2675-C1E4-4E06-A9DA-90CE1E671B68}">
      <dgm:prSet/>
      <dgm:spPr/>
      <dgm:t>
        <a:bodyPr/>
        <a:lstStyle/>
        <a:p>
          <a:endParaRPr lang="en-US"/>
        </a:p>
      </dgm:t>
    </dgm:pt>
    <dgm:pt modelId="{93C6206E-B182-4160-A671-E8A46C48EDB0}">
      <dgm:prSet/>
      <dgm:spPr/>
      <dgm:t>
        <a:bodyPr/>
        <a:lstStyle/>
        <a:p>
          <a:r>
            <a:rPr lang="en-US"/>
            <a:t>Usage of more images for training. </a:t>
          </a:r>
        </a:p>
      </dgm:t>
    </dgm:pt>
    <dgm:pt modelId="{AD0DA6E7-9D83-46A7-9FDD-E0BCA37FD318}" type="parTrans" cxnId="{56F4366B-5FF0-4284-869D-2ED38B4392E4}">
      <dgm:prSet/>
      <dgm:spPr/>
      <dgm:t>
        <a:bodyPr/>
        <a:lstStyle/>
        <a:p>
          <a:endParaRPr lang="en-US"/>
        </a:p>
      </dgm:t>
    </dgm:pt>
    <dgm:pt modelId="{D07121D5-1CBD-4422-B761-3E59CF0E883A}" type="sibTrans" cxnId="{56F4366B-5FF0-4284-869D-2ED38B4392E4}">
      <dgm:prSet/>
      <dgm:spPr/>
      <dgm:t>
        <a:bodyPr/>
        <a:lstStyle/>
        <a:p>
          <a:endParaRPr lang="en-US"/>
        </a:p>
      </dgm:t>
    </dgm:pt>
    <dgm:pt modelId="{888EFE34-D27C-4184-B47D-920747314BFF}">
      <dgm:prSet/>
      <dgm:spPr/>
      <dgm:t>
        <a:bodyPr/>
        <a:lstStyle/>
        <a:p>
          <a:r>
            <a:rPr lang="en-US"/>
            <a:t>Deploying the model via mobile devices to increase access. </a:t>
          </a:r>
        </a:p>
      </dgm:t>
    </dgm:pt>
    <dgm:pt modelId="{8244599A-34A0-4E82-8F47-599A2254D9B5}" type="parTrans" cxnId="{350F2BDD-BBAE-48CE-8D73-9F9F98DCCE23}">
      <dgm:prSet/>
      <dgm:spPr/>
      <dgm:t>
        <a:bodyPr/>
        <a:lstStyle/>
        <a:p>
          <a:endParaRPr lang="en-US"/>
        </a:p>
      </dgm:t>
    </dgm:pt>
    <dgm:pt modelId="{B9FA041D-0F68-4463-B4CF-A8196BC4735C}" type="sibTrans" cxnId="{350F2BDD-BBAE-48CE-8D73-9F9F98DCCE23}">
      <dgm:prSet/>
      <dgm:spPr/>
      <dgm:t>
        <a:bodyPr/>
        <a:lstStyle/>
        <a:p>
          <a:endParaRPr lang="en-US"/>
        </a:p>
      </dgm:t>
    </dgm:pt>
    <dgm:pt modelId="{3D19777E-5F91-49C0-8C03-E332AA604DF6}" type="pres">
      <dgm:prSet presAssocID="{D78D3A83-1571-450D-B5DD-AA2B4E6A3DEF}" presName="Name0" presStyleCnt="0">
        <dgm:presLayoutVars>
          <dgm:dir/>
          <dgm:animLvl val="lvl"/>
          <dgm:resizeHandles val="exact"/>
        </dgm:presLayoutVars>
      </dgm:prSet>
      <dgm:spPr/>
    </dgm:pt>
    <dgm:pt modelId="{4865A4D1-7002-4D03-97CF-EB2278795AC3}" type="pres">
      <dgm:prSet presAssocID="{888EFE34-D27C-4184-B47D-920747314BFF}" presName="boxAndChildren" presStyleCnt="0"/>
      <dgm:spPr/>
    </dgm:pt>
    <dgm:pt modelId="{44151CCD-9369-4DD4-BAAE-8F0E6EFCC65F}" type="pres">
      <dgm:prSet presAssocID="{888EFE34-D27C-4184-B47D-920747314BFF}" presName="parentTextBox" presStyleLbl="node1" presStyleIdx="0" presStyleCnt="2"/>
      <dgm:spPr/>
    </dgm:pt>
    <dgm:pt modelId="{ABB93A4E-0881-472B-BEDD-06C2E86B8AF5}" type="pres">
      <dgm:prSet presAssocID="{A1BF9AC9-84C4-4EBA-875E-BDB6C0C11A3B}" presName="sp" presStyleCnt="0"/>
      <dgm:spPr/>
    </dgm:pt>
    <dgm:pt modelId="{DF0174AD-EBCB-47B6-937D-269FC7A44A26}" type="pres">
      <dgm:prSet presAssocID="{F2CDBF36-C41C-4791-B2F0-2E03A0BDB9CB}" presName="arrowAndChildren" presStyleCnt="0"/>
      <dgm:spPr/>
    </dgm:pt>
    <dgm:pt modelId="{91A6CB88-681F-4579-88DD-7E533E4E1089}" type="pres">
      <dgm:prSet presAssocID="{F2CDBF36-C41C-4791-B2F0-2E03A0BDB9CB}" presName="parentTextArrow" presStyleLbl="node1" presStyleIdx="0" presStyleCnt="2"/>
      <dgm:spPr/>
    </dgm:pt>
    <dgm:pt modelId="{C1C1BEEA-C4A1-4EF6-855C-E9786FC3D327}" type="pres">
      <dgm:prSet presAssocID="{F2CDBF36-C41C-4791-B2F0-2E03A0BDB9CB}" presName="arrow" presStyleLbl="node1" presStyleIdx="1" presStyleCnt="2"/>
      <dgm:spPr/>
    </dgm:pt>
    <dgm:pt modelId="{487A3F97-821E-4EAB-9007-E683CE61F104}" type="pres">
      <dgm:prSet presAssocID="{F2CDBF36-C41C-4791-B2F0-2E03A0BDB9CB}" presName="descendantArrow" presStyleCnt="0"/>
      <dgm:spPr/>
    </dgm:pt>
    <dgm:pt modelId="{0F024E8C-8D60-4592-8EC4-39B597A5550D}" type="pres">
      <dgm:prSet presAssocID="{D2E3F7DB-0D87-4C66-B164-FC2B4CAB76E5}" presName="childTextArrow" presStyleLbl="fgAccFollowNode1" presStyleIdx="0" presStyleCnt="2">
        <dgm:presLayoutVars>
          <dgm:bulletEnabled val="1"/>
        </dgm:presLayoutVars>
      </dgm:prSet>
      <dgm:spPr/>
    </dgm:pt>
    <dgm:pt modelId="{96C5C20C-2EE9-4BDA-BCF3-9FD91543C6CB}" type="pres">
      <dgm:prSet presAssocID="{93C6206E-B182-4160-A671-E8A46C48EDB0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A0B7E303-D75B-4595-8EC1-D961749A1802}" type="presOf" srcId="{D2E3F7DB-0D87-4C66-B164-FC2B4CAB76E5}" destId="{0F024E8C-8D60-4592-8EC4-39B597A5550D}" srcOrd="0" destOrd="0" presId="urn:microsoft.com/office/officeart/2005/8/layout/process4"/>
    <dgm:cxn modelId="{C9DE2B0D-9600-406C-96F2-CAA6C5B1BAB1}" srcId="{D78D3A83-1571-450D-B5DD-AA2B4E6A3DEF}" destId="{F2CDBF36-C41C-4791-B2F0-2E03A0BDB9CB}" srcOrd="0" destOrd="0" parTransId="{A523997F-09B1-4F93-A73F-0D154AE8E30B}" sibTransId="{A1BF9AC9-84C4-4EBA-875E-BDB6C0C11A3B}"/>
    <dgm:cxn modelId="{F496F329-2A7E-4804-A066-54838E40A339}" type="presOf" srcId="{F2CDBF36-C41C-4791-B2F0-2E03A0BDB9CB}" destId="{91A6CB88-681F-4579-88DD-7E533E4E1089}" srcOrd="0" destOrd="0" presId="urn:microsoft.com/office/officeart/2005/8/layout/process4"/>
    <dgm:cxn modelId="{FE0B2C2C-888D-4F35-B590-0E5ACE4CD558}" type="presOf" srcId="{F2CDBF36-C41C-4791-B2F0-2E03A0BDB9CB}" destId="{C1C1BEEA-C4A1-4EF6-855C-E9786FC3D327}" srcOrd="1" destOrd="0" presId="urn:microsoft.com/office/officeart/2005/8/layout/process4"/>
    <dgm:cxn modelId="{C775013E-8EFD-499B-99EA-9E49C25559AD}" type="presOf" srcId="{93C6206E-B182-4160-A671-E8A46C48EDB0}" destId="{96C5C20C-2EE9-4BDA-BCF3-9FD91543C6CB}" srcOrd="0" destOrd="0" presId="urn:microsoft.com/office/officeart/2005/8/layout/process4"/>
    <dgm:cxn modelId="{56F4366B-5FF0-4284-869D-2ED38B4392E4}" srcId="{F2CDBF36-C41C-4791-B2F0-2E03A0BDB9CB}" destId="{93C6206E-B182-4160-A671-E8A46C48EDB0}" srcOrd="1" destOrd="0" parTransId="{AD0DA6E7-9D83-46A7-9FDD-E0BCA37FD318}" sibTransId="{D07121D5-1CBD-4422-B761-3E59CF0E883A}"/>
    <dgm:cxn modelId="{292D2675-C1E4-4E06-A9DA-90CE1E671B68}" srcId="{F2CDBF36-C41C-4791-B2F0-2E03A0BDB9CB}" destId="{D2E3F7DB-0D87-4C66-B164-FC2B4CAB76E5}" srcOrd="0" destOrd="0" parTransId="{75F06330-4F86-4AE3-BA65-AC6C9801EBD4}" sibTransId="{279E0B81-EC0A-4ACC-ABC3-02566B0D0B98}"/>
    <dgm:cxn modelId="{A62BCAB8-A5A9-4716-98CF-1AA70984543C}" type="presOf" srcId="{888EFE34-D27C-4184-B47D-920747314BFF}" destId="{44151CCD-9369-4DD4-BAAE-8F0E6EFCC65F}" srcOrd="0" destOrd="0" presId="urn:microsoft.com/office/officeart/2005/8/layout/process4"/>
    <dgm:cxn modelId="{3F1BF9C4-F5C0-411C-8D0A-BF2CDF23C70E}" type="presOf" srcId="{D78D3A83-1571-450D-B5DD-AA2B4E6A3DEF}" destId="{3D19777E-5F91-49C0-8C03-E332AA604DF6}" srcOrd="0" destOrd="0" presId="urn:microsoft.com/office/officeart/2005/8/layout/process4"/>
    <dgm:cxn modelId="{350F2BDD-BBAE-48CE-8D73-9F9F98DCCE23}" srcId="{D78D3A83-1571-450D-B5DD-AA2B4E6A3DEF}" destId="{888EFE34-D27C-4184-B47D-920747314BFF}" srcOrd="1" destOrd="0" parTransId="{8244599A-34A0-4E82-8F47-599A2254D9B5}" sibTransId="{B9FA041D-0F68-4463-B4CF-A8196BC4735C}"/>
    <dgm:cxn modelId="{3F7ADC4E-7E8D-4FBC-9CD5-D0AF8A122A53}" type="presParOf" srcId="{3D19777E-5F91-49C0-8C03-E332AA604DF6}" destId="{4865A4D1-7002-4D03-97CF-EB2278795AC3}" srcOrd="0" destOrd="0" presId="urn:microsoft.com/office/officeart/2005/8/layout/process4"/>
    <dgm:cxn modelId="{2B3D2E56-C636-4270-B0E5-F4D8A0CF660D}" type="presParOf" srcId="{4865A4D1-7002-4D03-97CF-EB2278795AC3}" destId="{44151CCD-9369-4DD4-BAAE-8F0E6EFCC65F}" srcOrd="0" destOrd="0" presId="urn:microsoft.com/office/officeart/2005/8/layout/process4"/>
    <dgm:cxn modelId="{D25B45B1-0DE0-4BCE-A252-A0EBE48C8A24}" type="presParOf" srcId="{3D19777E-5F91-49C0-8C03-E332AA604DF6}" destId="{ABB93A4E-0881-472B-BEDD-06C2E86B8AF5}" srcOrd="1" destOrd="0" presId="urn:microsoft.com/office/officeart/2005/8/layout/process4"/>
    <dgm:cxn modelId="{46A54F91-2497-40DE-B804-97EACE813632}" type="presParOf" srcId="{3D19777E-5F91-49C0-8C03-E332AA604DF6}" destId="{DF0174AD-EBCB-47B6-937D-269FC7A44A26}" srcOrd="2" destOrd="0" presId="urn:microsoft.com/office/officeart/2005/8/layout/process4"/>
    <dgm:cxn modelId="{45A0CCF1-992A-4CCF-8643-686EC0FEAEF8}" type="presParOf" srcId="{DF0174AD-EBCB-47B6-937D-269FC7A44A26}" destId="{91A6CB88-681F-4579-88DD-7E533E4E1089}" srcOrd="0" destOrd="0" presId="urn:microsoft.com/office/officeart/2005/8/layout/process4"/>
    <dgm:cxn modelId="{47272371-AEFC-4EBB-8116-8E569FAE2F3F}" type="presParOf" srcId="{DF0174AD-EBCB-47B6-937D-269FC7A44A26}" destId="{C1C1BEEA-C4A1-4EF6-855C-E9786FC3D327}" srcOrd="1" destOrd="0" presId="urn:microsoft.com/office/officeart/2005/8/layout/process4"/>
    <dgm:cxn modelId="{199D7804-B945-4C3A-B65D-8E0C8879F6F5}" type="presParOf" srcId="{DF0174AD-EBCB-47B6-937D-269FC7A44A26}" destId="{487A3F97-821E-4EAB-9007-E683CE61F104}" srcOrd="2" destOrd="0" presId="urn:microsoft.com/office/officeart/2005/8/layout/process4"/>
    <dgm:cxn modelId="{DE52600D-A8CE-489B-BDB4-5C969784AE6D}" type="presParOf" srcId="{487A3F97-821E-4EAB-9007-E683CE61F104}" destId="{0F024E8C-8D60-4592-8EC4-39B597A5550D}" srcOrd="0" destOrd="0" presId="urn:microsoft.com/office/officeart/2005/8/layout/process4"/>
    <dgm:cxn modelId="{583CA7AF-F893-494B-85DD-AC686BA55FDF}" type="presParOf" srcId="{487A3F97-821E-4EAB-9007-E683CE61F104}" destId="{96C5C20C-2EE9-4BDA-BCF3-9FD91543C6C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E0A04-C20D-4533-91C3-A8C103C8C762}">
      <dsp:nvSpPr>
        <dsp:cNvPr id="0" name=""/>
        <dsp:cNvSpPr/>
      </dsp:nvSpPr>
      <dsp:spPr>
        <a:xfrm>
          <a:off x="0" y="796176"/>
          <a:ext cx="6266011" cy="14698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128C1-1CF5-4561-A419-AD59A076036A}">
      <dsp:nvSpPr>
        <dsp:cNvPr id="0" name=""/>
        <dsp:cNvSpPr/>
      </dsp:nvSpPr>
      <dsp:spPr>
        <a:xfrm>
          <a:off x="444633" y="1126895"/>
          <a:ext cx="808425" cy="80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DB568-7088-4F02-9B48-751C27659896}">
      <dsp:nvSpPr>
        <dsp:cNvPr id="0" name=""/>
        <dsp:cNvSpPr/>
      </dsp:nvSpPr>
      <dsp:spPr>
        <a:xfrm>
          <a:off x="1697693" y="79617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2018 study of 58 international dermatologists classifying 100 dermosopic images as benign or melanoma found that they diagnosed 86.6% of melanomas and 71.3% of benign moles on average. </a:t>
          </a:r>
        </a:p>
      </dsp:txBody>
      <dsp:txXfrm>
        <a:off x="1697693" y="796176"/>
        <a:ext cx="4568317" cy="1469864"/>
      </dsp:txXfrm>
    </dsp:sp>
    <dsp:sp modelId="{B9DA1916-C5E8-49E3-8484-B60FE3FBA883}">
      <dsp:nvSpPr>
        <dsp:cNvPr id="0" name=""/>
        <dsp:cNvSpPr/>
      </dsp:nvSpPr>
      <dsp:spPr>
        <a:xfrm>
          <a:off x="0" y="2633506"/>
          <a:ext cx="6266011" cy="14698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7A0B1-F0C2-4055-87C5-95BFD5A5AFA4}">
      <dsp:nvSpPr>
        <dsp:cNvPr id="0" name=""/>
        <dsp:cNvSpPr/>
      </dsp:nvSpPr>
      <dsp:spPr>
        <a:xfrm>
          <a:off x="444633" y="2964225"/>
          <a:ext cx="808425" cy="808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CF757-5338-4CF4-B99A-03404E0FD938}">
      <dsp:nvSpPr>
        <dsp:cNvPr id="0" name=""/>
        <dsp:cNvSpPr/>
      </dsp:nvSpPr>
      <dsp:spPr>
        <a:xfrm>
          <a:off x="1697693" y="263350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goal was to develop and train a convolutional neural network that at least matches or even exceeds these percentages. </a:t>
          </a:r>
        </a:p>
      </dsp:txBody>
      <dsp:txXfrm>
        <a:off x="1697693" y="2633506"/>
        <a:ext cx="4568317" cy="1469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33E07-170D-4A4D-9E43-0073634150B9}">
      <dsp:nvSpPr>
        <dsp:cNvPr id="0" name=""/>
        <dsp:cNvSpPr/>
      </dsp:nvSpPr>
      <dsp:spPr>
        <a:xfrm>
          <a:off x="0" y="345573"/>
          <a:ext cx="6266011" cy="79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Convolutional neural networks will be trained on the images.</a:t>
          </a:r>
        </a:p>
      </dsp:txBody>
      <dsp:txXfrm>
        <a:off x="38838" y="384411"/>
        <a:ext cx="6188335" cy="717924"/>
      </dsp:txXfrm>
    </dsp:sp>
    <dsp:sp modelId="{8812BD1E-92D3-415D-871E-346B883E2046}">
      <dsp:nvSpPr>
        <dsp:cNvPr id="0" name=""/>
        <dsp:cNvSpPr/>
      </dsp:nvSpPr>
      <dsp:spPr>
        <a:xfrm>
          <a:off x="0" y="1198773"/>
          <a:ext cx="6266011" cy="795600"/>
        </a:xfrm>
        <a:prstGeom prst="roundRect">
          <a:avLst/>
        </a:prstGeom>
        <a:gradFill rotWithShape="0">
          <a:gsLst>
            <a:gs pos="0">
              <a:schemeClr val="accent2">
                <a:hueOff val="-40798"/>
                <a:satOff val="-2358"/>
                <a:lumOff val="3235"/>
                <a:alphaOff val="0"/>
                <a:tint val="96000"/>
                <a:lumMod val="104000"/>
              </a:schemeClr>
            </a:gs>
            <a:gs pos="100000">
              <a:schemeClr val="accent2">
                <a:hueOff val="-40798"/>
                <a:satOff val="-2358"/>
                <a:lumOff val="323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Transfer learning will also be utilized by fine-tuning pre-trained models such as VGG16, VGG19, and Inception V3. </a:t>
          </a:r>
        </a:p>
      </dsp:txBody>
      <dsp:txXfrm>
        <a:off x="38838" y="1237611"/>
        <a:ext cx="6188335" cy="717924"/>
      </dsp:txXfrm>
    </dsp:sp>
    <dsp:sp modelId="{FF02FD0B-278D-4363-95D2-EE7F81D84DEF}">
      <dsp:nvSpPr>
        <dsp:cNvPr id="0" name=""/>
        <dsp:cNvSpPr/>
      </dsp:nvSpPr>
      <dsp:spPr>
        <a:xfrm>
          <a:off x="0" y="2051973"/>
          <a:ext cx="6266011" cy="795600"/>
        </a:xfrm>
        <a:prstGeom prst="roundRect">
          <a:avLst/>
        </a:prstGeom>
        <a:gradFill rotWithShape="0">
          <a:gsLst>
            <a:gs pos="0">
              <a:schemeClr val="accent2">
                <a:hueOff val="-81595"/>
                <a:satOff val="-4716"/>
                <a:lumOff val="6471"/>
                <a:alphaOff val="0"/>
                <a:tint val="96000"/>
                <a:lumMod val="104000"/>
              </a:schemeClr>
            </a:gs>
            <a:gs pos="100000">
              <a:schemeClr val="accent2">
                <a:hueOff val="-81595"/>
                <a:satOff val="-4716"/>
                <a:lumOff val="647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Image preprocessing techniques will be employed, such as image augmentation, scaling, and normalization techniques. </a:t>
          </a:r>
        </a:p>
      </dsp:txBody>
      <dsp:txXfrm>
        <a:off x="38838" y="2090811"/>
        <a:ext cx="6188335" cy="717924"/>
      </dsp:txXfrm>
    </dsp:sp>
    <dsp:sp modelId="{F9A3A780-5DB1-4F6B-86E4-3841CF6F681B}">
      <dsp:nvSpPr>
        <dsp:cNvPr id="0" name=""/>
        <dsp:cNvSpPr/>
      </dsp:nvSpPr>
      <dsp:spPr>
        <a:xfrm>
          <a:off x="0" y="2905173"/>
          <a:ext cx="6266011" cy="795600"/>
        </a:xfrm>
        <a:prstGeom prst="roundRect">
          <a:avLst/>
        </a:prstGeom>
        <a:gradFill rotWithShape="0">
          <a:gsLst>
            <a:gs pos="0">
              <a:schemeClr val="accent2">
                <a:hueOff val="-122393"/>
                <a:satOff val="-7074"/>
                <a:lumOff val="9706"/>
                <a:alphaOff val="0"/>
                <a:tint val="96000"/>
                <a:lumMod val="104000"/>
              </a:schemeClr>
            </a:gs>
            <a:gs pos="100000">
              <a:schemeClr val="accent2">
                <a:hueOff val="-122393"/>
                <a:satOff val="-7074"/>
                <a:lumOff val="970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Hyperparameters will be tuned.</a:t>
          </a:r>
        </a:p>
      </dsp:txBody>
      <dsp:txXfrm>
        <a:off x="38838" y="2944011"/>
        <a:ext cx="6188335" cy="717924"/>
      </dsp:txXfrm>
    </dsp:sp>
    <dsp:sp modelId="{FD5C83A2-2831-4B2A-BCC0-54C8BCBE69A3}">
      <dsp:nvSpPr>
        <dsp:cNvPr id="0" name=""/>
        <dsp:cNvSpPr/>
      </dsp:nvSpPr>
      <dsp:spPr>
        <a:xfrm>
          <a:off x="0" y="3758373"/>
          <a:ext cx="6266011" cy="795600"/>
        </a:xfrm>
        <a:prstGeom prst="roundRect">
          <a:avLst/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Evaluation metrics such as accuracy and recall/sensitivity for the malignant class will be focused on. </a:t>
          </a:r>
        </a:p>
      </dsp:txBody>
      <dsp:txXfrm>
        <a:off x="38838" y="3797211"/>
        <a:ext cx="6188335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51CCD-9369-4DD4-BAAE-8F0E6EFCC65F}">
      <dsp:nvSpPr>
        <dsp:cNvPr id="0" name=""/>
        <dsp:cNvSpPr/>
      </dsp:nvSpPr>
      <dsp:spPr>
        <a:xfrm>
          <a:off x="0" y="2957136"/>
          <a:ext cx="6266011" cy="19402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Deploying the model via mobile devices to increase access. </a:t>
          </a:r>
        </a:p>
      </dsp:txBody>
      <dsp:txXfrm>
        <a:off x="0" y="2957136"/>
        <a:ext cx="6266011" cy="1940201"/>
      </dsp:txXfrm>
    </dsp:sp>
    <dsp:sp modelId="{C1C1BEEA-C4A1-4EF6-855C-E9786FC3D327}">
      <dsp:nvSpPr>
        <dsp:cNvPr id="0" name=""/>
        <dsp:cNvSpPr/>
      </dsp:nvSpPr>
      <dsp:spPr>
        <a:xfrm rot="10800000">
          <a:off x="0" y="2209"/>
          <a:ext cx="6266011" cy="2984029"/>
        </a:xfrm>
        <a:prstGeom prst="upArrowCallout">
          <a:avLst/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improve the model’s accuracy and recall scores by:</a:t>
          </a:r>
        </a:p>
      </dsp:txBody>
      <dsp:txXfrm rot="-10800000">
        <a:off x="0" y="2209"/>
        <a:ext cx="6266011" cy="1047394"/>
      </dsp:txXfrm>
    </dsp:sp>
    <dsp:sp modelId="{0F024E8C-8D60-4592-8EC4-39B597A5550D}">
      <dsp:nvSpPr>
        <dsp:cNvPr id="0" name=""/>
        <dsp:cNvSpPr/>
      </dsp:nvSpPr>
      <dsp:spPr>
        <a:xfrm>
          <a:off x="0" y="1049603"/>
          <a:ext cx="3133005" cy="8922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Hyperparameter tuning via gridsearch cross-validation (with larger computing power).</a:t>
          </a:r>
        </a:p>
      </dsp:txBody>
      <dsp:txXfrm>
        <a:off x="0" y="1049603"/>
        <a:ext cx="3133005" cy="892224"/>
      </dsp:txXfrm>
    </dsp:sp>
    <dsp:sp modelId="{96C5C20C-2EE9-4BDA-BCF3-9FD91543C6CB}">
      <dsp:nvSpPr>
        <dsp:cNvPr id="0" name=""/>
        <dsp:cNvSpPr/>
      </dsp:nvSpPr>
      <dsp:spPr>
        <a:xfrm>
          <a:off x="3133005" y="1049603"/>
          <a:ext cx="3133005" cy="892224"/>
        </a:xfrm>
        <a:prstGeom prst="rect">
          <a:avLst/>
        </a:prstGeom>
        <a:solidFill>
          <a:schemeClr val="accent2">
            <a:tint val="40000"/>
            <a:alpha val="90000"/>
            <a:hueOff val="-2258"/>
            <a:satOff val="-1241"/>
            <a:lumOff val="244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258"/>
              <a:satOff val="-1241"/>
              <a:lumOff val="24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Usage of more images for training. </a:t>
          </a:r>
        </a:p>
      </dsp:txBody>
      <dsp:txXfrm>
        <a:off x="3133005" y="1049603"/>
        <a:ext cx="3133005" cy="89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400"/>
              <a:t>Classification </a:t>
            </a:r>
            <a:r>
              <a:rPr lang="en-US" sz="4400" dirty="0"/>
              <a:t>of Skin Lesion Images as Benign or Malignant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/>
              <a:t>By </a:t>
            </a:r>
            <a:r>
              <a:rPr lang="en-US" err="1"/>
              <a:t>Luay</a:t>
            </a:r>
            <a:r>
              <a:rPr lang="en-US"/>
              <a:t> </a:t>
            </a:r>
            <a:r>
              <a:rPr lang="en-US" err="1"/>
              <a:t>Matalka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0EB83F-4CE0-4C05-BC35-7003E6A6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221" y="124178"/>
            <a:ext cx="2670125" cy="733778"/>
          </a:xfrm>
        </p:spPr>
        <p:txBody>
          <a:bodyPr/>
          <a:lstStyle/>
          <a:p>
            <a:r>
              <a:rPr lang="en-US" b="1" dirty="0"/>
              <a:t>Appendix</a:t>
            </a:r>
          </a:p>
        </p:txBody>
      </p:sp>
      <p:pic>
        <p:nvPicPr>
          <p:cNvPr id="8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7C87B079-1FFB-49E1-8220-2DA9ADB93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1489" y="993423"/>
            <a:ext cx="5055222" cy="5559810"/>
          </a:xfrm>
        </p:spPr>
      </p:pic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58CDE47-5C4C-4220-875E-3D1E1BC8AE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5291" y="993423"/>
            <a:ext cx="5055220" cy="5559808"/>
          </a:xfrm>
        </p:spPr>
      </p:pic>
    </p:spTree>
    <p:extLst>
      <p:ext uri="{BB962C8B-B14F-4D97-AF65-F5344CB8AC3E}">
        <p14:creationId xmlns:p14="http://schemas.microsoft.com/office/powerpoint/2010/main" val="328755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2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b="1"/>
              <a:t>But Why?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Melanoma is the deadliest type of skin cancer. (&gt; 9000 Americans die of melanoma each year). </a:t>
            </a:r>
          </a:p>
          <a:p>
            <a:pPr>
              <a:lnSpc>
                <a:spcPct val="100000"/>
              </a:lnSpc>
            </a:pPr>
            <a:r>
              <a:rPr lang="en-US" sz="2000"/>
              <a:t>The incidence of cutaneous melanoma has risen every year since 1979. </a:t>
            </a:r>
          </a:p>
          <a:p>
            <a:pPr>
              <a:lnSpc>
                <a:spcPct val="100000"/>
              </a:lnSpc>
            </a:pPr>
            <a:r>
              <a:rPr lang="en-US" sz="2000"/>
              <a:t>Melanoma is readily curable when diagnosed early through simple excision.</a:t>
            </a:r>
          </a:p>
          <a:p>
            <a:pPr>
              <a:lnSpc>
                <a:spcPct val="100000"/>
              </a:lnSpc>
            </a:pPr>
            <a:r>
              <a:rPr lang="en-US" sz="2000"/>
              <a:t>Methods to improve early melanoma diagnosis are needed to reduce deaths in addition to unnecessary biopsies and subsequent excisions of benign lesions.</a:t>
            </a:r>
          </a:p>
          <a:p>
            <a:pPr>
              <a:lnSpc>
                <a:spcPct val="100000"/>
              </a:lnSpc>
            </a:pPr>
            <a:endParaRPr lang="en-US" sz="2000"/>
          </a:p>
        </p:txBody>
      </p:sp>
      <p:pic>
        <p:nvPicPr>
          <p:cNvPr id="58" name="Picture 54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Picture 6" descr="A picture containing small, sitting, food, piece&#10;&#10;Description automatically generated">
            <a:extLst>
              <a:ext uri="{FF2B5EF4-FFF2-40B4-BE49-F238E27FC236}">
                <a16:creationId xmlns:a16="http://schemas.microsoft.com/office/drawing/2014/main" id="{8EC5AD14-D5EF-4A9B-92B8-99A905412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789" y="643467"/>
            <a:ext cx="3499556" cy="2624667"/>
          </a:xfrm>
          <a:prstGeom prst="rect">
            <a:avLst/>
          </a:prstGeom>
        </p:spPr>
      </p:pic>
      <p:pic>
        <p:nvPicPr>
          <p:cNvPr id="5" name="Picture 4" descr="A picture containing food, indoor, sitting, paper&#10;&#10;Description automatically generated">
            <a:extLst>
              <a:ext uri="{FF2B5EF4-FFF2-40B4-BE49-F238E27FC236}">
                <a16:creationId xmlns:a16="http://schemas.microsoft.com/office/drawing/2014/main" id="{132B17FF-1392-4946-AAC2-AF9FD0441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8788" y="3589863"/>
            <a:ext cx="3499557" cy="26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599B-05BC-44F1-AF8C-6B56FDF2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42459"/>
            <a:ext cx="10353762" cy="1257300"/>
          </a:xfrm>
        </p:spPr>
        <p:txBody>
          <a:bodyPr/>
          <a:lstStyle/>
          <a:p>
            <a:r>
              <a:rPr lang="en-US" b="1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B4B4-783D-4C9B-B731-FE313087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81324"/>
            <a:ext cx="10353762" cy="28342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International Skin Imaging Collaboration, or ISIC, contains a public archive of clinical and </a:t>
            </a:r>
            <a:r>
              <a:rPr lang="en-US" dirty="0" err="1"/>
              <a:t>dermoscopic</a:t>
            </a:r>
            <a:r>
              <a:rPr lang="en-US" dirty="0"/>
              <a:t> images of skin lesions. </a:t>
            </a:r>
          </a:p>
          <a:p>
            <a:r>
              <a:rPr lang="en-US" dirty="0"/>
              <a:t>Provides images for the purpose of automated diagnostic system development.</a:t>
            </a:r>
          </a:p>
          <a:p>
            <a:r>
              <a:rPr lang="en-US" dirty="0"/>
              <a:t>Used their API to gather 4570 images of skin lesions. Half of the images were benign, and the other half were malignant. </a:t>
            </a:r>
          </a:p>
          <a:p>
            <a:pPr lvl="1"/>
            <a:r>
              <a:rPr lang="en-US" dirty="0"/>
              <a:t>Types of cancer include: squamous cell carcinoma, basal cell carcinoma, and melanoma (the majority being melanoma).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82CA-5EF6-4185-BC6B-1663A7AF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b="1" dirty="0"/>
              <a:t>Goal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873EA-D6F6-400B-9778-0E03B9E29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66879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049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3BFA-DC2A-4155-9490-D5125EC1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438295A-E234-4DC9-B4B3-3E9D7E351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04290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574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2B9DB-4131-4695-99F2-D578F3BD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17" y="373238"/>
            <a:ext cx="2992161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Results</a:t>
            </a:r>
            <a:endParaRPr lang="en-US" sz="4000" b="1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98B1-288A-4F23-972F-BEF2D6836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64" y="1738282"/>
            <a:ext cx="5546272" cy="2765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model with the best results was the VGG16 model. </a:t>
            </a:r>
          </a:p>
          <a:p>
            <a:pPr lvl="1"/>
            <a:r>
              <a:rPr lang="en-US" dirty="0"/>
              <a:t>Overall accuracy of 85%. </a:t>
            </a:r>
          </a:p>
          <a:p>
            <a:pPr lvl="1"/>
            <a:r>
              <a:rPr lang="en-US" dirty="0"/>
              <a:t>Recall/sensitivity of malignant class: 90%. </a:t>
            </a:r>
          </a:p>
          <a:p>
            <a:pPr lvl="1"/>
            <a:r>
              <a:rPr lang="en-US" dirty="0"/>
              <a:t>Recall/sensitivity of benign class: 79%. </a:t>
            </a:r>
          </a:p>
          <a:p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CFEAC-656E-4069-B5AF-CC9D73C8DD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523" y="1001888"/>
            <a:ext cx="6030090" cy="4854224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53CA921F-E49A-469C-BBDC-36B7E820E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64" y="4611805"/>
            <a:ext cx="5297251" cy="18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1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C5770F-269B-48A3-886B-46621DBA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b="1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6E65E-E800-448F-A1A8-9C818109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With limited computing power, deep learning achieved higher recall rates than the 58 dermatologists mentioned in the 2018 study. </a:t>
            </a:r>
          </a:p>
          <a:p>
            <a:pPr lvl="1"/>
            <a:r>
              <a:rPr lang="en-US" dirty="0"/>
              <a:t>90% recall in malignant class (as compared to 86.6%).</a:t>
            </a:r>
          </a:p>
          <a:p>
            <a:pPr lvl="1"/>
            <a:r>
              <a:rPr lang="en-US" dirty="0"/>
              <a:t>79% recall in benign class (as compared to 71.3%).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9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383C8-B38C-4EA6-B21E-AE88F037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Next Steps</a:t>
            </a:r>
            <a:endParaRPr lang="en-US" b="1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E696B5B-0FF2-494C-9266-B06E71B35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21049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735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9E6B-5C88-4DBA-9034-83A83900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3" y="4790049"/>
            <a:ext cx="9440862" cy="101853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Any questions?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F1195-10B2-47B2-95C8-D39167FF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3797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Classification of Skin Lesion Images as Benign or Malignant</vt:lpstr>
      <vt:lpstr>But Why? </vt:lpstr>
      <vt:lpstr>The Data</vt:lpstr>
      <vt:lpstr>Goal</vt:lpstr>
      <vt:lpstr>Methodology</vt:lpstr>
      <vt:lpstr>Results</vt:lpstr>
      <vt:lpstr>Conclusion</vt:lpstr>
      <vt:lpstr>Next Steps</vt:lpstr>
      <vt:lpstr>Thank You!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2020-07-27T06:29:21Z</dcterms:created>
  <dcterms:modified xsi:type="dcterms:W3CDTF">2020-07-27T18:21:17Z</dcterms:modified>
</cp:coreProperties>
</file>