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236f94fca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236f94fca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236f94fca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236f94fca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236f94fc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236f94fca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236f94fca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236f94fca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236f94fca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236f94fca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236f94fca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236f94fca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236f94fca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236f94fca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236f94fca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236f94fca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rgbClr val="66666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685200" y="773425"/>
            <a:ext cx="5603700" cy="9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Module 2: Final Project </a:t>
            </a:r>
            <a:endParaRPr>
              <a:latin typeface="Times New Roman"/>
              <a:ea typeface="Times New Roman"/>
              <a:cs typeface="Times New Roman"/>
              <a:sym typeface="Times New Roman"/>
            </a:endParaRPr>
          </a:p>
        </p:txBody>
      </p:sp>
      <p:sp>
        <p:nvSpPr>
          <p:cNvPr id="135" name="Google Shape;135;p13"/>
          <p:cNvSpPr txBox="1"/>
          <p:nvPr>
            <p:ph idx="1" type="subTitle"/>
          </p:nvPr>
        </p:nvSpPr>
        <p:spPr>
          <a:xfrm>
            <a:off x="557300" y="3132650"/>
            <a:ext cx="7731600" cy="16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Conducted data analysis to provide insights to people interested in maximizing profit when selling their home in King County. </a:t>
            </a:r>
            <a:endParaRPr sz="1400">
              <a:latin typeface="Times New Roman"/>
              <a:ea typeface="Times New Roman"/>
              <a:cs typeface="Times New Roman"/>
              <a:sym typeface="Times New Roman"/>
            </a:endParaRPr>
          </a:p>
          <a:p>
            <a:pPr indent="-304800" lvl="0" marL="457200" rtl="0" algn="l">
              <a:lnSpc>
                <a:spcPct val="115000"/>
              </a:lnSpc>
              <a:spcBef>
                <a:spcPts val="1100"/>
              </a:spcBef>
              <a:spcAft>
                <a:spcPts val="0"/>
              </a:spcAft>
              <a:buClr>
                <a:srgbClr val="FFFFFF"/>
              </a:buClr>
              <a:buSzPts val="1200"/>
              <a:buFont typeface="Times New Roman"/>
              <a:buAutoNum type="arabicParenR"/>
            </a:pPr>
            <a:r>
              <a:rPr b="1" lang="en" sz="1200">
                <a:solidFill>
                  <a:srgbClr val="FFFFFF"/>
                </a:solidFill>
                <a:latin typeface="Times New Roman"/>
                <a:ea typeface="Times New Roman"/>
                <a:cs typeface="Times New Roman"/>
                <a:sym typeface="Times New Roman"/>
              </a:rPr>
              <a:t>Does renovation raise the value of a house?</a:t>
            </a:r>
            <a:endParaRPr b="1" sz="1200">
              <a:solidFill>
                <a:srgbClr val="FFFFFF"/>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FFFFFF"/>
              </a:buClr>
              <a:buSzPts val="1200"/>
              <a:buFont typeface="Times New Roman"/>
              <a:buAutoNum type="arabicParenR"/>
            </a:pPr>
            <a:r>
              <a:rPr b="1" lang="en" sz="1200">
                <a:solidFill>
                  <a:srgbClr val="FFFFFF"/>
                </a:solidFill>
                <a:latin typeface="Times New Roman"/>
                <a:ea typeface="Times New Roman"/>
                <a:cs typeface="Times New Roman"/>
                <a:sym typeface="Times New Roman"/>
              </a:rPr>
              <a:t>Does the number of bathrooms and/or bedrooms affect the value of a house?</a:t>
            </a:r>
            <a:endParaRPr b="1" sz="1200">
              <a:solidFill>
                <a:srgbClr val="FFFFFF"/>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FFFFFF"/>
              </a:buClr>
              <a:buSzPts val="1200"/>
              <a:buFont typeface="Times New Roman"/>
              <a:buAutoNum type="arabicParenR"/>
            </a:pPr>
            <a:r>
              <a:rPr b="1" lang="en" sz="1200">
                <a:solidFill>
                  <a:srgbClr val="FFFFFF"/>
                </a:solidFill>
                <a:latin typeface="Times New Roman"/>
                <a:ea typeface="Times New Roman"/>
                <a:cs typeface="Times New Roman"/>
                <a:sym typeface="Times New Roman"/>
              </a:rPr>
              <a:t>Is the living sqft of a house correlated with its price?</a:t>
            </a:r>
            <a:endParaRPr b="1" sz="1200">
              <a:solidFill>
                <a:srgbClr val="FFFFFF"/>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FFFFFF"/>
              </a:buClr>
              <a:buSzPts val="1200"/>
              <a:buFont typeface="Times New Roman"/>
              <a:buAutoNum type="arabicParenR"/>
            </a:pPr>
            <a:r>
              <a:rPr b="1" lang="en" sz="1200">
                <a:solidFill>
                  <a:srgbClr val="FFFFFF"/>
                </a:solidFill>
                <a:latin typeface="Times New Roman"/>
                <a:ea typeface="Times New Roman"/>
                <a:cs typeface="Times New Roman"/>
                <a:sym typeface="Times New Roman"/>
              </a:rPr>
              <a:t>Does being on the water increase the value of a house?</a:t>
            </a:r>
            <a:endParaRPr b="1"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6" name="Google Shape;136;p13"/>
          <p:cNvSpPr/>
          <p:nvPr/>
        </p:nvSpPr>
        <p:spPr>
          <a:xfrm>
            <a:off x="500700" y="3197875"/>
            <a:ext cx="7428600" cy="15330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idx="1" type="body"/>
          </p:nvPr>
        </p:nvSpPr>
        <p:spPr>
          <a:xfrm>
            <a:off x="228600" y="3898300"/>
            <a:ext cx="8686800" cy="1086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FFFFFF"/>
                </a:solidFill>
                <a:latin typeface="Times New Roman"/>
                <a:ea typeface="Times New Roman"/>
                <a:cs typeface="Times New Roman"/>
                <a:sym typeface="Times New Roman"/>
              </a:rPr>
              <a:t>According to the Price vs. Was Renovated bar graph, renovation alone does slightly increase the average price of a house. However, the increase is not substantial enough to definitively support renovation before selling a house, unless that renovation increases the condition rating of the house.</a:t>
            </a:r>
            <a:endParaRPr b="1" sz="12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142" name="Google Shape;142;p14"/>
          <p:cNvSpPr txBox="1"/>
          <p:nvPr/>
        </p:nvSpPr>
        <p:spPr>
          <a:xfrm>
            <a:off x="3540000" y="130725"/>
            <a:ext cx="20640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Price vs. Was Renovated</a:t>
            </a:r>
            <a:endParaRPr b="1">
              <a:solidFill>
                <a:schemeClr val="lt1"/>
              </a:solidFill>
              <a:latin typeface="Times New Roman"/>
              <a:ea typeface="Times New Roman"/>
              <a:cs typeface="Times New Roman"/>
              <a:sym typeface="Times New Roman"/>
            </a:endParaRPr>
          </a:p>
        </p:txBody>
      </p:sp>
      <p:sp>
        <p:nvSpPr>
          <p:cNvPr id="143" name="Google Shape;143;p14"/>
          <p:cNvSpPr/>
          <p:nvPr/>
        </p:nvSpPr>
        <p:spPr>
          <a:xfrm>
            <a:off x="943800" y="509625"/>
            <a:ext cx="7121700" cy="3171900"/>
          </a:xfrm>
          <a:prstGeom prst="rect">
            <a:avLst/>
          </a:prstGeom>
          <a:noFill/>
          <a:ln cap="flat" cmpd="sng" w="762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228600" y="3855850"/>
            <a:ext cx="8686800" cy="1086300"/>
          </a:xfrm>
          <a:prstGeom prst="rect">
            <a:avLst/>
          </a:prstGeom>
          <a:noFill/>
          <a:ln cap="flat" cmpd="sng" w="762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4"/>
          <p:cNvPicPr preferRelativeResize="0"/>
          <p:nvPr/>
        </p:nvPicPr>
        <p:blipFill>
          <a:blip r:embed="rId3">
            <a:alphaModFix/>
          </a:blip>
          <a:stretch>
            <a:fillRect/>
          </a:stretch>
        </p:blipFill>
        <p:spPr>
          <a:xfrm>
            <a:off x="943800" y="509613"/>
            <a:ext cx="7086600" cy="3171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5"/>
          <p:cNvSpPr txBox="1"/>
          <p:nvPr>
            <p:ph idx="1" type="body"/>
          </p:nvPr>
        </p:nvSpPr>
        <p:spPr>
          <a:xfrm>
            <a:off x="469950" y="4124700"/>
            <a:ext cx="8204100" cy="799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FFFFFF"/>
                </a:solidFill>
                <a:latin typeface="Times New Roman"/>
                <a:ea typeface="Times New Roman"/>
                <a:cs typeface="Times New Roman"/>
                <a:sym typeface="Times New Roman"/>
              </a:rPr>
              <a:t>According to the Price vs. No. of Bathrooms bar graph, the greater the number of bathrooms in a house, the higher the price. Therefore, if the house is being sold, it may be a good idea to add bathrooms to increase the value of the house. </a:t>
            </a:r>
            <a:endParaRPr b="1" sz="1200">
              <a:latin typeface="Times New Roman"/>
              <a:ea typeface="Times New Roman"/>
              <a:cs typeface="Times New Roman"/>
              <a:sym typeface="Times New Roman"/>
            </a:endParaRPr>
          </a:p>
        </p:txBody>
      </p:sp>
      <p:sp>
        <p:nvSpPr>
          <p:cNvPr id="151" name="Google Shape;151;p15"/>
          <p:cNvSpPr/>
          <p:nvPr/>
        </p:nvSpPr>
        <p:spPr>
          <a:xfrm>
            <a:off x="432850" y="4124700"/>
            <a:ext cx="8278200" cy="700500"/>
          </a:xfrm>
          <a:prstGeom prst="rect">
            <a:avLst/>
          </a:prstGeom>
          <a:noFill/>
          <a:ln cap="flat" cmpd="sng" w="762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432900" y="326998"/>
            <a:ext cx="8278200" cy="36756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15"/>
          <p:cNvPicPr preferRelativeResize="0"/>
          <p:nvPr/>
        </p:nvPicPr>
        <p:blipFill>
          <a:blip r:embed="rId3">
            <a:alphaModFix/>
          </a:blip>
          <a:stretch>
            <a:fillRect/>
          </a:stretch>
        </p:blipFill>
        <p:spPr>
          <a:xfrm>
            <a:off x="432850" y="327027"/>
            <a:ext cx="8278299" cy="3675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txBox="1"/>
          <p:nvPr>
            <p:ph idx="1" type="body"/>
          </p:nvPr>
        </p:nvSpPr>
        <p:spPr>
          <a:xfrm>
            <a:off x="207250" y="4099075"/>
            <a:ext cx="8745600" cy="673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FFFFFF"/>
                </a:solidFill>
                <a:latin typeface="Times New Roman"/>
                <a:ea typeface="Times New Roman"/>
                <a:cs typeface="Times New Roman"/>
                <a:sym typeface="Times New Roman"/>
              </a:rPr>
              <a:t> According to the Price vs. No. of Bedrooms bar graph, the greater the number of bedrooms (up until 8), the greater the price. So adding bedrooms could also increase the value of the house if it is being sold.</a:t>
            </a:r>
            <a:endParaRPr b="1" sz="1200">
              <a:solidFill>
                <a:srgbClr val="FFFFFF"/>
              </a:solidFill>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60" name="Google Shape;160;p16"/>
          <p:cNvSpPr txBox="1"/>
          <p:nvPr/>
        </p:nvSpPr>
        <p:spPr>
          <a:xfrm>
            <a:off x="741925" y="110300"/>
            <a:ext cx="57753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61" name="Google Shape;161;p16"/>
          <p:cNvSpPr/>
          <p:nvPr/>
        </p:nvSpPr>
        <p:spPr>
          <a:xfrm>
            <a:off x="207175" y="4125175"/>
            <a:ext cx="8745600" cy="6216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559300" y="250100"/>
            <a:ext cx="8041500" cy="35703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6"/>
          <p:cNvPicPr preferRelativeResize="0"/>
          <p:nvPr/>
        </p:nvPicPr>
        <p:blipFill>
          <a:blip r:embed="rId3">
            <a:alphaModFix/>
          </a:blip>
          <a:stretch>
            <a:fillRect/>
          </a:stretch>
        </p:blipFill>
        <p:spPr>
          <a:xfrm>
            <a:off x="559288" y="250100"/>
            <a:ext cx="8041374" cy="3570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txBox="1"/>
          <p:nvPr>
            <p:ph idx="1" type="body"/>
          </p:nvPr>
        </p:nvSpPr>
        <p:spPr>
          <a:xfrm>
            <a:off x="148800" y="3913450"/>
            <a:ext cx="8846400" cy="509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FFFFFF"/>
                </a:solidFill>
                <a:latin typeface="Times New Roman"/>
                <a:ea typeface="Times New Roman"/>
                <a:cs typeface="Times New Roman"/>
                <a:sym typeface="Times New Roman"/>
              </a:rPr>
              <a:t>According to the Price vs. Sqft Living scatter plot, there is a positive correlation between the living sqft of a house and its price.</a:t>
            </a:r>
            <a:endParaRPr b="1" sz="12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170" name="Google Shape;170;p17"/>
          <p:cNvSpPr/>
          <p:nvPr/>
        </p:nvSpPr>
        <p:spPr>
          <a:xfrm>
            <a:off x="148800" y="3890950"/>
            <a:ext cx="8846400" cy="5544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25650" y="257125"/>
            <a:ext cx="9092700" cy="32877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2" name="Google Shape;172;p17"/>
          <p:cNvPicPr preferRelativeResize="0"/>
          <p:nvPr/>
        </p:nvPicPr>
        <p:blipFill>
          <a:blip r:embed="rId3">
            <a:alphaModFix/>
          </a:blip>
          <a:stretch>
            <a:fillRect/>
          </a:stretch>
        </p:blipFill>
        <p:spPr>
          <a:xfrm>
            <a:off x="25650" y="257125"/>
            <a:ext cx="9092699" cy="32875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txBox="1"/>
          <p:nvPr>
            <p:ph idx="1" type="body"/>
          </p:nvPr>
        </p:nvSpPr>
        <p:spPr>
          <a:xfrm>
            <a:off x="90613" y="4229475"/>
            <a:ext cx="8982600" cy="48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solidFill>
                  <a:srgbClr val="FFFFFF"/>
                </a:solidFill>
                <a:latin typeface="Times New Roman"/>
                <a:ea typeface="Times New Roman"/>
                <a:cs typeface="Times New Roman"/>
                <a:sym typeface="Times New Roman"/>
              </a:rPr>
              <a:t>According to the Price vs. Waterfront bar graph, a house on the water has a higher average price than a house that is not on the water. However, there is not a significant difference between them.</a:t>
            </a:r>
            <a:endParaRPr b="1" sz="1200">
              <a:solidFill>
                <a:srgbClr val="FFFFFF"/>
              </a:solidFill>
              <a:latin typeface="Times New Roman"/>
              <a:ea typeface="Times New Roman"/>
              <a:cs typeface="Times New Roman"/>
              <a:sym typeface="Times New Roman"/>
            </a:endParaRPr>
          </a:p>
        </p:txBody>
      </p:sp>
      <p:sp>
        <p:nvSpPr>
          <p:cNvPr id="179" name="Google Shape;179;p18"/>
          <p:cNvSpPr/>
          <p:nvPr/>
        </p:nvSpPr>
        <p:spPr>
          <a:xfrm>
            <a:off x="56600" y="4229475"/>
            <a:ext cx="9016500" cy="6381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583400" y="426925"/>
            <a:ext cx="7977300" cy="35703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18"/>
          <p:cNvPicPr preferRelativeResize="0"/>
          <p:nvPr/>
        </p:nvPicPr>
        <p:blipFill>
          <a:blip r:embed="rId3">
            <a:alphaModFix/>
          </a:blip>
          <a:stretch>
            <a:fillRect/>
          </a:stretch>
        </p:blipFill>
        <p:spPr>
          <a:xfrm>
            <a:off x="583400" y="426927"/>
            <a:ext cx="7977200" cy="3570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3218400" y="239775"/>
            <a:ext cx="2707200" cy="8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Times New Roman"/>
                <a:ea typeface="Times New Roman"/>
                <a:cs typeface="Times New Roman"/>
                <a:sym typeface="Times New Roman"/>
              </a:rPr>
              <a:t>Conclusion</a:t>
            </a:r>
            <a:endParaRPr b="1" sz="4000">
              <a:latin typeface="Times New Roman"/>
              <a:ea typeface="Times New Roman"/>
              <a:cs typeface="Times New Roman"/>
              <a:sym typeface="Times New Roman"/>
            </a:endParaRPr>
          </a:p>
        </p:txBody>
      </p:sp>
      <p:sp>
        <p:nvSpPr>
          <p:cNvPr id="187" name="Google Shape;187;p19"/>
          <p:cNvSpPr txBox="1"/>
          <p:nvPr>
            <p:ph idx="1" type="body"/>
          </p:nvPr>
        </p:nvSpPr>
        <p:spPr>
          <a:xfrm>
            <a:off x="2104975" y="2080050"/>
            <a:ext cx="4771800" cy="1972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Renovation does increase the value of a house.</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Having a waterfront does increase the value of a house.</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It is recommended that:</a:t>
            </a:r>
            <a:endParaRPr b="1"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Renovation increases the sqft living of the house.</a:t>
            </a:r>
            <a:endParaRPr b="1"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Renovation increases the number of bathrooms.</a:t>
            </a:r>
            <a:endParaRPr b="1"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Renovation increases the number of bedrooms (if &lt; 8).</a:t>
            </a:r>
            <a:endParaRPr b="1"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Renovation increases the condition rating of the house.</a:t>
            </a:r>
            <a:endParaRPr b="1" sz="1200">
              <a:latin typeface="Times New Roman"/>
              <a:ea typeface="Times New Roman"/>
              <a:cs typeface="Times New Roman"/>
              <a:sym typeface="Times New Roman"/>
            </a:endParaRPr>
          </a:p>
          <a:p>
            <a:pPr indent="0" lvl="0" marL="0" rtl="0" algn="l">
              <a:lnSpc>
                <a:spcPct val="135714"/>
              </a:lnSpc>
              <a:spcBef>
                <a:spcPts val="1600"/>
              </a:spcBef>
              <a:spcAft>
                <a:spcPts val="0"/>
              </a:spcAft>
              <a:buNone/>
            </a:pPr>
            <a:r>
              <a:t/>
            </a:r>
            <a:endParaRPr b="1" sz="1200">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b="1" sz="1200">
              <a:latin typeface="Times New Roman"/>
              <a:ea typeface="Times New Roman"/>
              <a:cs typeface="Times New Roman"/>
              <a:sym typeface="Times New Roman"/>
            </a:endParaRPr>
          </a:p>
        </p:txBody>
      </p:sp>
      <p:sp>
        <p:nvSpPr>
          <p:cNvPr id="188" name="Google Shape;188;p19"/>
          <p:cNvSpPr/>
          <p:nvPr/>
        </p:nvSpPr>
        <p:spPr>
          <a:xfrm>
            <a:off x="2109900" y="1822950"/>
            <a:ext cx="4924200" cy="24864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2990400" y="852200"/>
            <a:ext cx="3163200" cy="8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Times New Roman"/>
                <a:ea typeface="Times New Roman"/>
                <a:cs typeface="Times New Roman"/>
                <a:sym typeface="Times New Roman"/>
              </a:rPr>
              <a:t>Next Steps</a:t>
            </a:r>
            <a:endParaRPr b="1" sz="4800">
              <a:latin typeface="Times New Roman"/>
              <a:ea typeface="Times New Roman"/>
              <a:cs typeface="Times New Roman"/>
              <a:sym typeface="Times New Roman"/>
            </a:endParaRPr>
          </a:p>
        </p:txBody>
      </p:sp>
      <p:sp>
        <p:nvSpPr>
          <p:cNvPr id="194" name="Google Shape;194;p20"/>
          <p:cNvSpPr txBox="1"/>
          <p:nvPr>
            <p:ph idx="1" type="body"/>
          </p:nvPr>
        </p:nvSpPr>
        <p:spPr>
          <a:xfrm>
            <a:off x="586550" y="2828150"/>
            <a:ext cx="7485300" cy="893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Gathering data on the cost of renovation, including cost to add bathrooms and/or bedrooms. </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Find what the condition rating depends on and some cost-effective ways to increase it.</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To find the ROI of renovation based on the work being done, including dollar made per dollar spent.</a:t>
            </a:r>
            <a:endParaRPr b="1" sz="1200">
              <a:latin typeface="Times New Roman"/>
              <a:ea typeface="Times New Roman"/>
              <a:cs typeface="Times New Roman"/>
              <a:sym typeface="Times New Roman"/>
            </a:endParaRPr>
          </a:p>
        </p:txBody>
      </p:sp>
      <p:sp>
        <p:nvSpPr>
          <p:cNvPr id="195" name="Google Shape;195;p20"/>
          <p:cNvSpPr/>
          <p:nvPr/>
        </p:nvSpPr>
        <p:spPr>
          <a:xfrm>
            <a:off x="721950" y="2828150"/>
            <a:ext cx="7060500" cy="8154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3290850" y="1767250"/>
            <a:ext cx="2562300" cy="9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Times New Roman"/>
                <a:ea typeface="Times New Roman"/>
                <a:cs typeface="Times New Roman"/>
                <a:sym typeface="Times New Roman"/>
              </a:rPr>
              <a:t>Thank you</a:t>
            </a:r>
            <a:endParaRPr sz="4000">
              <a:latin typeface="Times New Roman"/>
              <a:ea typeface="Times New Roman"/>
              <a:cs typeface="Times New Roman"/>
              <a:sym typeface="Times New Roman"/>
            </a:endParaRPr>
          </a:p>
        </p:txBody>
      </p:sp>
      <p:sp>
        <p:nvSpPr>
          <p:cNvPr id="201" name="Google Shape;201;p21"/>
          <p:cNvSpPr txBox="1"/>
          <p:nvPr>
            <p:ph idx="1" type="body"/>
          </p:nvPr>
        </p:nvSpPr>
        <p:spPr>
          <a:xfrm>
            <a:off x="3993000" y="2634100"/>
            <a:ext cx="1158000" cy="39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Luay Matalka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