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3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16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408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2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71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263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6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41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8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9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94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0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837AE7-7D96-4B9C-BAF7-CAC6A45F82C9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875989-5041-4E8B-A155-64575D35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D7FB-9827-4E0B-9A8C-0D3FB76D4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3: Tanzanian Water Well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A0840-F3B3-4F5C-8A66-381E606F6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Luay</a:t>
            </a:r>
            <a:r>
              <a:rPr lang="en-US" dirty="0"/>
              <a:t> </a:t>
            </a:r>
            <a:r>
              <a:rPr lang="en-US" dirty="0" err="1"/>
              <a:t>Matalka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4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AADB-CDFC-45A0-A2E8-5896425F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GPS Height Matter?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3E6272-A914-400A-A655-020CFDE21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2453602"/>
            <a:ext cx="7894320" cy="3782802"/>
          </a:xfrm>
        </p:spPr>
      </p:pic>
    </p:spTree>
    <p:extLst>
      <p:ext uri="{BB962C8B-B14F-4D97-AF65-F5344CB8AC3E}">
        <p14:creationId xmlns:p14="http://schemas.microsoft.com/office/powerpoint/2010/main" val="900221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C9D998-8ACE-434C-AA85-82FBD82A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Public Meetings Matter?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F96AF8-47FD-45D0-AD6F-531243FA8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45" y="2565931"/>
            <a:ext cx="4403309" cy="3309937"/>
          </a:xfrm>
        </p:spPr>
      </p:pic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BF5522-7BB4-4F9B-86EE-815D4F68F5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066" y="2560639"/>
            <a:ext cx="5773367" cy="3309936"/>
          </a:xfrm>
        </p:spPr>
      </p:pic>
    </p:spTree>
    <p:extLst>
      <p:ext uri="{BB962C8B-B14F-4D97-AF65-F5344CB8AC3E}">
        <p14:creationId xmlns:p14="http://schemas.microsoft.com/office/powerpoint/2010/main" val="100464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6A8F-DD97-42AA-9578-6BF81936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Payment Type Matter?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0078DD-290A-49AE-AF66-08031768D4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9" y="2479040"/>
            <a:ext cx="5442401" cy="3242653"/>
          </a:xfr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5E7D6A-D0AF-46DC-91C1-BA8BAA2B8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9040"/>
            <a:ext cx="5442401" cy="3317442"/>
          </a:xfrm>
        </p:spPr>
      </p:pic>
    </p:spTree>
    <p:extLst>
      <p:ext uri="{BB962C8B-B14F-4D97-AF65-F5344CB8AC3E}">
        <p14:creationId xmlns:p14="http://schemas.microsoft.com/office/powerpoint/2010/main" val="362700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441B-BF46-43D7-9511-14EAB20A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Scheme Management Matter?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7059DC-B278-4F05-A13D-35E8467F9C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" y="2432821"/>
            <a:ext cx="7782560" cy="3693660"/>
          </a:xfrm>
        </p:spPr>
      </p:pic>
    </p:spTree>
    <p:extLst>
      <p:ext uri="{BB962C8B-B14F-4D97-AF65-F5344CB8AC3E}">
        <p14:creationId xmlns:p14="http://schemas.microsoft.com/office/powerpoint/2010/main" val="174780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22EA-BBD7-47F5-A2F9-812ACA9E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Water Quantity Matter?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8AC22-D429-4A7F-B1DE-94B5FFA093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2482777"/>
            <a:ext cx="7955280" cy="3721468"/>
          </a:xfrm>
        </p:spPr>
      </p:pic>
    </p:spTree>
    <p:extLst>
      <p:ext uri="{BB962C8B-B14F-4D97-AF65-F5344CB8AC3E}">
        <p14:creationId xmlns:p14="http://schemas.microsoft.com/office/powerpoint/2010/main" val="3677571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64A0-A67C-44B8-B801-B12E93BB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Having A Permit Matter?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35AC2-A074-43BC-89FE-3F92C40E8D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479040"/>
            <a:ext cx="7467600" cy="3643717"/>
          </a:xfrm>
        </p:spPr>
      </p:pic>
    </p:spTree>
    <p:extLst>
      <p:ext uri="{BB962C8B-B14F-4D97-AF65-F5344CB8AC3E}">
        <p14:creationId xmlns:p14="http://schemas.microsoft.com/office/powerpoint/2010/main" val="301840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D4BD-03C8-4F8B-8033-3B95657A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Age of The Well Matter?</a:t>
            </a:r>
          </a:p>
        </p:txBody>
      </p:sp>
      <p:pic>
        <p:nvPicPr>
          <p:cNvPr id="6" name="Content Placeholder 5" descr="A picture containing clock&#10;&#10;Description automatically generated">
            <a:extLst>
              <a:ext uri="{FF2B5EF4-FFF2-40B4-BE49-F238E27FC236}">
                <a16:creationId xmlns:a16="http://schemas.microsoft.com/office/drawing/2014/main" id="{0B5BAFA7-1025-415D-B09D-B5597F72713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2444011"/>
            <a:ext cx="8310879" cy="3756211"/>
          </a:xfrm>
        </p:spPr>
      </p:pic>
    </p:spTree>
    <p:extLst>
      <p:ext uri="{BB962C8B-B14F-4D97-AF65-F5344CB8AC3E}">
        <p14:creationId xmlns:p14="http://schemas.microsoft.com/office/powerpoint/2010/main" val="192911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B9B1-0550-4772-A473-59CF980E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Model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BECBED-3C71-424C-95DB-F15F011B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729652"/>
            <a:ext cx="9601196" cy="2492588"/>
          </a:xfrm>
        </p:spPr>
        <p:txBody>
          <a:bodyPr/>
          <a:lstStyle/>
          <a:p>
            <a:r>
              <a:rPr lang="en-US" dirty="0"/>
              <a:t>Using the data available, an </a:t>
            </a:r>
            <a:r>
              <a:rPr lang="en-US" dirty="0" err="1"/>
              <a:t>XGBoost</a:t>
            </a:r>
            <a:r>
              <a:rPr lang="en-US" dirty="0"/>
              <a:t> model was created that predicted whether a well needs repair with an accuracy of 83%. </a:t>
            </a:r>
          </a:p>
          <a:p>
            <a:r>
              <a:rPr lang="en-US" dirty="0"/>
              <a:t>Precision of 83%.</a:t>
            </a:r>
          </a:p>
          <a:p>
            <a:r>
              <a:rPr lang="en-US" dirty="0"/>
              <a:t>Recall of 83%. </a:t>
            </a:r>
          </a:p>
        </p:txBody>
      </p:sp>
    </p:spTree>
    <p:extLst>
      <p:ext uri="{BB962C8B-B14F-4D97-AF65-F5344CB8AC3E}">
        <p14:creationId xmlns:p14="http://schemas.microsoft.com/office/powerpoint/2010/main" val="86262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E2B6-B5BF-4986-B405-A716B162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3FE2-1DFE-4979-9442-5B16B613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factors that affect the likelihood of a water well needing repair. These include:</a:t>
            </a:r>
          </a:p>
          <a:p>
            <a:pPr lvl="1"/>
            <a:r>
              <a:rPr lang="en-US" dirty="0"/>
              <a:t>Age of Well</a:t>
            </a:r>
          </a:p>
          <a:p>
            <a:pPr lvl="1"/>
            <a:r>
              <a:rPr lang="en-US" dirty="0"/>
              <a:t>Water Source and Basin</a:t>
            </a:r>
          </a:p>
          <a:p>
            <a:pPr lvl="1"/>
            <a:r>
              <a:rPr lang="en-US" dirty="0"/>
              <a:t>Public Meetings</a:t>
            </a:r>
          </a:p>
          <a:p>
            <a:pPr lvl="1"/>
            <a:r>
              <a:rPr lang="en-US" dirty="0"/>
              <a:t>Permit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105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3178-D3DA-4758-811B-1FC612B7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B2D0-9F6A-49C7-9D18-2D88AA76E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data on the approximately 14 thousand remaining water wells in Tanzania in hopes of increasing the model accuracy.</a:t>
            </a:r>
          </a:p>
          <a:p>
            <a:r>
              <a:rPr lang="en-US" dirty="0"/>
              <a:t>Implement the latitude and longitude in the model to investigate any associations that exist.</a:t>
            </a:r>
          </a:p>
          <a:p>
            <a:r>
              <a:rPr lang="en-US" dirty="0"/>
              <a:t>Attempt further pre-processing on the data in an attempt to increase model accuracy. </a:t>
            </a:r>
          </a:p>
        </p:txBody>
      </p:sp>
    </p:spTree>
    <p:extLst>
      <p:ext uri="{BB962C8B-B14F-4D97-AF65-F5344CB8AC3E}">
        <p14:creationId xmlns:p14="http://schemas.microsoft.com/office/powerpoint/2010/main" val="4114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79C474-7AE4-4BB1-B919-00ED1603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1AD0F-7E24-4985-A34A-CB110AAFA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1445685"/>
          </a:xfrm>
        </p:spPr>
        <p:txBody>
          <a:bodyPr>
            <a:normAutofit/>
          </a:bodyPr>
          <a:lstStyle/>
          <a:p>
            <a:r>
              <a:rPr lang="en-US" dirty="0"/>
              <a:t>Develop a classification model to help the user identify which water wells will likely need repairs to proactively attempt to repair them, thus maintain the availability of potable water in Tanzania.</a:t>
            </a:r>
          </a:p>
        </p:txBody>
      </p:sp>
      <p:pic>
        <p:nvPicPr>
          <p:cNvPr id="12" name="Content Placeholder 11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E144423-C9F9-4743-AF89-254F67560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876" y="1048048"/>
            <a:ext cx="4619048" cy="4761905"/>
          </a:xfrm>
        </p:spPr>
      </p:pic>
    </p:spTree>
    <p:extLst>
      <p:ext uri="{BB962C8B-B14F-4D97-AF65-F5344CB8AC3E}">
        <p14:creationId xmlns:p14="http://schemas.microsoft.com/office/powerpoint/2010/main" val="379938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6C0C-0320-467A-B2AA-42E0A77F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282" y="2777066"/>
            <a:ext cx="9601196" cy="1794934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sz="3100" dirty="0" err="1"/>
              <a:t>Luay</a:t>
            </a:r>
            <a:r>
              <a:rPr lang="en-US" sz="3100" dirty="0"/>
              <a:t> </a:t>
            </a:r>
            <a:r>
              <a:rPr lang="en-US" sz="3100" dirty="0" err="1"/>
              <a:t>Matalka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6228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32D4-851C-450B-8A14-92A0F56D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FC66-14BE-48E4-A9CE-B723B6FA2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586568"/>
          </a:xfrm>
        </p:spPr>
        <p:txBody>
          <a:bodyPr/>
          <a:lstStyle/>
          <a:p>
            <a:r>
              <a:rPr lang="en-US" dirty="0"/>
              <a:t>Data was provided on 59,400 water wells in Tanzania.</a:t>
            </a:r>
          </a:p>
          <a:p>
            <a:r>
              <a:rPr lang="en-US" dirty="0"/>
              <a:t>This information was used to develop various machine learning models in an effort to predict whether a water well is likely to need repairs. </a:t>
            </a:r>
          </a:p>
          <a:p>
            <a:r>
              <a:rPr lang="en-US" dirty="0"/>
              <a:t>This knowledge can be used to focus attention and resources on repairing the wells likely to experience mechanical failure or issues.  </a:t>
            </a:r>
          </a:p>
        </p:txBody>
      </p:sp>
    </p:spTree>
    <p:extLst>
      <p:ext uri="{BB962C8B-B14F-4D97-AF65-F5344CB8AC3E}">
        <p14:creationId xmlns:p14="http://schemas.microsoft.com/office/powerpoint/2010/main" val="67375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8F8C-A9C7-42B8-B2BF-ECFC5E6A6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99068"/>
          </a:xfrm>
        </p:spPr>
        <p:txBody>
          <a:bodyPr/>
          <a:lstStyle/>
          <a:p>
            <a:r>
              <a:rPr lang="en-US" dirty="0"/>
              <a:t>Does The Water Source Matter?</a:t>
            </a:r>
          </a:p>
        </p:txBody>
      </p:sp>
      <p:pic>
        <p:nvPicPr>
          <p:cNvPr id="23" name="Content Placeholder 2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C1A6B20-9F75-4217-AA58-9B8BD1153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2471738"/>
            <a:ext cx="8458200" cy="3748087"/>
          </a:xfrm>
        </p:spPr>
      </p:pic>
    </p:spTree>
    <p:extLst>
      <p:ext uri="{BB962C8B-B14F-4D97-AF65-F5344CB8AC3E}">
        <p14:creationId xmlns:p14="http://schemas.microsoft.com/office/powerpoint/2010/main" val="110885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3E89541-1687-449B-84C9-62592A9A0FE7}"/>
              </a:ext>
            </a:extLst>
          </p:cNvPr>
          <p:cNvSpPr txBox="1"/>
          <p:nvPr/>
        </p:nvSpPr>
        <p:spPr>
          <a:xfrm>
            <a:off x="8503137" y="2440076"/>
            <a:ext cx="3018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water sources that increase the likelihood for needing </a:t>
            </a:r>
          </a:p>
          <a:p>
            <a:r>
              <a:rPr lang="en-US" dirty="0"/>
              <a:t>repairs above the average are, </a:t>
            </a:r>
          </a:p>
          <a:p>
            <a:r>
              <a:rPr lang="en-US" dirty="0"/>
              <a:t>in ascending order: Shallow </a:t>
            </a:r>
          </a:p>
          <a:p>
            <a:r>
              <a:rPr lang="en-US" dirty="0"/>
              <a:t>wells, Machine </a:t>
            </a:r>
            <a:r>
              <a:rPr lang="en-US" dirty="0" err="1"/>
              <a:t>dbh</a:t>
            </a:r>
            <a:r>
              <a:rPr lang="en-US" dirty="0"/>
              <a:t>, Unknown, Dams, and Lakes. </a:t>
            </a:r>
          </a:p>
        </p:txBody>
      </p:sp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B88C99-D2D2-42BB-9CA5-157C832FF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814770"/>
            <a:ext cx="7710657" cy="500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EF0B-F4AF-42D9-AB84-9D8D0633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Basin Matter?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0054F2-C80C-43A3-97B1-E09EB59AF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40" y="2441344"/>
            <a:ext cx="7868920" cy="3794270"/>
          </a:xfrm>
        </p:spPr>
      </p:pic>
    </p:spTree>
    <p:extLst>
      <p:ext uri="{BB962C8B-B14F-4D97-AF65-F5344CB8AC3E}">
        <p14:creationId xmlns:p14="http://schemas.microsoft.com/office/powerpoint/2010/main" val="213727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3E89541-1687-449B-84C9-62592A9A0FE7}"/>
              </a:ext>
            </a:extLst>
          </p:cNvPr>
          <p:cNvSpPr txBox="1"/>
          <p:nvPr/>
        </p:nvSpPr>
        <p:spPr>
          <a:xfrm>
            <a:off x="8412480" y="2440076"/>
            <a:ext cx="3149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bodies of water that </a:t>
            </a:r>
          </a:p>
          <a:p>
            <a:r>
              <a:rPr lang="en-US" dirty="0"/>
              <a:t>increase the likelihood for </a:t>
            </a:r>
          </a:p>
          <a:p>
            <a:r>
              <a:rPr lang="en-US" dirty="0"/>
              <a:t>needing repairs above the </a:t>
            </a:r>
          </a:p>
          <a:p>
            <a:r>
              <a:rPr lang="en-US" dirty="0"/>
              <a:t>average are, in ascending order: </a:t>
            </a:r>
            <a:r>
              <a:rPr lang="en-US" dirty="0" err="1"/>
              <a:t>Wami</a:t>
            </a:r>
            <a:r>
              <a:rPr lang="en-US" dirty="0"/>
              <a:t>/</a:t>
            </a:r>
            <a:r>
              <a:rPr lang="en-US" dirty="0" err="1"/>
              <a:t>Ruvu</a:t>
            </a:r>
            <a:r>
              <a:rPr lang="en-US" dirty="0"/>
              <a:t>, Lake Victoria, </a:t>
            </a:r>
          </a:p>
          <a:p>
            <a:r>
              <a:rPr lang="en-US" dirty="0"/>
              <a:t>Lake Tanganyika, Lake </a:t>
            </a:r>
            <a:r>
              <a:rPr lang="en-US" dirty="0" err="1"/>
              <a:t>Rukwa</a:t>
            </a:r>
            <a:r>
              <a:rPr lang="en-US" dirty="0"/>
              <a:t>, and </a:t>
            </a:r>
            <a:r>
              <a:rPr lang="en-US" dirty="0" err="1"/>
              <a:t>Ruvuvuma</a:t>
            </a:r>
            <a:r>
              <a:rPr lang="en-US" dirty="0"/>
              <a:t>/Southern Coast.</a:t>
            </a: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D283AA2F-F279-453F-913B-5CFD9AED9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640715"/>
            <a:ext cx="7710657" cy="557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8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54D4-7F38-435D-BCFF-5C267D5F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The Region Matter?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164E0C-F4F4-4612-8392-F327E57EE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360" y="2425382"/>
            <a:ext cx="8209280" cy="3775365"/>
          </a:xfrm>
        </p:spPr>
      </p:pic>
    </p:spTree>
    <p:extLst>
      <p:ext uri="{BB962C8B-B14F-4D97-AF65-F5344CB8AC3E}">
        <p14:creationId xmlns:p14="http://schemas.microsoft.com/office/powerpoint/2010/main" val="368511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3E89541-1687-449B-84C9-62592A9A0FE7}"/>
              </a:ext>
            </a:extLst>
          </p:cNvPr>
          <p:cNvSpPr txBox="1"/>
          <p:nvPr/>
        </p:nvSpPr>
        <p:spPr>
          <a:xfrm>
            <a:off x="8412480" y="2440076"/>
            <a:ext cx="3149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 regions that increase the </a:t>
            </a:r>
          </a:p>
          <a:p>
            <a:r>
              <a:rPr lang="en-US" dirty="0"/>
              <a:t>likelihood of needing repairs </a:t>
            </a:r>
          </a:p>
          <a:p>
            <a:r>
              <a:rPr lang="en-US" dirty="0"/>
              <a:t>above the average, in ascending </a:t>
            </a:r>
          </a:p>
          <a:p>
            <a:r>
              <a:rPr lang="en-US" dirty="0"/>
              <a:t>order, are: Morogoro, </a:t>
            </a:r>
            <a:r>
              <a:rPr lang="en-US" dirty="0" err="1"/>
              <a:t>Kagera</a:t>
            </a:r>
            <a:r>
              <a:rPr lang="en-US" dirty="0"/>
              <a:t>, </a:t>
            </a:r>
          </a:p>
          <a:p>
            <a:r>
              <a:rPr lang="en-US" dirty="0"/>
              <a:t>Mbeya, Mwanza, Kigoma, </a:t>
            </a:r>
          </a:p>
          <a:p>
            <a:r>
              <a:rPr lang="en-US" dirty="0" err="1"/>
              <a:t>Singida</a:t>
            </a:r>
            <a:r>
              <a:rPr lang="en-US" dirty="0"/>
              <a:t>, Dodoma, Mara, </a:t>
            </a:r>
            <a:r>
              <a:rPr lang="en-US" dirty="0" err="1"/>
              <a:t>Tabora</a:t>
            </a:r>
            <a:r>
              <a:rPr lang="en-US" dirty="0"/>
              <a:t>, </a:t>
            </a:r>
            <a:r>
              <a:rPr lang="en-US" dirty="0" err="1"/>
              <a:t>Rukwa</a:t>
            </a:r>
            <a:r>
              <a:rPr lang="en-US" dirty="0"/>
              <a:t>, Mtwara, and </a:t>
            </a:r>
            <a:r>
              <a:rPr lang="en-US" dirty="0" err="1"/>
              <a:t>Lindi</a:t>
            </a:r>
            <a:r>
              <a:rPr lang="en-US" dirty="0"/>
              <a:t>.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37E16A-39AC-4C89-A41C-777DF39A5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23" y="951935"/>
            <a:ext cx="7710657" cy="49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2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284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Project 3: Tanzanian Water Well Data</vt:lpstr>
      <vt:lpstr>Purpose:</vt:lpstr>
      <vt:lpstr>Data Collected:</vt:lpstr>
      <vt:lpstr>Does The Water Source Matter?</vt:lpstr>
      <vt:lpstr>PowerPoint Presentation</vt:lpstr>
      <vt:lpstr>Does The Basin Matter?</vt:lpstr>
      <vt:lpstr>PowerPoint Presentation</vt:lpstr>
      <vt:lpstr>Does The Region Matter?</vt:lpstr>
      <vt:lpstr>PowerPoint Presentation</vt:lpstr>
      <vt:lpstr>Does The GPS Height Matter?</vt:lpstr>
      <vt:lpstr>Do Public Meetings Matter?</vt:lpstr>
      <vt:lpstr>Does Payment Type Matter?</vt:lpstr>
      <vt:lpstr>Does Scheme Management Matter?</vt:lpstr>
      <vt:lpstr>Does Water Quantity Matter?</vt:lpstr>
      <vt:lpstr>Does Having A Permit Matter?</vt:lpstr>
      <vt:lpstr>Does The Age of The Well Matter?</vt:lpstr>
      <vt:lpstr>XGBoost Model Results</vt:lpstr>
      <vt:lpstr>Conclusion</vt:lpstr>
      <vt:lpstr>Next Steps</vt:lpstr>
      <vt:lpstr>Thank You!  Luay Matalka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</dc:title>
  <dc:creator>hcain</dc:creator>
  <cp:lastModifiedBy>hcain</cp:lastModifiedBy>
  <cp:revision>11</cp:revision>
  <dcterms:created xsi:type="dcterms:W3CDTF">2020-06-01T00:51:18Z</dcterms:created>
  <dcterms:modified xsi:type="dcterms:W3CDTF">2020-06-01T02:27:01Z</dcterms:modified>
</cp:coreProperties>
</file>