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Montserrat"/>
      <p:regular r:id="rId16"/>
      <p:bold r:id="rId17"/>
      <p:italic r:id="rId18"/>
      <p:boldItalic r:id="rId19"/>
    </p:embeddedFont>
    <p:embeddedFont>
      <p:font typeface="Lato"/>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regular.fntdata"/><Relationship Id="rId11" Type="http://schemas.openxmlformats.org/officeDocument/2006/relationships/slide" Target="slides/slide6.xml"/><Relationship Id="rId22" Type="http://schemas.openxmlformats.org/officeDocument/2006/relationships/font" Target="fonts/Lato-italic.fntdata"/><Relationship Id="rId10" Type="http://schemas.openxmlformats.org/officeDocument/2006/relationships/slide" Target="slides/slide5.xml"/><Relationship Id="rId21" Type="http://schemas.openxmlformats.org/officeDocument/2006/relationships/font" Target="fonts/Lato-bold.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Lato-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Montserrat-bold.fntdata"/><Relationship Id="rId16" Type="http://schemas.openxmlformats.org/officeDocument/2006/relationships/font" Target="fonts/Montserrat-regular.fntdata"/><Relationship Id="rId5" Type="http://schemas.openxmlformats.org/officeDocument/2006/relationships/notesMaster" Target="notesMasters/notesMaster1.xml"/><Relationship Id="rId19" Type="http://schemas.openxmlformats.org/officeDocument/2006/relationships/font" Target="fonts/Montserrat-boldItalic.fntdata"/><Relationship Id="rId6" Type="http://schemas.openxmlformats.org/officeDocument/2006/relationships/slide" Target="slides/slide1.xml"/><Relationship Id="rId18" Type="http://schemas.openxmlformats.org/officeDocument/2006/relationships/font" Target="fonts/Montserrat-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9" name="Shape 209"/>
        <p:cNvGrpSpPr/>
        <p:nvPr/>
      </p:nvGrpSpPr>
      <p:grpSpPr>
        <a:xfrm>
          <a:off x="0" y="0"/>
          <a:ext cx="0" cy="0"/>
          <a:chOff x="0" y="0"/>
          <a:chExt cx="0" cy="0"/>
        </a:xfrm>
      </p:grpSpPr>
      <p:sp>
        <p:nvSpPr>
          <p:cNvPr id="210" name="Google Shape;210;g7236f94fca_0_4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7236f94fca_0_4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g7236f94fca_0_4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7236f94fca_0_4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g7236f94fca_0_4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7236f94fca_0_4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Google Shape;157;g7236f94fca_0_2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7236f94fca_0_2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Google Shape;168;g7236f94fca_0_4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7236f94fca_0_4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Google Shape;178;g7236f94fca_0_4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7236f94fca_0_4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 name="Shape 187"/>
        <p:cNvGrpSpPr/>
        <p:nvPr/>
      </p:nvGrpSpPr>
      <p:grpSpPr>
        <a:xfrm>
          <a:off x="0" y="0"/>
          <a:ext cx="0" cy="0"/>
          <a:chOff x="0" y="0"/>
          <a:chExt cx="0" cy="0"/>
        </a:xfrm>
      </p:grpSpPr>
      <p:sp>
        <p:nvSpPr>
          <p:cNvPr id="188" name="Google Shape;188;g7236f94fca_0_4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7236f94fca_0_4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5" name="Shape 195"/>
        <p:cNvGrpSpPr/>
        <p:nvPr/>
      </p:nvGrpSpPr>
      <p:grpSpPr>
        <a:xfrm>
          <a:off x="0" y="0"/>
          <a:ext cx="0" cy="0"/>
          <a:chOff x="0" y="0"/>
          <a:chExt cx="0" cy="0"/>
        </a:xfrm>
      </p:grpSpPr>
      <p:sp>
        <p:nvSpPr>
          <p:cNvPr id="196" name="Google Shape;196;g7236f94fca_0_4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7236f94fca_0_4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2" name="Shape 202"/>
        <p:cNvGrpSpPr/>
        <p:nvPr/>
      </p:nvGrpSpPr>
      <p:grpSpPr>
        <a:xfrm>
          <a:off x="0" y="0"/>
          <a:ext cx="0" cy="0"/>
          <a:chOff x="0" y="0"/>
          <a:chExt cx="0" cy="0"/>
        </a:xfrm>
      </p:grpSpPr>
      <p:sp>
        <p:nvSpPr>
          <p:cNvPr id="203" name="Google Shape;203;g7236f94fca_0_4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7236f94fca_0_4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2685200" y="773425"/>
            <a:ext cx="5603700" cy="97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Module 1: Final Project </a:t>
            </a:r>
            <a:endParaRPr>
              <a:latin typeface="Times New Roman"/>
              <a:ea typeface="Times New Roman"/>
              <a:cs typeface="Times New Roman"/>
              <a:sym typeface="Times New Roman"/>
            </a:endParaRPr>
          </a:p>
        </p:txBody>
      </p:sp>
      <p:sp>
        <p:nvSpPr>
          <p:cNvPr id="135" name="Google Shape;135;p13"/>
          <p:cNvSpPr txBox="1"/>
          <p:nvPr>
            <p:ph idx="1" type="subTitle"/>
          </p:nvPr>
        </p:nvSpPr>
        <p:spPr>
          <a:xfrm>
            <a:off x="557300" y="3132650"/>
            <a:ext cx="7731600" cy="1414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latin typeface="Times New Roman"/>
                <a:ea typeface="Times New Roman"/>
                <a:cs typeface="Times New Roman"/>
                <a:sym typeface="Times New Roman"/>
              </a:rPr>
              <a:t>Conducted data analysis to provide insights to Microsoft to facilitate entry into the movie industry. </a:t>
            </a:r>
            <a:endParaRPr sz="1400">
              <a:latin typeface="Times New Roman"/>
              <a:ea typeface="Times New Roman"/>
              <a:cs typeface="Times New Roman"/>
              <a:sym typeface="Times New Roman"/>
            </a:endParaRPr>
          </a:p>
          <a:p>
            <a:pPr indent="0" lvl="0" marL="457200" rtl="0" algn="l">
              <a:spcBef>
                <a:spcPts val="0"/>
              </a:spcBef>
              <a:spcAft>
                <a:spcPts val="0"/>
              </a:spcAft>
              <a:buNone/>
            </a:pPr>
            <a:r>
              <a:t/>
            </a:r>
            <a:endParaRPr sz="1400">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AutoNum type="arabicParenR"/>
            </a:pPr>
            <a:r>
              <a:rPr lang="en" sz="1400">
                <a:latin typeface="Times New Roman"/>
                <a:ea typeface="Times New Roman"/>
                <a:cs typeface="Times New Roman"/>
                <a:sym typeface="Times New Roman"/>
              </a:rPr>
              <a:t>Where is the bulk of the profit coming from (international vs domestic)?</a:t>
            </a:r>
            <a:endParaRPr sz="1400">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AutoNum type="arabicParenR"/>
            </a:pPr>
            <a:r>
              <a:rPr lang="en" sz="1400">
                <a:latin typeface="Times New Roman"/>
                <a:ea typeface="Times New Roman"/>
                <a:cs typeface="Times New Roman"/>
                <a:sym typeface="Times New Roman"/>
              </a:rPr>
              <a:t>Which genres generate the highest worldwide profit? </a:t>
            </a:r>
            <a:endParaRPr sz="1400">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AutoNum type="arabicParenR"/>
            </a:pPr>
            <a:r>
              <a:rPr lang="en" sz="1400">
                <a:latin typeface="Times New Roman"/>
                <a:ea typeface="Times New Roman"/>
                <a:cs typeface="Times New Roman"/>
                <a:sym typeface="Times New Roman"/>
              </a:rPr>
              <a:t>Which months generate the highest worldwide profit?</a:t>
            </a:r>
            <a:endParaRPr sz="1400">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AutoNum type="arabicParenR"/>
            </a:pPr>
            <a:r>
              <a:rPr lang="en" sz="1400">
                <a:latin typeface="Times New Roman"/>
                <a:ea typeface="Times New Roman"/>
                <a:cs typeface="Times New Roman"/>
                <a:sym typeface="Times New Roman"/>
              </a:rPr>
              <a:t>What are the top 5 profit genres for each month? </a:t>
            </a:r>
            <a:endParaRPr sz="1400">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
        <p:nvSpPr>
          <p:cNvPr id="136" name="Google Shape;136;p13"/>
          <p:cNvSpPr/>
          <p:nvPr/>
        </p:nvSpPr>
        <p:spPr>
          <a:xfrm>
            <a:off x="557300" y="3132650"/>
            <a:ext cx="7428600" cy="1511100"/>
          </a:xfrm>
          <a:prstGeom prst="rect">
            <a:avLst/>
          </a:prstGeom>
          <a:noFill/>
          <a:ln cap="flat" cmpd="sng" w="762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2" name="Shape 212"/>
        <p:cNvGrpSpPr/>
        <p:nvPr/>
      </p:nvGrpSpPr>
      <p:grpSpPr>
        <a:xfrm>
          <a:off x="0" y="0"/>
          <a:ext cx="0" cy="0"/>
          <a:chOff x="0" y="0"/>
          <a:chExt cx="0" cy="0"/>
        </a:xfrm>
      </p:grpSpPr>
      <p:sp>
        <p:nvSpPr>
          <p:cNvPr id="213" name="Google Shape;213;p22"/>
          <p:cNvSpPr txBox="1"/>
          <p:nvPr>
            <p:ph type="title"/>
          </p:nvPr>
        </p:nvSpPr>
        <p:spPr>
          <a:xfrm>
            <a:off x="3290850" y="1767250"/>
            <a:ext cx="2562300" cy="90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000">
                <a:latin typeface="Times New Roman"/>
                <a:ea typeface="Times New Roman"/>
                <a:cs typeface="Times New Roman"/>
                <a:sym typeface="Times New Roman"/>
              </a:rPr>
              <a:t>Thank you</a:t>
            </a:r>
            <a:endParaRPr sz="4000">
              <a:latin typeface="Times New Roman"/>
              <a:ea typeface="Times New Roman"/>
              <a:cs typeface="Times New Roman"/>
              <a:sym typeface="Times New Roman"/>
            </a:endParaRPr>
          </a:p>
        </p:txBody>
      </p:sp>
      <p:sp>
        <p:nvSpPr>
          <p:cNvPr id="214" name="Google Shape;214;p22"/>
          <p:cNvSpPr txBox="1"/>
          <p:nvPr>
            <p:ph idx="1" type="body"/>
          </p:nvPr>
        </p:nvSpPr>
        <p:spPr>
          <a:xfrm>
            <a:off x="3993000" y="2634100"/>
            <a:ext cx="1158000" cy="397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Luay Matalka</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Google Shape;141;p14"/>
          <p:cNvSpPr txBox="1"/>
          <p:nvPr>
            <p:ph type="title"/>
          </p:nvPr>
        </p:nvSpPr>
        <p:spPr>
          <a:xfrm>
            <a:off x="823850" y="1284675"/>
            <a:ext cx="4776000" cy="130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4"/>
          <p:cNvSpPr txBox="1"/>
          <p:nvPr>
            <p:ph idx="1" type="body"/>
          </p:nvPr>
        </p:nvSpPr>
        <p:spPr>
          <a:xfrm>
            <a:off x="228600" y="3427525"/>
            <a:ext cx="8686800" cy="1359000"/>
          </a:xfrm>
          <a:prstGeom prst="rect">
            <a:avLst/>
          </a:prstGeom>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b="1" lang="en" sz="1200">
                <a:latin typeface="Times New Roman"/>
                <a:ea typeface="Times New Roman"/>
                <a:cs typeface="Times New Roman"/>
                <a:sym typeface="Times New Roman"/>
              </a:rPr>
              <a:t>According to the above plot, over the past 40 years, profit due to the international market has been growing at a faster rate than the domestic market without a proportional increase in overall production budget. This growth of the international market relative to the domestic market could be explained by saturation of US and Canadian markets (an adequate supply of tickets for the available demand), an increase in global marketing (perhaps promotion via social media), and/or the reduction of restrictions on which movies can be seen in a particular region or country, such as China. </a:t>
            </a:r>
            <a:endParaRPr b="1" sz="1200">
              <a:latin typeface="Times New Roman"/>
              <a:ea typeface="Times New Roman"/>
              <a:cs typeface="Times New Roman"/>
              <a:sym typeface="Times New Roman"/>
            </a:endParaRPr>
          </a:p>
          <a:p>
            <a:pPr indent="0" lvl="0" marL="0" rtl="0" algn="l">
              <a:spcBef>
                <a:spcPts val="0"/>
              </a:spcBef>
              <a:spcAft>
                <a:spcPts val="1600"/>
              </a:spcAft>
              <a:buNone/>
            </a:pPr>
            <a:r>
              <a:t/>
            </a:r>
            <a:endParaRPr/>
          </a:p>
        </p:txBody>
      </p:sp>
      <p:pic>
        <p:nvPicPr>
          <p:cNvPr id="143" name="Google Shape;143;p14"/>
          <p:cNvPicPr preferRelativeResize="0"/>
          <p:nvPr/>
        </p:nvPicPr>
        <p:blipFill>
          <a:blip r:embed="rId3">
            <a:alphaModFix/>
          </a:blip>
          <a:stretch>
            <a:fillRect/>
          </a:stretch>
        </p:blipFill>
        <p:spPr>
          <a:xfrm>
            <a:off x="228550" y="509688"/>
            <a:ext cx="8686912" cy="2723875"/>
          </a:xfrm>
          <a:prstGeom prst="rect">
            <a:avLst/>
          </a:prstGeom>
          <a:noFill/>
          <a:ln>
            <a:noFill/>
          </a:ln>
        </p:spPr>
      </p:pic>
      <p:sp>
        <p:nvSpPr>
          <p:cNvPr id="144" name="Google Shape;144;p14"/>
          <p:cNvSpPr txBox="1"/>
          <p:nvPr/>
        </p:nvSpPr>
        <p:spPr>
          <a:xfrm>
            <a:off x="2929650" y="171450"/>
            <a:ext cx="3284700" cy="37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Times New Roman"/>
                <a:ea typeface="Times New Roman"/>
                <a:cs typeface="Times New Roman"/>
                <a:sym typeface="Times New Roman"/>
              </a:rPr>
              <a:t>Domestic and Worldwide Profit vs. Time</a:t>
            </a:r>
            <a:endParaRPr b="1">
              <a:solidFill>
                <a:schemeClr val="lt1"/>
              </a:solidFill>
              <a:latin typeface="Times New Roman"/>
              <a:ea typeface="Times New Roman"/>
              <a:cs typeface="Times New Roman"/>
              <a:sym typeface="Times New Roman"/>
            </a:endParaRPr>
          </a:p>
        </p:txBody>
      </p:sp>
      <p:sp>
        <p:nvSpPr>
          <p:cNvPr id="145" name="Google Shape;145;p14"/>
          <p:cNvSpPr/>
          <p:nvPr/>
        </p:nvSpPr>
        <p:spPr>
          <a:xfrm>
            <a:off x="228550" y="509625"/>
            <a:ext cx="8686800" cy="2724000"/>
          </a:xfrm>
          <a:prstGeom prst="rect">
            <a:avLst/>
          </a:prstGeom>
          <a:noFill/>
          <a:ln cap="flat" cmpd="sng" w="76200">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4"/>
          <p:cNvSpPr/>
          <p:nvPr/>
        </p:nvSpPr>
        <p:spPr>
          <a:xfrm>
            <a:off x="228550" y="3427525"/>
            <a:ext cx="8686800" cy="1359000"/>
          </a:xfrm>
          <a:prstGeom prst="rect">
            <a:avLst/>
          </a:prstGeom>
          <a:noFill/>
          <a:ln cap="flat" cmpd="sng" w="76200">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Google Shape;151;p15"/>
          <p:cNvSpPr txBox="1"/>
          <p:nvPr>
            <p:ph idx="1" type="body"/>
          </p:nvPr>
        </p:nvSpPr>
        <p:spPr>
          <a:xfrm>
            <a:off x="4944950" y="3075725"/>
            <a:ext cx="2472300" cy="1635600"/>
          </a:xfrm>
          <a:prstGeom prst="rect">
            <a:avLst/>
          </a:prstGeom>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b="1" lang="en" sz="1200">
                <a:latin typeface="Times New Roman"/>
                <a:ea typeface="Times New Roman"/>
                <a:cs typeface="Times New Roman"/>
                <a:sym typeface="Times New Roman"/>
              </a:rPr>
              <a:t>This is further shown in the Worldwide Profit vs. Domestic Profit scatter plot which shows a positive relationship between domestic profit and worldwide profit with a slope greater than 1.</a:t>
            </a:r>
            <a:endParaRPr b="1" sz="1200">
              <a:latin typeface="Times New Roman"/>
              <a:ea typeface="Times New Roman"/>
              <a:cs typeface="Times New Roman"/>
              <a:sym typeface="Times New Roman"/>
            </a:endParaRPr>
          </a:p>
          <a:p>
            <a:pPr indent="0" lvl="0" marL="0" rtl="0" algn="l">
              <a:spcBef>
                <a:spcPts val="0"/>
              </a:spcBef>
              <a:spcAft>
                <a:spcPts val="1600"/>
              </a:spcAft>
              <a:buNone/>
            </a:pPr>
            <a:r>
              <a:t/>
            </a:r>
            <a:endParaRPr b="1" sz="1200">
              <a:latin typeface="Times New Roman"/>
              <a:ea typeface="Times New Roman"/>
              <a:cs typeface="Times New Roman"/>
              <a:sym typeface="Times New Roman"/>
            </a:endParaRPr>
          </a:p>
        </p:txBody>
      </p:sp>
      <p:pic>
        <p:nvPicPr>
          <p:cNvPr id="152" name="Google Shape;152;p15"/>
          <p:cNvPicPr preferRelativeResize="0"/>
          <p:nvPr/>
        </p:nvPicPr>
        <p:blipFill>
          <a:blip r:embed="rId3">
            <a:alphaModFix/>
          </a:blip>
          <a:stretch>
            <a:fillRect/>
          </a:stretch>
        </p:blipFill>
        <p:spPr>
          <a:xfrm>
            <a:off x="249650" y="537575"/>
            <a:ext cx="4489525" cy="4489525"/>
          </a:xfrm>
          <a:prstGeom prst="rect">
            <a:avLst/>
          </a:prstGeom>
          <a:noFill/>
          <a:ln>
            <a:noFill/>
          </a:ln>
        </p:spPr>
      </p:pic>
      <p:sp>
        <p:nvSpPr>
          <p:cNvPr id="153" name="Google Shape;153;p15"/>
          <p:cNvSpPr txBox="1"/>
          <p:nvPr/>
        </p:nvSpPr>
        <p:spPr>
          <a:xfrm>
            <a:off x="908013" y="54150"/>
            <a:ext cx="3172800" cy="43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Times New Roman"/>
                <a:ea typeface="Times New Roman"/>
                <a:cs typeface="Times New Roman"/>
                <a:sym typeface="Times New Roman"/>
              </a:rPr>
              <a:t>Worldwide Profit vs. Domestic Profit</a:t>
            </a:r>
            <a:endParaRPr b="1">
              <a:solidFill>
                <a:schemeClr val="lt1"/>
              </a:solidFill>
              <a:latin typeface="Times New Roman"/>
              <a:ea typeface="Times New Roman"/>
              <a:cs typeface="Times New Roman"/>
              <a:sym typeface="Times New Roman"/>
            </a:endParaRPr>
          </a:p>
        </p:txBody>
      </p:sp>
      <p:sp>
        <p:nvSpPr>
          <p:cNvPr id="154" name="Google Shape;154;p15"/>
          <p:cNvSpPr/>
          <p:nvPr/>
        </p:nvSpPr>
        <p:spPr>
          <a:xfrm>
            <a:off x="4944950" y="3110525"/>
            <a:ext cx="2351400" cy="1566000"/>
          </a:xfrm>
          <a:prstGeom prst="rect">
            <a:avLst/>
          </a:prstGeom>
          <a:noFill/>
          <a:ln cap="flat" cmpd="sng" w="76200">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15"/>
          <p:cNvSpPr/>
          <p:nvPr/>
        </p:nvSpPr>
        <p:spPr>
          <a:xfrm>
            <a:off x="249675" y="537425"/>
            <a:ext cx="4489500" cy="4489500"/>
          </a:xfrm>
          <a:prstGeom prst="rect">
            <a:avLst/>
          </a:prstGeom>
          <a:noFill/>
          <a:ln cap="flat" cmpd="sng" w="762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Google Shape;160;p16"/>
          <p:cNvSpPr txBox="1"/>
          <p:nvPr>
            <p:ph type="title"/>
          </p:nvPr>
        </p:nvSpPr>
        <p:spPr>
          <a:xfrm>
            <a:off x="823850" y="1284675"/>
            <a:ext cx="4776000" cy="130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6"/>
          <p:cNvSpPr txBox="1"/>
          <p:nvPr>
            <p:ph idx="1" type="body"/>
          </p:nvPr>
        </p:nvSpPr>
        <p:spPr>
          <a:xfrm>
            <a:off x="199325" y="4311325"/>
            <a:ext cx="8745600" cy="777000"/>
          </a:xfrm>
          <a:prstGeom prst="rect">
            <a:avLst/>
          </a:prstGeom>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b="1" lang="en" sz="1200">
                <a:latin typeface="Times New Roman"/>
                <a:ea typeface="Times New Roman"/>
                <a:cs typeface="Times New Roman"/>
                <a:sym typeface="Times New Roman"/>
              </a:rPr>
              <a:t>According to the above bar plot, Worldwide Profit vs Genres, the five genres with the highest worldwide profit, in order, are: Animation, Adventure, Sci-Fi, Family, and Action.</a:t>
            </a:r>
            <a:endParaRPr b="1" sz="1200">
              <a:latin typeface="Times New Roman"/>
              <a:ea typeface="Times New Roman"/>
              <a:cs typeface="Times New Roman"/>
              <a:sym typeface="Times New Roman"/>
            </a:endParaRPr>
          </a:p>
          <a:p>
            <a:pPr indent="0" lvl="0" marL="0" rtl="0" algn="l">
              <a:lnSpc>
                <a:spcPct val="135714"/>
              </a:lnSpc>
              <a:spcBef>
                <a:spcPts val="0"/>
              </a:spcBef>
              <a:spcAft>
                <a:spcPts val="0"/>
              </a:spcAft>
              <a:buNone/>
            </a:pPr>
            <a:r>
              <a:t/>
            </a:r>
            <a:endParaRPr sz="1050">
              <a:solidFill>
                <a:srgbClr val="D4D4D4"/>
              </a:solidFill>
              <a:highlight>
                <a:srgbClr val="1E1E1E"/>
              </a:highlight>
              <a:latin typeface="Courier New"/>
              <a:ea typeface="Courier New"/>
              <a:cs typeface="Courier New"/>
              <a:sym typeface="Courier New"/>
            </a:endParaRPr>
          </a:p>
          <a:p>
            <a:pPr indent="0" lvl="0" marL="0" rtl="0" algn="l">
              <a:spcBef>
                <a:spcPts val="0"/>
              </a:spcBef>
              <a:spcAft>
                <a:spcPts val="1600"/>
              </a:spcAft>
              <a:buNone/>
            </a:pPr>
            <a:r>
              <a:t/>
            </a:r>
            <a:endParaRPr/>
          </a:p>
        </p:txBody>
      </p:sp>
      <p:pic>
        <p:nvPicPr>
          <p:cNvPr id="162" name="Google Shape;162;p16"/>
          <p:cNvPicPr preferRelativeResize="0"/>
          <p:nvPr/>
        </p:nvPicPr>
        <p:blipFill>
          <a:blip r:embed="rId3">
            <a:alphaModFix/>
          </a:blip>
          <a:stretch>
            <a:fillRect/>
          </a:stretch>
        </p:blipFill>
        <p:spPr>
          <a:xfrm>
            <a:off x="199325" y="877750"/>
            <a:ext cx="8745475" cy="3283950"/>
          </a:xfrm>
          <a:prstGeom prst="rect">
            <a:avLst/>
          </a:prstGeom>
          <a:noFill/>
          <a:ln>
            <a:noFill/>
          </a:ln>
        </p:spPr>
      </p:pic>
      <p:sp>
        <p:nvSpPr>
          <p:cNvPr id="163" name="Google Shape;163;p16"/>
          <p:cNvSpPr txBox="1"/>
          <p:nvPr/>
        </p:nvSpPr>
        <p:spPr>
          <a:xfrm>
            <a:off x="741925" y="110300"/>
            <a:ext cx="5775300" cy="67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Lato"/>
              <a:ea typeface="Lato"/>
              <a:cs typeface="Lato"/>
              <a:sym typeface="Lato"/>
            </a:endParaRPr>
          </a:p>
        </p:txBody>
      </p:sp>
      <p:sp>
        <p:nvSpPr>
          <p:cNvPr id="164" name="Google Shape;164;p16"/>
          <p:cNvSpPr txBox="1"/>
          <p:nvPr/>
        </p:nvSpPr>
        <p:spPr>
          <a:xfrm>
            <a:off x="3520250" y="249500"/>
            <a:ext cx="2380200" cy="39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Times New Roman"/>
                <a:ea typeface="Times New Roman"/>
                <a:cs typeface="Times New Roman"/>
                <a:sym typeface="Times New Roman"/>
              </a:rPr>
              <a:t>Worldwide Profit vs. Genres</a:t>
            </a:r>
            <a:endParaRPr b="1">
              <a:solidFill>
                <a:schemeClr val="lt1"/>
              </a:solidFill>
              <a:latin typeface="Times New Roman"/>
              <a:ea typeface="Times New Roman"/>
              <a:cs typeface="Times New Roman"/>
              <a:sym typeface="Times New Roman"/>
            </a:endParaRPr>
          </a:p>
        </p:txBody>
      </p:sp>
      <p:sp>
        <p:nvSpPr>
          <p:cNvPr id="165" name="Google Shape;165;p16"/>
          <p:cNvSpPr/>
          <p:nvPr/>
        </p:nvSpPr>
        <p:spPr>
          <a:xfrm>
            <a:off x="207175" y="4323775"/>
            <a:ext cx="8745600" cy="621600"/>
          </a:xfrm>
          <a:prstGeom prst="rect">
            <a:avLst/>
          </a:prstGeom>
          <a:noFill/>
          <a:ln cap="flat" cmpd="sng" w="762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6"/>
          <p:cNvSpPr/>
          <p:nvPr/>
        </p:nvSpPr>
        <p:spPr>
          <a:xfrm>
            <a:off x="199200" y="877750"/>
            <a:ext cx="8745600" cy="3283800"/>
          </a:xfrm>
          <a:prstGeom prst="rect">
            <a:avLst/>
          </a:prstGeom>
          <a:noFill/>
          <a:ln cap="flat" cmpd="sng" w="762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sp>
        <p:nvSpPr>
          <p:cNvPr id="171" name="Google Shape;171;p17"/>
          <p:cNvSpPr txBox="1"/>
          <p:nvPr>
            <p:ph type="title"/>
          </p:nvPr>
        </p:nvSpPr>
        <p:spPr>
          <a:xfrm>
            <a:off x="823850" y="1284675"/>
            <a:ext cx="4776000" cy="130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7"/>
          <p:cNvSpPr txBox="1"/>
          <p:nvPr>
            <p:ph idx="1" type="body"/>
          </p:nvPr>
        </p:nvSpPr>
        <p:spPr>
          <a:xfrm>
            <a:off x="148800" y="4486525"/>
            <a:ext cx="8846400" cy="509400"/>
          </a:xfrm>
          <a:prstGeom prst="rect">
            <a:avLst/>
          </a:prstGeom>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b="1" lang="en" sz="1200">
                <a:solidFill>
                  <a:srgbClr val="D4D4D4"/>
                </a:solidFill>
                <a:highlight>
                  <a:srgbClr val="1E1E1E"/>
                </a:highlight>
                <a:latin typeface="Times New Roman"/>
                <a:ea typeface="Times New Roman"/>
                <a:cs typeface="Times New Roman"/>
                <a:sym typeface="Times New Roman"/>
              </a:rPr>
              <a:t>According to the above bar plot, Month vs Worldwide Profit, the five months that generate the highest worldwide profit, in order, are: May, June, July, November, and December.</a:t>
            </a:r>
            <a:endParaRPr b="1" sz="1200">
              <a:solidFill>
                <a:srgbClr val="D4D4D4"/>
              </a:solidFill>
              <a:highlight>
                <a:srgbClr val="1E1E1E"/>
              </a:highlight>
              <a:latin typeface="Times New Roman"/>
              <a:ea typeface="Times New Roman"/>
              <a:cs typeface="Times New Roman"/>
              <a:sym typeface="Times New Roman"/>
            </a:endParaRPr>
          </a:p>
          <a:p>
            <a:pPr indent="0" lvl="0" marL="0" rtl="0" algn="l">
              <a:spcBef>
                <a:spcPts val="0"/>
              </a:spcBef>
              <a:spcAft>
                <a:spcPts val="1600"/>
              </a:spcAft>
              <a:buNone/>
            </a:pPr>
            <a:r>
              <a:t/>
            </a:r>
            <a:endParaRPr/>
          </a:p>
        </p:txBody>
      </p:sp>
      <p:pic>
        <p:nvPicPr>
          <p:cNvPr id="173" name="Google Shape;173;p17"/>
          <p:cNvPicPr preferRelativeResize="0"/>
          <p:nvPr/>
        </p:nvPicPr>
        <p:blipFill>
          <a:blip r:embed="rId3">
            <a:alphaModFix/>
          </a:blip>
          <a:stretch>
            <a:fillRect/>
          </a:stretch>
        </p:blipFill>
        <p:spPr>
          <a:xfrm>
            <a:off x="148800" y="712713"/>
            <a:ext cx="8846401" cy="3674750"/>
          </a:xfrm>
          <a:prstGeom prst="rect">
            <a:avLst/>
          </a:prstGeom>
          <a:noFill/>
          <a:ln>
            <a:noFill/>
          </a:ln>
        </p:spPr>
      </p:pic>
      <p:sp>
        <p:nvSpPr>
          <p:cNvPr id="174" name="Google Shape;174;p17"/>
          <p:cNvSpPr txBox="1"/>
          <p:nvPr/>
        </p:nvSpPr>
        <p:spPr>
          <a:xfrm>
            <a:off x="3389500" y="171450"/>
            <a:ext cx="2346000" cy="4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Times New Roman"/>
                <a:ea typeface="Times New Roman"/>
                <a:cs typeface="Times New Roman"/>
                <a:sym typeface="Times New Roman"/>
              </a:rPr>
              <a:t>Worldwide Profit vs. Month</a:t>
            </a:r>
            <a:endParaRPr>
              <a:latin typeface="Lato"/>
              <a:ea typeface="Lato"/>
              <a:cs typeface="Lato"/>
              <a:sym typeface="Lato"/>
            </a:endParaRPr>
          </a:p>
        </p:txBody>
      </p:sp>
      <p:sp>
        <p:nvSpPr>
          <p:cNvPr id="175" name="Google Shape;175;p17"/>
          <p:cNvSpPr/>
          <p:nvPr/>
        </p:nvSpPr>
        <p:spPr>
          <a:xfrm>
            <a:off x="148800" y="4529875"/>
            <a:ext cx="8846400" cy="554400"/>
          </a:xfrm>
          <a:prstGeom prst="rect">
            <a:avLst/>
          </a:prstGeom>
          <a:noFill/>
          <a:ln cap="flat" cmpd="sng" w="762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7"/>
          <p:cNvSpPr/>
          <p:nvPr/>
        </p:nvSpPr>
        <p:spPr>
          <a:xfrm>
            <a:off x="148800" y="712725"/>
            <a:ext cx="8846400" cy="3674700"/>
          </a:xfrm>
          <a:prstGeom prst="rect">
            <a:avLst/>
          </a:prstGeom>
          <a:noFill/>
          <a:ln cap="flat" cmpd="sng" w="762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 name="Shape 180"/>
        <p:cNvGrpSpPr/>
        <p:nvPr/>
      </p:nvGrpSpPr>
      <p:grpSpPr>
        <a:xfrm>
          <a:off x="0" y="0"/>
          <a:ext cx="0" cy="0"/>
          <a:chOff x="0" y="0"/>
          <a:chExt cx="0" cy="0"/>
        </a:xfrm>
      </p:grpSpPr>
      <p:sp>
        <p:nvSpPr>
          <p:cNvPr id="181" name="Google Shape;181;p18"/>
          <p:cNvSpPr txBox="1"/>
          <p:nvPr>
            <p:ph type="title"/>
          </p:nvPr>
        </p:nvSpPr>
        <p:spPr>
          <a:xfrm>
            <a:off x="823850" y="1284675"/>
            <a:ext cx="4776000" cy="130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8"/>
          <p:cNvSpPr txBox="1"/>
          <p:nvPr>
            <p:ph idx="1" type="body"/>
          </p:nvPr>
        </p:nvSpPr>
        <p:spPr>
          <a:xfrm>
            <a:off x="199188" y="4419800"/>
            <a:ext cx="8982600" cy="486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sz="1200">
                <a:latin typeface="Times New Roman"/>
                <a:ea typeface="Times New Roman"/>
                <a:cs typeface="Times New Roman"/>
                <a:sym typeface="Times New Roman"/>
              </a:rPr>
              <a:t>Shows a boxplot of the previous graph. Still shows May, June, July, November, and December as months with the highest worldwide profits. </a:t>
            </a:r>
            <a:endParaRPr b="1" sz="1200">
              <a:latin typeface="Times New Roman"/>
              <a:ea typeface="Times New Roman"/>
              <a:cs typeface="Times New Roman"/>
              <a:sym typeface="Times New Roman"/>
            </a:endParaRPr>
          </a:p>
        </p:txBody>
      </p:sp>
      <p:pic>
        <p:nvPicPr>
          <p:cNvPr id="183" name="Google Shape;183;p18"/>
          <p:cNvPicPr preferRelativeResize="0"/>
          <p:nvPr/>
        </p:nvPicPr>
        <p:blipFill>
          <a:blip r:embed="rId3">
            <a:alphaModFix/>
          </a:blip>
          <a:stretch>
            <a:fillRect/>
          </a:stretch>
        </p:blipFill>
        <p:spPr>
          <a:xfrm>
            <a:off x="199200" y="666363"/>
            <a:ext cx="8745600" cy="3647975"/>
          </a:xfrm>
          <a:prstGeom prst="rect">
            <a:avLst/>
          </a:prstGeom>
          <a:noFill/>
          <a:ln>
            <a:noFill/>
          </a:ln>
        </p:spPr>
      </p:pic>
      <p:sp>
        <p:nvSpPr>
          <p:cNvPr id="184" name="Google Shape;184;p18"/>
          <p:cNvSpPr txBox="1"/>
          <p:nvPr/>
        </p:nvSpPr>
        <p:spPr>
          <a:xfrm>
            <a:off x="2782050" y="131025"/>
            <a:ext cx="3579900" cy="42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Times New Roman"/>
                <a:ea typeface="Times New Roman"/>
                <a:cs typeface="Times New Roman"/>
                <a:sym typeface="Times New Roman"/>
              </a:rPr>
              <a:t>Worldwide Profit vs Release Month Box Plot</a:t>
            </a:r>
            <a:endParaRPr b="1">
              <a:solidFill>
                <a:schemeClr val="lt1"/>
              </a:solidFill>
              <a:latin typeface="Times New Roman"/>
              <a:ea typeface="Times New Roman"/>
              <a:cs typeface="Times New Roman"/>
              <a:sym typeface="Times New Roman"/>
            </a:endParaRPr>
          </a:p>
        </p:txBody>
      </p:sp>
      <p:sp>
        <p:nvSpPr>
          <p:cNvPr id="185" name="Google Shape;185;p18"/>
          <p:cNvSpPr/>
          <p:nvPr/>
        </p:nvSpPr>
        <p:spPr>
          <a:xfrm>
            <a:off x="199200" y="4419800"/>
            <a:ext cx="8745600" cy="651600"/>
          </a:xfrm>
          <a:prstGeom prst="rect">
            <a:avLst/>
          </a:prstGeom>
          <a:noFill/>
          <a:ln cap="flat" cmpd="sng" w="762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8"/>
          <p:cNvSpPr/>
          <p:nvPr/>
        </p:nvSpPr>
        <p:spPr>
          <a:xfrm>
            <a:off x="199200" y="666375"/>
            <a:ext cx="8745600" cy="3648000"/>
          </a:xfrm>
          <a:prstGeom prst="rect">
            <a:avLst/>
          </a:prstGeom>
          <a:noFill/>
          <a:ln cap="flat" cmpd="sng" w="762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0" name="Shape 190"/>
        <p:cNvGrpSpPr/>
        <p:nvPr/>
      </p:nvGrpSpPr>
      <p:grpSpPr>
        <a:xfrm>
          <a:off x="0" y="0"/>
          <a:ext cx="0" cy="0"/>
          <a:chOff x="0" y="0"/>
          <a:chExt cx="0" cy="0"/>
        </a:xfrm>
      </p:grpSpPr>
      <p:pic>
        <p:nvPicPr>
          <p:cNvPr id="191" name="Google Shape;191;p19"/>
          <p:cNvPicPr preferRelativeResize="0"/>
          <p:nvPr/>
        </p:nvPicPr>
        <p:blipFill>
          <a:blip r:embed="rId3">
            <a:alphaModFix/>
          </a:blip>
          <a:stretch>
            <a:fillRect/>
          </a:stretch>
        </p:blipFill>
        <p:spPr>
          <a:xfrm>
            <a:off x="1918650" y="80975"/>
            <a:ext cx="7152250" cy="4981551"/>
          </a:xfrm>
          <a:prstGeom prst="rect">
            <a:avLst/>
          </a:prstGeom>
          <a:noFill/>
          <a:ln>
            <a:noFill/>
          </a:ln>
        </p:spPr>
      </p:pic>
      <p:sp>
        <p:nvSpPr>
          <p:cNvPr id="192" name="Google Shape;192;p19"/>
          <p:cNvSpPr txBox="1"/>
          <p:nvPr/>
        </p:nvSpPr>
        <p:spPr>
          <a:xfrm>
            <a:off x="290250" y="2184300"/>
            <a:ext cx="1388100" cy="77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chemeClr val="lt1"/>
                </a:solidFill>
                <a:latin typeface="Times New Roman"/>
                <a:ea typeface="Times New Roman"/>
                <a:cs typeface="Times New Roman"/>
                <a:sym typeface="Times New Roman"/>
              </a:rPr>
              <a:t>Top 5 Genres per Month based on Worldwide Profit:</a:t>
            </a:r>
            <a:endParaRPr b="1" sz="1200">
              <a:solidFill>
                <a:schemeClr val="lt1"/>
              </a:solidFill>
              <a:latin typeface="Times New Roman"/>
              <a:ea typeface="Times New Roman"/>
              <a:cs typeface="Times New Roman"/>
              <a:sym typeface="Times New Roman"/>
            </a:endParaRPr>
          </a:p>
        </p:txBody>
      </p:sp>
      <p:sp>
        <p:nvSpPr>
          <p:cNvPr id="193" name="Google Shape;193;p19"/>
          <p:cNvSpPr/>
          <p:nvPr/>
        </p:nvSpPr>
        <p:spPr>
          <a:xfrm>
            <a:off x="238650" y="2202300"/>
            <a:ext cx="1491300" cy="738900"/>
          </a:xfrm>
          <a:prstGeom prst="rect">
            <a:avLst/>
          </a:prstGeom>
          <a:noFill/>
          <a:ln cap="flat" cmpd="sng" w="762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19"/>
          <p:cNvSpPr/>
          <p:nvPr/>
        </p:nvSpPr>
        <p:spPr>
          <a:xfrm>
            <a:off x="1918650" y="80975"/>
            <a:ext cx="7152300" cy="4981500"/>
          </a:xfrm>
          <a:prstGeom prst="rect">
            <a:avLst/>
          </a:prstGeom>
          <a:noFill/>
          <a:ln cap="flat" cmpd="sng" w="762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8" name="Shape 198"/>
        <p:cNvGrpSpPr/>
        <p:nvPr/>
      </p:nvGrpSpPr>
      <p:grpSpPr>
        <a:xfrm>
          <a:off x="0" y="0"/>
          <a:ext cx="0" cy="0"/>
          <a:chOff x="0" y="0"/>
          <a:chExt cx="0" cy="0"/>
        </a:xfrm>
      </p:grpSpPr>
      <p:sp>
        <p:nvSpPr>
          <p:cNvPr id="199" name="Google Shape;199;p20"/>
          <p:cNvSpPr txBox="1"/>
          <p:nvPr>
            <p:ph type="title"/>
          </p:nvPr>
        </p:nvSpPr>
        <p:spPr>
          <a:xfrm>
            <a:off x="3218400" y="239775"/>
            <a:ext cx="2707200" cy="88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4000">
                <a:latin typeface="Times New Roman"/>
                <a:ea typeface="Times New Roman"/>
                <a:cs typeface="Times New Roman"/>
                <a:sym typeface="Times New Roman"/>
              </a:rPr>
              <a:t>Conclusion</a:t>
            </a:r>
            <a:endParaRPr b="1" sz="4000">
              <a:latin typeface="Times New Roman"/>
              <a:ea typeface="Times New Roman"/>
              <a:cs typeface="Times New Roman"/>
              <a:sym typeface="Times New Roman"/>
            </a:endParaRPr>
          </a:p>
        </p:txBody>
      </p:sp>
      <p:sp>
        <p:nvSpPr>
          <p:cNvPr id="200" name="Google Shape;200;p20"/>
          <p:cNvSpPr txBox="1"/>
          <p:nvPr>
            <p:ph idx="1" type="body"/>
          </p:nvPr>
        </p:nvSpPr>
        <p:spPr>
          <a:xfrm>
            <a:off x="562625" y="1587050"/>
            <a:ext cx="7850700" cy="30879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Font typeface="Times New Roman"/>
              <a:buChar char="●"/>
            </a:pPr>
            <a:r>
              <a:rPr b="1" lang="en" sz="1200">
                <a:latin typeface="Times New Roman"/>
                <a:ea typeface="Times New Roman"/>
                <a:cs typeface="Times New Roman"/>
                <a:sym typeface="Times New Roman"/>
              </a:rPr>
              <a:t>Special emphasis should be given to the international market due to its rapid growth compared with the domestic market. This can be done with a greater allocation of overall marketing budget towards that market, with the utilization of social media, along with focusing on stories, characters, and ideas that are of interest to other countries and regions. </a:t>
            </a:r>
            <a:endParaRPr b="1" sz="1200">
              <a:latin typeface="Times New Roman"/>
              <a:ea typeface="Times New Roman"/>
              <a:cs typeface="Times New Roman"/>
              <a:sym typeface="Times New Roman"/>
            </a:endParaRPr>
          </a:p>
          <a:p>
            <a:pPr indent="-304800" lvl="0" marL="457200" rtl="0" algn="l">
              <a:spcBef>
                <a:spcPts val="0"/>
              </a:spcBef>
              <a:spcAft>
                <a:spcPts val="0"/>
              </a:spcAft>
              <a:buSzPts val="1200"/>
              <a:buFont typeface="Times New Roman"/>
              <a:buChar char="●"/>
            </a:pPr>
            <a:r>
              <a:rPr b="1" lang="en" sz="1200">
                <a:latin typeface="Times New Roman"/>
                <a:ea typeface="Times New Roman"/>
                <a:cs typeface="Times New Roman"/>
                <a:sym typeface="Times New Roman"/>
              </a:rPr>
              <a:t>Release movies during one of these months in one or more of these genres:</a:t>
            </a:r>
            <a:endParaRPr b="1" sz="1200">
              <a:latin typeface="Times New Roman"/>
              <a:ea typeface="Times New Roman"/>
              <a:cs typeface="Times New Roman"/>
              <a:sym typeface="Times New Roman"/>
            </a:endParaRPr>
          </a:p>
          <a:p>
            <a:pPr indent="-304800" lvl="1" marL="914400" rtl="0" algn="l">
              <a:lnSpc>
                <a:spcPct val="135714"/>
              </a:lnSpc>
              <a:spcBef>
                <a:spcPts val="0"/>
              </a:spcBef>
              <a:spcAft>
                <a:spcPts val="0"/>
              </a:spcAft>
              <a:buSzPts val="1200"/>
              <a:buFont typeface="Times New Roman"/>
              <a:buChar char="○"/>
            </a:pPr>
            <a:r>
              <a:rPr b="1" lang="en" sz="1200">
                <a:latin typeface="Times New Roman"/>
                <a:ea typeface="Times New Roman"/>
                <a:cs typeface="Times New Roman"/>
                <a:sym typeface="Times New Roman"/>
              </a:rPr>
              <a:t>May: Animation, Sci-Fi, and/or Adventure. </a:t>
            </a:r>
            <a:endParaRPr b="1" sz="1200">
              <a:latin typeface="Times New Roman"/>
              <a:ea typeface="Times New Roman"/>
              <a:cs typeface="Times New Roman"/>
              <a:sym typeface="Times New Roman"/>
            </a:endParaRPr>
          </a:p>
          <a:p>
            <a:pPr indent="-304800" lvl="1" marL="914400" rtl="0" algn="l">
              <a:lnSpc>
                <a:spcPct val="135714"/>
              </a:lnSpc>
              <a:spcBef>
                <a:spcPts val="0"/>
              </a:spcBef>
              <a:spcAft>
                <a:spcPts val="0"/>
              </a:spcAft>
              <a:buSzPts val="1200"/>
              <a:buFont typeface="Times New Roman"/>
              <a:buChar char="○"/>
            </a:pPr>
            <a:r>
              <a:rPr b="1" lang="en" sz="1200">
                <a:latin typeface="Times New Roman"/>
                <a:ea typeface="Times New Roman"/>
                <a:cs typeface="Times New Roman"/>
                <a:sym typeface="Times New Roman"/>
              </a:rPr>
              <a:t>June: Animation, Adventure, and/or Sci-Fi. </a:t>
            </a:r>
            <a:endParaRPr b="1" sz="1200">
              <a:latin typeface="Times New Roman"/>
              <a:ea typeface="Times New Roman"/>
              <a:cs typeface="Times New Roman"/>
              <a:sym typeface="Times New Roman"/>
            </a:endParaRPr>
          </a:p>
          <a:p>
            <a:pPr indent="-304800" lvl="1" marL="914400" rtl="0" algn="l">
              <a:lnSpc>
                <a:spcPct val="135714"/>
              </a:lnSpc>
              <a:spcBef>
                <a:spcPts val="0"/>
              </a:spcBef>
              <a:spcAft>
                <a:spcPts val="0"/>
              </a:spcAft>
              <a:buSzPts val="1200"/>
              <a:buFont typeface="Times New Roman"/>
              <a:buChar char="○"/>
            </a:pPr>
            <a:r>
              <a:rPr b="1" lang="en" sz="1200">
                <a:latin typeface="Times New Roman"/>
                <a:ea typeface="Times New Roman"/>
                <a:cs typeface="Times New Roman"/>
                <a:sym typeface="Times New Roman"/>
              </a:rPr>
              <a:t>July: War, Animation, and/or Musical. </a:t>
            </a:r>
            <a:endParaRPr b="1" sz="1200">
              <a:latin typeface="Times New Roman"/>
              <a:ea typeface="Times New Roman"/>
              <a:cs typeface="Times New Roman"/>
              <a:sym typeface="Times New Roman"/>
            </a:endParaRPr>
          </a:p>
          <a:p>
            <a:pPr indent="-304800" lvl="1" marL="914400" rtl="0" algn="l">
              <a:lnSpc>
                <a:spcPct val="135714"/>
              </a:lnSpc>
              <a:spcBef>
                <a:spcPts val="0"/>
              </a:spcBef>
              <a:spcAft>
                <a:spcPts val="0"/>
              </a:spcAft>
              <a:buSzPts val="1200"/>
              <a:buFont typeface="Times New Roman"/>
              <a:buChar char="○"/>
            </a:pPr>
            <a:r>
              <a:rPr b="1" lang="en" sz="1200">
                <a:latin typeface="Times New Roman"/>
                <a:ea typeface="Times New Roman"/>
                <a:cs typeface="Times New Roman"/>
                <a:sym typeface="Times New Roman"/>
              </a:rPr>
              <a:t>November: Animation, Adventure, and/or Family. </a:t>
            </a:r>
            <a:endParaRPr b="1" sz="1200">
              <a:latin typeface="Times New Roman"/>
              <a:ea typeface="Times New Roman"/>
              <a:cs typeface="Times New Roman"/>
              <a:sym typeface="Times New Roman"/>
            </a:endParaRPr>
          </a:p>
          <a:p>
            <a:pPr indent="-304800" lvl="1" marL="914400" rtl="0" algn="l">
              <a:lnSpc>
                <a:spcPct val="135714"/>
              </a:lnSpc>
              <a:spcBef>
                <a:spcPts val="0"/>
              </a:spcBef>
              <a:spcAft>
                <a:spcPts val="0"/>
              </a:spcAft>
              <a:buSzPts val="1200"/>
              <a:buFont typeface="Times New Roman"/>
              <a:buChar char="○"/>
            </a:pPr>
            <a:r>
              <a:rPr b="1" lang="en" sz="1200">
                <a:latin typeface="Times New Roman"/>
                <a:ea typeface="Times New Roman"/>
                <a:cs typeface="Times New Roman"/>
                <a:sym typeface="Times New Roman"/>
              </a:rPr>
              <a:t>December: Fantasy, Adventure, and/or Action.</a:t>
            </a:r>
            <a:endParaRPr b="1" sz="1200">
              <a:latin typeface="Times New Roman"/>
              <a:ea typeface="Times New Roman"/>
              <a:cs typeface="Times New Roman"/>
              <a:sym typeface="Times New Roman"/>
            </a:endParaRPr>
          </a:p>
          <a:p>
            <a:pPr indent="-304800" lvl="0" marL="457200" rtl="0" algn="l">
              <a:lnSpc>
                <a:spcPct val="135714"/>
              </a:lnSpc>
              <a:spcBef>
                <a:spcPts val="0"/>
              </a:spcBef>
              <a:spcAft>
                <a:spcPts val="0"/>
              </a:spcAft>
              <a:buSzPts val="1200"/>
              <a:buFont typeface="Times New Roman"/>
              <a:buChar char="●"/>
            </a:pPr>
            <a:r>
              <a:rPr b="1" lang="en" sz="1200">
                <a:latin typeface="Times New Roman"/>
                <a:ea typeface="Times New Roman"/>
                <a:cs typeface="Times New Roman"/>
                <a:sym typeface="Times New Roman"/>
              </a:rPr>
              <a:t>If the release month cannot be </a:t>
            </a:r>
            <a:r>
              <a:rPr b="1" lang="en" sz="1200">
                <a:latin typeface="Times New Roman"/>
                <a:ea typeface="Times New Roman"/>
                <a:cs typeface="Times New Roman"/>
                <a:sym typeface="Times New Roman"/>
              </a:rPr>
              <a:t>predetermined</a:t>
            </a:r>
            <a:r>
              <a:rPr b="1" lang="en" sz="1200">
                <a:latin typeface="Times New Roman"/>
                <a:ea typeface="Times New Roman"/>
                <a:cs typeface="Times New Roman"/>
                <a:sym typeface="Times New Roman"/>
              </a:rPr>
              <a:t>, then focus on the following genres: </a:t>
            </a:r>
            <a:endParaRPr b="1" sz="1200">
              <a:latin typeface="Times New Roman"/>
              <a:ea typeface="Times New Roman"/>
              <a:cs typeface="Times New Roman"/>
              <a:sym typeface="Times New Roman"/>
            </a:endParaRPr>
          </a:p>
          <a:p>
            <a:pPr indent="-304800" lvl="1" marL="914400" rtl="0" algn="l">
              <a:lnSpc>
                <a:spcPct val="135714"/>
              </a:lnSpc>
              <a:spcBef>
                <a:spcPts val="0"/>
              </a:spcBef>
              <a:spcAft>
                <a:spcPts val="0"/>
              </a:spcAft>
              <a:buSzPts val="1200"/>
              <a:buFont typeface="Times New Roman"/>
              <a:buChar char="○"/>
            </a:pPr>
            <a:r>
              <a:rPr b="1" lang="en" sz="1200">
                <a:latin typeface="Times New Roman"/>
                <a:ea typeface="Times New Roman"/>
                <a:cs typeface="Times New Roman"/>
                <a:sym typeface="Times New Roman"/>
              </a:rPr>
              <a:t>Animation, Adventure, Sci-Fi, Family, and/or Action.</a:t>
            </a:r>
            <a:endParaRPr b="1" sz="1200">
              <a:latin typeface="Times New Roman"/>
              <a:ea typeface="Times New Roman"/>
              <a:cs typeface="Times New Roman"/>
              <a:sym typeface="Times New Roman"/>
            </a:endParaRPr>
          </a:p>
        </p:txBody>
      </p:sp>
      <p:sp>
        <p:nvSpPr>
          <p:cNvPr id="201" name="Google Shape;201;p20"/>
          <p:cNvSpPr/>
          <p:nvPr/>
        </p:nvSpPr>
        <p:spPr>
          <a:xfrm>
            <a:off x="537125" y="1553900"/>
            <a:ext cx="7901700" cy="3154200"/>
          </a:xfrm>
          <a:prstGeom prst="rect">
            <a:avLst/>
          </a:prstGeom>
          <a:noFill/>
          <a:ln cap="flat" cmpd="sng" w="762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5" name="Shape 205"/>
        <p:cNvGrpSpPr/>
        <p:nvPr/>
      </p:nvGrpSpPr>
      <p:grpSpPr>
        <a:xfrm>
          <a:off x="0" y="0"/>
          <a:ext cx="0" cy="0"/>
          <a:chOff x="0" y="0"/>
          <a:chExt cx="0" cy="0"/>
        </a:xfrm>
      </p:grpSpPr>
      <p:sp>
        <p:nvSpPr>
          <p:cNvPr id="206" name="Google Shape;206;p21"/>
          <p:cNvSpPr txBox="1"/>
          <p:nvPr>
            <p:ph type="title"/>
          </p:nvPr>
        </p:nvSpPr>
        <p:spPr>
          <a:xfrm>
            <a:off x="2990400" y="852200"/>
            <a:ext cx="3163200" cy="89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4800">
                <a:latin typeface="Times New Roman"/>
                <a:ea typeface="Times New Roman"/>
                <a:cs typeface="Times New Roman"/>
                <a:sym typeface="Times New Roman"/>
              </a:rPr>
              <a:t>Next Steps</a:t>
            </a:r>
            <a:endParaRPr b="1" sz="4800">
              <a:latin typeface="Times New Roman"/>
              <a:ea typeface="Times New Roman"/>
              <a:cs typeface="Times New Roman"/>
              <a:sym typeface="Times New Roman"/>
            </a:endParaRPr>
          </a:p>
        </p:txBody>
      </p:sp>
      <p:sp>
        <p:nvSpPr>
          <p:cNvPr id="207" name="Google Shape;207;p21"/>
          <p:cNvSpPr txBox="1"/>
          <p:nvPr>
            <p:ph idx="1" type="body"/>
          </p:nvPr>
        </p:nvSpPr>
        <p:spPr>
          <a:xfrm>
            <a:off x="586550" y="2404250"/>
            <a:ext cx="7485300" cy="20094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Font typeface="Times New Roman"/>
              <a:buChar char="●"/>
            </a:pPr>
            <a:r>
              <a:rPr b="1" lang="en" sz="1200">
                <a:latin typeface="Times New Roman"/>
                <a:ea typeface="Times New Roman"/>
                <a:cs typeface="Times New Roman"/>
                <a:sym typeface="Times New Roman"/>
              </a:rPr>
              <a:t>Gathering data to show the relationship between domestic and global marketing budgets to domestic and global profits. </a:t>
            </a:r>
            <a:endParaRPr b="1" sz="1200">
              <a:latin typeface="Times New Roman"/>
              <a:ea typeface="Times New Roman"/>
              <a:cs typeface="Times New Roman"/>
              <a:sym typeface="Times New Roman"/>
            </a:endParaRPr>
          </a:p>
          <a:p>
            <a:pPr indent="-304800" lvl="0" marL="457200" rtl="0" algn="l">
              <a:spcBef>
                <a:spcPts val="0"/>
              </a:spcBef>
              <a:spcAft>
                <a:spcPts val="0"/>
              </a:spcAft>
              <a:buSzPts val="1200"/>
              <a:buFont typeface="Times New Roman"/>
              <a:buChar char="●"/>
            </a:pPr>
            <a:r>
              <a:rPr b="1" lang="en" sz="1200">
                <a:latin typeface="Times New Roman"/>
                <a:ea typeface="Times New Roman"/>
                <a:cs typeface="Times New Roman"/>
                <a:sym typeface="Times New Roman"/>
              </a:rPr>
              <a:t>To find which genres and storylines are </a:t>
            </a:r>
            <a:r>
              <a:rPr b="1" lang="en" sz="1200">
                <a:latin typeface="Times New Roman"/>
                <a:ea typeface="Times New Roman"/>
                <a:cs typeface="Times New Roman"/>
                <a:sym typeface="Times New Roman"/>
              </a:rPr>
              <a:t>most appealing to growing international markets, such as China. </a:t>
            </a:r>
            <a:endParaRPr b="1" sz="1200">
              <a:latin typeface="Times New Roman"/>
              <a:ea typeface="Times New Roman"/>
              <a:cs typeface="Times New Roman"/>
              <a:sym typeface="Times New Roman"/>
            </a:endParaRPr>
          </a:p>
          <a:p>
            <a:pPr indent="-304800" lvl="0" marL="457200" rtl="0" algn="l">
              <a:spcBef>
                <a:spcPts val="0"/>
              </a:spcBef>
              <a:spcAft>
                <a:spcPts val="0"/>
              </a:spcAft>
              <a:buSzPts val="1200"/>
              <a:buFont typeface="Times New Roman"/>
              <a:buChar char="●"/>
            </a:pPr>
            <a:r>
              <a:rPr b="1" lang="en" sz="1200">
                <a:latin typeface="Times New Roman"/>
                <a:ea typeface="Times New Roman"/>
                <a:cs typeface="Times New Roman"/>
                <a:sym typeface="Times New Roman"/>
              </a:rPr>
              <a:t>To find which directors, actors, and actresses are most popular in those international markets as well.</a:t>
            </a:r>
            <a:endParaRPr b="1" sz="1200">
              <a:latin typeface="Times New Roman"/>
              <a:ea typeface="Times New Roman"/>
              <a:cs typeface="Times New Roman"/>
              <a:sym typeface="Times New Roman"/>
            </a:endParaRPr>
          </a:p>
          <a:p>
            <a:pPr indent="-304800" lvl="0" marL="457200" rtl="0" algn="l">
              <a:spcBef>
                <a:spcPts val="0"/>
              </a:spcBef>
              <a:spcAft>
                <a:spcPts val="0"/>
              </a:spcAft>
              <a:buSzPts val="1200"/>
              <a:buFont typeface="Times New Roman"/>
              <a:buChar char="●"/>
            </a:pPr>
            <a:r>
              <a:rPr b="1" lang="en" sz="1200">
                <a:latin typeface="Times New Roman"/>
                <a:ea typeface="Times New Roman"/>
                <a:cs typeface="Times New Roman"/>
                <a:sym typeface="Times New Roman"/>
              </a:rPr>
              <a:t>To find which movie lengths generate the most worldwide profits per genre. </a:t>
            </a:r>
            <a:endParaRPr b="1" sz="1200">
              <a:latin typeface="Times New Roman"/>
              <a:ea typeface="Times New Roman"/>
              <a:cs typeface="Times New Roman"/>
              <a:sym typeface="Times New Roman"/>
            </a:endParaRPr>
          </a:p>
          <a:p>
            <a:pPr indent="-304800" lvl="0" marL="457200" rtl="0" algn="l">
              <a:spcBef>
                <a:spcPts val="0"/>
              </a:spcBef>
              <a:spcAft>
                <a:spcPts val="0"/>
              </a:spcAft>
              <a:buSzPts val="1200"/>
              <a:buFont typeface="Times New Roman"/>
              <a:buChar char="●"/>
            </a:pPr>
            <a:r>
              <a:rPr b="1" lang="en" sz="1200">
                <a:latin typeface="Times New Roman"/>
                <a:ea typeface="Times New Roman"/>
                <a:cs typeface="Times New Roman"/>
                <a:sym typeface="Times New Roman"/>
              </a:rPr>
              <a:t>To generate a model that predicts the ROI with specific marketing budgets, genres and directors. </a:t>
            </a:r>
            <a:endParaRPr b="1" sz="1200">
              <a:latin typeface="Times New Roman"/>
              <a:ea typeface="Times New Roman"/>
              <a:cs typeface="Times New Roman"/>
              <a:sym typeface="Times New Roman"/>
            </a:endParaRPr>
          </a:p>
        </p:txBody>
      </p:sp>
      <p:sp>
        <p:nvSpPr>
          <p:cNvPr id="208" name="Google Shape;208;p21"/>
          <p:cNvSpPr/>
          <p:nvPr/>
        </p:nvSpPr>
        <p:spPr>
          <a:xfrm>
            <a:off x="586550" y="2404250"/>
            <a:ext cx="7700100" cy="1642500"/>
          </a:xfrm>
          <a:prstGeom prst="rect">
            <a:avLst/>
          </a:prstGeom>
          <a:noFill/>
          <a:ln cap="flat" cmpd="sng" w="762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