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236f94fca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236f94fc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236f94fca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236f94fc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236f94fca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236f94fca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236f94fca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236f94fc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236f94fca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236f94fca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236f94fca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236f94fca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236f94fca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236f94fc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236f94fca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236f94fca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236f94fc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236f94fc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85200" y="773425"/>
            <a:ext cx="5603700" cy="9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Module 1: Final Project </a:t>
            </a:r>
            <a:endParaRPr>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57300" y="3132650"/>
            <a:ext cx="7731600" cy="14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Conducted data analysis to provide insights to Microsoft to facilitate entry into the movie industry. </a:t>
            </a:r>
            <a:endParaRPr sz="1400" dirty="0">
              <a:latin typeface="Times New Roman"/>
              <a:ea typeface="Times New Roman"/>
              <a:cs typeface="Times New Roman"/>
              <a:sym typeface="Times New Roman"/>
            </a:endParaRPr>
          </a:p>
          <a:p>
            <a:pPr marL="457200" lvl="0" indent="0" algn="l" rtl="0">
              <a:spcBef>
                <a:spcPts val="0"/>
              </a:spcBef>
              <a:spcAft>
                <a:spcPts val="0"/>
              </a:spcAft>
              <a:buNone/>
            </a:pPr>
            <a:endParaRPr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arenR"/>
            </a:pPr>
            <a:r>
              <a:rPr lang="en" sz="1400">
                <a:latin typeface="Times New Roman"/>
                <a:ea typeface="Times New Roman"/>
                <a:cs typeface="Times New Roman"/>
                <a:sym typeface="Times New Roman"/>
              </a:rPr>
              <a:t>Where is the bulk of the profit coming from (international vs. </a:t>
            </a:r>
            <a:r>
              <a:rPr lang="en" sz="1400" dirty="0">
                <a:latin typeface="Times New Roman"/>
                <a:ea typeface="Times New Roman"/>
                <a:cs typeface="Times New Roman"/>
                <a:sym typeface="Times New Roman"/>
              </a:rPr>
              <a:t>domestic)?</a:t>
            </a:r>
            <a:endParaRPr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arenR"/>
            </a:pPr>
            <a:r>
              <a:rPr lang="en" sz="1400" dirty="0">
                <a:latin typeface="Times New Roman"/>
                <a:ea typeface="Times New Roman"/>
                <a:cs typeface="Times New Roman"/>
                <a:sym typeface="Times New Roman"/>
              </a:rPr>
              <a:t>Which genres generate the highest worldwide profit? </a:t>
            </a:r>
            <a:endParaRPr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arenR"/>
            </a:pPr>
            <a:r>
              <a:rPr lang="en" sz="1400" dirty="0">
                <a:latin typeface="Times New Roman"/>
                <a:ea typeface="Times New Roman"/>
                <a:cs typeface="Times New Roman"/>
                <a:sym typeface="Times New Roman"/>
              </a:rPr>
              <a:t>Which months generate the highest worldwide profit?</a:t>
            </a:r>
            <a:endParaRPr sz="14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arenR"/>
            </a:pPr>
            <a:r>
              <a:rPr lang="en" sz="1400" dirty="0">
                <a:latin typeface="Times New Roman"/>
                <a:ea typeface="Times New Roman"/>
                <a:cs typeface="Times New Roman"/>
                <a:sym typeface="Times New Roman"/>
              </a:rPr>
              <a:t>What are the top 5 profit genres for each month? </a:t>
            </a:r>
            <a:endParaRPr sz="14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36" name="Google Shape;136;p13"/>
          <p:cNvSpPr/>
          <p:nvPr/>
        </p:nvSpPr>
        <p:spPr>
          <a:xfrm>
            <a:off x="557300" y="3132650"/>
            <a:ext cx="7428600" cy="15111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3290850" y="1767250"/>
            <a:ext cx="2562300" cy="9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
        <p:nvSpPr>
          <p:cNvPr id="214" name="Google Shape;214;p22"/>
          <p:cNvSpPr txBox="1">
            <a:spLocks noGrp="1"/>
          </p:cNvSpPr>
          <p:nvPr>
            <p:ph type="body" idx="1"/>
          </p:nvPr>
        </p:nvSpPr>
        <p:spPr>
          <a:xfrm>
            <a:off x="3993000" y="2634100"/>
            <a:ext cx="1158000" cy="39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Luay Matalka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body" idx="1"/>
          </p:nvPr>
        </p:nvSpPr>
        <p:spPr>
          <a:xfrm>
            <a:off x="228600" y="3427525"/>
            <a:ext cx="8686800" cy="1359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Times New Roman"/>
                <a:ea typeface="Times New Roman"/>
                <a:cs typeface="Times New Roman"/>
                <a:sym typeface="Times New Roman"/>
              </a:rPr>
              <a:t>According to the above plot, over the past 40 years, profit due to the international market has been growing at a faster rate than the domestic market without a proportional increase in overall production budget. This growth of the international market relative to the domestic market could be explained by saturation of US and Canadian markets (an adequate supply of tickets for the available demand), an increase in global marketing (perhaps promotion via social media), and/or the reduction of restrictions on which movies can be seen in a particular region or country, such as China. </a:t>
            </a:r>
            <a:endParaRPr sz="1200" b="1">
              <a:latin typeface="Times New Roman"/>
              <a:ea typeface="Times New Roman"/>
              <a:cs typeface="Times New Roman"/>
              <a:sym typeface="Times New Roman"/>
            </a:endParaRPr>
          </a:p>
          <a:p>
            <a:pPr marL="0" lvl="0" indent="0" algn="l" rtl="0">
              <a:spcBef>
                <a:spcPts val="0"/>
              </a:spcBef>
              <a:spcAft>
                <a:spcPts val="1600"/>
              </a:spcAft>
              <a:buNone/>
            </a:pPr>
            <a:endParaRPr/>
          </a:p>
        </p:txBody>
      </p:sp>
      <p:pic>
        <p:nvPicPr>
          <p:cNvPr id="143" name="Google Shape;143;p14"/>
          <p:cNvPicPr preferRelativeResize="0"/>
          <p:nvPr/>
        </p:nvPicPr>
        <p:blipFill>
          <a:blip r:embed="rId3">
            <a:alphaModFix/>
          </a:blip>
          <a:stretch>
            <a:fillRect/>
          </a:stretch>
        </p:blipFill>
        <p:spPr>
          <a:xfrm>
            <a:off x="228550" y="509688"/>
            <a:ext cx="8686912" cy="2723875"/>
          </a:xfrm>
          <a:prstGeom prst="rect">
            <a:avLst/>
          </a:prstGeom>
          <a:noFill/>
          <a:ln>
            <a:noFill/>
          </a:ln>
        </p:spPr>
      </p:pic>
      <p:sp>
        <p:nvSpPr>
          <p:cNvPr id="144" name="Google Shape;144;p14"/>
          <p:cNvSpPr txBox="1"/>
          <p:nvPr/>
        </p:nvSpPr>
        <p:spPr>
          <a:xfrm>
            <a:off x="2929650" y="171450"/>
            <a:ext cx="3284700" cy="3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Domestic and Worldwide Profit vs. Time</a:t>
            </a:r>
            <a:endParaRPr b="1">
              <a:solidFill>
                <a:schemeClr val="lt1"/>
              </a:solidFill>
              <a:latin typeface="Times New Roman"/>
              <a:ea typeface="Times New Roman"/>
              <a:cs typeface="Times New Roman"/>
              <a:sym typeface="Times New Roman"/>
            </a:endParaRPr>
          </a:p>
        </p:txBody>
      </p:sp>
      <p:sp>
        <p:nvSpPr>
          <p:cNvPr id="145" name="Google Shape;145;p14"/>
          <p:cNvSpPr/>
          <p:nvPr/>
        </p:nvSpPr>
        <p:spPr>
          <a:xfrm>
            <a:off x="228550" y="509625"/>
            <a:ext cx="8686800" cy="2724000"/>
          </a:xfrm>
          <a:prstGeom prst="rect">
            <a:avLst/>
          </a:prstGeom>
          <a:no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228550" y="3427525"/>
            <a:ext cx="8686800" cy="1359000"/>
          </a:xfrm>
          <a:prstGeom prst="rect">
            <a:avLst/>
          </a:prstGeom>
          <a:no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body" idx="1"/>
          </p:nvPr>
        </p:nvSpPr>
        <p:spPr>
          <a:xfrm>
            <a:off x="4944950" y="3075725"/>
            <a:ext cx="2472300" cy="1635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Times New Roman"/>
                <a:ea typeface="Times New Roman"/>
                <a:cs typeface="Times New Roman"/>
                <a:sym typeface="Times New Roman"/>
              </a:rPr>
              <a:t>This is further shown in the Worldwide Profit vs. Domestic Profit scatter plot which shows a positive relationship between domestic profit and worldwide profit with a slope greater than 1.</a:t>
            </a:r>
            <a:endParaRPr sz="1200" b="1">
              <a:latin typeface="Times New Roman"/>
              <a:ea typeface="Times New Roman"/>
              <a:cs typeface="Times New Roman"/>
              <a:sym typeface="Times New Roman"/>
            </a:endParaRPr>
          </a:p>
          <a:p>
            <a:pPr marL="0" lvl="0" indent="0" algn="l" rtl="0">
              <a:spcBef>
                <a:spcPts val="0"/>
              </a:spcBef>
              <a:spcAft>
                <a:spcPts val="1600"/>
              </a:spcAft>
              <a:buNone/>
            </a:pPr>
            <a:endParaRPr sz="1200" b="1">
              <a:latin typeface="Times New Roman"/>
              <a:ea typeface="Times New Roman"/>
              <a:cs typeface="Times New Roman"/>
              <a:sym typeface="Times New Roman"/>
            </a:endParaRPr>
          </a:p>
        </p:txBody>
      </p:sp>
      <p:pic>
        <p:nvPicPr>
          <p:cNvPr id="152" name="Google Shape;152;p15"/>
          <p:cNvPicPr preferRelativeResize="0"/>
          <p:nvPr/>
        </p:nvPicPr>
        <p:blipFill>
          <a:blip r:embed="rId3">
            <a:alphaModFix/>
          </a:blip>
          <a:stretch>
            <a:fillRect/>
          </a:stretch>
        </p:blipFill>
        <p:spPr>
          <a:xfrm>
            <a:off x="249650" y="537575"/>
            <a:ext cx="4489525" cy="4489525"/>
          </a:xfrm>
          <a:prstGeom prst="rect">
            <a:avLst/>
          </a:prstGeom>
          <a:noFill/>
          <a:ln>
            <a:noFill/>
          </a:ln>
        </p:spPr>
      </p:pic>
      <p:sp>
        <p:nvSpPr>
          <p:cNvPr id="153" name="Google Shape;153;p15"/>
          <p:cNvSpPr txBox="1"/>
          <p:nvPr/>
        </p:nvSpPr>
        <p:spPr>
          <a:xfrm>
            <a:off x="908013" y="54150"/>
            <a:ext cx="31728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Worldwide Profit vs. Domestic Profit</a:t>
            </a:r>
            <a:endParaRPr b="1">
              <a:solidFill>
                <a:schemeClr val="lt1"/>
              </a:solidFill>
              <a:latin typeface="Times New Roman"/>
              <a:ea typeface="Times New Roman"/>
              <a:cs typeface="Times New Roman"/>
              <a:sym typeface="Times New Roman"/>
            </a:endParaRPr>
          </a:p>
        </p:txBody>
      </p:sp>
      <p:sp>
        <p:nvSpPr>
          <p:cNvPr id="154" name="Google Shape;154;p15"/>
          <p:cNvSpPr/>
          <p:nvPr/>
        </p:nvSpPr>
        <p:spPr>
          <a:xfrm>
            <a:off x="4944950" y="3110525"/>
            <a:ext cx="2351400" cy="1566000"/>
          </a:xfrm>
          <a:prstGeom prst="rect">
            <a:avLst/>
          </a:prstGeom>
          <a:no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49675" y="537425"/>
            <a:ext cx="4489500" cy="44895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6"/>
          <p:cNvSpPr txBox="1">
            <a:spLocks noGrp="1"/>
          </p:cNvSpPr>
          <p:nvPr>
            <p:ph type="body" idx="1"/>
          </p:nvPr>
        </p:nvSpPr>
        <p:spPr>
          <a:xfrm>
            <a:off x="199325" y="4311325"/>
            <a:ext cx="8745600" cy="777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Times New Roman"/>
                <a:ea typeface="Times New Roman"/>
                <a:cs typeface="Times New Roman"/>
                <a:sym typeface="Times New Roman"/>
              </a:rPr>
              <a:t>According to the above bar plot, Worldwide Profit vs Genres, the five genres with the highest worldwide profit, in order, are: Animation, Adventure, Sci-Fi, Family, and Action.</a:t>
            </a:r>
            <a:endParaRPr sz="1200" b="1">
              <a:latin typeface="Times New Roman"/>
              <a:ea typeface="Times New Roman"/>
              <a:cs typeface="Times New Roman"/>
              <a:sym typeface="Times New Roman"/>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1600"/>
              </a:spcAft>
              <a:buNone/>
            </a:pPr>
            <a:endParaRPr/>
          </a:p>
        </p:txBody>
      </p:sp>
      <p:pic>
        <p:nvPicPr>
          <p:cNvPr id="162" name="Google Shape;162;p16"/>
          <p:cNvPicPr preferRelativeResize="0"/>
          <p:nvPr/>
        </p:nvPicPr>
        <p:blipFill>
          <a:blip r:embed="rId3">
            <a:alphaModFix/>
          </a:blip>
          <a:stretch>
            <a:fillRect/>
          </a:stretch>
        </p:blipFill>
        <p:spPr>
          <a:xfrm>
            <a:off x="199325" y="877750"/>
            <a:ext cx="8745475" cy="3283950"/>
          </a:xfrm>
          <a:prstGeom prst="rect">
            <a:avLst/>
          </a:prstGeom>
          <a:noFill/>
          <a:ln>
            <a:noFill/>
          </a:ln>
        </p:spPr>
      </p:pic>
      <p:sp>
        <p:nvSpPr>
          <p:cNvPr id="163" name="Google Shape;163;p16"/>
          <p:cNvSpPr txBox="1"/>
          <p:nvPr/>
        </p:nvSpPr>
        <p:spPr>
          <a:xfrm>
            <a:off x="741925" y="110300"/>
            <a:ext cx="5775300" cy="6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64" name="Google Shape;164;p16"/>
          <p:cNvSpPr txBox="1"/>
          <p:nvPr/>
        </p:nvSpPr>
        <p:spPr>
          <a:xfrm>
            <a:off x="3520250" y="249500"/>
            <a:ext cx="2380200" cy="3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Worldwide Profit vs. Genres</a:t>
            </a:r>
            <a:endParaRPr b="1">
              <a:solidFill>
                <a:schemeClr val="lt1"/>
              </a:solidFill>
              <a:latin typeface="Times New Roman"/>
              <a:ea typeface="Times New Roman"/>
              <a:cs typeface="Times New Roman"/>
              <a:sym typeface="Times New Roman"/>
            </a:endParaRPr>
          </a:p>
        </p:txBody>
      </p:sp>
      <p:sp>
        <p:nvSpPr>
          <p:cNvPr id="165" name="Google Shape;165;p16"/>
          <p:cNvSpPr/>
          <p:nvPr/>
        </p:nvSpPr>
        <p:spPr>
          <a:xfrm>
            <a:off x="207175" y="4323775"/>
            <a:ext cx="8745600" cy="6216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199200" y="877750"/>
            <a:ext cx="8745600" cy="3283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7"/>
          <p:cNvSpPr txBox="1">
            <a:spLocks noGrp="1"/>
          </p:cNvSpPr>
          <p:nvPr>
            <p:ph type="body" idx="1"/>
          </p:nvPr>
        </p:nvSpPr>
        <p:spPr>
          <a:xfrm>
            <a:off x="148800" y="4486525"/>
            <a:ext cx="8846400" cy="509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solidFill>
                  <a:srgbClr val="D4D4D4"/>
                </a:solidFill>
                <a:highlight>
                  <a:srgbClr val="1E1E1E"/>
                </a:highlight>
                <a:latin typeface="Times New Roman"/>
                <a:ea typeface="Times New Roman"/>
                <a:cs typeface="Times New Roman"/>
                <a:sym typeface="Times New Roman"/>
              </a:rPr>
              <a:t>According to the above bar plot, Month vs Worldwide Profit, the five months that generate the highest worldwide profit, in order, are: May, June, July, November, and December.</a:t>
            </a:r>
            <a:endParaRPr sz="1200" b="1">
              <a:solidFill>
                <a:srgbClr val="D4D4D4"/>
              </a:solidFill>
              <a:highlight>
                <a:srgbClr val="1E1E1E"/>
              </a:highlight>
              <a:latin typeface="Times New Roman"/>
              <a:ea typeface="Times New Roman"/>
              <a:cs typeface="Times New Roman"/>
              <a:sym typeface="Times New Roman"/>
            </a:endParaRPr>
          </a:p>
          <a:p>
            <a:pPr marL="0" lvl="0" indent="0" algn="l" rtl="0">
              <a:spcBef>
                <a:spcPts val="0"/>
              </a:spcBef>
              <a:spcAft>
                <a:spcPts val="1600"/>
              </a:spcAft>
              <a:buNone/>
            </a:pPr>
            <a:endParaRPr/>
          </a:p>
        </p:txBody>
      </p:sp>
      <p:pic>
        <p:nvPicPr>
          <p:cNvPr id="173" name="Google Shape;173;p17"/>
          <p:cNvPicPr preferRelativeResize="0"/>
          <p:nvPr/>
        </p:nvPicPr>
        <p:blipFill>
          <a:blip r:embed="rId3">
            <a:alphaModFix/>
          </a:blip>
          <a:stretch>
            <a:fillRect/>
          </a:stretch>
        </p:blipFill>
        <p:spPr>
          <a:xfrm>
            <a:off x="148800" y="712713"/>
            <a:ext cx="8846401" cy="3674750"/>
          </a:xfrm>
          <a:prstGeom prst="rect">
            <a:avLst/>
          </a:prstGeom>
          <a:noFill/>
          <a:ln>
            <a:noFill/>
          </a:ln>
        </p:spPr>
      </p:pic>
      <p:sp>
        <p:nvSpPr>
          <p:cNvPr id="174" name="Google Shape;174;p17"/>
          <p:cNvSpPr txBox="1"/>
          <p:nvPr/>
        </p:nvSpPr>
        <p:spPr>
          <a:xfrm>
            <a:off x="3389500" y="171450"/>
            <a:ext cx="2346000" cy="4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Worldwide Profit vs. Month</a:t>
            </a:r>
            <a:endParaRPr>
              <a:latin typeface="Lato"/>
              <a:ea typeface="Lato"/>
              <a:cs typeface="Lato"/>
              <a:sym typeface="Lato"/>
            </a:endParaRPr>
          </a:p>
        </p:txBody>
      </p:sp>
      <p:sp>
        <p:nvSpPr>
          <p:cNvPr id="175" name="Google Shape;175;p17"/>
          <p:cNvSpPr/>
          <p:nvPr/>
        </p:nvSpPr>
        <p:spPr>
          <a:xfrm>
            <a:off x="148800" y="4529875"/>
            <a:ext cx="8846400" cy="5544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48800" y="712725"/>
            <a:ext cx="8846400" cy="36747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8"/>
          <p:cNvSpPr txBox="1">
            <a:spLocks noGrp="1"/>
          </p:cNvSpPr>
          <p:nvPr>
            <p:ph type="body" idx="1"/>
          </p:nvPr>
        </p:nvSpPr>
        <p:spPr>
          <a:xfrm>
            <a:off x="199188" y="4419800"/>
            <a:ext cx="8982600" cy="48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latin typeface="Times New Roman"/>
                <a:ea typeface="Times New Roman"/>
                <a:cs typeface="Times New Roman"/>
                <a:sym typeface="Times New Roman"/>
              </a:rPr>
              <a:t>Shows a boxplot of the previous graph. Still shows May, June, July, November, and December as months with the highest worldwide profits. </a:t>
            </a:r>
            <a:endParaRPr sz="1200" b="1">
              <a:latin typeface="Times New Roman"/>
              <a:ea typeface="Times New Roman"/>
              <a:cs typeface="Times New Roman"/>
              <a:sym typeface="Times New Roman"/>
            </a:endParaRPr>
          </a:p>
        </p:txBody>
      </p:sp>
      <p:pic>
        <p:nvPicPr>
          <p:cNvPr id="183" name="Google Shape;183;p18"/>
          <p:cNvPicPr preferRelativeResize="0"/>
          <p:nvPr/>
        </p:nvPicPr>
        <p:blipFill>
          <a:blip r:embed="rId3">
            <a:alphaModFix/>
          </a:blip>
          <a:stretch>
            <a:fillRect/>
          </a:stretch>
        </p:blipFill>
        <p:spPr>
          <a:xfrm>
            <a:off x="199200" y="666363"/>
            <a:ext cx="8745600" cy="3647975"/>
          </a:xfrm>
          <a:prstGeom prst="rect">
            <a:avLst/>
          </a:prstGeom>
          <a:noFill/>
          <a:ln>
            <a:noFill/>
          </a:ln>
        </p:spPr>
      </p:pic>
      <p:sp>
        <p:nvSpPr>
          <p:cNvPr id="184" name="Google Shape;184;p18"/>
          <p:cNvSpPr txBox="1"/>
          <p:nvPr/>
        </p:nvSpPr>
        <p:spPr>
          <a:xfrm>
            <a:off x="2782050" y="131025"/>
            <a:ext cx="3579900" cy="4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Times New Roman"/>
                <a:ea typeface="Times New Roman"/>
                <a:cs typeface="Times New Roman"/>
                <a:sym typeface="Times New Roman"/>
              </a:rPr>
              <a:t>Worldwide Profit vs Release Month Box Plot</a:t>
            </a:r>
            <a:endParaRPr b="1">
              <a:solidFill>
                <a:schemeClr val="lt1"/>
              </a:solidFill>
              <a:latin typeface="Times New Roman"/>
              <a:ea typeface="Times New Roman"/>
              <a:cs typeface="Times New Roman"/>
              <a:sym typeface="Times New Roman"/>
            </a:endParaRPr>
          </a:p>
        </p:txBody>
      </p:sp>
      <p:sp>
        <p:nvSpPr>
          <p:cNvPr id="185" name="Google Shape;185;p18"/>
          <p:cNvSpPr/>
          <p:nvPr/>
        </p:nvSpPr>
        <p:spPr>
          <a:xfrm>
            <a:off x="199200" y="4419800"/>
            <a:ext cx="8745600" cy="6516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99200" y="666375"/>
            <a:ext cx="8745600" cy="36480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9"/>
          <p:cNvPicPr preferRelativeResize="0"/>
          <p:nvPr/>
        </p:nvPicPr>
        <p:blipFill>
          <a:blip r:embed="rId3">
            <a:alphaModFix/>
          </a:blip>
          <a:stretch>
            <a:fillRect/>
          </a:stretch>
        </p:blipFill>
        <p:spPr>
          <a:xfrm>
            <a:off x="1918650" y="80975"/>
            <a:ext cx="7152250" cy="4981551"/>
          </a:xfrm>
          <a:prstGeom prst="rect">
            <a:avLst/>
          </a:prstGeom>
          <a:noFill/>
          <a:ln>
            <a:noFill/>
          </a:ln>
        </p:spPr>
      </p:pic>
      <p:sp>
        <p:nvSpPr>
          <p:cNvPr id="192" name="Google Shape;192;p19"/>
          <p:cNvSpPr txBox="1"/>
          <p:nvPr/>
        </p:nvSpPr>
        <p:spPr>
          <a:xfrm>
            <a:off x="290250" y="2184300"/>
            <a:ext cx="1388100" cy="7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lt1"/>
                </a:solidFill>
                <a:latin typeface="Times New Roman"/>
                <a:ea typeface="Times New Roman"/>
                <a:cs typeface="Times New Roman"/>
                <a:sym typeface="Times New Roman"/>
              </a:rPr>
              <a:t>Top 5 Genres per Month based on Worldwide Profit:</a:t>
            </a:r>
            <a:endParaRPr sz="1200" b="1">
              <a:solidFill>
                <a:schemeClr val="lt1"/>
              </a:solidFill>
              <a:latin typeface="Times New Roman"/>
              <a:ea typeface="Times New Roman"/>
              <a:cs typeface="Times New Roman"/>
              <a:sym typeface="Times New Roman"/>
            </a:endParaRPr>
          </a:p>
        </p:txBody>
      </p:sp>
      <p:sp>
        <p:nvSpPr>
          <p:cNvPr id="193" name="Google Shape;193;p19"/>
          <p:cNvSpPr/>
          <p:nvPr/>
        </p:nvSpPr>
        <p:spPr>
          <a:xfrm>
            <a:off x="238650" y="2202300"/>
            <a:ext cx="1491300" cy="7389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918650" y="80975"/>
            <a:ext cx="7152300" cy="49815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3218400" y="239775"/>
            <a:ext cx="2707200" cy="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latin typeface="Times New Roman"/>
                <a:ea typeface="Times New Roman"/>
                <a:cs typeface="Times New Roman"/>
                <a:sym typeface="Times New Roman"/>
              </a:rPr>
              <a:t>Conclusion</a:t>
            </a:r>
            <a:endParaRPr sz="4000" b="1">
              <a:latin typeface="Times New Roman"/>
              <a:ea typeface="Times New Roman"/>
              <a:cs typeface="Times New Roman"/>
              <a:sym typeface="Times New Roman"/>
            </a:endParaRPr>
          </a:p>
        </p:txBody>
      </p:sp>
      <p:sp>
        <p:nvSpPr>
          <p:cNvPr id="200" name="Google Shape;200;p20"/>
          <p:cNvSpPr txBox="1">
            <a:spLocks noGrp="1"/>
          </p:cNvSpPr>
          <p:nvPr>
            <p:ph type="body" idx="1"/>
          </p:nvPr>
        </p:nvSpPr>
        <p:spPr>
          <a:xfrm>
            <a:off x="562625" y="1587050"/>
            <a:ext cx="7850700" cy="3087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Special emphasis should be given to the international market due to its rapid growth compared with the domestic market. This can be done with a greater allocation of overall marketing budget towards that market, with the utilization of social media, along with focusing on stories, characters, and ideas that are of interest to other countries and regions.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Release movies during one of these months in one or more of these genres:</a:t>
            </a:r>
            <a:endParaRPr sz="1200" b="1">
              <a:latin typeface="Times New Roman"/>
              <a:ea typeface="Times New Roman"/>
              <a:cs typeface="Times New Roman"/>
              <a:sym typeface="Times New Roman"/>
            </a:endParaRPr>
          </a:p>
          <a:p>
            <a:pPr marL="914400" lvl="1"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May: Animation, Sci-Fi, and/or Adventure. </a:t>
            </a:r>
            <a:endParaRPr sz="1200" b="1">
              <a:latin typeface="Times New Roman"/>
              <a:ea typeface="Times New Roman"/>
              <a:cs typeface="Times New Roman"/>
              <a:sym typeface="Times New Roman"/>
            </a:endParaRPr>
          </a:p>
          <a:p>
            <a:pPr marL="914400" lvl="1"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June: Animation, Adventure, and/or Sci-Fi. </a:t>
            </a:r>
            <a:endParaRPr sz="1200" b="1">
              <a:latin typeface="Times New Roman"/>
              <a:ea typeface="Times New Roman"/>
              <a:cs typeface="Times New Roman"/>
              <a:sym typeface="Times New Roman"/>
            </a:endParaRPr>
          </a:p>
          <a:p>
            <a:pPr marL="914400" lvl="1"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July: War, Animation, and/or Musical. </a:t>
            </a:r>
            <a:endParaRPr sz="1200" b="1">
              <a:latin typeface="Times New Roman"/>
              <a:ea typeface="Times New Roman"/>
              <a:cs typeface="Times New Roman"/>
              <a:sym typeface="Times New Roman"/>
            </a:endParaRPr>
          </a:p>
          <a:p>
            <a:pPr marL="914400" lvl="1"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November: Animation, Adventure, and/or Family. </a:t>
            </a:r>
            <a:endParaRPr sz="1200" b="1">
              <a:latin typeface="Times New Roman"/>
              <a:ea typeface="Times New Roman"/>
              <a:cs typeface="Times New Roman"/>
              <a:sym typeface="Times New Roman"/>
            </a:endParaRPr>
          </a:p>
          <a:p>
            <a:pPr marL="914400" lvl="1"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December: Fantasy, Adventure, and/or Action.</a:t>
            </a:r>
            <a:endParaRPr sz="1200" b="1">
              <a:latin typeface="Times New Roman"/>
              <a:ea typeface="Times New Roman"/>
              <a:cs typeface="Times New Roman"/>
              <a:sym typeface="Times New Roman"/>
            </a:endParaRPr>
          </a:p>
          <a:p>
            <a:pPr marL="457200" lvl="0"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If the release month cannot be predetermined, then focus on the following genres: </a:t>
            </a:r>
            <a:endParaRPr sz="1200" b="1">
              <a:latin typeface="Times New Roman"/>
              <a:ea typeface="Times New Roman"/>
              <a:cs typeface="Times New Roman"/>
              <a:sym typeface="Times New Roman"/>
            </a:endParaRPr>
          </a:p>
          <a:p>
            <a:pPr marL="914400" lvl="1" indent="-304800" algn="l" rtl="0">
              <a:lnSpc>
                <a:spcPct val="135714"/>
              </a:lnSpc>
              <a:spcBef>
                <a:spcPts val="0"/>
              </a:spcBef>
              <a:spcAft>
                <a:spcPts val="0"/>
              </a:spcAft>
              <a:buSzPts val="1200"/>
              <a:buFont typeface="Times New Roman"/>
              <a:buChar char="○"/>
            </a:pPr>
            <a:r>
              <a:rPr lang="en" sz="1200" b="1">
                <a:latin typeface="Times New Roman"/>
                <a:ea typeface="Times New Roman"/>
                <a:cs typeface="Times New Roman"/>
                <a:sym typeface="Times New Roman"/>
              </a:rPr>
              <a:t>Animation, Adventure, Sci-Fi, Family, and/or Action.</a:t>
            </a:r>
            <a:endParaRPr sz="1200" b="1">
              <a:latin typeface="Times New Roman"/>
              <a:ea typeface="Times New Roman"/>
              <a:cs typeface="Times New Roman"/>
              <a:sym typeface="Times New Roman"/>
            </a:endParaRPr>
          </a:p>
        </p:txBody>
      </p:sp>
      <p:sp>
        <p:nvSpPr>
          <p:cNvPr id="201" name="Google Shape;201;p20"/>
          <p:cNvSpPr/>
          <p:nvPr/>
        </p:nvSpPr>
        <p:spPr>
          <a:xfrm>
            <a:off x="537125" y="1553900"/>
            <a:ext cx="7901700" cy="31542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2990400" y="852200"/>
            <a:ext cx="3163200" cy="8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Times New Roman"/>
                <a:ea typeface="Times New Roman"/>
                <a:cs typeface="Times New Roman"/>
                <a:sym typeface="Times New Roman"/>
              </a:rPr>
              <a:t>Next Steps</a:t>
            </a:r>
            <a:endParaRPr sz="4800" b="1">
              <a:latin typeface="Times New Roman"/>
              <a:ea typeface="Times New Roman"/>
              <a:cs typeface="Times New Roman"/>
              <a:sym typeface="Times New Roman"/>
            </a:endParaRPr>
          </a:p>
        </p:txBody>
      </p:sp>
      <p:sp>
        <p:nvSpPr>
          <p:cNvPr id="207" name="Google Shape;207;p21"/>
          <p:cNvSpPr txBox="1">
            <a:spLocks noGrp="1"/>
          </p:cNvSpPr>
          <p:nvPr>
            <p:ph type="body" idx="1"/>
          </p:nvPr>
        </p:nvSpPr>
        <p:spPr>
          <a:xfrm>
            <a:off x="586550" y="2404250"/>
            <a:ext cx="7485300" cy="200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Gathering data to show the relationship between domestic and global marketing budgets to domestic and global profits.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To find which genres and storylines are most appealing to growing international markets, such as China.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To find which directors, actors, and actresses are most popular in those international markets as well.</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To find which movie lengths generate the most worldwide profits per genre.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To generate a model that predicts the ROI with specific marketing budgets, genres and directors. </a:t>
            </a:r>
            <a:endParaRPr sz="1200" b="1">
              <a:latin typeface="Times New Roman"/>
              <a:ea typeface="Times New Roman"/>
              <a:cs typeface="Times New Roman"/>
              <a:sym typeface="Times New Roman"/>
            </a:endParaRPr>
          </a:p>
        </p:txBody>
      </p:sp>
      <p:sp>
        <p:nvSpPr>
          <p:cNvPr id="208" name="Google Shape;208;p21"/>
          <p:cNvSpPr/>
          <p:nvPr/>
        </p:nvSpPr>
        <p:spPr>
          <a:xfrm>
            <a:off x="586550" y="2404250"/>
            <a:ext cx="7700100" cy="16425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Lato</vt:lpstr>
      <vt:lpstr>Montserrat</vt:lpstr>
      <vt:lpstr>Arial</vt:lpstr>
      <vt:lpstr>Courier New</vt:lpstr>
      <vt:lpstr>Focus</vt:lpstr>
      <vt:lpstr>Module 1: Final Project </vt:lpstr>
      <vt:lpstr>PowerPoint Presentation</vt:lpstr>
      <vt:lpstr>PowerPoint Presentation</vt:lpstr>
      <vt:lpstr>PowerPoint Presentation</vt:lpstr>
      <vt:lpstr>PowerPoint Presentation</vt:lpstr>
      <vt:lpstr>PowerPoint Presentation</vt:lpstr>
      <vt:lpstr>PowerPoint Presentation</vt:lpstr>
      <vt:lpstr>Conclusion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Final Project </dc:title>
  <cp:lastModifiedBy>hcain</cp:lastModifiedBy>
  <cp:revision>1</cp:revision>
  <dcterms:modified xsi:type="dcterms:W3CDTF">2020-03-30T00:50:51Z</dcterms:modified>
</cp:coreProperties>
</file>