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70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43" d="100"/>
          <a:sy n="43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97979" y="12360581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941297804_1296x1457.jpg"/>
          <p:cNvSpPr>
            <a:spLocks noGrp="1"/>
          </p:cNvSpPr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915009552_2264x1509.jpg"/>
          <p:cNvSpPr>
            <a:spLocks noGrp="1"/>
          </p:cNvSpPr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519873_3318x2212.jpg"/>
          <p:cNvSpPr>
            <a:spLocks noGrp="1"/>
          </p:cNvSpPr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740519873_3318x2212.jpg"/>
          <p:cNvSpPr>
            <a:spLocks noGrp="1"/>
          </p:cNvSpPr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740519873_3318x2212.jpg"/>
          <p:cNvSpPr>
            <a:spLocks noGrp="1"/>
          </p:cNvSpPr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2" name="Image"/>
          <p:cNvSpPr>
            <a:spLocks noGrp="1"/>
          </p:cNvSpPr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0" name="Image"/>
          <p:cNvSpPr>
            <a:spLocks noGrp="1"/>
          </p:cNvSpPr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9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uya Matalka &amp; Maria Galdin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Lua</a:t>
            </a:r>
            <a:r>
              <a:rPr lang="en-US" dirty="0" err="1"/>
              <a:t>y</a:t>
            </a:r>
            <a:r>
              <a:rPr dirty="0"/>
              <a:t> </a:t>
            </a:r>
            <a:r>
              <a:rPr dirty="0" err="1"/>
              <a:t>Matalka</a:t>
            </a:r>
            <a:r>
              <a:rPr dirty="0"/>
              <a:t> &amp; Maria </a:t>
            </a:r>
            <a:r>
              <a:rPr dirty="0" err="1"/>
              <a:t>Galdina</a:t>
            </a:r>
            <a:endParaRPr dirty="0"/>
          </a:p>
        </p:txBody>
      </p:sp>
      <p:sp>
        <p:nvSpPr>
          <p:cNvPr id="151" name="Chest X-Ray Pneumonia…"/>
          <p:cNvSpPr txBox="1">
            <a:spLocks noGrp="1"/>
          </p:cNvSpPr>
          <p:nvPr>
            <p:ph type="ctrTitle"/>
          </p:nvPr>
        </p:nvSpPr>
        <p:spPr>
          <a:xfrm>
            <a:off x="1663821" y="1826085"/>
            <a:ext cx="13977327" cy="738878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Chest X-Ray Pneumonia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</a:t>
            </a:r>
            <a:r>
              <a:rPr dirty="0"/>
              <a:t>etection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clusion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Conclusion</a:t>
            </a:r>
          </a:p>
        </p:txBody>
      </p:sp>
      <p:sp>
        <p:nvSpPr>
          <p:cNvPr id="214" name="CNN model can be used under the supervision of a radiologist to enhance accuracy to improve hospitals’ treatment"/>
          <p:cNvSpPr txBox="1"/>
          <p:nvPr/>
        </p:nvSpPr>
        <p:spPr>
          <a:xfrm>
            <a:off x="13247530" y="3451939"/>
            <a:ext cx="9091479" cy="803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46100" indent="-546100">
              <a:buClr>
                <a:srgbClr val="7D3859"/>
              </a:buClr>
              <a:buSzPct val="150000"/>
              <a:buChar char="✓"/>
            </a:lvl1pPr>
          </a:lstStyle>
          <a:p>
            <a:r>
              <a:rPr lang="en-US" dirty="0"/>
              <a:t>With a 100% sensitivity/recall, if a patient tests negative with this CNN model, it is highly likely that they do not have pneumonia.</a:t>
            </a:r>
          </a:p>
          <a:p>
            <a:r>
              <a:rPr lang="en-US" dirty="0"/>
              <a:t>Thus, this model can be used to quickly screen patients without pneumonia.</a:t>
            </a:r>
          </a:p>
          <a:p>
            <a:r>
              <a:rPr lang="en-US" dirty="0"/>
              <a:t>If a patient tests positive, a doctor needs to examine the x-rays and determine if it is a false positive, although the false positive rate is low with this model.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ommendations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Recommendations</a:t>
            </a:r>
          </a:p>
        </p:txBody>
      </p:sp>
      <p:sp>
        <p:nvSpPr>
          <p:cNvPr id="217" name="Integrate our model into medical apps"/>
          <p:cNvSpPr/>
          <p:nvPr/>
        </p:nvSpPr>
        <p:spPr>
          <a:xfrm>
            <a:off x="12007852" y="2713147"/>
            <a:ext cx="11417301" cy="370783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Using the model to quickly screen patients without pneumonia, especially when resources are low and/or time is limited</a:t>
            </a:r>
            <a:endParaRPr dirty="0"/>
          </a:p>
        </p:txBody>
      </p:sp>
      <p:sp>
        <p:nvSpPr>
          <p:cNvPr id="219" name="Rounded Rectangle"/>
          <p:cNvSpPr/>
          <p:nvPr/>
        </p:nvSpPr>
        <p:spPr>
          <a:xfrm>
            <a:off x="12007851" y="877474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Integrate this model into medical apps for easy screening in different settings  </a:t>
            </a:r>
          </a:p>
          <a:p>
            <a: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sp>
        <p:nvSpPr>
          <p:cNvPr id="220" name="World"/>
          <p:cNvSpPr/>
          <p:nvPr/>
        </p:nvSpPr>
        <p:spPr>
          <a:xfrm>
            <a:off x="12434056" y="311897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1" name="Face Mask"/>
          <p:cNvSpPr/>
          <p:nvPr/>
        </p:nvSpPr>
        <p:spPr>
          <a:xfrm>
            <a:off x="12434056" y="9108898"/>
            <a:ext cx="1159841" cy="136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urther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Further </a:t>
            </a:r>
          </a:p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Research</a:t>
            </a:r>
          </a:p>
        </p:txBody>
      </p:sp>
      <p:sp>
        <p:nvSpPr>
          <p:cNvPr id="224" name="Identifying viral or bacterial pneumonia…"/>
          <p:cNvSpPr/>
          <p:nvPr/>
        </p:nvSpPr>
        <p:spPr>
          <a:xfrm>
            <a:off x="12282435" y="107328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Further categorization of pneumonia X-rays into bacterial, viral, or other culprits</a:t>
            </a:r>
            <a:endParaRPr dirty="0"/>
          </a:p>
        </p:txBody>
      </p:sp>
      <p:sp>
        <p:nvSpPr>
          <p:cNvPr id="225" name="Identifying other diseases using X-ray and MLT"/>
          <p:cNvSpPr/>
          <p:nvPr/>
        </p:nvSpPr>
        <p:spPr>
          <a:xfrm>
            <a:off x="12282435" y="393821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Identifying other </a:t>
            </a:r>
            <a:r>
              <a:rPr lang="en-US" dirty="0"/>
              <a:t>respiratory illnesses</a:t>
            </a:r>
            <a:r>
              <a:rPr dirty="0"/>
              <a:t> using X-ray</a:t>
            </a:r>
            <a:r>
              <a:rPr lang="en-US" dirty="0"/>
              <a:t>s</a:t>
            </a:r>
            <a:r>
              <a:rPr dirty="0"/>
              <a:t> and MLT</a:t>
            </a:r>
          </a:p>
        </p:txBody>
      </p:sp>
      <p:sp>
        <p:nvSpPr>
          <p:cNvPr id="226" name="Use GridSearch on GPU for discover better parameters for system"/>
          <p:cNvSpPr/>
          <p:nvPr/>
        </p:nvSpPr>
        <p:spPr>
          <a:xfrm>
            <a:off x="12282435" y="6876291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Use </a:t>
            </a:r>
            <a:r>
              <a:rPr dirty="0" err="1"/>
              <a:t>GridSearch</a:t>
            </a:r>
            <a:r>
              <a:rPr dirty="0"/>
              <a:t> on GPU </a:t>
            </a:r>
            <a:r>
              <a:rPr lang="en-US" dirty="0"/>
              <a:t>for </a:t>
            </a:r>
            <a:r>
              <a:rPr dirty="0"/>
              <a:t>better </a:t>
            </a:r>
            <a:r>
              <a:rPr lang="en-US" dirty="0"/>
              <a:t>hyper</a:t>
            </a:r>
            <a:r>
              <a:rPr dirty="0"/>
              <a:t>parameter</a:t>
            </a:r>
            <a:r>
              <a:rPr lang="en-US" dirty="0"/>
              <a:t> optimization</a:t>
            </a:r>
            <a:endParaRPr dirty="0"/>
          </a:p>
        </p:txBody>
      </p:sp>
      <p:sp>
        <p:nvSpPr>
          <p:cNvPr id="227" name="Try to improve data imbalance"/>
          <p:cNvSpPr/>
          <p:nvPr/>
        </p:nvSpPr>
        <p:spPr>
          <a:xfrm>
            <a:off x="12282435" y="966808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Gather more normal X-rays to improve overall accuracy and precision scores</a:t>
            </a:r>
            <a:endParaRPr dirty="0"/>
          </a:p>
        </p:txBody>
      </p:sp>
      <p:sp>
        <p:nvSpPr>
          <p:cNvPr id="228" name="Bacteria"/>
          <p:cNvSpPr/>
          <p:nvPr/>
        </p:nvSpPr>
        <p:spPr>
          <a:xfrm rot="2263674">
            <a:off x="12822609" y="1129062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8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8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8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9" name="DNA"/>
          <p:cNvSpPr/>
          <p:nvPr/>
        </p:nvSpPr>
        <p:spPr>
          <a:xfrm rot="19076680">
            <a:off x="12923769" y="4189360"/>
            <a:ext cx="557989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30" name="Clock"/>
          <p:cNvSpPr/>
          <p:nvPr/>
        </p:nvSpPr>
        <p:spPr>
          <a:xfrm>
            <a:off x="12727057" y="718415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6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40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40"/>
                </a:cubicBezTo>
                <a:close/>
                <a:moveTo>
                  <a:pt x="14696" y="17240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40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31" name="Bar Chart"/>
          <p:cNvSpPr/>
          <p:nvPr/>
        </p:nvSpPr>
        <p:spPr>
          <a:xfrm>
            <a:off x="12866921" y="10049931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 YOU!…"/>
          <p:cNvSpPr txBox="1"/>
          <p:nvPr/>
        </p:nvSpPr>
        <p:spPr>
          <a:xfrm>
            <a:off x="8536501" y="5331155"/>
            <a:ext cx="7542341" cy="5289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THANK YOU! </a:t>
            </a:r>
          </a:p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/>
          </a:p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206" name="conf_matrix.png" descr="conf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338" y="2423383"/>
            <a:ext cx="9985430" cy="8869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ore.png" descr="score.png"/>
          <p:cNvPicPr>
            <a:picLocks noChangeAspect="1"/>
          </p:cNvPicPr>
          <p:nvPr/>
        </p:nvPicPr>
        <p:blipFill>
          <a:blip r:embed="rId3"/>
          <a:srcRect t="19395" r="50798"/>
          <a:stretch>
            <a:fillRect/>
          </a:stretch>
        </p:blipFill>
        <p:spPr>
          <a:xfrm>
            <a:off x="1740680" y="8948161"/>
            <a:ext cx="7519101" cy="32299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sult"/>
          <p:cNvSpPr txBox="1"/>
          <p:nvPr/>
        </p:nvSpPr>
        <p:spPr>
          <a:xfrm>
            <a:off x="2937076" y="3053221"/>
            <a:ext cx="5126404" cy="1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512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211" name="images.png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5" y="3749631"/>
            <a:ext cx="20481293" cy="5899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tents"/>
          <p:cNvSpPr/>
          <p:nvPr/>
        </p:nvSpPr>
        <p:spPr>
          <a:xfrm>
            <a:off x="-1" y="1910"/>
            <a:ext cx="11771484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Contents</a:t>
            </a:r>
          </a:p>
        </p:txBody>
      </p:sp>
      <p:sp>
        <p:nvSpPr>
          <p:cNvPr id="154" name="Introduction"/>
          <p:cNvSpPr/>
          <p:nvPr/>
        </p:nvSpPr>
        <p:spPr>
          <a:xfrm>
            <a:off x="12504593" y="1260493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Introduction</a:t>
            </a:r>
          </a:p>
        </p:txBody>
      </p:sp>
      <p:sp>
        <p:nvSpPr>
          <p:cNvPr id="155" name="Results"/>
          <p:cNvSpPr/>
          <p:nvPr/>
        </p:nvSpPr>
        <p:spPr>
          <a:xfrm>
            <a:off x="12504593" y="10724552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Results</a:t>
            </a:r>
          </a:p>
        </p:txBody>
      </p:sp>
      <p:sp>
        <p:nvSpPr>
          <p:cNvPr id="156" name="Research Goal"/>
          <p:cNvSpPr/>
          <p:nvPr/>
        </p:nvSpPr>
        <p:spPr>
          <a:xfrm>
            <a:off x="12504593" y="3626508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Research Goal</a:t>
            </a:r>
          </a:p>
        </p:txBody>
      </p:sp>
      <p:sp>
        <p:nvSpPr>
          <p:cNvPr id="157" name="Data Gathering"/>
          <p:cNvSpPr/>
          <p:nvPr/>
        </p:nvSpPr>
        <p:spPr>
          <a:xfrm>
            <a:off x="12504593" y="5992523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Data Gathering</a:t>
            </a:r>
          </a:p>
        </p:txBody>
      </p:sp>
      <p:sp>
        <p:nvSpPr>
          <p:cNvPr id="158" name="Data Pre-Processing"/>
          <p:cNvSpPr/>
          <p:nvPr/>
        </p:nvSpPr>
        <p:spPr>
          <a:xfrm>
            <a:off x="12504593" y="8276176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Data Pre-Processing</a:t>
            </a:r>
          </a:p>
        </p:txBody>
      </p:sp>
      <p:sp>
        <p:nvSpPr>
          <p:cNvPr id="159" name="Bar Chart"/>
          <p:cNvSpPr/>
          <p:nvPr/>
        </p:nvSpPr>
        <p:spPr>
          <a:xfrm>
            <a:off x="12866623" y="10935732"/>
            <a:ext cx="1271683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0" name="Organization"/>
          <p:cNvSpPr/>
          <p:nvPr/>
        </p:nvSpPr>
        <p:spPr>
          <a:xfrm>
            <a:off x="12823328" y="8537870"/>
            <a:ext cx="1358273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1" name="Coins"/>
          <p:cNvSpPr/>
          <p:nvPr/>
        </p:nvSpPr>
        <p:spPr>
          <a:xfrm>
            <a:off x="13114770" y="6529575"/>
            <a:ext cx="775389" cy="777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2" name="Approved"/>
          <p:cNvSpPr/>
          <p:nvPr/>
        </p:nvSpPr>
        <p:spPr>
          <a:xfrm>
            <a:off x="12867464" y="3939559"/>
            <a:ext cx="1167286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3" name="Computer"/>
          <p:cNvSpPr/>
          <p:nvPr/>
        </p:nvSpPr>
        <p:spPr>
          <a:xfrm>
            <a:off x="12807564" y="1545057"/>
            <a:ext cx="1389801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ntroduction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Introduction</a:t>
            </a:r>
          </a:p>
        </p:txBody>
      </p:sp>
      <p:sp>
        <p:nvSpPr>
          <p:cNvPr id="166" name="Radiology is a branch of medicine where the disease diagnosed by examine X-ray images"/>
          <p:cNvSpPr/>
          <p:nvPr/>
        </p:nvSpPr>
        <p:spPr>
          <a:xfrm>
            <a:off x="12282435" y="107328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Radiology is a branch of medicine where the disease</a:t>
            </a:r>
            <a:r>
              <a:rPr lang="en-US" dirty="0"/>
              <a:t> is </a:t>
            </a:r>
            <a:r>
              <a:rPr dirty="0"/>
              <a:t>diagnosed by examin</a:t>
            </a:r>
            <a:r>
              <a:rPr lang="en-US" dirty="0"/>
              <a:t>ing</a:t>
            </a:r>
            <a:r>
              <a:rPr dirty="0"/>
              <a:t> X-ray images</a:t>
            </a:r>
          </a:p>
        </p:txBody>
      </p:sp>
      <p:sp>
        <p:nvSpPr>
          <p:cNvPr id="167" name="To reduce the human eye error and reduce time in diagnosing the disease medical centers implement computer aided systems for better diagnosis"/>
          <p:cNvSpPr/>
          <p:nvPr/>
        </p:nvSpPr>
        <p:spPr>
          <a:xfrm>
            <a:off x="12282435" y="393821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To reduce human</a:t>
            </a:r>
            <a:r>
              <a:rPr lang="en-US" dirty="0"/>
              <a:t> </a:t>
            </a:r>
            <a:r>
              <a:rPr dirty="0"/>
              <a:t>error and</a:t>
            </a:r>
            <a:r>
              <a:rPr lang="en-US" dirty="0"/>
              <a:t> the </a:t>
            </a:r>
            <a:r>
              <a:rPr dirty="0"/>
              <a:t>time </a:t>
            </a:r>
            <a:r>
              <a:rPr lang="en-US" dirty="0"/>
              <a:t>required for</a:t>
            </a:r>
            <a:r>
              <a:rPr dirty="0"/>
              <a:t> </a:t>
            </a:r>
            <a:r>
              <a:rPr lang="en-US" dirty="0"/>
              <a:t>a diagnosis, </a:t>
            </a:r>
            <a:r>
              <a:rPr dirty="0"/>
              <a:t>medical centers implement computer</a:t>
            </a:r>
            <a:r>
              <a:rPr lang="en-US" dirty="0"/>
              <a:t>-</a:t>
            </a:r>
            <a:r>
              <a:rPr dirty="0"/>
              <a:t>aided system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68" name="Machine learning techniques shown great results in image recognition"/>
          <p:cNvSpPr/>
          <p:nvPr/>
        </p:nvSpPr>
        <p:spPr>
          <a:xfrm>
            <a:off x="12282435" y="6803153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Machine learning techniques </a:t>
            </a:r>
            <a:r>
              <a:rPr lang="en-US" dirty="0"/>
              <a:t>have </a:t>
            </a:r>
            <a:r>
              <a:rPr dirty="0"/>
              <a:t>shown great </a:t>
            </a:r>
            <a:r>
              <a:rPr lang="en-US" dirty="0"/>
              <a:t>results with </a:t>
            </a:r>
            <a:r>
              <a:rPr dirty="0"/>
              <a:t>image recognition</a:t>
            </a:r>
            <a:r>
              <a:rPr lang="en-US" dirty="0"/>
              <a:t> in diagnostics</a:t>
            </a:r>
            <a:endParaRPr dirty="0"/>
          </a:p>
        </p:txBody>
      </p:sp>
      <p:sp>
        <p:nvSpPr>
          <p:cNvPr id="169" name="In this project we are trying to diagnose the Pneumonia from X-ray using MLT"/>
          <p:cNvSpPr/>
          <p:nvPr/>
        </p:nvSpPr>
        <p:spPr>
          <a:xfrm>
            <a:off x="12282435" y="966808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In this project we </a:t>
            </a:r>
            <a:r>
              <a:rPr lang="en-US" dirty="0"/>
              <a:t>attempt </a:t>
            </a:r>
            <a:r>
              <a:rPr dirty="0"/>
              <a:t>to diagnose </a:t>
            </a:r>
            <a:r>
              <a:rPr lang="en-US" dirty="0"/>
              <a:t>p</a:t>
            </a:r>
            <a:r>
              <a:rPr dirty="0"/>
              <a:t>neumonia from X-ray</a:t>
            </a:r>
            <a:r>
              <a:rPr lang="en-US" dirty="0"/>
              <a:t>s</a:t>
            </a:r>
            <a:r>
              <a:rPr dirty="0"/>
              <a:t> using </a:t>
            </a:r>
            <a:r>
              <a:rPr lang="en-US" dirty="0"/>
              <a:t>deep learning</a:t>
            </a:r>
            <a:endParaRPr dirty="0"/>
          </a:p>
        </p:txBody>
      </p:sp>
      <p:sp>
        <p:nvSpPr>
          <p:cNvPr id="170" name="Stethoscope"/>
          <p:cNvSpPr/>
          <p:nvPr/>
        </p:nvSpPr>
        <p:spPr>
          <a:xfrm>
            <a:off x="12818618" y="1448659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1" name="Microscope"/>
          <p:cNvSpPr/>
          <p:nvPr/>
        </p:nvSpPr>
        <p:spPr>
          <a:xfrm>
            <a:off x="12941785" y="4229239"/>
            <a:ext cx="1012215" cy="144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2" name="Molecule"/>
          <p:cNvSpPr/>
          <p:nvPr/>
        </p:nvSpPr>
        <p:spPr>
          <a:xfrm>
            <a:off x="12607864" y="7231593"/>
            <a:ext cx="1352440" cy="117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3" name="Lungs"/>
          <p:cNvSpPr/>
          <p:nvPr/>
        </p:nvSpPr>
        <p:spPr>
          <a:xfrm>
            <a:off x="12638785" y="9959108"/>
            <a:ext cx="1290598" cy="124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10776" y="0"/>
                </a:moveTo>
                <a:cubicBezTo>
                  <a:pt x="10331" y="2"/>
                  <a:pt x="9887" y="171"/>
                  <a:pt x="9887" y="500"/>
                </a:cubicBezTo>
                <a:lnTo>
                  <a:pt x="9887" y="4637"/>
                </a:lnTo>
                <a:cubicBezTo>
                  <a:pt x="9887" y="5159"/>
                  <a:pt x="9693" y="5633"/>
                  <a:pt x="9374" y="5990"/>
                </a:cubicBezTo>
                <a:cubicBezTo>
                  <a:pt x="9375" y="5536"/>
                  <a:pt x="9375" y="5157"/>
                  <a:pt x="9376" y="4882"/>
                </a:cubicBezTo>
                <a:cubicBezTo>
                  <a:pt x="9387" y="1538"/>
                  <a:pt x="7191" y="1111"/>
                  <a:pt x="4851" y="3667"/>
                </a:cubicBezTo>
                <a:cubicBezTo>
                  <a:pt x="679" y="8223"/>
                  <a:pt x="0" y="13172"/>
                  <a:pt x="0" y="19754"/>
                </a:cubicBezTo>
                <a:cubicBezTo>
                  <a:pt x="0" y="20743"/>
                  <a:pt x="613" y="21598"/>
                  <a:pt x="1570" y="21515"/>
                </a:cubicBezTo>
                <a:cubicBezTo>
                  <a:pt x="4705" y="21242"/>
                  <a:pt x="9376" y="19727"/>
                  <a:pt x="9376" y="16181"/>
                </a:cubicBezTo>
                <a:cubicBezTo>
                  <a:pt x="9376" y="14941"/>
                  <a:pt x="9373" y="11130"/>
                  <a:pt x="9373" y="8174"/>
                </a:cubicBezTo>
                <a:cubicBezTo>
                  <a:pt x="9918" y="7939"/>
                  <a:pt x="10398" y="7575"/>
                  <a:pt x="10776" y="7118"/>
                </a:cubicBezTo>
                <a:cubicBezTo>
                  <a:pt x="11164" y="7589"/>
                  <a:pt x="11660" y="7960"/>
                  <a:pt x="12226" y="8193"/>
                </a:cubicBezTo>
                <a:cubicBezTo>
                  <a:pt x="12226" y="11147"/>
                  <a:pt x="12224" y="14944"/>
                  <a:pt x="12224" y="16181"/>
                </a:cubicBezTo>
                <a:cubicBezTo>
                  <a:pt x="12224" y="19727"/>
                  <a:pt x="16894" y="21242"/>
                  <a:pt x="20029" y="21515"/>
                </a:cubicBezTo>
                <a:cubicBezTo>
                  <a:pt x="20985" y="21598"/>
                  <a:pt x="21600" y="20743"/>
                  <a:pt x="21600" y="19754"/>
                </a:cubicBezTo>
                <a:cubicBezTo>
                  <a:pt x="21600" y="13172"/>
                  <a:pt x="20921" y="8223"/>
                  <a:pt x="16749" y="3667"/>
                </a:cubicBezTo>
                <a:cubicBezTo>
                  <a:pt x="14409" y="1111"/>
                  <a:pt x="12213" y="1538"/>
                  <a:pt x="12224" y="4882"/>
                </a:cubicBezTo>
                <a:cubicBezTo>
                  <a:pt x="12225" y="5167"/>
                  <a:pt x="12225" y="5566"/>
                  <a:pt x="12226" y="6044"/>
                </a:cubicBezTo>
                <a:cubicBezTo>
                  <a:pt x="11878" y="5682"/>
                  <a:pt x="11662" y="5185"/>
                  <a:pt x="11662" y="4637"/>
                </a:cubicBezTo>
                <a:lnTo>
                  <a:pt x="11662" y="500"/>
                </a:lnTo>
                <a:cubicBezTo>
                  <a:pt x="11662" y="163"/>
                  <a:pt x="11220" y="-2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earch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Research 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Question</a:t>
            </a:r>
          </a:p>
        </p:txBody>
      </p:sp>
      <p:sp>
        <p:nvSpPr>
          <p:cNvPr id="176" name="Can we create a CNN model that can improve Pneumonia detection with recall score closer to as much as possible 100%?"/>
          <p:cNvSpPr txBox="1"/>
          <p:nvPr/>
        </p:nvSpPr>
        <p:spPr>
          <a:xfrm>
            <a:off x="13359498" y="5122463"/>
            <a:ext cx="9091478" cy="25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46100" indent="-546100">
              <a:buClr>
                <a:srgbClr val="7D3859"/>
              </a:buClr>
              <a:buSzPct val="150000"/>
              <a:buChar char="✓"/>
            </a:lvl1pPr>
          </a:lstStyle>
          <a:p>
            <a:r>
              <a:rPr dirty="0"/>
              <a:t>Can we create a </a:t>
            </a:r>
            <a:r>
              <a:rPr lang="en-US" dirty="0"/>
              <a:t>deep learning </a:t>
            </a:r>
            <a:r>
              <a:rPr dirty="0"/>
              <a:t>model </a:t>
            </a:r>
            <a:r>
              <a:rPr lang="en-US" dirty="0"/>
              <a:t>that can classify x-ray images as having pneumonia with a 100% sensitivity/recall?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 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Gathering</a:t>
            </a:r>
          </a:p>
        </p:txBody>
      </p:sp>
      <p:sp>
        <p:nvSpPr>
          <p:cNvPr id="179" name="Stethoscope"/>
          <p:cNvSpPr/>
          <p:nvPr/>
        </p:nvSpPr>
        <p:spPr>
          <a:xfrm>
            <a:off x="12818619" y="1448659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0" name="Microscope"/>
          <p:cNvSpPr/>
          <p:nvPr/>
        </p:nvSpPr>
        <p:spPr>
          <a:xfrm>
            <a:off x="12941785" y="4229239"/>
            <a:ext cx="1012215" cy="144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1" name="Molecule"/>
          <p:cNvSpPr/>
          <p:nvPr/>
        </p:nvSpPr>
        <p:spPr>
          <a:xfrm>
            <a:off x="12607864" y="7231593"/>
            <a:ext cx="1352440" cy="117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2" name="Lungs"/>
          <p:cNvSpPr/>
          <p:nvPr/>
        </p:nvSpPr>
        <p:spPr>
          <a:xfrm>
            <a:off x="12638785" y="9959108"/>
            <a:ext cx="1290598" cy="124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10776" y="0"/>
                </a:moveTo>
                <a:cubicBezTo>
                  <a:pt x="10331" y="2"/>
                  <a:pt x="9887" y="171"/>
                  <a:pt x="9887" y="500"/>
                </a:cubicBezTo>
                <a:lnTo>
                  <a:pt x="9887" y="4637"/>
                </a:lnTo>
                <a:cubicBezTo>
                  <a:pt x="9887" y="5159"/>
                  <a:pt x="9693" y="5633"/>
                  <a:pt x="9374" y="5990"/>
                </a:cubicBezTo>
                <a:cubicBezTo>
                  <a:pt x="9375" y="5536"/>
                  <a:pt x="9375" y="5157"/>
                  <a:pt x="9376" y="4882"/>
                </a:cubicBezTo>
                <a:cubicBezTo>
                  <a:pt x="9387" y="1538"/>
                  <a:pt x="7191" y="1111"/>
                  <a:pt x="4851" y="3667"/>
                </a:cubicBezTo>
                <a:cubicBezTo>
                  <a:pt x="679" y="8223"/>
                  <a:pt x="0" y="13172"/>
                  <a:pt x="0" y="19754"/>
                </a:cubicBezTo>
                <a:cubicBezTo>
                  <a:pt x="0" y="20743"/>
                  <a:pt x="613" y="21598"/>
                  <a:pt x="1570" y="21515"/>
                </a:cubicBezTo>
                <a:cubicBezTo>
                  <a:pt x="4705" y="21242"/>
                  <a:pt x="9376" y="19727"/>
                  <a:pt x="9376" y="16181"/>
                </a:cubicBezTo>
                <a:cubicBezTo>
                  <a:pt x="9376" y="14941"/>
                  <a:pt x="9373" y="11130"/>
                  <a:pt x="9373" y="8174"/>
                </a:cubicBezTo>
                <a:cubicBezTo>
                  <a:pt x="9918" y="7939"/>
                  <a:pt x="10398" y="7575"/>
                  <a:pt x="10776" y="7118"/>
                </a:cubicBezTo>
                <a:cubicBezTo>
                  <a:pt x="11164" y="7589"/>
                  <a:pt x="11660" y="7960"/>
                  <a:pt x="12226" y="8193"/>
                </a:cubicBezTo>
                <a:cubicBezTo>
                  <a:pt x="12226" y="11147"/>
                  <a:pt x="12224" y="14944"/>
                  <a:pt x="12224" y="16181"/>
                </a:cubicBezTo>
                <a:cubicBezTo>
                  <a:pt x="12224" y="19727"/>
                  <a:pt x="16894" y="21242"/>
                  <a:pt x="20029" y="21515"/>
                </a:cubicBezTo>
                <a:cubicBezTo>
                  <a:pt x="20985" y="21598"/>
                  <a:pt x="21600" y="20743"/>
                  <a:pt x="21600" y="19754"/>
                </a:cubicBezTo>
                <a:cubicBezTo>
                  <a:pt x="21600" y="13172"/>
                  <a:pt x="20921" y="8223"/>
                  <a:pt x="16749" y="3667"/>
                </a:cubicBezTo>
                <a:cubicBezTo>
                  <a:pt x="14409" y="1111"/>
                  <a:pt x="12213" y="1538"/>
                  <a:pt x="12224" y="4882"/>
                </a:cubicBezTo>
                <a:cubicBezTo>
                  <a:pt x="12225" y="5167"/>
                  <a:pt x="12225" y="5566"/>
                  <a:pt x="12226" y="6044"/>
                </a:cubicBezTo>
                <a:cubicBezTo>
                  <a:pt x="11878" y="5682"/>
                  <a:pt x="11662" y="5185"/>
                  <a:pt x="11662" y="4637"/>
                </a:cubicBezTo>
                <a:lnTo>
                  <a:pt x="11662" y="500"/>
                </a:lnTo>
                <a:cubicBezTo>
                  <a:pt x="11662" y="163"/>
                  <a:pt x="11220" y="-2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3" name="Data for this project is extracted from Kaggle prepared dataset"/>
          <p:cNvSpPr/>
          <p:nvPr/>
        </p:nvSpPr>
        <p:spPr>
          <a:xfrm>
            <a:off x="12446243" y="217313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Data for this project is extracted from</a:t>
            </a:r>
            <a:r>
              <a:rPr lang="en-US" dirty="0"/>
              <a:t> a</a:t>
            </a:r>
            <a:r>
              <a:rPr dirty="0"/>
              <a:t> Kaggle</a:t>
            </a:r>
            <a:r>
              <a:rPr lang="en-US" dirty="0"/>
              <a:t> prepared </a:t>
            </a:r>
            <a:r>
              <a:rPr dirty="0"/>
              <a:t>datas</a:t>
            </a:r>
            <a:r>
              <a:rPr lang="en-US" dirty="0"/>
              <a:t>e</a:t>
            </a:r>
            <a:r>
              <a:rPr dirty="0"/>
              <a:t>t</a:t>
            </a:r>
          </a:p>
        </p:txBody>
      </p:sp>
      <p:sp>
        <p:nvSpPr>
          <p:cNvPr id="184" name="There are 5,856 X-Ray images in two categories (Pneumonia/Normal = 4273/1583 )"/>
          <p:cNvSpPr/>
          <p:nvPr/>
        </p:nvSpPr>
        <p:spPr>
          <a:xfrm>
            <a:off x="12446243" y="532850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There are 5,856 X-Ray images in two categories (Pneumonia/Normal = 4273/1583 ) </a:t>
            </a:r>
          </a:p>
        </p:txBody>
      </p:sp>
      <p:sp>
        <p:nvSpPr>
          <p:cNvPr id="185" name="Images are in grayscale format, JPEG, different sizes"/>
          <p:cNvSpPr/>
          <p:nvPr/>
        </p:nvSpPr>
        <p:spPr>
          <a:xfrm>
            <a:off x="12446243" y="8483879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Images are in </a:t>
            </a:r>
            <a:r>
              <a:t>JPEG</a:t>
            </a:r>
            <a:r>
              <a:rPr lang="en-US"/>
              <a:t> format with</a:t>
            </a:r>
            <a:r>
              <a:t> </a:t>
            </a:r>
            <a:r>
              <a:rPr dirty="0"/>
              <a:t>different sizes </a:t>
            </a:r>
          </a:p>
        </p:txBody>
      </p:sp>
      <p:sp>
        <p:nvSpPr>
          <p:cNvPr id="186" name="Stethoscope"/>
          <p:cNvSpPr/>
          <p:nvPr/>
        </p:nvSpPr>
        <p:spPr>
          <a:xfrm>
            <a:off x="12990196" y="5703883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7" name="Coins"/>
          <p:cNvSpPr/>
          <p:nvPr/>
        </p:nvSpPr>
        <p:spPr>
          <a:xfrm>
            <a:off x="12813846" y="2553187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8" name="Shutter"/>
          <p:cNvSpPr/>
          <p:nvPr/>
        </p:nvSpPr>
        <p:spPr>
          <a:xfrm>
            <a:off x="12812892" y="886487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91" name="download.png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57" y="5260225"/>
            <a:ext cx="10449600" cy="7906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ownload (1).png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965" y="524490"/>
            <a:ext cx="10449599" cy="6439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20-06-27 at 5.16.29 AM.png" descr="Screen Shot 2020-06-27 at 5.16.2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635" y="7394280"/>
            <a:ext cx="12862638" cy="526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 </a:t>
            </a:r>
          </a:p>
          <a:p>
            <a:pPr lvl="3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Preprocessing</a:t>
            </a:r>
          </a:p>
        </p:txBody>
      </p:sp>
      <p:sp>
        <p:nvSpPr>
          <p:cNvPr id="196" name="Rescaling:  divided each image by 255"/>
          <p:cNvSpPr/>
          <p:nvPr/>
        </p:nvSpPr>
        <p:spPr>
          <a:xfrm>
            <a:off x="12282435" y="691440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	       </a:t>
            </a:r>
            <a:r>
              <a:rPr dirty="0"/>
              <a:t>Rescaling:  divided each image by 255</a:t>
            </a:r>
          </a:p>
        </p:txBody>
      </p:sp>
      <p:sp>
        <p:nvSpPr>
          <p:cNvPr id="197" name="Resizing: all images have 224x224 sizes"/>
          <p:cNvSpPr/>
          <p:nvPr/>
        </p:nvSpPr>
        <p:spPr>
          <a:xfrm>
            <a:off x="12282434" y="337672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Resizing: all images </a:t>
            </a:r>
            <a:r>
              <a:rPr lang="en-US" dirty="0"/>
              <a:t>sized to</a:t>
            </a:r>
            <a:r>
              <a:rPr dirty="0"/>
              <a:t> 224x224 </a:t>
            </a:r>
            <a:r>
              <a:rPr lang="en-US" dirty="0"/>
              <a:t>pixels</a:t>
            </a:r>
            <a:endParaRPr dirty="0"/>
          </a:p>
        </p:txBody>
      </p:sp>
      <p:sp>
        <p:nvSpPr>
          <p:cNvPr id="198" name="Rotation: changed by 10 degrees"/>
          <p:cNvSpPr/>
          <p:nvPr/>
        </p:nvSpPr>
        <p:spPr>
          <a:xfrm>
            <a:off x="12192000" y="5994702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10 </a:t>
            </a:r>
            <a:r>
              <a:rPr lang="en-US" dirty="0"/>
              <a:t>degrees range for random rotations</a:t>
            </a:r>
            <a:endParaRPr dirty="0"/>
          </a:p>
        </p:txBody>
      </p:sp>
      <p:sp>
        <p:nvSpPr>
          <p:cNvPr id="199" name="Also we used shearing transformation, randomly zooming inside picture and some horizontally flipping"/>
          <p:cNvSpPr/>
          <p:nvPr/>
        </p:nvSpPr>
        <p:spPr>
          <a:xfrm>
            <a:off x="12192000" y="8493630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     </a:t>
            </a:r>
            <a:r>
              <a:rPr dirty="0"/>
              <a:t>Also </a:t>
            </a:r>
            <a:r>
              <a:rPr lang="en-US" dirty="0"/>
              <a:t>used: </a:t>
            </a:r>
            <a:r>
              <a:rPr dirty="0"/>
              <a:t>shearing transformation</a:t>
            </a:r>
            <a:r>
              <a:rPr lang="en-US" dirty="0"/>
              <a:t>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zooming</a:t>
            </a:r>
            <a:r>
              <a:rPr lang="en-US" dirty="0"/>
              <a:t> </a:t>
            </a:r>
            <a:r>
              <a:rPr dirty="0"/>
              <a:t>and horizontal flipping</a:t>
            </a:r>
          </a:p>
        </p:txBody>
      </p:sp>
      <p:sp>
        <p:nvSpPr>
          <p:cNvPr id="200" name="Simple Frame"/>
          <p:cNvSpPr/>
          <p:nvPr/>
        </p:nvSpPr>
        <p:spPr>
          <a:xfrm>
            <a:off x="12820662" y="377420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2" y="0"/>
                </a:moveTo>
                <a:lnTo>
                  <a:pt x="2843" y="2560"/>
                </a:lnTo>
                <a:lnTo>
                  <a:pt x="18843" y="2560"/>
                </a:lnTo>
                <a:lnTo>
                  <a:pt x="21403" y="0"/>
                </a:lnTo>
                <a:lnTo>
                  <a:pt x="282" y="0"/>
                </a:lnTo>
                <a:close/>
                <a:moveTo>
                  <a:pt x="0" y="197"/>
                </a:moveTo>
                <a:lnTo>
                  <a:pt x="0" y="21403"/>
                </a:lnTo>
                <a:lnTo>
                  <a:pt x="2560" y="18841"/>
                </a:lnTo>
                <a:lnTo>
                  <a:pt x="2560" y="2759"/>
                </a:lnTo>
                <a:lnTo>
                  <a:pt x="0" y="197"/>
                </a:lnTo>
                <a:close/>
                <a:moveTo>
                  <a:pt x="21600" y="282"/>
                </a:moveTo>
                <a:lnTo>
                  <a:pt x="19040" y="2843"/>
                </a:lnTo>
                <a:lnTo>
                  <a:pt x="19040" y="18757"/>
                </a:lnTo>
                <a:lnTo>
                  <a:pt x="21600" y="21318"/>
                </a:lnTo>
                <a:lnTo>
                  <a:pt x="21600" y="282"/>
                </a:lnTo>
                <a:close/>
                <a:moveTo>
                  <a:pt x="2843" y="19040"/>
                </a:moveTo>
                <a:lnTo>
                  <a:pt x="282" y="21600"/>
                </a:lnTo>
                <a:lnTo>
                  <a:pt x="21403" y="21600"/>
                </a:lnTo>
                <a:lnTo>
                  <a:pt x="18841" y="19040"/>
                </a:lnTo>
                <a:lnTo>
                  <a:pt x="2843" y="19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1" name="Revise"/>
          <p:cNvSpPr/>
          <p:nvPr/>
        </p:nvSpPr>
        <p:spPr>
          <a:xfrm>
            <a:off x="12820662" y="64430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2" name="Ruler"/>
          <p:cNvSpPr/>
          <p:nvPr/>
        </p:nvSpPr>
        <p:spPr>
          <a:xfrm rot="2624291">
            <a:off x="12711280" y="9448551"/>
            <a:ext cx="1455618" cy="27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3" name="Bell Curve"/>
          <p:cNvSpPr/>
          <p:nvPr/>
        </p:nvSpPr>
        <p:spPr>
          <a:xfrm>
            <a:off x="12819820" y="1135710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1" name="Also we used shearing transformation, randomly zooming inside picture and some horizontally flipping">
            <a:extLst>
              <a:ext uri="{FF2B5EF4-FFF2-40B4-BE49-F238E27FC236}">
                <a16:creationId xmlns:a16="http://schemas.microsoft.com/office/drawing/2014/main" id="{9417C035-DEF2-429A-9529-E7C98E99F93D}"/>
              </a:ext>
            </a:extLst>
          </p:cNvPr>
          <p:cNvSpPr/>
          <p:nvPr/>
        </p:nvSpPr>
        <p:spPr>
          <a:xfrm>
            <a:off x="12192000" y="10992559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Subtracted the mean RGB value from each pixel (VGG16)          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sp>
        <p:nvSpPr>
          <p:cNvPr id="208" name="Result"/>
          <p:cNvSpPr txBox="1"/>
          <p:nvPr/>
        </p:nvSpPr>
        <p:spPr>
          <a:xfrm>
            <a:off x="873131" y="624344"/>
            <a:ext cx="3911328" cy="1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Result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755C30-5A17-40D5-BD94-1C0FC8FC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201781"/>
            <a:ext cx="9864994" cy="876226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B403-371B-4817-8FF7-AECB7DDCE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0" y="7776785"/>
            <a:ext cx="9987601" cy="4478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A8125-E4B7-4417-93D9-FF2A81FFF424}"/>
              </a:ext>
            </a:extLst>
          </p:cNvPr>
          <p:cNvSpPr txBox="1"/>
          <p:nvPr/>
        </p:nvSpPr>
        <p:spPr>
          <a:xfrm>
            <a:off x="11960352" y="1507643"/>
            <a:ext cx="8430768" cy="25463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94% overall accuracy</a:t>
            </a:r>
          </a:p>
          <a:p>
            <a:pPr marL="571500" marR="0" indent="-571500" algn="l" defTabSz="2438338" rtl="0" fontAlgn="auto" latinLnBrk="0" hangingPunc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100% recall</a:t>
            </a:r>
            <a:r>
              <a:rPr lang="en-US" dirty="0"/>
              <a:t>/sensitivity for the pneumonia class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3" name="Picture 2" descr="A picture containing building, sitting, person, lit&#10;&#10;Description automatically generated">
            <a:extLst>
              <a:ext uri="{FF2B5EF4-FFF2-40B4-BE49-F238E27FC236}">
                <a16:creationId xmlns:a16="http://schemas.microsoft.com/office/drawing/2014/main" id="{33E96539-2915-46A2-A4F9-35774EC4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86" y="3687678"/>
            <a:ext cx="22011828" cy="6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07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362</Words>
  <Application>Microsoft Office PowerPoint</Application>
  <PresentationFormat>Custom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Canela Bold</vt:lpstr>
      <vt:lpstr>Canela Deck Regular</vt:lpstr>
      <vt:lpstr>Canela Regular</vt:lpstr>
      <vt:lpstr>Canela Text Bold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Chest X-Ray Pneumonia 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X-Ray Pneumonia  Detection</dc:title>
  <dc:creator>hcain</dc:creator>
  <cp:lastModifiedBy>hcain</cp:lastModifiedBy>
  <cp:revision>9</cp:revision>
  <dcterms:modified xsi:type="dcterms:W3CDTF">2020-06-29T16:14:43Z</dcterms:modified>
</cp:coreProperties>
</file>