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2.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3.xml" ContentType="application/vnd.openxmlformats-officedocument.drawingml.chartshape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3" r:id="rId6"/>
    <p:sldId id="265" r:id="rId7"/>
    <p:sldId id="266" r:id="rId8"/>
    <p:sldId id="267" r:id="rId9"/>
    <p:sldId id="269" r:id="rId10"/>
    <p:sldId id="268" r:id="rId11"/>
    <p:sldId id="272" r:id="rId12"/>
    <p:sldId id="264"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2BA198-0BA1-45DC-B092-8776DAB088D0}" v="220" dt="2022-06-19T01:33:33.3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44"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 Bai" userId="a7a982ea496901a6" providerId="LiveId" clId="{862BA198-0BA1-45DC-B092-8776DAB088D0}"/>
    <pc:docChg chg="undo custSel addSld modSld sldOrd">
      <pc:chgData name="Lu Bai" userId="a7a982ea496901a6" providerId="LiveId" clId="{862BA198-0BA1-45DC-B092-8776DAB088D0}" dt="2022-06-19T01:48:10.348" v="8750" actId="20577"/>
      <pc:docMkLst>
        <pc:docMk/>
      </pc:docMkLst>
      <pc:sldChg chg="addSp modSp mod">
        <pc:chgData name="Lu Bai" userId="a7a982ea496901a6" providerId="LiveId" clId="{862BA198-0BA1-45DC-B092-8776DAB088D0}" dt="2022-06-18T02:01:52.704" v="7217" actId="1076"/>
        <pc:sldMkLst>
          <pc:docMk/>
          <pc:sldMk cId="2094047893" sldId="257"/>
        </pc:sldMkLst>
        <pc:spChg chg="mod">
          <ac:chgData name="Lu Bai" userId="a7a982ea496901a6" providerId="LiveId" clId="{862BA198-0BA1-45DC-B092-8776DAB088D0}" dt="2022-06-17T15:53:29.494" v="143" actId="113"/>
          <ac:spMkLst>
            <pc:docMk/>
            <pc:sldMk cId="2094047893" sldId="257"/>
            <ac:spMk id="2" creationId="{9E0A4A65-8BEF-DFF5-E85A-5252E91AE416}"/>
          </ac:spMkLst>
        </pc:spChg>
        <pc:spChg chg="add mod">
          <ac:chgData name="Lu Bai" userId="a7a982ea496901a6" providerId="LiveId" clId="{862BA198-0BA1-45DC-B092-8776DAB088D0}" dt="2022-06-18T02:01:52.704" v="7217" actId="1076"/>
          <ac:spMkLst>
            <pc:docMk/>
            <pc:sldMk cId="2094047893" sldId="257"/>
            <ac:spMk id="8" creationId="{DF7C1009-64F2-81BC-69AC-81FB19EDB9FE}"/>
          </ac:spMkLst>
        </pc:spChg>
      </pc:sldChg>
      <pc:sldChg chg="modSp mod">
        <pc:chgData name="Lu Bai" userId="a7a982ea496901a6" providerId="LiveId" clId="{862BA198-0BA1-45DC-B092-8776DAB088D0}" dt="2022-06-17T20:24:06.173" v="7215" actId="20577"/>
        <pc:sldMkLst>
          <pc:docMk/>
          <pc:sldMk cId="381038124" sldId="258"/>
        </pc:sldMkLst>
        <pc:spChg chg="mod">
          <ac:chgData name="Lu Bai" userId="a7a982ea496901a6" providerId="LiveId" clId="{862BA198-0BA1-45DC-B092-8776DAB088D0}" dt="2022-06-17T20:24:06.173" v="7215" actId="20577"/>
          <ac:spMkLst>
            <pc:docMk/>
            <pc:sldMk cId="381038124" sldId="258"/>
            <ac:spMk id="18" creationId="{2CC74D8A-0B54-35CD-859F-C9F5A64F1F74}"/>
          </ac:spMkLst>
        </pc:spChg>
      </pc:sldChg>
      <pc:sldChg chg="modSp mod">
        <pc:chgData name="Lu Bai" userId="a7a982ea496901a6" providerId="LiveId" clId="{862BA198-0BA1-45DC-B092-8776DAB088D0}" dt="2022-06-17T20:24:18.906" v="7216" actId="20577"/>
        <pc:sldMkLst>
          <pc:docMk/>
          <pc:sldMk cId="1865318491" sldId="259"/>
        </pc:sldMkLst>
        <pc:spChg chg="mod">
          <ac:chgData name="Lu Bai" userId="a7a982ea496901a6" providerId="LiveId" clId="{862BA198-0BA1-45DC-B092-8776DAB088D0}" dt="2022-06-17T20:24:18.906" v="7216" actId="20577"/>
          <ac:spMkLst>
            <pc:docMk/>
            <pc:sldMk cId="1865318491" sldId="259"/>
            <ac:spMk id="3" creationId="{C0B54B83-6709-29CD-A167-3FA2E4CCF40C}"/>
          </ac:spMkLst>
        </pc:spChg>
      </pc:sldChg>
      <pc:sldChg chg="modSp mod">
        <pc:chgData name="Lu Bai" userId="a7a982ea496901a6" providerId="LiveId" clId="{862BA198-0BA1-45DC-B092-8776DAB088D0}" dt="2022-06-19T01:34:30.457" v="7800" actId="20577"/>
        <pc:sldMkLst>
          <pc:docMk/>
          <pc:sldMk cId="2386043020" sldId="263"/>
        </pc:sldMkLst>
        <pc:spChg chg="mod">
          <ac:chgData name="Lu Bai" userId="a7a982ea496901a6" providerId="LiveId" clId="{862BA198-0BA1-45DC-B092-8776DAB088D0}" dt="2022-06-19T01:34:30.457" v="7800" actId="20577"/>
          <ac:spMkLst>
            <pc:docMk/>
            <pc:sldMk cId="2386043020" sldId="263"/>
            <ac:spMk id="7" creationId="{85130B09-1D3C-9A31-E5BB-49A56AAD2629}"/>
          </ac:spMkLst>
        </pc:spChg>
      </pc:sldChg>
      <pc:sldChg chg="addSp delSp modSp mod">
        <pc:chgData name="Lu Bai" userId="a7a982ea496901a6" providerId="LiveId" clId="{862BA198-0BA1-45DC-B092-8776DAB088D0}" dt="2022-06-19T01:48:10.348" v="8750" actId="20577"/>
        <pc:sldMkLst>
          <pc:docMk/>
          <pc:sldMk cId="3741631359" sldId="264"/>
        </pc:sldMkLst>
        <pc:spChg chg="mod">
          <ac:chgData name="Lu Bai" userId="a7a982ea496901a6" providerId="LiveId" clId="{862BA198-0BA1-45DC-B092-8776DAB088D0}" dt="2022-06-17T18:24:09.551" v="3739" actId="947"/>
          <ac:spMkLst>
            <pc:docMk/>
            <pc:sldMk cId="3741631359" sldId="264"/>
            <ac:spMk id="2" creationId="{5D2E85CE-6BBB-C363-0AA4-1CE5FF926724}"/>
          </ac:spMkLst>
        </pc:spChg>
        <pc:spChg chg="mod">
          <ac:chgData name="Lu Bai" userId="a7a982ea496901a6" providerId="LiveId" clId="{862BA198-0BA1-45DC-B092-8776DAB088D0}" dt="2022-06-17T18:50:35.599" v="4621" actId="207"/>
          <ac:spMkLst>
            <pc:docMk/>
            <pc:sldMk cId="3741631359" sldId="264"/>
            <ac:spMk id="3" creationId="{E62A568B-D753-F19D-09ED-CAA1CC2D10F5}"/>
          </ac:spMkLst>
        </pc:spChg>
        <pc:spChg chg="add del mod">
          <ac:chgData name="Lu Bai" userId="a7a982ea496901a6" providerId="LiveId" clId="{862BA198-0BA1-45DC-B092-8776DAB088D0}" dt="2022-06-17T18:26:59.279" v="3868"/>
          <ac:spMkLst>
            <pc:docMk/>
            <pc:sldMk cId="3741631359" sldId="264"/>
            <ac:spMk id="5" creationId="{36E411F1-6253-8C33-9D95-947581FF7291}"/>
          </ac:spMkLst>
        </pc:spChg>
        <pc:spChg chg="add del mod">
          <ac:chgData name="Lu Bai" userId="a7a982ea496901a6" providerId="LiveId" clId="{862BA198-0BA1-45DC-B092-8776DAB088D0}" dt="2022-06-17T18:38:51.663" v="4190" actId="478"/>
          <ac:spMkLst>
            <pc:docMk/>
            <pc:sldMk cId="3741631359" sldId="264"/>
            <ac:spMk id="16" creationId="{D06A630B-85FD-DE1C-7DDE-060178490BF7}"/>
          </ac:spMkLst>
        </pc:spChg>
        <pc:graphicFrameChg chg="add mod modGraphic">
          <ac:chgData name="Lu Bai" userId="a7a982ea496901a6" providerId="LiveId" clId="{862BA198-0BA1-45DC-B092-8776DAB088D0}" dt="2022-06-19T01:48:10.348" v="8750" actId="20577"/>
          <ac:graphicFrameMkLst>
            <pc:docMk/>
            <pc:sldMk cId="3741631359" sldId="264"/>
            <ac:graphicFrameMk id="4" creationId="{648733B5-3563-9251-A1F7-C9E7E00E7DFB}"/>
          </ac:graphicFrameMkLst>
        </pc:graphicFrameChg>
        <pc:cxnChg chg="add del mod">
          <ac:chgData name="Lu Bai" userId="a7a982ea496901a6" providerId="LiveId" clId="{862BA198-0BA1-45DC-B092-8776DAB088D0}" dt="2022-06-17T18:28:16.405" v="3897" actId="478"/>
          <ac:cxnSpMkLst>
            <pc:docMk/>
            <pc:sldMk cId="3741631359" sldId="264"/>
            <ac:cxnSpMk id="7" creationId="{97F60660-7DE4-01FB-6FB8-085C66C4752C}"/>
          </ac:cxnSpMkLst>
        </pc:cxnChg>
        <pc:cxnChg chg="add mod">
          <ac:chgData name="Lu Bai" userId="a7a982ea496901a6" providerId="LiveId" clId="{862BA198-0BA1-45DC-B092-8776DAB088D0}" dt="2022-06-17T18:50:51.981" v="4624" actId="1076"/>
          <ac:cxnSpMkLst>
            <pc:docMk/>
            <pc:sldMk cId="3741631359" sldId="264"/>
            <ac:cxnSpMk id="11" creationId="{448BDF7F-689B-2FC8-E835-F0AAAE18B978}"/>
          </ac:cxnSpMkLst>
        </pc:cxnChg>
        <pc:cxnChg chg="add mod">
          <ac:chgData name="Lu Bai" userId="a7a982ea496901a6" providerId="LiveId" clId="{862BA198-0BA1-45DC-B092-8776DAB088D0}" dt="2022-06-17T18:37:17.439" v="4182" actId="1076"/>
          <ac:cxnSpMkLst>
            <pc:docMk/>
            <pc:sldMk cId="3741631359" sldId="264"/>
            <ac:cxnSpMk id="13" creationId="{4C0A9F6F-9632-ECAF-768E-DB75CACB8064}"/>
          </ac:cxnSpMkLst>
        </pc:cxnChg>
        <pc:cxnChg chg="add mod">
          <ac:chgData name="Lu Bai" userId="a7a982ea496901a6" providerId="LiveId" clId="{862BA198-0BA1-45DC-B092-8776DAB088D0}" dt="2022-06-17T18:50:49.337" v="4623" actId="1076"/>
          <ac:cxnSpMkLst>
            <pc:docMk/>
            <pc:sldMk cId="3741631359" sldId="264"/>
            <ac:cxnSpMk id="15" creationId="{9238D96E-4769-0AE3-C331-E0DC1A108D5C}"/>
          </ac:cxnSpMkLst>
        </pc:cxnChg>
      </pc:sldChg>
      <pc:sldChg chg="addSp delSp modSp add mod">
        <pc:chgData name="Lu Bai" userId="a7a982ea496901a6" providerId="LiveId" clId="{862BA198-0BA1-45DC-B092-8776DAB088D0}" dt="2022-06-17T16:11:14.544" v="791" actId="14100"/>
        <pc:sldMkLst>
          <pc:docMk/>
          <pc:sldMk cId="559122395" sldId="266"/>
        </pc:sldMkLst>
        <pc:spChg chg="mod">
          <ac:chgData name="Lu Bai" userId="a7a982ea496901a6" providerId="LiveId" clId="{862BA198-0BA1-45DC-B092-8776DAB088D0}" dt="2022-06-17T15:41:26.656" v="26" actId="20577"/>
          <ac:spMkLst>
            <pc:docMk/>
            <pc:sldMk cId="559122395" sldId="266"/>
            <ac:spMk id="2" creationId="{63AD6F1A-FE61-69F2-258F-1D488E7A8E8F}"/>
          </ac:spMkLst>
        </pc:spChg>
        <pc:spChg chg="del mod">
          <ac:chgData name="Lu Bai" userId="a7a982ea496901a6" providerId="LiveId" clId="{862BA198-0BA1-45DC-B092-8776DAB088D0}" dt="2022-06-17T15:41:41.663" v="29" actId="478"/>
          <ac:spMkLst>
            <pc:docMk/>
            <pc:sldMk cId="559122395" sldId="266"/>
            <ac:spMk id="6" creationId="{A1323407-78CD-8C1E-52C1-9AECCEF7A5DA}"/>
          </ac:spMkLst>
        </pc:spChg>
        <pc:spChg chg="mod">
          <ac:chgData name="Lu Bai" userId="a7a982ea496901a6" providerId="LiveId" clId="{862BA198-0BA1-45DC-B092-8776DAB088D0}" dt="2022-06-17T16:10:57.191" v="786" actId="1076"/>
          <ac:spMkLst>
            <pc:docMk/>
            <pc:sldMk cId="559122395" sldId="266"/>
            <ac:spMk id="7" creationId="{85130B09-1D3C-9A31-E5BB-49A56AAD2629}"/>
          </ac:spMkLst>
        </pc:spChg>
        <pc:spChg chg="del mod">
          <ac:chgData name="Lu Bai" userId="a7a982ea496901a6" providerId="LiveId" clId="{862BA198-0BA1-45DC-B092-8776DAB088D0}" dt="2022-06-17T15:41:13.789" v="3" actId="478"/>
          <ac:spMkLst>
            <pc:docMk/>
            <pc:sldMk cId="559122395" sldId="266"/>
            <ac:spMk id="14" creationId="{2FF0F2B1-EF86-1FEF-29A7-D2BA6A087345}"/>
          </ac:spMkLst>
        </pc:spChg>
        <pc:graphicFrameChg chg="add mod">
          <ac:chgData name="Lu Bai" userId="a7a982ea496901a6" providerId="LiveId" clId="{862BA198-0BA1-45DC-B092-8776DAB088D0}" dt="2022-06-17T16:11:14.544" v="791" actId="14100"/>
          <ac:graphicFrameMkLst>
            <pc:docMk/>
            <pc:sldMk cId="559122395" sldId="266"/>
            <ac:graphicFrameMk id="8" creationId="{02E45704-7592-14B2-2A7E-4638B62C3CE2}"/>
          </ac:graphicFrameMkLst>
        </pc:graphicFrameChg>
        <pc:graphicFrameChg chg="del">
          <ac:chgData name="Lu Bai" userId="a7a982ea496901a6" providerId="LiveId" clId="{862BA198-0BA1-45DC-B092-8776DAB088D0}" dt="2022-06-17T15:41:38.009" v="27" actId="478"/>
          <ac:graphicFrameMkLst>
            <pc:docMk/>
            <pc:sldMk cId="559122395" sldId="266"/>
            <ac:graphicFrameMk id="9" creationId="{E9A82752-B7CD-3633-22FD-24742B09EF07}"/>
          </ac:graphicFrameMkLst>
        </pc:graphicFrameChg>
        <pc:graphicFrameChg chg="add mod">
          <ac:chgData name="Lu Bai" userId="a7a982ea496901a6" providerId="LiveId" clId="{862BA198-0BA1-45DC-B092-8776DAB088D0}" dt="2022-06-17T16:11:05.416" v="788" actId="14100"/>
          <ac:graphicFrameMkLst>
            <pc:docMk/>
            <pc:sldMk cId="559122395" sldId="266"/>
            <ac:graphicFrameMk id="10" creationId="{0923F994-C388-D58A-D4D3-F3C1219A4D75}"/>
          </ac:graphicFrameMkLst>
        </pc:graphicFrameChg>
        <pc:picChg chg="del">
          <ac:chgData name="Lu Bai" userId="a7a982ea496901a6" providerId="LiveId" clId="{862BA198-0BA1-45DC-B092-8776DAB088D0}" dt="2022-06-17T15:41:10.438" v="1" actId="478"/>
          <ac:picMkLst>
            <pc:docMk/>
            <pc:sldMk cId="559122395" sldId="266"/>
            <ac:picMk id="13" creationId="{7182D770-E019-0660-9469-69FFD6D483D2}"/>
          </ac:picMkLst>
        </pc:picChg>
      </pc:sldChg>
      <pc:sldChg chg="addSp delSp modSp add mod">
        <pc:chgData name="Lu Bai" userId="a7a982ea496901a6" providerId="LiveId" clId="{862BA198-0BA1-45DC-B092-8776DAB088D0}" dt="2022-06-19T01:43:46.269" v="8477" actId="20577"/>
        <pc:sldMkLst>
          <pc:docMk/>
          <pc:sldMk cId="4228669307" sldId="267"/>
        </pc:sldMkLst>
        <pc:spChg chg="mod">
          <ac:chgData name="Lu Bai" userId="a7a982ea496901a6" providerId="LiveId" clId="{862BA198-0BA1-45DC-B092-8776DAB088D0}" dt="2022-06-17T16:12:01.102" v="815" actId="20577"/>
          <ac:spMkLst>
            <pc:docMk/>
            <pc:sldMk cId="4228669307" sldId="267"/>
            <ac:spMk id="2" creationId="{63AD6F1A-FE61-69F2-258F-1D488E7A8E8F}"/>
          </ac:spMkLst>
        </pc:spChg>
        <pc:spChg chg="mod">
          <ac:chgData name="Lu Bai" userId="a7a982ea496901a6" providerId="LiveId" clId="{862BA198-0BA1-45DC-B092-8776DAB088D0}" dt="2022-06-19T01:43:46.269" v="8477" actId="20577"/>
          <ac:spMkLst>
            <pc:docMk/>
            <pc:sldMk cId="4228669307" sldId="267"/>
            <ac:spMk id="7" creationId="{85130B09-1D3C-9A31-E5BB-49A56AAD2629}"/>
          </ac:spMkLst>
        </pc:spChg>
        <pc:graphicFrameChg chg="add mod">
          <ac:chgData name="Lu Bai" userId="a7a982ea496901a6" providerId="LiveId" clId="{862BA198-0BA1-45DC-B092-8776DAB088D0}" dt="2022-06-17T17:15:55.281" v="839" actId="207"/>
          <ac:graphicFrameMkLst>
            <pc:docMk/>
            <pc:sldMk cId="4228669307" sldId="267"/>
            <ac:graphicFrameMk id="6" creationId="{0A95ABF6-2DBE-100E-3585-EFC0A4F53C25}"/>
          </ac:graphicFrameMkLst>
        </pc:graphicFrameChg>
        <pc:graphicFrameChg chg="del">
          <ac:chgData name="Lu Bai" userId="a7a982ea496901a6" providerId="LiveId" clId="{862BA198-0BA1-45DC-B092-8776DAB088D0}" dt="2022-06-17T16:12:05.248" v="816" actId="478"/>
          <ac:graphicFrameMkLst>
            <pc:docMk/>
            <pc:sldMk cId="4228669307" sldId="267"/>
            <ac:graphicFrameMk id="8" creationId="{02E45704-7592-14B2-2A7E-4638B62C3CE2}"/>
          </ac:graphicFrameMkLst>
        </pc:graphicFrameChg>
        <pc:graphicFrameChg chg="del">
          <ac:chgData name="Lu Bai" userId="a7a982ea496901a6" providerId="LiveId" clId="{862BA198-0BA1-45DC-B092-8776DAB088D0}" dt="2022-06-17T16:12:09.981" v="817" actId="478"/>
          <ac:graphicFrameMkLst>
            <pc:docMk/>
            <pc:sldMk cId="4228669307" sldId="267"/>
            <ac:graphicFrameMk id="10" creationId="{0923F994-C388-D58A-D4D3-F3C1219A4D75}"/>
          </ac:graphicFrameMkLst>
        </pc:graphicFrameChg>
      </pc:sldChg>
      <pc:sldChg chg="addSp delSp modSp add mod">
        <pc:chgData name="Lu Bai" userId="a7a982ea496901a6" providerId="LiveId" clId="{862BA198-0BA1-45DC-B092-8776DAB088D0}" dt="2022-06-19T01:43:26.741" v="8473" actId="20577"/>
        <pc:sldMkLst>
          <pc:docMk/>
          <pc:sldMk cId="3172440599" sldId="268"/>
        </pc:sldMkLst>
        <pc:spChg chg="mod">
          <ac:chgData name="Lu Bai" userId="a7a982ea496901a6" providerId="LiveId" clId="{862BA198-0BA1-45DC-B092-8776DAB088D0}" dt="2022-06-17T18:06:32.901" v="3070" actId="20577"/>
          <ac:spMkLst>
            <pc:docMk/>
            <pc:sldMk cId="3172440599" sldId="268"/>
            <ac:spMk id="2" creationId="{63AD6F1A-FE61-69F2-258F-1D488E7A8E8F}"/>
          </ac:spMkLst>
        </pc:spChg>
        <pc:spChg chg="mod">
          <ac:chgData name="Lu Bai" userId="a7a982ea496901a6" providerId="LiveId" clId="{862BA198-0BA1-45DC-B092-8776DAB088D0}" dt="2022-06-19T01:43:26.741" v="8473" actId="20577"/>
          <ac:spMkLst>
            <pc:docMk/>
            <pc:sldMk cId="3172440599" sldId="268"/>
            <ac:spMk id="7" creationId="{85130B09-1D3C-9A31-E5BB-49A56AAD2629}"/>
          </ac:spMkLst>
        </pc:spChg>
        <pc:graphicFrameChg chg="add del mod">
          <ac:chgData name="Lu Bai" userId="a7a982ea496901a6" providerId="LiveId" clId="{862BA198-0BA1-45DC-B092-8776DAB088D0}" dt="2022-06-17T18:00:13.765" v="2866" actId="478"/>
          <ac:graphicFrameMkLst>
            <pc:docMk/>
            <pc:sldMk cId="3172440599" sldId="268"/>
            <ac:graphicFrameMk id="5" creationId="{0A4AB281-C771-65F6-D6E2-3E251F4A55DE}"/>
          </ac:graphicFrameMkLst>
        </pc:graphicFrameChg>
        <pc:graphicFrameChg chg="del">
          <ac:chgData name="Lu Bai" userId="a7a982ea496901a6" providerId="LiveId" clId="{862BA198-0BA1-45DC-B092-8776DAB088D0}" dt="2022-06-17T17:38:21.419" v="2021" actId="478"/>
          <ac:graphicFrameMkLst>
            <pc:docMk/>
            <pc:sldMk cId="3172440599" sldId="268"/>
            <ac:graphicFrameMk id="6" creationId="{0A95ABF6-2DBE-100E-3585-EFC0A4F53C25}"/>
          </ac:graphicFrameMkLst>
        </pc:graphicFrameChg>
        <pc:graphicFrameChg chg="add del mod">
          <ac:chgData name="Lu Bai" userId="a7a982ea496901a6" providerId="LiveId" clId="{862BA198-0BA1-45DC-B092-8776DAB088D0}" dt="2022-06-17T18:00:12.014" v="2864" actId="478"/>
          <ac:graphicFrameMkLst>
            <pc:docMk/>
            <pc:sldMk cId="3172440599" sldId="268"/>
            <ac:graphicFrameMk id="8" creationId="{66CA4786-4B7C-FE1F-BB3C-3F542E6CE4BD}"/>
          </ac:graphicFrameMkLst>
        </pc:graphicFrameChg>
        <pc:graphicFrameChg chg="add del mod">
          <ac:chgData name="Lu Bai" userId="a7a982ea496901a6" providerId="LiveId" clId="{862BA198-0BA1-45DC-B092-8776DAB088D0}" dt="2022-06-17T18:14:22.445" v="3696" actId="478"/>
          <ac:graphicFrameMkLst>
            <pc:docMk/>
            <pc:sldMk cId="3172440599" sldId="268"/>
            <ac:graphicFrameMk id="9" creationId="{AC41DC24-57EB-52C1-2DDA-E064F3F22366}"/>
          </ac:graphicFrameMkLst>
        </pc:graphicFrameChg>
        <pc:graphicFrameChg chg="add del mod">
          <ac:chgData name="Lu Bai" userId="a7a982ea496901a6" providerId="LiveId" clId="{862BA198-0BA1-45DC-B092-8776DAB088D0}" dt="2022-06-17T18:15:31.264" v="3701" actId="478"/>
          <ac:graphicFrameMkLst>
            <pc:docMk/>
            <pc:sldMk cId="3172440599" sldId="268"/>
            <ac:graphicFrameMk id="10" creationId="{AC41DC24-57EB-52C1-2DDA-E064F3F22366}"/>
          </ac:graphicFrameMkLst>
        </pc:graphicFrameChg>
        <pc:picChg chg="add mod">
          <ac:chgData name="Lu Bai" userId="a7a982ea496901a6" providerId="LiveId" clId="{862BA198-0BA1-45DC-B092-8776DAB088D0}" dt="2022-06-17T18:15:40.295" v="3703" actId="1076"/>
          <ac:picMkLst>
            <pc:docMk/>
            <pc:sldMk cId="3172440599" sldId="268"/>
            <ac:picMk id="4" creationId="{169FCA14-99A6-0080-5120-77DF454CA884}"/>
          </ac:picMkLst>
        </pc:picChg>
      </pc:sldChg>
      <pc:sldChg chg="modSp add mod ord">
        <pc:chgData name="Lu Bai" userId="a7a982ea496901a6" providerId="LiveId" clId="{862BA198-0BA1-45DC-B092-8776DAB088D0}" dt="2022-06-19T01:43:36.149" v="8475" actId="1076"/>
        <pc:sldMkLst>
          <pc:docMk/>
          <pc:sldMk cId="2311381975" sldId="269"/>
        </pc:sldMkLst>
        <pc:spChg chg="mod">
          <ac:chgData name="Lu Bai" userId="a7a982ea496901a6" providerId="LiveId" clId="{862BA198-0BA1-45DC-B092-8776DAB088D0}" dt="2022-06-19T01:43:36.149" v="8475" actId="1076"/>
          <ac:spMkLst>
            <pc:docMk/>
            <pc:sldMk cId="2311381975" sldId="269"/>
            <ac:spMk id="7" creationId="{85130B09-1D3C-9A31-E5BB-49A56AAD2629}"/>
          </ac:spMkLst>
        </pc:spChg>
      </pc:sldChg>
      <pc:sldChg chg="modSp add mod">
        <pc:chgData name="Lu Bai" userId="a7a982ea496901a6" providerId="LiveId" clId="{862BA198-0BA1-45DC-B092-8776DAB088D0}" dt="2022-06-18T13:23:28.083" v="7233" actId="27636"/>
        <pc:sldMkLst>
          <pc:docMk/>
          <pc:sldMk cId="1536125301" sldId="270"/>
        </pc:sldMkLst>
        <pc:spChg chg="mod">
          <ac:chgData name="Lu Bai" userId="a7a982ea496901a6" providerId="LiveId" clId="{862BA198-0BA1-45DC-B092-8776DAB088D0}" dt="2022-06-17T18:39:25.593" v="4202" actId="14100"/>
          <ac:spMkLst>
            <pc:docMk/>
            <pc:sldMk cId="1536125301" sldId="270"/>
            <ac:spMk id="2" creationId="{5D2E85CE-6BBB-C363-0AA4-1CE5FF926724}"/>
          </ac:spMkLst>
        </pc:spChg>
        <pc:spChg chg="mod">
          <ac:chgData name="Lu Bai" userId="a7a982ea496901a6" providerId="LiveId" clId="{862BA198-0BA1-45DC-B092-8776DAB088D0}" dt="2022-06-18T13:23:28.083" v="7233" actId="27636"/>
          <ac:spMkLst>
            <pc:docMk/>
            <pc:sldMk cId="1536125301" sldId="270"/>
            <ac:spMk id="3" creationId="{E62A568B-D753-F19D-09ED-CAA1CC2D10F5}"/>
          </ac:spMkLst>
        </pc:spChg>
      </pc:sldChg>
      <pc:sldChg chg="modSp add mod">
        <pc:chgData name="Lu Bai" userId="a7a982ea496901a6" providerId="LiveId" clId="{862BA198-0BA1-45DC-B092-8776DAB088D0}" dt="2022-06-18T13:23:36.812" v="7235" actId="27636"/>
        <pc:sldMkLst>
          <pc:docMk/>
          <pc:sldMk cId="419749187" sldId="271"/>
        </pc:sldMkLst>
        <pc:spChg chg="mod">
          <ac:chgData name="Lu Bai" userId="a7a982ea496901a6" providerId="LiveId" clId="{862BA198-0BA1-45DC-B092-8776DAB088D0}" dt="2022-06-18T13:23:36.812" v="7235" actId="27636"/>
          <ac:spMkLst>
            <pc:docMk/>
            <pc:sldMk cId="419749187" sldId="271"/>
            <ac:spMk id="3" creationId="{E62A568B-D753-F19D-09ED-CAA1CC2D10F5}"/>
          </ac:spMkLst>
        </pc:spChg>
      </pc:sldChg>
      <pc:sldChg chg="addSp delSp modSp add mod">
        <pc:chgData name="Lu Bai" userId="a7a982ea496901a6" providerId="LiveId" clId="{862BA198-0BA1-45DC-B092-8776DAB088D0}" dt="2022-06-19T01:46:16.716" v="8662" actId="20577"/>
        <pc:sldMkLst>
          <pc:docMk/>
          <pc:sldMk cId="872767663" sldId="272"/>
        </pc:sldMkLst>
        <pc:spChg chg="mod">
          <ac:chgData name="Lu Bai" userId="a7a982ea496901a6" providerId="LiveId" clId="{862BA198-0BA1-45DC-B092-8776DAB088D0}" dt="2022-06-18T22:07:07.471" v="7549" actId="20577"/>
          <ac:spMkLst>
            <pc:docMk/>
            <pc:sldMk cId="872767663" sldId="272"/>
            <ac:spMk id="2" creationId="{63AD6F1A-FE61-69F2-258F-1D488E7A8E8F}"/>
          </ac:spMkLst>
        </pc:spChg>
        <pc:spChg chg="mod">
          <ac:chgData name="Lu Bai" userId="a7a982ea496901a6" providerId="LiveId" clId="{862BA198-0BA1-45DC-B092-8776DAB088D0}" dt="2022-06-19T01:46:16.716" v="8662" actId="20577"/>
          <ac:spMkLst>
            <pc:docMk/>
            <pc:sldMk cId="872767663" sldId="272"/>
            <ac:spMk id="7" creationId="{85130B09-1D3C-9A31-E5BB-49A56AAD2629}"/>
          </ac:spMkLst>
        </pc:spChg>
        <pc:graphicFrameChg chg="add del mod modGraphic">
          <ac:chgData name="Lu Bai" userId="a7a982ea496901a6" providerId="LiveId" clId="{862BA198-0BA1-45DC-B092-8776DAB088D0}" dt="2022-06-19T01:17:01.330" v="7579" actId="478"/>
          <ac:graphicFrameMkLst>
            <pc:docMk/>
            <pc:sldMk cId="872767663" sldId="272"/>
            <ac:graphicFrameMk id="3" creationId="{D56F2B47-443C-D0B6-4531-9BDD371612B6}"/>
          </ac:graphicFrameMkLst>
        </pc:graphicFrameChg>
        <pc:graphicFrameChg chg="add del mod">
          <ac:chgData name="Lu Bai" userId="a7a982ea496901a6" providerId="LiveId" clId="{862BA198-0BA1-45DC-B092-8776DAB088D0}" dt="2022-06-19T01:10:40.866" v="7553" actId="478"/>
          <ac:graphicFrameMkLst>
            <pc:docMk/>
            <pc:sldMk cId="872767663" sldId="272"/>
            <ac:graphicFrameMk id="5" creationId="{83160CED-D1E0-8B14-A0EB-964FE4A393DE}"/>
          </ac:graphicFrameMkLst>
        </pc:graphicFrameChg>
        <pc:graphicFrameChg chg="add del mod">
          <ac:chgData name="Lu Bai" userId="a7a982ea496901a6" providerId="LiveId" clId="{862BA198-0BA1-45DC-B092-8776DAB088D0}" dt="2022-06-19T01:16:39.648" v="7575" actId="478"/>
          <ac:graphicFrameMkLst>
            <pc:docMk/>
            <pc:sldMk cId="872767663" sldId="272"/>
            <ac:graphicFrameMk id="6" creationId="{AF0D8F81-BFE2-BFB1-AA6B-CFAB3643F3DA}"/>
          </ac:graphicFrameMkLst>
        </pc:graphicFrameChg>
        <pc:graphicFrameChg chg="add mod modGraphic">
          <ac:chgData name="Lu Bai" userId="a7a982ea496901a6" providerId="LiveId" clId="{862BA198-0BA1-45DC-B092-8776DAB088D0}" dt="2022-06-19T01:32:53.747" v="7782" actId="1076"/>
          <ac:graphicFrameMkLst>
            <pc:docMk/>
            <pc:sldMk cId="872767663" sldId="272"/>
            <ac:graphicFrameMk id="8" creationId="{55B9A412-7ED6-BDA6-3B7B-02526ACDDB09}"/>
          </ac:graphicFrameMkLst>
        </pc:graphicFrameChg>
        <pc:graphicFrameChg chg="add mod">
          <ac:chgData name="Lu Bai" userId="a7a982ea496901a6" providerId="LiveId" clId="{862BA198-0BA1-45DC-B092-8776DAB088D0}" dt="2022-06-19T01:33:33.386" v="7785" actId="692"/>
          <ac:graphicFrameMkLst>
            <pc:docMk/>
            <pc:sldMk cId="872767663" sldId="272"/>
            <ac:graphicFrameMk id="9" creationId="{F16FF800-BA65-C9D5-6B89-9EC441383948}"/>
          </ac:graphicFrameMkLst>
        </pc:graphicFrameChg>
        <pc:picChg chg="del">
          <ac:chgData name="Lu Bai" userId="a7a982ea496901a6" providerId="LiveId" clId="{862BA198-0BA1-45DC-B092-8776DAB088D0}" dt="2022-06-18T22:07:16.090" v="7550" actId="478"/>
          <ac:picMkLst>
            <pc:docMk/>
            <pc:sldMk cId="872767663" sldId="272"/>
            <ac:picMk id="4" creationId="{169FCA14-99A6-0080-5120-77DF454CA884}"/>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a7a982ea496901a6/Desktop/data/abc%20grocery%20retailer%20case%20study.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a7a982ea496901a6/Desktop/data/Project%202-%20ABC%20Grocery/ABC%20grocery%20retailer%20case%20study.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a7a982ea496901a6/Desktop/data/abc%20grocery%20retailer%20case%20study.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a7a982ea496901a6/Desktop/data/abc%20grocery%20retailer%20case%20study.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2.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a7a982ea496901a6/Desktop/data/abc%20grocery%20retailer%20case%20study.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a7a982ea496901a6/Desktop/data/abc%20grocery%20retailer%20case%20study.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a7a982ea496901a6/Desktop/data/abc%20grocery%20retailer%20case%20study.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a7a982ea496901a6/Desktop/data/abc%20grocery%20retailer%20case%20study.xlsx" TargetMode="Externa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3.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a7a982ea496901a6/Desktop/data/abc%20grocery%20retailer%20case%20study.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a7a982ea496901a6/Desktop/data/abc%20grocery%20retailer%20case%20study.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555555555555555E-2"/>
          <c:y val="0.21946813939924176"/>
          <c:w val="0.93888888888888888"/>
          <c:h val="0.67313247302420542"/>
        </c:manualLayout>
      </c:layout>
      <c:barChart>
        <c:barDir val="col"/>
        <c:grouping val="clustered"/>
        <c:varyColors val="0"/>
        <c:ser>
          <c:idx val="0"/>
          <c:order val="0"/>
          <c:tx>
            <c:v>Large Store</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2"/>
              <c:pt idx="0">
                <c:v>Central Zone</c:v>
              </c:pt>
              <c:pt idx="1">
                <c:v> West Zone</c:v>
              </c:pt>
            </c:strLit>
          </c:cat>
          <c:val>
            <c:numRef>
              <c:f>'[ABC grocery retailer case study.xlsx]location_raw'!$L$5:$L$6</c:f>
              <c:numCache>
                <c:formatCode>General</c:formatCode>
                <c:ptCount val="2"/>
                <c:pt idx="0">
                  <c:v>4</c:v>
                </c:pt>
                <c:pt idx="1">
                  <c:v>8</c:v>
                </c:pt>
              </c:numCache>
            </c:numRef>
          </c:val>
          <c:extLst>
            <c:ext xmlns:c16="http://schemas.microsoft.com/office/drawing/2014/chart" uri="{C3380CC4-5D6E-409C-BE32-E72D297353CC}">
              <c16:uniqueId val="{00000000-05A6-4652-8E85-7A08B8F68029}"/>
            </c:ext>
          </c:extLst>
        </c:ser>
        <c:ser>
          <c:idx val="1"/>
          <c:order val="1"/>
          <c:tx>
            <c:v>Convenience Store</c:v>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'[ABC grocery retailer case study.xlsx]location_raw'!$M$5:$M$6</c:f>
              <c:numCache>
                <c:formatCode>General</c:formatCode>
                <c:ptCount val="2"/>
                <c:pt idx="0">
                  <c:v>5</c:v>
                </c:pt>
                <c:pt idx="1">
                  <c:v>3</c:v>
                </c:pt>
              </c:numCache>
            </c:numRef>
          </c:val>
          <c:extLst>
            <c:ext xmlns:c16="http://schemas.microsoft.com/office/drawing/2014/chart" uri="{C3380CC4-5D6E-409C-BE32-E72D297353CC}">
              <c16:uniqueId val="{00000001-05A6-4652-8E85-7A08B8F68029}"/>
            </c:ext>
          </c:extLst>
        </c:ser>
        <c:dLbls>
          <c:dLblPos val="outEnd"/>
          <c:showLegendKey val="0"/>
          <c:showVal val="1"/>
          <c:showCatName val="0"/>
          <c:showSerName val="0"/>
          <c:showPercent val="0"/>
          <c:showBubbleSize val="0"/>
        </c:dLbls>
        <c:gapWidth val="219"/>
        <c:overlap val="-27"/>
        <c:axId val="132306495"/>
        <c:axId val="132297759"/>
      </c:barChart>
      <c:catAx>
        <c:axId val="1323064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297759"/>
        <c:crosses val="autoZero"/>
        <c:auto val="1"/>
        <c:lblAlgn val="ctr"/>
        <c:lblOffset val="100"/>
        <c:noMultiLvlLbl val="0"/>
      </c:catAx>
      <c:valAx>
        <c:axId val="132297759"/>
        <c:scaling>
          <c:orientation val="minMax"/>
        </c:scaling>
        <c:delete val="1"/>
        <c:axPos val="l"/>
        <c:numFmt formatCode="General" sourceLinked="1"/>
        <c:majorTickMark val="none"/>
        <c:minorTickMark val="none"/>
        <c:tickLblPos val="nextTo"/>
        <c:crossAx val="132306495"/>
        <c:crosses val="autoZero"/>
        <c:crossBetween val="between"/>
      </c:valAx>
      <c:spPr>
        <a:noFill/>
        <a:ln>
          <a:noFill/>
        </a:ln>
        <a:effectLst/>
      </c:spPr>
    </c:plotArea>
    <c:legend>
      <c:legendPos val="t"/>
      <c:layout>
        <c:manualLayout>
          <c:xMode val="edge"/>
          <c:yMode val="edge"/>
          <c:x val="0.322332895888014"/>
          <c:y val="9.0416666666666673E-2"/>
          <c:w val="0.61644531933508306"/>
          <c:h val="7.8125546806649182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ysClr val="windowText" lastClr="000000"/>
                </a:solidFill>
              </a:rPr>
              <a:t>Customer</a:t>
            </a:r>
            <a:r>
              <a:rPr lang="en-US" b="1" baseline="0">
                <a:solidFill>
                  <a:sysClr val="windowText" lastClr="000000"/>
                </a:solidFill>
              </a:rPr>
              <a:t> Overall Shopping Frequency</a:t>
            </a:r>
            <a:endParaRPr lang="en-US" b="1">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'[ABC grocery retailer case study.xlsx]Total Sales'!$B$51:$B$52</c:f>
              <c:strCache>
                <c:ptCount val="2"/>
                <c:pt idx="0">
                  <c:v>90</c:v>
                </c:pt>
                <c:pt idx="1">
                  <c:v>510</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5">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Lit>
              <c:formatCode>General</c:formatCode>
              <c:ptCount val="2"/>
              <c:pt idx="0">
                <c:v>12</c:v>
              </c:pt>
              <c:pt idx="1">
                <c:v>24</c:v>
              </c:pt>
            </c:numLit>
          </c:cat>
          <c:val>
            <c:numRef>
              <c:f>'[ABC grocery retailer case study.xlsx]Total Sales'!$B$51:$B$52</c:f>
              <c:numCache>
                <c:formatCode>General</c:formatCode>
                <c:ptCount val="2"/>
                <c:pt idx="0">
                  <c:v>90</c:v>
                </c:pt>
                <c:pt idx="1">
                  <c:v>510</c:v>
                </c:pt>
              </c:numCache>
            </c:numRef>
          </c:val>
          <c:extLst>
            <c:ext xmlns:c16="http://schemas.microsoft.com/office/drawing/2014/chart" uri="{C3380CC4-5D6E-409C-BE32-E72D297353CC}">
              <c16:uniqueId val="{00000000-69EA-4366-AE36-74C0C6D20188}"/>
            </c:ext>
          </c:extLst>
        </c:ser>
        <c:dLbls>
          <c:dLblPos val="outEnd"/>
          <c:showLegendKey val="0"/>
          <c:showVal val="1"/>
          <c:showCatName val="0"/>
          <c:showSerName val="0"/>
          <c:showPercent val="0"/>
          <c:showBubbleSize val="0"/>
        </c:dLbls>
        <c:gapWidth val="56"/>
        <c:overlap val="1"/>
        <c:axId val="699697359"/>
        <c:axId val="699703599"/>
      </c:barChart>
      <c:catAx>
        <c:axId val="69969735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b="0">
                    <a:solidFill>
                      <a:sysClr val="windowText" lastClr="000000"/>
                    </a:solidFill>
                  </a:rPr>
                  <a:t>Frequency (times)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9703599"/>
        <c:crosses val="autoZero"/>
        <c:auto val="1"/>
        <c:lblAlgn val="ctr"/>
        <c:lblOffset val="100"/>
        <c:noMultiLvlLbl val="0"/>
      </c:catAx>
      <c:valAx>
        <c:axId val="699703599"/>
        <c:scaling>
          <c:orientation val="minMax"/>
        </c:scaling>
        <c:delete val="1"/>
        <c:axPos val="l"/>
        <c:numFmt formatCode="General" sourceLinked="1"/>
        <c:majorTickMark val="none"/>
        <c:minorTickMark val="none"/>
        <c:tickLblPos val="nextTo"/>
        <c:crossAx val="6996973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[ABC grocery retailer case study.xlsx]Total Sales!PivotTable1</c:name>
    <c:fmtId val="-1"/>
  </c:pivotSource>
  <c:chart>
    <c:autoTitleDeleted val="1"/>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cmpd="dbl">
            <a:solidFill>
              <a:schemeClr val="accent1"/>
            </a:solidFill>
            <a:prstDash val="sysDot"/>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cmpd="dbl">
            <a:solidFill>
              <a:schemeClr val="accent1"/>
            </a:solidFill>
            <a:prstDash val="sysDot"/>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cmpd="dbl">
            <a:solidFill>
              <a:schemeClr val="accent1"/>
            </a:solidFill>
            <a:prstDash val="sysDot"/>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876393671470892"/>
          <c:y val="0.17337914791901013"/>
          <c:w val="0.79579063398737138"/>
          <c:h val="0.57808668447694034"/>
        </c:manualLayout>
      </c:layout>
      <c:lineChart>
        <c:grouping val="standard"/>
        <c:varyColors val="0"/>
        <c:ser>
          <c:idx val="0"/>
          <c:order val="0"/>
          <c:tx>
            <c:strRef>
              <c:f>'Total Sales'!$B$3</c:f>
              <c:strCache>
                <c:ptCount val="1"/>
                <c:pt idx="0">
                  <c:v>Total Sales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multiLvlStrRef>
              <c:f>'Total Sales'!$A$4:$A$31</c:f>
              <c:multiLvlStrCache>
                <c:ptCount val="24"/>
                <c:lvl>
                  <c:pt idx="0">
                    <c:v>Apr</c:v>
                  </c:pt>
                  <c:pt idx="1">
                    <c:v>May</c:v>
                  </c:pt>
                  <c:pt idx="2">
                    <c:v>Jun</c:v>
                  </c:pt>
                  <c:pt idx="3">
                    <c:v>Jul</c:v>
                  </c:pt>
                  <c:pt idx="4">
                    <c:v>Aug</c:v>
                  </c:pt>
                  <c:pt idx="5">
                    <c:v>Sep</c:v>
                  </c:pt>
                  <c:pt idx="6">
                    <c:v>Oct</c:v>
                  </c:pt>
                  <c:pt idx="7">
                    <c:v>Nov</c:v>
                  </c:pt>
                  <c:pt idx="8">
                    <c:v>Dec</c:v>
                  </c:pt>
                  <c:pt idx="9">
                    <c:v>Jan</c:v>
                  </c:pt>
                  <c:pt idx="10">
                    <c:v>Feb</c:v>
                  </c:pt>
                  <c:pt idx="11">
                    <c:v>Mar</c:v>
                  </c:pt>
                  <c:pt idx="12">
                    <c:v>Apr</c:v>
                  </c:pt>
                  <c:pt idx="13">
                    <c:v>May</c:v>
                  </c:pt>
                  <c:pt idx="14">
                    <c:v>Jun</c:v>
                  </c:pt>
                  <c:pt idx="15">
                    <c:v>Jul</c:v>
                  </c:pt>
                  <c:pt idx="16">
                    <c:v>Aug</c:v>
                  </c:pt>
                  <c:pt idx="17">
                    <c:v>Sep</c:v>
                  </c:pt>
                  <c:pt idx="18">
                    <c:v>Oct</c:v>
                  </c:pt>
                  <c:pt idx="19">
                    <c:v>Nov</c:v>
                  </c:pt>
                  <c:pt idx="20">
                    <c:v>Dec</c:v>
                  </c:pt>
                  <c:pt idx="21">
                    <c:v>Jan</c:v>
                  </c:pt>
                  <c:pt idx="22">
                    <c:v>Feb</c:v>
                  </c:pt>
                  <c:pt idx="23">
                    <c:v>Mar</c:v>
                  </c:pt>
                </c:lvl>
                <c:lvl>
                  <c:pt idx="0">
                    <c:v>2012</c:v>
                  </c:pt>
                  <c:pt idx="9">
                    <c:v>2013</c:v>
                  </c:pt>
                  <c:pt idx="21">
                    <c:v>2014</c:v>
                  </c:pt>
                </c:lvl>
              </c:multiLvlStrCache>
            </c:multiLvlStrRef>
          </c:cat>
          <c:val>
            <c:numRef>
              <c:f>'Total Sales'!$B$4:$B$31</c:f>
              <c:numCache>
                <c:formatCode>General</c:formatCode>
                <c:ptCount val="24"/>
                <c:pt idx="0">
                  <c:v>47317.020000000077</c:v>
                </c:pt>
                <c:pt idx="1">
                  <c:v>45610.02000000004</c:v>
                </c:pt>
                <c:pt idx="2">
                  <c:v>46146.020000000084</c:v>
                </c:pt>
                <c:pt idx="3">
                  <c:v>45352.520000000048</c:v>
                </c:pt>
                <c:pt idx="4">
                  <c:v>45476.199999999917</c:v>
                </c:pt>
                <c:pt idx="5">
                  <c:v>45820.819999999934</c:v>
                </c:pt>
                <c:pt idx="6">
                  <c:v>46145.019999999975</c:v>
                </c:pt>
                <c:pt idx="7">
                  <c:v>47189.020000000099</c:v>
                </c:pt>
                <c:pt idx="8">
                  <c:v>46784.019999999902</c:v>
                </c:pt>
                <c:pt idx="9">
                  <c:v>48181.219999999972</c:v>
                </c:pt>
                <c:pt idx="10">
                  <c:v>45817.020000000026</c:v>
                </c:pt>
                <c:pt idx="11">
                  <c:v>47364.619999999952</c:v>
                </c:pt>
                <c:pt idx="12">
                  <c:v>47237.070000000014</c:v>
                </c:pt>
                <c:pt idx="13">
                  <c:v>48216.019999999968</c:v>
                </c:pt>
                <c:pt idx="14">
                  <c:v>47638.02</c:v>
                </c:pt>
                <c:pt idx="15">
                  <c:v>42426.670000000013</c:v>
                </c:pt>
                <c:pt idx="16">
                  <c:v>43403.020000000106</c:v>
                </c:pt>
                <c:pt idx="17">
                  <c:v>44676.620000000032</c:v>
                </c:pt>
                <c:pt idx="18">
                  <c:v>44157.020000000019</c:v>
                </c:pt>
                <c:pt idx="19">
                  <c:v>44383.42000000002</c:v>
                </c:pt>
                <c:pt idx="20">
                  <c:v>43832.21999999995</c:v>
                </c:pt>
                <c:pt idx="21">
                  <c:v>44047.620000000032</c:v>
                </c:pt>
                <c:pt idx="22">
                  <c:v>44859.020000000113</c:v>
                </c:pt>
                <c:pt idx="23">
                  <c:v>43528.620000000032</c:v>
                </c:pt>
              </c:numCache>
            </c:numRef>
          </c:val>
          <c:smooth val="0"/>
          <c:extLst>
            <c:ext xmlns:c16="http://schemas.microsoft.com/office/drawing/2014/chart" uri="{C3380CC4-5D6E-409C-BE32-E72D297353CC}">
              <c16:uniqueId val="{00000000-73FD-4678-9DE5-0DF2D4F8E19A}"/>
            </c:ext>
          </c:extLst>
        </c:ser>
        <c:dLbls>
          <c:showLegendKey val="0"/>
          <c:showVal val="0"/>
          <c:showCatName val="0"/>
          <c:showSerName val="0"/>
          <c:showPercent val="0"/>
          <c:showBubbleSize val="0"/>
        </c:dLbls>
        <c:marker val="1"/>
        <c:smooth val="0"/>
        <c:axId val="300620015"/>
        <c:axId val="300614191"/>
      </c:lineChart>
      <c:lineChart>
        <c:grouping val="standard"/>
        <c:varyColors val="0"/>
        <c:ser>
          <c:idx val="1"/>
          <c:order val="1"/>
          <c:tx>
            <c:strRef>
              <c:f>'Total Sales'!$C$3</c:f>
              <c:strCache>
                <c:ptCount val="1"/>
                <c:pt idx="0">
                  <c:v>Num of Transactions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multiLvlStrRef>
              <c:f>'Total Sales'!$A$4:$A$31</c:f>
              <c:multiLvlStrCache>
                <c:ptCount val="24"/>
                <c:lvl>
                  <c:pt idx="0">
                    <c:v>Apr</c:v>
                  </c:pt>
                  <c:pt idx="1">
                    <c:v>May</c:v>
                  </c:pt>
                  <c:pt idx="2">
                    <c:v>Jun</c:v>
                  </c:pt>
                  <c:pt idx="3">
                    <c:v>Jul</c:v>
                  </c:pt>
                  <c:pt idx="4">
                    <c:v>Aug</c:v>
                  </c:pt>
                  <c:pt idx="5">
                    <c:v>Sep</c:v>
                  </c:pt>
                  <c:pt idx="6">
                    <c:v>Oct</c:v>
                  </c:pt>
                  <c:pt idx="7">
                    <c:v>Nov</c:v>
                  </c:pt>
                  <c:pt idx="8">
                    <c:v>Dec</c:v>
                  </c:pt>
                  <c:pt idx="9">
                    <c:v>Jan</c:v>
                  </c:pt>
                  <c:pt idx="10">
                    <c:v>Feb</c:v>
                  </c:pt>
                  <c:pt idx="11">
                    <c:v>Mar</c:v>
                  </c:pt>
                  <c:pt idx="12">
                    <c:v>Apr</c:v>
                  </c:pt>
                  <c:pt idx="13">
                    <c:v>May</c:v>
                  </c:pt>
                  <c:pt idx="14">
                    <c:v>Jun</c:v>
                  </c:pt>
                  <c:pt idx="15">
                    <c:v>Jul</c:v>
                  </c:pt>
                  <c:pt idx="16">
                    <c:v>Aug</c:v>
                  </c:pt>
                  <c:pt idx="17">
                    <c:v>Sep</c:v>
                  </c:pt>
                  <c:pt idx="18">
                    <c:v>Oct</c:v>
                  </c:pt>
                  <c:pt idx="19">
                    <c:v>Nov</c:v>
                  </c:pt>
                  <c:pt idx="20">
                    <c:v>Dec</c:v>
                  </c:pt>
                  <c:pt idx="21">
                    <c:v>Jan</c:v>
                  </c:pt>
                  <c:pt idx="22">
                    <c:v>Feb</c:v>
                  </c:pt>
                  <c:pt idx="23">
                    <c:v>Mar</c:v>
                  </c:pt>
                </c:lvl>
                <c:lvl>
                  <c:pt idx="0">
                    <c:v>2012</c:v>
                  </c:pt>
                  <c:pt idx="9">
                    <c:v>2013</c:v>
                  </c:pt>
                  <c:pt idx="21">
                    <c:v>2014</c:v>
                  </c:pt>
                </c:lvl>
              </c:multiLvlStrCache>
            </c:multiLvlStrRef>
          </c:cat>
          <c:val>
            <c:numRef>
              <c:f>'Total Sales'!$C$4:$C$31</c:f>
              <c:numCache>
                <c:formatCode>General</c:formatCode>
                <c:ptCount val="24"/>
                <c:pt idx="0">
                  <c:v>510</c:v>
                </c:pt>
                <c:pt idx="1">
                  <c:v>510</c:v>
                </c:pt>
                <c:pt idx="2">
                  <c:v>510</c:v>
                </c:pt>
                <c:pt idx="3">
                  <c:v>510</c:v>
                </c:pt>
                <c:pt idx="4">
                  <c:v>510</c:v>
                </c:pt>
                <c:pt idx="5">
                  <c:v>510</c:v>
                </c:pt>
                <c:pt idx="6">
                  <c:v>510</c:v>
                </c:pt>
                <c:pt idx="7">
                  <c:v>510</c:v>
                </c:pt>
                <c:pt idx="8">
                  <c:v>510</c:v>
                </c:pt>
                <c:pt idx="9">
                  <c:v>510</c:v>
                </c:pt>
                <c:pt idx="10">
                  <c:v>510</c:v>
                </c:pt>
                <c:pt idx="11">
                  <c:v>510</c:v>
                </c:pt>
                <c:pt idx="12">
                  <c:v>600</c:v>
                </c:pt>
                <c:pt idx="13">
                  <c:v>600</c:v>
                </c:pt>
                <c:pt idx="14">
                  <c:v>600</c:v>
                </c:pt>
                <c:pt idx="15">
                  <c:v>600</c:v>
                </c:pt>
                <c:pt idx="16">
                  <c:v>600</c:v>
                </c:pt>
                <c:pt idx="17">
                  <c:v>600</c:v>
                </c:pt>
                <c:pt idx="18">
                  <c:v>600</c:v>
                </c:pt>
                <c:pt idx="19">
                  <c:v>600</c:v>
                </c:pt>
                <c:pt idx="20">
                  <c:v>600</c:v>
                </c:pt>
                <c:pt idx="21">
                  <c:v>600</c:v>
                </c:pt>
                <c:pt idx="22">
                  <c:v>600</c:v>
                </c:pt>
                <c:pt idx="23">
                  <c:v>600</c:v>
                </c:pt>
              </c:numCache>
            </c:numRef>
          </c:val>
          <c:smooth val="0"/>
          <c:extLst>
            <c:ext xmlns:c16="http://schemas.microsoft.com/office/drawing/2014/chart" uri="{C3380CC4-5D6E-409C-BE32-E72D297353CC}">
              <c16:uniqueId val="{00000001-73FD-4678-9DE5-0DF2D4F8E19A}"/>
            </c:ext>
          </c:extLst>
        </c:ser>
        <c:ser>
          <c:idx val="2"/>
          <c:order val="2"/>
          <c:tx>
            <c:strRef>
              <c:f>'Total Sales'!$D$3</c:f>
              <c:strCache>
                <c:ptCount val="1"/>
                <c:pt idx="0">
                  <c:v>Num of Unique Customers</c:v>
                </c:pt>
              </c:strCache>
            </c:strRef>
          </c:tx>
          <c:spPr>
            <a:ln w="28575" cap="rnd" cmpd="dbl">
              <a:solidFill>
                <a:schemeClr val="accent6"/>
              </a:solidFill>
              <a:prstDash val="sysDash"/>
              <a:round/>
            </a:ln>
            <a:effectLst/>
          </c:spPr>
          <c:marker>
            <c:symbol val="circle"/>
            <c:size val="5"/>
            <c:spPr>
              <a:solidFill>
                <a:schemeClr val="accent6"/>
              </a:solidFill>
              <a:ln w="9525">
                <a:solidFill>
                  <a:schemeClr val="accent3"/>
                </a:solidFill>
              </a:ln>
              <a:effectLst/>
            </c:spPr>
          </c:marker>
          <c:dPt>
            <c:idx val="15"/>
            <c:marker>
              <c:symbol val="circle"/>
              <c:size val="5"/>
              <c:spPr>
                <a:solidFill>
                  <a:schemeClr val="accent6"/>
                </a:solidFill>
                <a:ln w="9525">
                  <a:solidFill>
                    <a:schemeClr val="accent3"/>
                  </a:solidFill>
                </a:ln>
                <a:effectLst/>
              </c:spPr>
            </c:marker>
            <c:bubble3D val="0"/>
            <c:spPr>
              <a:ln w="28575" cap="rnd" cmpd="dbl">
                <a:noFill/>
                <a:prstDash val="sysDash"/>
                <a:round/>
              </a:ln>
              <a:effectLst/>
            </c:spPr>
            <c:extLst>
              <c:ext xmlns:c16="http://schemas.microsoft.com/office/drawing/2014/chart" uri="{C3380CC4-5D6E-409C-BE32-E72D297353CC}">
                <c16:uniqueId val="{00000003-73FD-4678-9DE5-0DF2D4F8E19A}"/>
              </c:ext>
            </c:extLst>
          </c:dPt>
          <c:cat>
            <c:multiLvlStrRef>
              <c:f>'Total Sales'!$A$4:$A$31</c:f>
              <c:multiLvlStrCache>
                <c:ptCount val="24"/>
                <c:lvl>
                  <c:pt idx="0">
                    <c:v>Apr</c:v>
                  </c:pt>
                  <c:pt idx="1">
                    <c:v>May</c:v>
                  </c:pt>
                  <c:pt idx="2">
                    <c:v>Jun</c:v>
                  </c:pt>
                  <c:pt idx="3">
                    <c:v>Jul</c:v>
                  </c:pt>
                  <c:pt idx="4">
                    <c:v>Aug</c:v>
                  </c:pt>
                  <c:pt idx="5">
                    <c:v>Sep</c:v>
                  </c:pt>
                  <c:pt idx="6">
                    <c:v>Oct</c:v>
                  </c:pt>
                  <c:pt idx="7">
                    <c:v>Nov</c:v>
                  </c:pt>
                  <c:pt idx="8">
                    <c:v>Dec</c:v>
                  </c:pt>
                  <c:pt idx="9">
                    <c:v>Jan</c:v>
                  </c:pt>
                  <c:pt idx="10">
                    <c:v>Feb</c:v>
                  </c:pt>
                  <c:pt idx="11">
                    <c:v>Mar</c:v>
                  </c:pt>
                  <c:pt idx="12">
                    <c:v>Apr</c:v>
                  </c:pt>
                  <c:pt idx="13">
                    <c:v>May</c:v>
                  </c:pt>
                  <c:pt idx="14">
                    <c:v>Jun</c:v>
                  </c:pt>
                  <c:pt idx="15">
                    <c:v>Jul</c:v>
                  </c:pt>
                  <c:pt idx="16">
                    <c:v>Aug</c:v>
                  </c:pt>
                  <c:pt idx="17">
                    <c:v>Sep</c:v>
                  </c:pt>
                  <c:pt idx="18">
                    <c:v>Oct</c:v>
                  </c:pt>
                  <c:pt idx="19">
                    <c:v>Nov</c:v>
                  </c:pt>
                  <c:pt idx="20">
                    <c:v>Dec</c:v>
                  </c:pt>
                  <c:pt idx="21">
                    <c:v>Jan</c:v>
                  </c:pt>
                  <c:pt idx="22">
                    <c:v>Feb</c:v>
                  </c:pt>
                  <c:pt idx="23">
                    <c:v>Mar</c:v>
                  </c:pt>
                </c:lvl>
                <c:lvl>
                  <c:pt idx="0">
                    <c:v>2012</c:v>
                  </c:pt>
                  <c:pt idx="9">
                    <c:v>2013</c:v>
                  </c:pt>
                  <c:pt idx="21">
                    <c:v>2014</c:v>
                  </c:pt>
                </c:lvl>
              </c:multiLvlStrCache>
            </c:multiLvlStrRef>
          </c:cat>
          <c:val>
            <c:numRef>
              <c:f>'Total Sales'!$D$4:$D$31</c:f>
              <c:numCache>
                <c:formatCode>General</c:formatCode>
                <c:ptCount val="24"/>
                <c:pt idx="0">
                  <c:v>510</c:v>
                </c:pt>
                <c:pt idx="1">
                  <c:v>510</c:v>
                </c:pt>
                <c:pt idx="2">
                  <c:v>510</c:v>
                </c:pt>
                <c:pt idx="3">
                  <c:v>510</c:v>
                </c:pt>
                <c:pt idx="4">
                  <c:v>510</c:v>
                </c:pt>
                <c:pt idx="5">
                  <c:v>510</c:v>
                </c:pt>
                <c:pt idx="6">
                  <c:v>510</c:v>
                </c:pt>
                <c:pt idx="7">
                  <c:v>510</c:v>
                </c:pt>
                <c:pt idx="8">
                  <c:v>510</c:v>
                </c:pt>
                <c:pt idx="9">
                  <c:v>510</c:v>
                </c:pt>
                <c:pt idx="10">
                  <c:v>510</c:v>
                </c:pt>
                <c:pt idx="11">
                  <c:v>510</c:v>
                </c:pt>
                <c:pt idx="12">
                  <c:v>600</c:v>
                </c:pt>
                <c:pt idx="13">
                  <c:v>600</c:v>
                </c:pt>
                <c:pt idx="14">
                  <c:v>600</c:v>
                </c:pt>
                <c:pt idx="15">
                  <c:v>600</c:v>
                </c:pt>
                <c:pt idx="16">
                  <c:v>600</c:v>
                </c:pt>
                <c:pt idx="17">
                  <c:v>600</c:v>
                </c:pt>
                <c:pt idx="18">
                  <c:v>600</c:v>
                </c:pt>
                <c:pt idx="19">
                  <c:v>600</c:v>
                </c:pt>
                <c:pt idx="20">
                  <c:v>600</c:v>
                </c:pt>
                <c:pt idx="21">
                  <c:v>600</c:v>
                </c:pt>
                <c:pt idx="22">
                  <c:v>600</c:v>
                </c:pt>
                <c:pt idx="23">
                  <c:v>600</c:v>
                </c:pt>
              </c:numCache>
            </c:numRef>
          </c:val>
          <c:smooth val="0"/>
          <c:extLst>
            <c:ext xmlns:c16="http://schemas.microsoft.com/office/drawing/2014/chart" uri="{C3380CC4-5D6E-409C-BE32-E72D297353CC}">
              <c16:uniqueId val="{00000002-73FD-4678-9DE5-0DF2D4F8E19A}"/>
            </c:ext>
          </c:extLst>
        </c:ser>
        <c:dLbls>
          <c:showLegendKey val="0"/>
          <c:showVal val="0"/>
          <c:showCatName val="0"/>
          <c:showSerName val="0"/>
          <c:showPercent val="0"/>
          <c:showBubbleSize val="0"/>
        </c:dLbls>
        <c:marker val="1"/>
        <c:smooth val="0"/>
        <c:axId val="344551055"/>
        <c:axId val="344548143"/>
      </c:lineChart>
      <c:catAx>
        <c:axId val="3006200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300614191"/>
        <c:crosses val="autoZero"/>
        <c:auto val="1"/>
        <c:lblAlgn val="ctr"/>
        <c:lblOffset val="100"/>
        <c:noMultiLvlLbl val="0"/>
      </c:catAx>
      <c:valAx>
        <c:axId val="300614191"/>
        <c:scaling>
          <c:orientation val="minMax"/>
          <c:min val="2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CA" baseline="0">
                    <a:solidFill>
                      <a:schemeClr val="tx1"/>
                    </a:solidFill>
                  </a:rPr>
                  <a:t>Sales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300620015"/>
        <c:crosses val="autoZero"/>
        <c:crossBetween val="between"/>
      </c:valAx>
      <c:valAx>
        <c:axId val="344548143"/>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CA" baseline="0">
                    <a:solidFill>
                      <a:schemeClr val="tx1"/>
                    </a:solidFill>
                  </a:rPr>
                  <a:t>Numbers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344551055"/>
        <c:crosses val="max"/>
        <c:crossBetween val="between"/>
      </c:valAx>
      <c:catAx>
        <c:axId val="344551055"/>
        <c:scaling>
          <c:orientation val="minMax"/>
        </c:scaling>
        <c:delete val="1"/>
        <c:axPos val="b"/>
        <c:numFmt formatCode="General" sourceLinked="1"/>
        <c:majorTickMark val="out"/>
        <c:minorTickMark val="none"/>
        <c:tickLblPos val="nextTo"/>
        <c:crossAx val="344548143"/>
        <c:crosses val="autoZero"/>
        <c:auto val="1"/>
        <c:lblAlgn val="ctr"/>
        <c:lblOffset val="100"/>
        <c:noMultiLvlLbl val="0"/>
      </c:catAx>
      <c:spPr>
        <a:noFill/>
        <a:ln>
          <a:noFill/>
        </a:ln>
        <a:effectLst/>
      </c:spPr>
    </c:plotArea>
    <c:legend>
      <c:legendPos val="t"/>
      <c:layout>
        <c:manualLayout>
          <c:xMode val="edge"/>
          <c:yMode val="edge"/>
          <c:x val="0.25632857437295159"/>
          <c:y val="3.9145106861642298E-2"/>
          <c:w val="0.72170293131016194"/>
          <c:h val="0.1331409854540671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[ABC grocery retailer case study.xlsx]Total Sales!PivotTable1</c:name>
    <c:fmtId val="-1"/>
  </c:pivotSource>
  <c:chart>
    <c:autoTitleDeleted val="1"/>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cmpd="dbl">
            <a:solidFill>
              <a:schemeClr val="accent1"/>
            </a:solidFill>
            <a:prstDash val="sysDot"/>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cmpd="dbl">
            <a:solidFill>
              <a:schemeClr val="accent1"/>
            </a:solidFill>
            <a:prstDash val="sysDot"/>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cmpd="dbl">
            <a:solidFill>
              <a:schemeClr val="accent1"/>
            </a:solidFill>
            <a:prstDash val="sysDot"/>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876393671470892"/>
          <c:y val="0.17337914791901013"/>
          <c:w val="0.79579063398737138"/>
          <c:h val="0.57808668447694034"/>
        </c:manualLayout>
      </c:layout>
      <c:lineChart>
        <c:grouping val="standard"/>
        <c:varyColors val="0"/>
        <c:ser>
          <c:idx val="0"/>
          <c:order val="0"/>
          <c:tx>
            <c:strRef>
              <c:f>'Total Sales'!$B$3</c:f>
              <c:strCache>
                <c:ptCount val="1"/>
                <c:pt idx="0">
                  <c:v>Total Sales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multiLvlStrRef>
              <c:f>'Total Sales'!$A$4:$A$31</c:f>
              <c:multiLvlStrCache>
                <c:ptCount val="24"/>
                <c:lvl>
                  <c:pt idx="0">
                    <c:v>Apr</c:v>
                  </c:pt>
                  <c:pt idx="1">
                    <c:v>May</c:v>
                  </c:pt>
                  <c:pt idx="2">
                    <c:v>Jun</c:v>
                  </c:pt>
                  <c:pt idx="3">
                    <c:v>Jul</c:v>
                  </c:pt>
                  <c:pt idx="4">
                    <c:v>Aug</c:v>
                  </c:pt>
                  <c:pt idx="5">
                    <c:v>Sep</c:v>
                  </c:pt>
                  <c:pt idx="6">
                    <c:v>Oct</c:v>
                  </c:pt>
                  <c:pt idx="7">
                    <c:v>Nov</c:v>
                  </c:pt>
                  <c:pt idx="8">
                    <c:v>Dec</c:v>
                  </c:pt>
                  <c:pt idx="9">
                    <c:v>Jan</c:v>
                  </c:pt>
                  <c:pt idx="10">
                    <c:v>Feb</c:v>
                  </c:pt>
                  <c:pt idx="11">
                    <c:v>Mar</c:v>
                  </c:pt>
                  <c:pt idx="12">
                    <c:v>Apr</c:v>
                  </c:pt>
                  <c:pt idx="13">
                    <c:v>May</c:v>
                  </c:pt>
                  <c:pt idx="14">
                    <c:v>Jun</c:v>
                  </c:pt>
                  <c:pt idx="15">
                    <c:v>Jul</c:v>
                  </c:pt>
                  <c:pt idx="16">
                    <c:v>Aug</c:v>
                  </c:pt>
                  <c:pt idx="17">
                    <c:v>Sep</c:v>
                  </c:pt>
                  <c:pt idx="18">
                    <c:v>Oct</c:v>
                  </c:pt>
                  <c:pt idx="19">
                    <c:v>Nov</c:v>
                  </c:pt>
                  <c:pt idx="20">
                    <c:v>Dec</c:v>
                  </c:pt>
                  <c:pt idx="21">
                    <c:v>Jan</c:v>
                  </c:pt>
                  <c:pt idx="22">
                    <c:v>Feb</c:v>
                  </c:pt>
                  <c:pt idx="23">
                    <c:v>Mar</c:v>
                  </c:pt>
                </c:lvl>
                <c:lvl>
                  <c:pt idx="0">
                    <c:v>2012</c:v>
                  </c:pt>
                  <c:pt idx="9">
                    <c:v>2013</c:v>
                  </c:pt>
                  <c:pt idx="21">
                    <c:v>2014</c:v>
                  </c:pt>
                </c:lvl>
              </c:multiLvlStrCache>
            </c:multiLvlStrRef>
          </c:cat>
          <c:val>
            <c:numRef>
              <c:f>'Total Sales'!$B$4:$B$31</c:f>
              <c:numCache>
                <c:formatCode>General</c:formatCode>
                <c:ptCount val="24"/>
                <c:pt idx="0">
                  <c:v>47317.020000000077</c:v>
                </c:pt>
                <c:pt idx="1">
                  <c:v>45610.02000000004</c:v>
                </c:pt>
                <c:pt idx="2">
                  <c:v>46146.020000000084</c:v>
                </c:pt>
                <c:pt idx="3">
                  <c:v>45352.520000000048</c:v>
                </c:pt>
                <c:pt idx="4">
                  <c:v>45476.199999999917</c:v>
                </c:pt>
                <c:pt idx="5">
                  <c:v>45820.819999999934</c:v>
                </c:pt>
                <c:pt idx="6">
                  <c:v>46145.019999999975</c:v>
                </c:pt>
                <c:pt idx="7">
                  <c:v>47189.020000000099</c:v>
                </c:pt>
                <c:pt idx="8">
                  <c:v>46784.019999999902</c:v>
                </c:pt>
                <c:pt idx="9">
                  <c:v>48181.219999999972</c:v>
                </c:pt>
                <c:pt idx="10">
                  <c:v>45817.020000000026</c:v>
                </c:pt>
                <c:pt idx="11">
                  <c:v>47364.619999999952</c:v>
                </c:pt>
                <c:pt idx="12">
                  <c:v>47237.070000000014</c:v>
                </c:pt>
                <c:pt idx="13">
                  <c:v>48216.019999999968</c:v>
                </c:pt>
                <c:pt idx="14">
                  <c:v>47638.02</c:v>
                </c:pt>
                <c:pt idx="15">
                  <c:v>42426.670000000013</c:v>
                </c:pt>
                <c:pt idx="16">
                  <c:v>43403.020000000106</c:v>
                </c:pt>
                <c:pt idx="17">
                  <c:v>44676.620000000032</c:v>
                </c:pt>
                <c:pt idx="18">
                  <c:v>44157.020000000019</c:v>
                </c:pt>
                <c:pt idx="19">
                  <c:v>44383.42000000002</c:v>
                </c:pt>
                <c:pt idx="20">
                  <c:v>43832.21999999995</c:v>
                </c:pt>
                <c:pt idx="21">
                  <c:v>44047.620000000032</c:v>
                </c:pt>
                <c:pt idx="22">
                  <c:v>44859.020000000113</c:v>
                </c:pt>
                <c:pt idx="23">
                  <c:v>43528.620000000032</c:v>
                </c:pt>
              </c:numCache>
            </c:numRef>
          </c:val>
          <c:smooth val="0"/>
          <c:extLst>
            <c:ext xmlns:c16="http://schemas.microsoft.com/office/drawing/2014/chart" uri="{C3380CC4-5D6E-409C-BE32-E72D297353CC}">
              <c16:uniqueId val="{00000000-73FD-4678-9DE5-0DF2D4F8E19A}"/>
            </c:ext>
          </c:extLst>
        </c:ser>
        <c:dLbls>
          <c:showLegendKey val="0"/>
          <c:showVal val="0"/>
          <c:showCatName val="0"/>
          <c:showSerName val="0"/>
          <c:showPercent val="0"/>
          <c:showBubbleSize val="0"/>
        </c:dLbls>
        <c:marker val="1"/>
        <c:smooth val="0"/>
        <c:axId val="300620015"/>
        <c:axId val="300614191"/>
      </c:lineChart>
      <c:lineChart>
        <c:grouping val="standard"/>
        <c:varyColors val="0"/>
        <c:ser>
          <c:idx val="1"/>
          <c:order val="1"/>
          <c:tx>
            <c:strRef>
              <c:f>'Total Sales'!$C$3</c:f>
              <c:strCache>
                <c:ptCount val="1"/>
                <c:pt idx="0">
                  <c:v>Num of Transactions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multiLvlStrRef>
              <c:f>'Total Sales'!$A$4:$A$31</c:f>
              <c:multiLvlStrCache>
                <c:ptCount val="24"/>
                <c:lvl>
                  <c:pt idx="0">
                    <c:v>Apr</c:v>
                  </c:pt>
                  <c:pt idx="1">
                    <c:v>May</c:v>
                  </c:pt>
                  <c:pt idx="2">
                    <c:v>Jun</c:v>
                  </c:pt>
                  <c:pt idx="3">
                    <c:v>Jul</c:v>
                  </c:pt>
                  <c:pt idx="4">
                    <c:v>Aug</c:v>
                  </c:pt>
                  <c:pt idx="5">
                    <c:v>Sep</c:v>
                  </c:pt>
                  <c:pt idx="6">
                    <c:v>Oct</c:v>
                  </c:pt>
                  <c:pt idx="7">
                    <c:v>Nov</c:v>
                  </c:pt>
                  <c:pt idx="8">
                    <c:v>Dec</c:v>
                  </c:pt>
                  <c:pt idx="9">
                    <c:v>Jan</c:v>
                  </c:pt>
                  <c:pt idx="10">
                    <c:v>Feb</c:v>
                  </c:pt>
                  <c:pt idx="11">
                    <c:v>Mar</c:v>
                  </c:pt>
                  <c:pt idx="12">
                    <c:v>Apr</c:v>
                  </c:pt>
                  <c:pt idx="13">
                    <c:v>May</c:v>
                  </c:pt>
                  <c:pt idx="14">
                    <c:v>Jun</c:v>
                  </c:pt>
                  <c:pt idx="15">
                    <c:v>Jul</c:v>
                  </c:pt>
                  <c:pt idx="16">
                    <c:v>Aug</c:v>
                  </c:pt>
                  <c:pt idx="17">
                    <c:v>Sep</c:v>
                  </c:pt>
                  <c:pt idx="18">
                    <c:v>Oct</c:v>
                  </c:pt>
                  <c:pt idx="19">
                    <c:v>Nov</c:v>
                  </c:pt>
                  <c:pt idx="20">
                    <c:v>Dec</c:v>
                  </c:pt>
                  <c:pt idx="21">
                    <c:v>Jan</c:v>
                  </c:pt>
                  <c:pt idx="22">
                    <c:v>Feb</c:v>
                  </c:pt>
                  <c:pt idx="23">
                    <c:v>Mar</c:v>
                  </c:pt>
                </c:lvl>
                <c:lvl>
                  <c:pt idx="0">
                    <c:v>2012</c:v>
                  </c:pt>
                  <c:pt idx="9">
                    <c:v>2013</c:v>
                  </c:pt>
                  <c:pt idx="21">
                    <c:v>2014</c:v>
                  </c:pt>
                </c:lvl>
              </c:multiLvlStrCache>
            </c:multiLvlStrRef>
          </c:cat>
          <c:val>
            <c:numRef>
              <c:f>'Total Sales'!$C$4:$C$31</c:f>
              <c:numCache>
                <c:formatCode>General</c:formatCode>
                <c:ptCount val="24"/>
                <c:pt idx="0">
                  <c:v>510</c:v>
                </c:pt>
                <c:pt idx="1">
                  <c:v>510</c:v>
                </c:pt>
                <c:pt idx="2">
                  <c:v>510</c:v>
                </c:pt>
                <c:pt idx="3">
                  <c:v>510</c:v>
                </c:pt>
                <c:pt idx="4">
                  <c:v>510</c:v>
                </c:pt>
                <c:pt idx="5">
                  <c:v>510</c:v>
                </c:pt>
                <c:pt idx="6">
                  <c:v>510</c:v>
                </c:pt>
                <c:pt idx="7">
                  <c:v>510</c:v>
                </c:pt>
                <c:pt idx="8">
                  <c:v>510</c:v>
                </c:pt>
                <c:pt idx="9">
                  <c:v>510</c:v>
                </c:pt>
                <c:pt idx="10">
                  <c:v>510</c:v>
                </c:pt>
                <c:pt idx="11">
                  <c:v>510</c:v>
                </c:pt>
                <c:pt idx="12">
                  <c:v>600</c:v>
                </c:pt>
                <c:pt idx="13">
                  <c:v>600</c:v>
                </c:pt>
                <c:pt idx="14">
                  <c:v>600</c:v>
                </c:pt>
                <c:pt idx="15">
                  <c:v>600</c:v>
                </c:pt>
                <c:pt idx="16">
                  <c:v>600</c:v>
                </c:pt>
                <c:pt idx="17">
                  <c:v>600</c:v>
                </c:pt>
                <c:pt idx="18">
                  <c:v>600</c:v>
                </c:pt>
                <c:pt idx="19">
                  <c:v>600</c:v>
                </c:pt>
                <c:pt idx="20">
                  <c:v>600</c:v>
                </c:pt>
                <c:pt idx="21">
                  <c:v>600</c:v>
                </c:pt>
                <c:pt idx="22">
                  <c:v>600</c:v>
                </c:pt>
                <c:pt idx="23">
                  <c:v>600</c:v>
                </c:pt>
              </c:numCache>
            </c:numRef>
          </c:val>
          <c:smooth val="0"/>
          <c:extLst>
            <c:ext xmlns:c16="http://schemas.microsoft.com/office/drawing/2014/chart" uri="{C3380CC4-5D6E-409C-BE32-E72D297353CC}">
              <c16:uniqueId val="{00000001-73FD-4678-9DE5-0DF2D4F8E19A}"/>
            </c:ext>
          </c:extLst>
        </c:ser>
        <c:ser>
          <c:idx val="2"/>
          <c:order val="2"/>
          <c:tx>
            <c:strRef>
              <c:f>'Total Sales'!$D$3</c:f>
              <c:strCache>
                <c:ptCount val="1"/>
                <c:pt idx="0">
                  <c:v>Num of Unique Customers</c:v>
                </c:pt>
              </c:strCache>
            </c:strRef>
          </c:tx>
          <c:spPr>
            <a:ln w="28575" cap="rnd" cmpd="dbl">
              <a:solidFill>
                <a:schemeClr val="accent6"/>
              </a:solidFill>
              <a:prstDash val="sysDash"/>
              <a:round/>
            </a:ln>
            <a:effectLst/>
          </c:spPr>
          <c:marker>
            <c:symbol val="circle"/>
            <c:size val="5"/>
            <c:spPr>
              <a:solidFill>
                <a:schemeClr val="accent6"/>
              </a:solidFill>
              <a:ln w="9525">
                <a:solidFill>
                  <a:schemeClr val="accent3"/>
                </a:solidFill>
              </a:ln>
              <a:effectLst/>
            </c:spPr>
          </c:marker>
          <c:dPt>
            <c:idx val="15"/>
            <c:marker>
              <c:symbol val="circle"/>
              <c:size val="5"/>
              <c:spPr>
                <a:solidFill>
                  <a:schemeClr val="accent6"/>
                </a:solidFill>
                <a:ln w="9525">
                  <a:solidFill>
                    <a:schemeClr val="accent3"/>
                  </a:solidFill>
                </a:ln>
                <a:effectLst/>
              </c:spPr>
            </c:marker>
            <c:bubble3D val="0"/>
            <c:spPr>
              <a:ln w="28575" cap="rnd" cmpd="dbl">
                <a:noFill/>
                <a:prstDash val="sysDash"/>
                <a:round/>
              </a:ln>
              <a:effectLst/>
            </c:spPr>
            <c:extLst>
              <c:ext xmlns:c16="http://schemas.microsoft.com/office/drawing/2014/chart" uri="{C3380CC4-5D6E-409C-BE32-E72D297353CC}">
                <c16:uniqueId val="{00000003-73FD-4678-9DE5-0DF2D4F8E19A}"/>
              </c:ext>
            </c:extLst>
          </c:dPt>
          <c:cat>
            <c:multiLvlStrRef>
              <c:f>'Total Sales'!$A$4:$A$31</c:f>
              <c:multiLvlStrCache>
                <c:ptCount val="24"/>
                <c:lvl>
                  <c:pt idx="0">
                    <c:v>Apr</c:v>
                  </c:pt>
                  <c:pt idx="1">
                    <c:v>May</c:v>
                  </c:pt>
                  <c:pt idx="2">
                    <c:v>Jun</c:v>
                  </c:pt>
                  <c:pt idx="3">
                    <c:v>Jul</c:v>
                  </c:pt>
                  <c:pt idx="4">
                    <c:v>Aug</c:v>
                  </c:pt>
                  <c:pt idx="5">
                    <c:v>Sep</c:v>
                  </c:pt>
                  <c:pt idx="6">
                    <c:v>Oct</c:v>
                  </c:pt>
                  <c:pt idx="7">
                    <c:v>Nov</c:v>
                  </c:pt>
                  <c:pt idx="8">
                    <c:v>Dec</c:v>
                  </c:pt>
                  <c:pt idx="9">
                    <c:v>Jan</c:v>
                  </c:pt>
                  <c:pt idx="10">
                    <c:v>Feb</c:v>
                  </c:pt>
                  <c:pt idx="11">
                    <c:v>Mar</c:v>
                  </c:pt>
                  <c:pt idx="12">
                    <c:v>Apr</c:v>
                  </c:pt>
                  <c:pt idx="13">
                    <c:v>May</c:v>
                  </c:pt>
                  <c:pt idx="14">
                    <c:v>Jun</c:v>
                  </c:pt>
                  <c:pt idx="15">
                    <c:v>Jul</c:v>
                  </c:pt>
                  <c:pt idx="16">
                    <c:v>Aug</c:v>
                  </c:pt>
                  <c:pt idx="17">
                    <c:v>Sep</c:v>
                  </c:pt>
                  <c:pt idx="18">
                    <c:v>Oct</c:v>
                  </c:pt>
                  <c:pt idx="19">
                    <c:v>Nov</c:v>
                  </c:pt>
                  <c:pt idx="20">
                    <c:v>Dec</c:v>
                  </c:pt>
                  <c:pt idx="21">
                    <c:v>Jan</c:v>
                  </c:pt>
                  <c:pt idx="22">
                    <c:v>Feb</c:v>
                  </c:pt>
                  <c:pt idx="23">
                    <c:v>Mar</c:v>
                  </c:pt>
                </c:lvl>
                <c:lvl>
                  <c:pt idx="0">
                    <c:v>2012</c:v>
                  </c:pt>
                  <c:pt idx="9">
                    <c:v>2013</c:v>
                  </c:pt>
                  <c:pt idx="21">
                    <c:v>2014</c:v>
                  </c:pt>
                </c:lvl>
              </c:multiLvlStrCache>
            </c:multiLvlStrRef>
          </c:cat>
          <c:val>
            <c:numRef>
              <c:f>'Total Sales'!$D$4:$D$31</c:f>
              <c:numCache>
                <c:formatCode>General</c:formatCode>
                <c:ptCount val="24"/>
                <c:pt idx="0">
                  <c:v>510</c:v>
                </c:pt>
                <c:pt idx="1">
                  <c:v>510</c:v>
                </c:pt>
                <c:pt idx="2">
                  <c:v>510</c:v>
                </c:pt>
                <c:pt idx="3">
                  <c:v>510</c:v>
                </c:pt>
                <c:pt idx="4">
                  <c:v>510</c:v>
                </c:pt>
                <c:pt idx="5">
                  <c:v>510</c:v>
                </c:pt>
                <c:pt idx="6">
                  <c:v>510</c:v>
                </c:pt>
                <c:pt idx="7">
                  <c:v>510</c:v>
                </c:pt>
                <c:pt idx="8">
                  <c:v>510</c:v>
                </c:pt>
                <c:pt idx="9">
                  <c:v>510</c:v>
                </c:pt>
                <c:pt idx="10">
                  <c:v>510</c:v>
                </c:pt>
                <c:pt idx="11">
                  <c:v>510</c:v>
                </c:pt>
                <c:pt idx="12">
                  <c:v>600</c:v>
                </c:pt>
                <c:pt idx="13">
                  <c:v>600</c:v>
                </c:pt>
                <c:pt idx="14">
                  <c:v>600</c:v>
                </c:pt>
                <c:pt idx="15">
                  <c:v>600</c:v>
                </c:pt>
                <c:pt idx="16">
                  <c:v>600</c:v>
                </c:pt>
                <c:pt idx="17">
                  <c:v>600</c:v>
                </c:pt>
                <c:pt idx="18">
                  <c:v>600</c:v>
                </c:pt>
                <c:pt idx="19">
                  <c:v>600</c:v>
                </c:pt>
                <c:pt idx="20">
                  <c:v>600</c:v>
                </c:pt>
                <c:pt idx="21">
                  <c:v>600</c:v>
                </c:pt>
                <c:pt idx="22">
                  <c:v>600</c:v>
                </c:pt>
                <c:pt idx="23">
                  <c:v>600</c:v>
                </c:pt>
              </c:numCache>
            </c:numRef>
          </c:val>
          <c:smooth val="0"/>
          <c:extLst>
            <c:ext xmlns:c16="http://schemas.microsoft.com/office/drawing/2014/chart" uri="{C3380CC4-5D6E-409C-BE32-E72D297353CC}">
              <c16:uniqueId val="{00000002-73FD-4678-9DE5-0DF2D4F8E19A}"/>
            </c:ext>
          </c:extLst>
        </c:ser>
        <c:dLbls>
          <c:showLegendKey val="0"/>
          <c:showVal val="0"/>
          <c:showCatName val="0"/>
          <c:showSerName val="0"/>
          <c:showPercent val="0"/>
          <c:showBubbleSize val="0"/>
        </c:dLbls>
        <c:marker val="1"/>
        <c:smooth val="0"/>
        <c:axId val="344551055"/>
        <c:axId val="344548143"/>
      </c:lineChart>
      <c:catAx>
        <c:axId val="3006200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300614191"/>
        <c:crosses val="autoZero"/>
        <c:auto val="1"/>
        <c:lblAlgn val="ctr"/>
        <c:lblOffset val="100"/>
        <c:noMultiLvlLbl val="0"/>
      </c:catAx>
      <c:valAx>
        <c:axId val="300614191"/>
        <c:scaling>
          <c:orientation val="minMax"/>
          <c:min val="2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CA" baseline="0">
                    <a:solidFill>
                      <a:schemeClr val="tx1"/>
                    </a:solidFill>
                  </a:rPr>
                  <a:t>Sales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300620015"/>
        <c:crosses val="autoZero"/>
        <c:crossBetween val="between"/>
      </c:valAx>
      <c:valAx>
        <c:axId val="344548143"/>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CA" baseline="0">
                    <a:solidFill>
                      <a:schemeClr val="tx1"/>
                    </a:solidFill>
                  </a:rPr>
                  <a:t>Numbers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344551055"/>
        <c:crosses val="max"/>
        <c:crossBetween val="between"/>
      </c:valAx>
      <c:catAx>
        <c:axId val="344551055"/>
        <c:scaling>
          <c:orientation val="minMax"/>
        </c:scaling>
        <c:delete val="1"/>
        <c:axPos val="b"/>
        <c:numFmt formatCode="General" sourceLinked="1"/>
        <c:majorTickMark val="out"/>
        <c:minorTickMark val="none"/>
        <c:tickLblPos val="nextTo"/>
        <c:crossAx val="344548143"/>
        <c:crosses val="autoZero"/>
        <c:auto val="1"/>
        <c:lblAlgn val="ctr"/>
        <c:lblOffset val="100"/>
        <c:noMultiLvlLbl val="0"/>
      </c:catAx>
      <c:spPr>
        <a:noFill/>
        <a:ln>
          <a:noFill/>
        </a:ln>
        <a:effectLst/>
      </c:spPr>
    </c:plotArea>
    <c:legend>
      <c:legendPos val="t"/>
      <c:layout>
        <c:manualLayout>
          <c:xMode val="edge"/>
          <c:yMode val="edge"/>
          <c:x val="0.25632857437295159"/>
          <c:y val="3.9145106861642298E-2"/>
          <c:w val="0.72170293131016194"/>
          <c:h val="0.1331409854540671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555555555555555E-2"/>
          <c:y val="0.18300925925925926"/>
          <c:w val="0.92033267716535438"/>
          <c:h val="0.70611715275640285"/>
        </c:manualLayout>
      </c:layout>
      <c:barChart>
        <c:barDir val="col"/>
        <c:grouping val="clustered"/>
        <c:varyColors val="0"/>
        <c:ser>
          <c:idx val="0"/>
          <c:order val="0"/>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name>Forecasting</c:name>
            <c:spPr>
              <a:ln w="19050" cap="rnd">
                <a:solidFill>
                  <a:schemeClr val="accent1"/>
                </a:solidFill>
                <a:prstDash val="sysDot"/>
              </a:ln>
              <a:effectLst>
                <a:outerShdw blurRad="50800" dist="50800" dir="5400000" sx="1000" sy="1000" algn="ctr" rotWithShape="0">
                  <a:srgbClr val="000000"/>
                </a:outerShdw>
              </a:effectLst>
            </c:spPr>
            <c:trendlineType val="linear"/>
            <c:forward val="1"/>
            <c:dispRSqr val="0"/>
            <c:dispEq val="0"/>
          </c:trendline>
          <c:cat>
            <c:numRef>
              <c:f>'[ABC grocery retailer case study.xlsx]Total Sales'!$A$35:$A$37</c:f>
              <c:numCache>
                <c:formatCode>General</c:formatCode>
                <c:ptCount val="3"/>
                <c:pt idx="0">
                  <c:v>2012</c:v>
                </c:pt>
                <c:pt idx="1">
                  <c:v>2013</c:v>
                </c:pt>
                <c:pt idx="2">
                  <c:v>2014</c:v>
                </c:pt>
              </c:numCache>
            </c:numRef>
          </c:cat>
          <c:val>
            <c:numRef>
              <c:f>'[ABC grocery retailer case study.xlsx]Total Sales'!$B$35:$B$37</c:f>
              <c:numCache>
                <c:formatCode>_("$"* #,##0.00_);_("$"* \(#,##0.00\);_("$"* "-"??_);_(@_)</c:formatCode>
                <c:ptCount val="3"/>
                <c:pt idx="0">
                  <c:v>90.597093681917315</c:v>
                </c:pt>
                <c:pt idx="1">
                  <c:v>78.980222222222494</c:v>
                </c:pt>
                <c:pt idx="2">
                  <c:v>73.575144444444632</c:v>
                </c:pt>
              </c:numCache>
            </c:numRef>
          </c:val>
          <c:extLst>
            <c:ext xmlns:c16="http://schemas.microsoft.com/office/drawing/2014/chart" uri="{C3380CC4-5D6E-409C-BE32-E72D297353CC}">
              <c16:uniqueId val="{00000001-204D-47B9-BE7E-324C9674BCB5}"/>
            </c:ext>
          </c:extLst>
        </c:ser>
        <c:dLbls>
          <c:dLblPos val="outEnd"/>
          <c:showLegendKey val="0"/>
          <c:showVal val="1"/>
          <c:showCatName val="0"/>
          <c:showSerName val="0"/>
          <c:showPercent val="0"/>
          <c:showBubbleSize val="0"/>
        </c:dLbls>
        <c:gapWidth val="161"/>
        <c:overlap val="-18"/>
        <c:axId val="540769887"/>
        <c:axId val="540757823"/>
      </c:barChart>
      <c:catAx>
        <c:axId val="540769887"/>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540757823"/>
        <c:crosses val="autoZero"/>
        <c:auto val="1"/>
        <c:lblAlgn val="ctr"/>
        <c:lblOffset val="100"/>
        <c:noMultiLvlLbl val="0"/>
      </c:catAx>
      <c:valAx>
        <c:axId val="540757823"/>
        <c:scaling>
          <c:orientation val="minMax"/>
        </c:scaling>
        <c:delete val="1"/>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out"/>
        <c:minorTickMark val="none"/>
        <c:tickLblPos val="nextTo"/>
        <c:crossAx val="540769887"/>
        <c:crosses val="autoZero"/>
        <c:crossBetween val="between"/>
      </c:valAx>
      <c:spPr>
        <a:noFill/>
        <a:ln>
          <a:noFill/>
        </a:ln>
        <a:effectLst/>
      </c:spPr>
    </c:plotArea>
    <c:legend>
      <c:legendPos val="r"/>
      <c:legendEntry>
        <c:idx val="0"/>
        <c:delete val="1"/>
      </c:legendEntry>
      <c:layout>
        <c:manualLayout>
          <c:xMode val="edge"/>
          <c:yMode val="edge"/>
          <c:x val="0.64811045494313213"/>
          <c:y val="5.9386118401866424E-2"/>
          <c:w val="0.27966732283464568"/>
          <c:h val="8.7384806065908427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sz="1200" b="1" dirty="0">
                <a:solidFill>
                  <a:sysClr val="windowText" lastClr="000000"/>
                </a:solidFill>
              </a:rPr>
              <a:t>Total Sales</a:t>
            </a:r>
            <a:r>
              <a:rPr lang="en-CA" sz="1200" b="1" baseline="0" dirty="0">
                <a:solidFill>
                  <a:sysClr val="windowText" lastClr="000000"/>
                </a:solidFill>
              </a:rPr>
              <a:t> of Central Zone VS. West Zone</a:t>
            </a:r>
          </a:p>
        </c:rich>
      </c:tx>
      <c:layout>
        <c:manualLayout>
          <c:xMode val="edge"/>
          <c:yMode val="edge"/>
          <c:x val="0.10400678040244968"/>
          <c:y val="6.481481481481481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dPt>
            <c:idx val="0"/>
            <c:bubble3D val="0"/>
            <c:spPr>
              <a:solidFill>
                <a:schemeClr val="accent2"/>
              </a:solidFill>
              <a:ln w="19050">
                <a:solidFill>
                  <a:schemeClr val="lt1"/>
                </a:solidFill>
              </a:ln>
              <a:effectLst/>
            </c:spPr>
            <c:extLst>
              <c:ext xmlns:c16="http://schemas.microsoft.com/office/drawing/2014/chart" uri="{C3380CC4-5D6E-409C-BE32-E72D297353CC}">
                <c16:uniqueId val="{00000001-722A-4A70-9776-B7A515EE8304}"/>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722A-4A70-9776-B7A515EE8304}"/>
              </c:ext>
            </c:extLst>
          </c:dPt>
          <c:dLbls>
            <c:numFmt formatCode="0.0%" sourceLinked="0"/>
            <c:spPr>
              <a:solidFill>
                <a:sysClr val="window" lastClr="FFFFFF"/>
              </a:solidFill>
              <a:ln>
                <a:solidFill>
                  <a:sysClr val="windowText" lastClr="000000">
                    <a:lumMod val="25000"/>
                    <a:lumOff val="75000"/>
                  </a:sysClr>
                </a:solidFill>
              </a:ln>
              <a:effectLst/>
            </c:spPr>
            <c:txPr>
              <a:bodyPr rot="0" spcFirstLastPara="1" vertOverflow="clip" horzOverflow="clip" vert="horz" wrap="non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Lit>
              <c:ptCount val="2"/>
              <c:pt idx="0">
                <c:v>Central Zone</c:v>
              </c:pt>
              <c:pt idx="1">
                <c:v> West Zone</c:v>
              </c:pt>
            </c:strLit>
          </c:cat>
          <c:val>
            <c:numRef>
              <c:f>'[ABC grocery retailer case study.xlsx]Geographic distribution'!$B$4:$B$5</c:f>
              <c:numCache>
                <c:formatCode>0.0%</c:formatCode>
                <c:ptCount val="2"/>
                <c:pt idx="0">
                  <c:v>0.36387222169780759</c:v>
                </c:pt>
                <c:pt idx="1">
                  <c:v>0.63612777830219236</c:v>
                </c:pt>
              </c:numCache>
            </c:numRef>
          </c:val>
          <c:extLst>
            <c:ext xmlns:c16="http://schemas.microsoft.com/office/drawing/2014/chart" uri="{C3380CC4-5D6E-409C-BE32-E72D297353CC}">
              <c16:uniqueId val="{00000004-722A-4A70-9776-B7A515EE8304}"/>
            </c:ext>
          </c:extLst>
        </c:ser>
        <c:dLbls>
          <c:showLegendKey val="0"/>
          <c:showVal val="0"/>
          <c:showCatName val="0"/>
          <c:showSerName val="0"/>
          <c:showPercent val="0"/>
          <c:showBubbleSize val="0"/>
          <c:showLeaderLines val="0"/>
        </c:dLbls>
        <c:firstSliceAng val="205"/>
        <c:holeSize val="5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sz="1200" b="1" dirty="0">
                <a:solidFill>
                  <a:schemeClr val="tx1"/>
                </a:solidFill>
              </a:rPr>
              <a:t>Store</a:t>
            </a:r>
            <a:r>
              <a:rPr lang="en-CA" sz="1200" b="1" baseline="0" dirty="0">
                <a:solidFill>
                  <a:schemeClr val="tx1"/>
                </a:solidFill>
              </a:rPr>
              <a:t>s Distribution</a:t>
            </a:r>
          </a:p>
        </c:rich>
      </c:tx>
      <c:layout>
        <c:manualLayout>
          <c:xMode val="edge"/>
          <c:yMode val="edge"/>
          <c:x val="8.8563122497047272E-3"/>
          <c:y val="3.086997421020264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4337641507309278E-2"/>
          <c:y val="0.23323764451563714"/>
          <c:w val="0.93888888888888888"/>
          <c:h val="0.67313247302420542"/>
        </c:manualLayout>
      </c:layout>
      <c:barChart>
        <c:barDir val="col"/>
        <c:grouping val="stacked"/>
        <c:varyColors val="0"/>
        <c:ser>
          <c:idx val="0"/>
          <c:order val="0"/>
          <c:tx>
            <c:v>Large Store</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2"/>
              <c:pt idx="0">
                <c:v>Central Zone</c:v>
              </c:pt>
              <c:pt idx="1">
                <c:v> West Zone</c:v>
              </c:pt>
            </c:strLit>
          </c:cat>
          <c:val>
            <c:numRef>
              <c:f>'[ABC grocery retailer case study.xlsx]location_raw'!$L$5:$L$6</c:f>
              <c:numCache>
                <c:formatCode>General</c:formatCode>
                <c:ptCount val="2"/>
                <c:pt idx="0">
                  <c:v>4</c:v>
                </c:pt>
                <c:pt idx="1">
                  <c:v>8</c:v>
                </c:pt>
              </c:numCache>
            </c:numRef>
          </c:val>
          <c:extLst>
            <c:ext xmlns:c16="http://schemas.microsoft.com/office/drawing/2014/chart" uri="{C3380CC4-5D6E-409C-BE32-E72D297353CC}">
              <c16:uniqueId val="{00000000-B13C-4A52-B4CC-F33803D955F7}"/>
            </c:ext>
          </c:extLst>
        </c:ser>
        <c:ser>
          <c:idx val="1"/>
          <c:order val="1"/>
          <c:tx>
            <c:v>Convenience Store</c:v>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'[ABC grocery retailer case study.xlsx]location_raw'!$M$5:$M$6</c:f>
              <c:numCache>
                <c:formatCode>General</c:formatCode>
                <c:ptCount val="2"/>
                <c:pt idx="0">
                  <c:v>5</c:v>
                </c:pt>
                <c:pt idx="1">
                  <c:v>3</c:v>
                </c:pt>
              </c:numCache>
            </c:numRef>
          </c:val>
          <c:extLst>
            <c:ext xmlns:c16="http://schemas.microsoft.com/office/drawing/2014/chart" uri="{C3380CC4-5D6E-409C-BE32-E72D297353CC}">
              <c16:uniqueId val="{00000001-B13C-4A52-B4CC-F33803D955F7}"/>
            </c:ext>
          </c:extLst>
        </c:ser>
        <c:dLbls>
          <c:showLegendKey val="0"/>
          <c:showVal val="1"/>
          <c:showCatName val="0"/>
          <c:showSerName val="0"/>
          <c:showPercent val="0"/>
          <c:showBubbleSize val="0"/>
        </c:dLbls>
        <c:gapWidth val="219"/>
        <c:overlap val="100"/>
        <c:axId val="132306495"/>
        <c:axId val="132297759"/>
      </c:barChart>
      <c:catAx>
        <c:axId val="1323064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297759"/>
        <c:crosses val="autoZero"/>
        <c:auto val="1"/>
        <c:lblAlgn val="ctr"/>
        <c:lblOffset val="100"/>
        <c:noMultiLvlLbl val="0"/>
      </c:catAx>
      <c:valAx>
        <c:axId val="132297759"/>
        <c:scaling>
          <c:orientation val="minMax"/>
        </c:scaling>
        <c:delete val="1"/>
        <c:axPos val="l"/>
        <c:numFmt formatCode="General" sourceLinked="1"/>
        <c:majorTickMark val="none"/>
        <c:minorTickMark val="none"/>
        <c:tickLblPos val="nextTo"/>
        <c:crossAx val="132306495"/>
        <c:crosses val="autoZero"/>
        <c:crossBetween val="between"/>
      </c:valAx>
      <c:spPr>
        <a:noFill/>
        <a:ln>
          <a:noFill/>
        </a:ln>
        <a:effectLst/>
      </c:spPr>
    </c:plotArea>
    <c:legend>
      <c:legendPos val="t"/>
      <c:layout>
        <c:manualLayout>
          <c:xMode val="edge"/>
          <c:yMode val="edge"/>
          <c:x val="0.37988141906418138"/>
          <c:y val="0.10070660641755165"/>
          <c:w val="0.5924638453170028"/>
          <c:h val="7.9513770478717952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b="1">
                <a:solidFill>
                  <a:sysClr val="windowText" lastClr="000000"/>
                </a:solidFill>
              </a:rPr>
              <a:t>Avg. Sale per Transactions</a:t>
            </a:r>
            <a:r>
              <a:rPr lang="en-CA" b="1" baseline="0">
                <a:solidFill>
                  <a:sysClr val="windowText" lastClr="000000"/>
                </a:solidFill>
              </a:rPr>
              <a:t> per Store</a:t>
            </a:r>
            <a:endParaRPr lang="en-CA" b="1">
              <a:solidFill>
                <a:sysClr val="windowText" lastClr="000000"/>
              </a:solidFill>
            </a:endParaRPr>
          </a:p>
        </c:rich>
      </c:tx>
      <c:layout>
        <c:manualLayout>
          <c:xMode val="edge"/>
          <c:yMode val="edge"/>
          <c:x val="5.9204922540284574E-2"/>
          <c:y val="2.028724535882667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045298438787225"/>
          <c:y val="0.27034069726051996"/>
          <c:w val="0.7863545010284696"/>
          <c:h val="0.54070734634089668"/>
        </c:manualLayout>
      </c:layout>
      <c:barChart>
        <c:barDir val="col"/>
        <c:grouping val="clustered"/>
        <c:varyColors val="0"/>
        <c:ser>
          <c:idx val="0"/>
          <c:order val="0"/>
          <c:spPr>
            <a:solidFill>
              <a:schemeClr val="accent1"/>
            </a:solidFill>
            <a:ln>
              <a:noFill/>
            </a:ln>
            <a:effectLst/>
          </c:spPr>
          <c:invertIfNegative val="0"/>
          <c:dPt>
            <c:idx val="4"/>
            <c:invertIfNegative val="0"/>
            <c:bubble3D val="0"/>
            <c:spPr>
              <a:solidFill>
                <a:schemeClr val="accent6"/>
              </a:solidFill>
              <a:ln>
                <a:noFill/>
              </a:ln>
              <a:effectLst/>
            </c:spPr>
            <c:extLst>
              <c:ext xmlns:c16="http://schemas.microsoft.com/office/drawing/2014/chart" uri="{C3380CC4-5D6E-409C-BE32-E72D297353CC}">
                <c16:uniqueId val="{00000001-A3D6-4E1A-BCDE-BC2F9A3DCA7F}"/>
              </c:ext>
            </c:extLst>
          </c:dPt>
          <c:dPt>
            <c:idx val="5"/>
            <c:invertIfNegative val="0"/>
            <c:bubble3D val="0"/>
            <c:spPr>
              <a:solidFill>
                <a:schemeClr val="accent6"/>
              </a:solidFill>
              <a:ln>
                <a:noFill/>
              </a:ln>
              <a:effectLst/>
            </c:spPr>
            <c:extLst>
              <c:ext xmlns:c16="http://schemas.microsoft.com/office/drawing/2014/chart" uri="{C3380CC4-5D6E-409C-BE32-E72D297353CC}">
                <c16:uniqueId val="{00000003-A3D6-4E1A-BCDE-BC2F9A3DCA7F}"/>
              </c:ext>
            </c:extLst>
          </c:dPt>
          <c:dPt>
            <c:idx val="6"/>
            <c:invertIfNegative val="0"/>
            <c:bubble3D val="0"/>
            <c:spPr>
              <a:solidFill>
                <a:schemeClr val="accent6"/>
              </a:solidFill>
              <a:ln>
                <a:noFill/>
              </a:ln>
              <a:effectLst/>
            </c:spPr>
            <c:extLst>
              <c:ext xmlns:c16="http://schemas.microsoft.com/office/drawing/2014/chart" uri="{C3380CC4-5D6E-409C-BE32-E72D297353CC}">
                <c16:uniqueId val="{00000005-A3D6-4E1A-BCDE-BC2F9A3DCA7F}"/>
              </c:ext>
            </c:extLst>
          </c:dPt>
          <c:dPt>
            <c:idx val="7"/>
            <c:invertIfNegative val="0"/>
            <c:bubble3D val="0"/>
            <c:spPr>
              <a:solidFill>
                <a:schemeClr val="accent6"/>
              </a:solidFill>
              <a:ln>
                <a:noFill/>
              </a:ln>
              <a:effectLst/>
            </c:spPr>
            <c:extLst>
              <c:ext xmlns:c16="http://schemas.microsoft.com/office/drawing/2014/chart" uri="{C3380CC4-5D6E-409C-BE32-E72D297353CC}">
                <c16:uniqueId val="{00000007-A3D6-4E1A-BCDE-BC2F9A3DCA7F}"/>
              </c:ext>
            </c:extLst>
          </c:dPt>
          <c:dPt>
            <c:idx val="8"/>
            <c:invertIfNegative val="0"/>
            <c:bubble3D val="0"/>
            <c:spPr>
              <a:solidFill>
                <a:schemeClr val="accent6"/>
              </a:solidFill>
              <a:ln>
                <a:noFill/>
              </a:ln>
              <a:effectLst/>
            </c:spPr>
            <c:extLst>
              <c:ext xmlns:c16="http://schemas.microsoft.com/office/drawing/2014/chart" uri="{C3380CC4-5D6E-409C-BE32-E72D297353CC}">
                <c16:uniqueId val="{00000009-A3D6-4E1A-BCDE-BC2F9A3DCA7F}"/>
              </c:ext>
            </c:extLst>
          </c:dPt>
          <c:dPt>
            <c:idx val="17"/>
            <c:invertIfNegative val="0"/>
            <c:bubble3D val="0"/>
            <c:spPr>
              <a:solidFill>
                <a:schemeClr val="accent6"/>
              </a:solidFill>
              <a:ln>
                <a:noFill/>
              </a:ln>
              <a:effectLst/>
            </c:spPr>
            <c:extLst>
              <c:ext xmlns:c16="http://schemas.microsoft.com/office/drawing/2014/chart" uri="{C3380CC4-5D6E-409C-BE32-E72D297353CC}">
                <c16:uniqueId val="{0000000B-A3D6-4E1A-BCDE-BC2F9A3DCA7F}"/>
              </c:ext>
            </c:extLst>
          </c:dPt>
          <c:dPt>
            <c:idx val="18"/>
            <c:invertIfNegative val="0"/>
            <c:bubble3D val="0"/>
            <c:spPr>
              <a:solidFill>
                <a:schemeClr val="accent6"/>
              </a:solidFill>
              <a:ln>
                <a:noFill/>
              </a:ln>
              <a:effectLst/>
            </c:spPr>
            <c:extLst>
              <c:ext xmlns:c16="http://schemas.microsoft.com/office/drawing/2014/chart" uri="{C3380CC4-5D6E-409C-BE32-E72D297353CC}">
                <c16:uniqueId val="{0000000D-A3D6-4E1A-BCDE-BC2F9A3DCA7F}"/>
              </c:ext>
            </c:extLst>
          </c:dPt>
          <c:dPt>
            <c:idx val="19"/>
            <c:invertIfNegative val="0"/>
            <c:bubble3D val="0"/>
            <c:spPr>
              <a:solidFill>
                <a:schemeClr val="accent6"/>
              </a:solidFill>
              <a:ln>
                <a:noFill/>
              </a:ln>
              <a:effectLst/>
            </c:spPr>
            <c:extLst>
              <c:ext xmlns:c16="http://schemas.microsoft.com/office/drawing/2014/chart" uri="{C3380CC4-5D6E-409C-BE32-E72D297353CC}">
                <c16:uniqueId val="{0000000F-A3D6-4E1A-BCDE-BC2F9A3DCA7F}"/>
              </c:ext>
            </c:extLst>
          </c:dPt>
          <c:dLbls>
            <c:delete val="1"/>
          </c:dLbls>
          <c:cat>
            <c:numRef>
              <c:f>'[ABC grocery retailer case study.xlsx]Geographic distribution'!$C$10:$C$13,'[ABC grocery retailer case study.xlsx]Geographic distribution'!$C$15:$C$19,'[ABC grocery retailer case study.xlsx]Geographic distribution'!$C$22:$C$29,'[ABC grocery retailer case study.xlsx]Geographic distribution'!$C$31:$C$33</c:f>
              <c:numCache>
                <c:formatCode>General</c:formatCode>
                <c:ptCount val="20"/>
                <c:pt idx="0">
                  <c:v>5</c:v>
                </c:pt>
                <c:pt idx="1">
                  <c:v>6</c:v>
                </c:pt>
                <c:pt idx="2">
                  <c:v>7</c:v>
                </c:pt>
                <c:pt idx="3">
                  <c:v>12</c:v>
                </c:pt>
                <c:pt idx="4">
                  <c:v>13</c:v>
                </c:pt>
                <c:pt idx="5">
                  <c:v>14</c:v>
                </c:pt>
                <c:pt idx="6">
                  <c:v>18</c:v>
                </c:pt>
                <c:pt idx="7">
                  <c:v>19</c:v>
                </c:pt>
                <c:pt idx="8">
                  <c:v>20</c:v>
                </c:pt>
                <c:pt idx="9">
                  <c:v>1</c:v>
                </c:pt>
                <c:pt idx="10">
                  <c:v>2</c:v>
                </c:pt>
                <c:pt idx="11">
                  <c:v>3</c:v>
                </c:pt>
                <c:pt idx="12">
                  <c:v>4</c:v>
                </c:pt>
                <c:pt idx="13">
                  <c:v>8</c:v>
                </c:pt>
                <c:pt idx="14">
                  <c:v>9</c:v>
                </c:pt>
                <c:pt idx="15">
                  <c:v>10</c:v>
                </c:pt>
                <c:pt idx="16">
                  <c:v>11</c:v>
                </c:pt>
                <c:pt idx="17">
                  <c:v>15</c:v>
                </c:pt>
                <c:pt idx="18">
                  <c:v>16</c:v>
                </c:pt>
                <c:pt idx="19">
                  <c:v>17</c:v>
                </c:pt>
              </c:numCache>
            </c:numRef>
          </c:cat>
          <c:val>
            <c:numRef>
              <c:f>'[ABC grocery retailer case study.xlsx]Geographic distribution'!$D$10:$D$13,'[ABC grocery retailer case study.xlsx]Geographic distribution'!$D$15:$D$19,'[ABC grocery retailer case study.xlsx]Geographic distribution'!$D$22:$D$29,'[ABC grocery retailer case study.xlsx]Geographic distribution'!$D$31:$D$33</c:f>
              <c:numCache>
                <c:formatCode>General</c:formatCode>
                <c:ptCount val="20"/>
                <c:pt idx="0">
                  <c:v>113.4399722222219</c:v>
                </c:pt>
                <c:pt idx="1">
                  <c:v>114.58844444444473</c:v>
                </c:pt>
                <c:pt idx="2">
                  <c:v>112.57726388888855</c:v>
                </c:pt>
                <c:pt idx="3">
                  <c:v>113.34797222222207</c:v>
                </c:pt>
                <c:pt idx="4">
                  <c:v>24.824999999999999</c:v>
                </c:pt>
                <c:pt idx="5">
                  <c:v>24.943055555555556</c:v>
                </c:pt>
                <c:pt idx="6">
                  <c:v>25.173611111111111</c:v>
                </c:pt>
                <c:pt idx="7">
                  <c:v>24.612500000000001</c:v>
                </c:pt>
                <c:pt idx="8">
                  <c:v>25.202777777777779</c:v>
                </c:pt>
                <c:pt idx="9">
                  <c:v>113.91287499999986</c:v>
                </c:pt>
                <c:pt idx="10">
                  <c:v>113.30440277777834</c:v>
                </c:pt>
                <c:pt idx="11">
                  <c:v>113.13516666666692</c:v>
                </c:pt>
                <c:pt idx="12">
                  <c:v>111.65836111111142</c:v>
                </c:pt>
                <c:pt idx="13">
                  <c:v>114.01477777777761</c:v>
                </c:pt>
                <c:pt idx="14">
                  <c:v>114.28477777777766</c:v>
                </c:pt>
                <c:pt idx="15">
                  <c:v>112.28736111111108</c:v>
                </c:pt>
                <c:pt idx="16">
                  <c:v>112.33593055555579</c:v>
                </c:pt>
                <c:pt idx="17">
                  <c:v>25.345833333333335</c:v>
                </c:pt>
                <c:pt idx="18">
                  <c:v>24.886111111111113</c:v>
                </c:pt>
                <c:pt idx="19">
                  <c:v>25.633333333333333</c:v>
                </c:pt>
              </c:numCache>
            </c:numRef>
          </c:val>
          <c:extLst>
            <c:ext xmlns:c16="http://schemas.microsoft.com/office/drawing/2014/chart" uri="{C3380CC4-5D6E-409C-BE32-E72D297353CC}">
              <c16:uniqueId val="{00000010-A3D6-4E1A-BCDE-BC2F9A3DCA7F}"/>
            </c:ext>
          </c:extLst>
        </c:ser>
        <c:dLbls>
          <c:dLblPos val="outEnd"/>
          <c:showLegendKey val="0"/>
          <c:showVal val="1"/>
          <c:showCatName val="0"/>
          <c:showSerName val="0"/>
          <c:showPercent val="0"/>
          <c:showBubbleSize val="0"/>
        </c:dLbls>
        <c:gapWidth val="219"/>
        <c:overlap val="-27"/>
        <c:axId val="337720255"/>
        <c:axId val="337720671"/>
      </c:barChart>
      <c:catAx>
        <c:axId val="33772025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a:solidFill>
                      <a:schemeClr val="tx1"/>
                    </a:solidFill>
                  </a:rPr>
                  <a:t>Store Location Code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337720671"/>
        <c:crosses val="autoZero"/>
        <c:auto val="1"/>
        <c:lblAlgn val="ctr"/>
        <c:lblOffset val="100"/>
        <c:noMultiLvlLbl val="0"/>
      </c:catAx>
      <c:valAx>
        <c:axId val="337720671"/>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a:solidFill>
                      <a:schemeClr val="tx1"/>
                    </a:solidFill>
                  </a:rPr>
                  <a:t>Avg.</a:t>
                </a:r>
                <a:r>
                  <a:rPr lang="en-CA" baseline="0" dirty="0">
                    <a:solidFill>
                      <a:schemeClr val="tx1"/>
                    </a:solidFill>
                  </a:rPr>
                  <a:t> Sale Per Transactions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3377202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0524891778650326"/>
          <c:y val="0.11481279856441809"/>
          <c:w val="0.38950193290033219"/>
          <c:h val="0.6602986007236783"/>
        </c:manualLayout>
      </c:layout>
      <c:doughnutChart>
        <c:varyColors val="1"/>
        <c:ser>
          <c:idx val="0"/>
          <c:order val="0"/>
          <c:tx>
            <c:v>Male, Female</c:v>
          </c:tx>
          <c:dPt>
            <c:idx val="0"/>
            <c:bubble3D val="0"/>
            <c:explosion val="4"/>
            <c:spPr>
              <a:solidFill>
                <a:schemeClr val="tx2">
                  <a:lumMod val="75000"/>
                </a:schemeClr>
              </a:solidFill>
              <a:ln w="19050">
                <a:solidFill>
                  <a:schemeClr val="lt1"/>
                </a:solidFill>
              </a:ln>
              <a:effectLst/>
            </c:spPr>
            <c:extLst>
              <c:ext xmlns:c16="http://schemas.microsoft.com/office/drawing/2014/chart" uri="{C3380CC4-5D6E-409C-BE32-E72D297353CC}">
                <c16:uniqueId val="{00000001-E27B-45B2-85BE-84ED020AF0D0}"/>
              </c:ext>
            </c:extLst>
          </c:dPt>
          <c:dPt>
            <c:idx val="1"/>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3-E27B-45B2-85BE-84ED020AF0D0}"/>
              </c:ext>
            </c:extLst>
          </c:dPt>
          <c:dLbls>
            <c:dLbl>
              <c:idx val="0"/>
              <c:layout>
                <c:manualLayout>
                  <c:x val="0.10301636106939156"/>
                  <c:y val="-0.10038775144351278"/>
                </c:manualLayout>
              </c:layout>
              <c:tx>
                <c:rich>
                  <a:bodyPr/>
                  <a:lstStyle/>
                  <a:p>
                    <a:fld id="{90BD4829-397F-45C4-A5A3-0C23AAAAC5D5}" type="VALUE">
                      <a:rPr lang="en-US" sz="1100" b="1"/>
                      <a:pPr/>
                      <a:t>[VALUE]</a:t>
                    </a:fld>
                    <a:endParaRPr lang="en-CA"/>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E27B-45B2-85BE-84ED020AF0D0}"/>
                </c:ext>
              </c:extLst>
            </c:dLbl>
            <c:dLbl>
              <c:idx val="1"/>
              <c:layout>
                <c:manualLayout>
                  <c:x val="-0.1066666666666667"/>
                  <c:y val="-7.697592835437328E-2"/>
                </c:manualLayout>
              </c:layout>
              <c:tx>
                <c:rich>
                  <a:bodyPr/>
                  <a:lstStyle/>
                  <a:p>
                    <a:fld id="{51066BFD-1033-4E74-8D78-620976E3E038}" type="VALUE">
                      <a:rPr lang="en-US" sz="1100" b="1"/>
                      <a:pPr/>
                      <a:t>[VALUE]</a:t>
                    </a:fld>
                    <a:endParaRPr lang="en-CA"/>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E27B-45B2-85BE-84ED020AF0D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ysClr val="windowText" lastClr="000000"/>
                  </a:solidFill>
                  <a:round/>
                </a:ln>
                <a:effectLst/>
              </c:spPr>
            </c:leaderLines>
            <c:extLst>
              <c:ext xmlns:c15="http://schemas.microsoft.com/office/drawing/2012/chart" uri="{CE6537A1-D6FC-4f65-9D91-7224C49458BB}"/>
            </c:extLst>
          </c:dLbls>
          <c:cat>
            <c:strLit>
              <c:ptCount val="2"/>
              <c:pt idx="0">
                <c:v>Male</c:v>
              </c:pt>
              <c:pt idx="1">
                <c:v> Female</c:v>
              </c:pt>
            </c:strLit>
          </c:cat>
          <c:val>
            <c:numRef>
              <c:f>'[ABC grocery retailer case study.xlsx]Customer engagement'!$B$4:$B$5</c:f>
              <c:numCache>
                <c:formatCode>General</c:formatCode>
                <c:ptCount val="2"/>
                <c:pt idx="0">
                  <c:v>7224</c:v>
                </c:pt>
                <c:pt idx="1">
                  <c:v>6096</c:v>
                </c:pt>
              </c:numCache>
            </c:numRef>
          </c:val>
          <c:extLst>
            <c:ext xmlns:c16="http://schemas.microsoft.com/office/drawing/2014/chart" uri="{C3380CC4-5D6E-409C-BE32-E72D297353CC}">
              <c16:uniqueId val="{00000004-E27B-45B2-85BE-84ED020AF0D0}"/>
            </c:ext>
          </c:extLst>
        </c:ser>
        <c:dLbls>
          <c:showLegendKey val="0"/>
          <c:showVal val="0"/>
          <c:showCatName val="0"/>
          <c:showSerName val="0"/>
          <c:showPercent val="0"/>
          <c:showBubbleSize val="0"/>
          <c:showLeaderLines val="1"/>
        </c:dLbls>
        <c:firstSliceAng val="0"/>
        <c:holeSize val="55"/>
      </c:doughnutChart>
      <c:spPr>
        <a:noFill/>
        <a:ln>
          <a:noFill/>
        </a:ln>
        <a:effectLst/>
      </c:spPr>
    </c:plotArea>
    <c:legend>
      <c:legendPos val="b"/>
      <c:layout>
        <c:manualLayout>
          <c:xMode val="edge"/>
          <c:yMode val="edge"/>
          <c:x val="9.2518225674895496E-2"/>
          <c:y val="2.3707160283992824E-2"/>
          <c:w val="0.36116294534954441"/>
          <c:h val="0.1610489292921447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b="1" dirty="0">
                <a:solidFill>
                  <a:schemeClr val="tx1"/>
                </a:solidFill>
              </a:rPr>
              <a:t>Avg Sale per Transaction VS.</a:t>
            </a:r>
            <a:r>
              <a:rPr lang="en-CA" b="1" baseline="0" dirty="0">
                <a:solidFill>
                  <a:schemeClr val="tx1"/>
                </a:solidFill>
              </a:rPr>
              <a:t> Customer Shopping Behaviors</a:t>
            </a:r>
          </a:p>
        </c:rich>
      </c:tx>
      <c:layout>
        <c:manualLayout>
          <c:xMode val="edge"/>
          <c:yMode val="edge"/>
          <c:x val="1.4927116999123705E-2"/>
          <c:y val="1.27549452236179E-2"/>
        </c:manualLayout>
      </c:layout>
      <c:overlay val="0"/>
      <c:spPr>
        <a:solidFill>
          <a:schemeClr val="bg1"/>
        </a:solid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0764776078309755"/>
          <c:y val="0.16567277935209215"/>
          <c:w val="0.73102251397697937"/>
          <c:h val="0.73070571919866711"/>
        </c:manualLayout>
      </c:layout>
      <c:barChart>
        <c:barDir val="bar"/>
        <c:grouping val="clustered"/>
        <c:varyColors val="0"/>
        <c:ser>
          <c:idx val="2"/>
          <c:order val="0"/>
          <c:tx>
            <c:v>2014</c:v>
          </c:tx>
          <c:spPr>
            <a:solidFill>
              <a:schemeClr val="accent3"/>
            </a:solidFill>
            <a:ln>
              <a:noFill/>
            </a:ln>
            <a:effectLst/>
          </c:spPr>
          <c:invertIfNegative val="0"/>
          <c:cat>
            <c:strLit>
              <c:ptCount val="6"/>
              <c:pt idx="0">
                <c:v>Health Conscious</c:v>
              </c:pt>
              <c:pt idx="1">
                <c:v> Condifent Cooks</c:v>
              </c:pt>
              <c:pt idx="2">
                <c:v> Quick&amp; Easy</c:v>
              </c:pt>
              <c:pt idx="3">
                <c:v> Traditional</c:v>
              </c:pt>
              <c:pt idx="4">
                <c:v> Hectic Households</c:v>
              </c:pt>
              <c:pt idx="5">
                <c:v> Economy</c:v>
              </c:pt>
            </c:strLit>
          </c:cat>
          <c:val>
            <c:numRef>
              <c:f>'[ABC grocery retailer case study.xlsx]Customer engagement'!$D$40:$D$45</c:f>
              <c:numCache>
                <c:formatCode>_("$"* #,##0.00_);_("$"* \(#,##0.00\);_("$"* "-"??_);_(@_)</c:formatCode>
                <c:ptCount val="6"/>
                <c:pt idx="0">
                  <c:v>73.076591760299621</c:v>
                </c:pt>
                <c:pt idx="1">
                  <c:v>69.424398625429546</c:v>
                </c:pt>
                <c:pt idx="2">
                  <c:v>70.62590909090909</c:v>
                </c:pt>
                <c:pt idx="3">
                  <c:v>76.5663793103449</c:v>
                </c:pt>
                <c:pt idx="4">
                  <c:v>73.427642276422802</c:v>
                </c:pt>
                <c:pt idx="5">
                  <c:v>76.405809523809481</c:v>
                </c:pt>
              </c:numCache>
            </c:numRef>
          </c:val>
          <c:extLst>
            <c:ext xmlns:c16="http://schemas.microsoft.com/office/drawing/2014/chart" uri="{C3380CC4-5D6E-409C-BE32-E72D297353CC}">
              <c16:uniqueId val="{00000000-BAD3-4398-87BE-FA43F8470B95}"/>
            </c:ext>
          </c:extLst>
        </c:ser>
        <c:ser>
          <c:idx val="1"/>
          <c:order val="1"/>
          <c:tx>
            <c:v>2013</c:v>
          </c:tx>
          <c:spPr>
            <a:solidFill>
              <a:schemeClr val="accent2"/>
            </a:solidFill>
            <a:ln>
              <a:noFill/>
            </a:ln>
            <a:effectLst/>
          </c:spPr>
          <c:invertIfNegative val="0"/>
          <c:cat>
            <c:strLit>
              <c:ptCount val="6"/>
              <c:pt idx="0">
                <c:v>Health Conscious</c:v>
              </c:pt>
              <c:pt idx="1">
                <c:v> Condifent Cooks</c:v>
              </c:pt>
              <c:pt idx="2">
                <c:v> Quick&amp; Easy</c:v>
              </c:pt>
              <c:pt idx="3">
                <c:v> Traditional</c:v>
              </c:pt>
              <c:pt idx="4">
                <c:v> Hectic Households</c:v>
              </c:pt>
              <c:pt idx="5">
                <c:v> Economy</c:v>
              </c:pt>
            </c:strLit>
          </c:cat>
          <c:val>
            <c:numRef>
              <c:f>'[ABC grocery retailer case study.xlsx]Customer engagement'!$C$40:$C$45</c:f>
              <c:numCache>
                <c:formatCode>_("$"* #,##0.00_);_("$"* \(#,##0.00\);_("$"* "-"??_);_(@_)</c:formatCode>
                <c:ptCount val="6"/>
                <c:pt idx="0">
                  <c:v>75.456313725490261</c:v>
                </c:pt>
                <c:pt idx="1">
                  <c:v>72.036541218638021</c:v>
                </c:pt>
                <c:pt idx="2">
                  <c:v>72.514183976261151</c:v>
                </c:pt>
                <c:pt idx="3">
                  <c:v>89.241133919843733</c:v>
                </c:pt>
                <c:pt idx="4">
                  <c:v>75.895562565720269</c:v>
                </c:pt>
                <c:pt idx="5">
                  <c:v>78.751704834605519</c:v>
                </c:pt>
              </c:numCache>
            </c:numRef>
          </c:val>
          <c:extLst>
            <c:ext xmlns:c16="http://schemas.microsoft.com/office/drawing/2014/chart" uri="{C3380CC4-5D6E-409C-BE32-E72D297353CC}">
              <c16:uniqueId val="{00000001-BAD3-4398-87BE-FA43F8470B95}"/>
            </c:ext>
          </c:extLst>
        </c:ser>
        <c:ser>
          <c:idx val="0"/>
          <c:order val="2"/>
          <c:tx>
            <c:v>2012</c:v>
          </c:tx>
          <c:spPr>
            <a:solidFill>
              <a:schemeClr val="accent1"/>
            </a:solidFill>
            <a:ln>
              <a:noFill/>
            </a:ln>
            <a:effectLst/>
          </c:spPr>
          <c:invertIfNegative val="0"/>
          <c:cat>
            <c:strLit>
              <c:ptCount val="6"/>
              <c:pt idx="0">
                <c:v>Health Conscious</c:v>
              </c:pt>
              <c:pt idx="1">
                <c:v> Condifent Cooks</c:v>
              </c:pt>
              <c:pt idx="2">
                <c:v> Quick&amp; Easy</c:v>
              </c:pt>
              <c:pt idx="3">
                <c:v> Traditional</c:v>
              </c:pt>
              <c:pt idx="4">
                <c:v> Hectic Households</c:v>
              </c:pt>
              <c:pt idx="5">
                <c:v> Economy</c:v>
              </c:pt>
            </c:strLit>
          </c:cat>
          <c:val>
            <c:numRef>
              <c:f>'[ABC grocery retailer case study.xlsx]Customer engagement'!$B$40:$B$45</c:f>
              <c:numCache>
                <c:formatCode>_("$"* #,##0.00_);_("$"* \(#,##0.00\);_("$"* "-"??_);_(@_)</c:formatCode>
                <c:ptCount val="6"/>
                <c:pt idx="0">
                  <c:v>84.247640791476442</c:v>
                </c:pt>
                <c:pt idx="1">
                  <c:v>80.787736625514484</c:v>
                </c:pt>
                <c:pt idx="2">
                  <c:v>80.334003044140161</c:v>
                </c:pt>
                <c:pt idx="3">
                  <c:v>106.54702777777808</c:v>
                </c:pt>
                <c:pt idx="4">
                  <c:v>82.161690140845124</c:v>
                </c:pt>
                <c:pt idx="5">
                  <c:v>91.639358974358856</c:v>
                </c:pt>
              </c:numCache>
            </c:numRef>
          </c:val>
          <c:extLst>
            <c:ext xmlns:c16="http://schemas.microsoft.com/office/drawing/2014/chart" uri="{C3380CC4-5D6E-409C-BE32-E72D297353CC}">
              <c16:uniqueId val="{00000002-BAD3-4398-87BE-FA43F8470B95}"/>
            </c:ext>
          </c:extLst>
        </c:ser>
        <c:dLbls>
          <c:showLegendKey val="0"/>
          <c:showVal val="0"/>
          <c:showCatName val="0"/>
          <c:showSerName val="0"/>
          <c:showPercent val="0"/>
          <c:showBubbleSize val="0"/>
        </c:dLbls>
        <c:gapWidth val="182"/>
        <c:axId val="786216335"/>
        <c:axId val="786157679"/>
      </c:barChart>
      <c:catAx>
        <c:axId val="7862163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786157679"/>
        <c:crosses val="autoZero"/>
        <c:auto val="1"/>
        <c:lblAlgn val="ctr"/>
        <c:lblOffset val="100"/>
        <c:noMultiLvlLbl val="0"/>
      </c:catAx>
      <c:valAx>
        <c:axId val="786157679"/>
        <c:scaling>
          <c:orientation val="minMax"/>
        </c:scaling>
        <c:delete val="0"/>
        <c:axPos val="b"/>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786216335"/>
        <c:crosses val="autoZero"/>
        <c:crossBetween val="between"/>
      </c:valAx>
      <c:spPr>
        <a:noFill/>
        <a:ln>
          <a:noFill/>
        </a:ln>
        <a:effectLst/>
      </c:spPr>
    </c:plotArea>
    <c:legend>
      <c:legendPos val="r"/>
      <c:layout>
        <c:manualLayout>
          <c:xMode val="edge"/>
          <c:yMode val="edge"/>
          <c:x val="0.87127487347794308"/>
          <c:y val="6.9993700788509305E-2"/>
          <c:w val="8.3797492534912463E-2"/>
          <c:h val="0.226132196216041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0.64075</cdr:x>
      <cdr:y>0.37338</cdr:y>
    </cdr:from>
    <cdr:to>
      <cdr:x>0.71322</cdr:x>
      <cdr:y>0.45779</cdr:y>
    </cdr:to>
    <cdr:cxnSp macro="">
      <cdr:nvCxnSpPr>
        <cdr:cNvPr id="5" name="Straight Arrow Connector 4">
          <a:extLst xmlns:a="http://schemas.openxmlformats.org/drawingml/2006/main">
            <a:ext uri="{FF2B5EF4-FFF2-40B4-BE49-F238E27FC236}">
              <a16:creationId xmlns:a16="http://schemas.microsoft.com/office/drawing/2014/main" id="{1180B735-CC12-283A-87AB-58869F036090}"/>
            </a:ext>
          </a:extLst>
        </cdr:cNvPr>
        <cdr:cNvCxnSpPr/>
      </cdr:nvCxnSpPr>
      <cdr:spPr>
        <a:xfrm xmlns:a="http://schemas.openxmlformats.org/drawingml/2006/main" flipH="1" flipV="1">
          <a:off x="4246690" y="1062181"/>
          <a:ext cx="480291" cy="240146"/>
        </a:xfrm>
        <a:prstGeom xmlns:a="http://schemas.openxmlformats.org/drawingml/2006/main" prst="straightConnector1">
          <a:avLst/>
        </a:prstGeom>
        <a:ln xmlns:a="http://schemas.openxmlformats.org/drawingml/2006/main" w="38100">
          <a:solidFill>
            <a:schemeClr val="tx1"/>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0.70904</cdr:x>
      <cdr:y>0.42208</cdr:y>
    </cdr:from>
    <cdr:to>
      <cdr:x>0.81774</cdr:x>
      <cdr:y>0.53896</cdr:y>
    </cdr:to>
    <cdr:sp macro="" textlink="">
      <cdr:nvSpPr>
        <cdr:cNvPr id="10" name="TextBox 9">
          <a:extLst xmlns:a="http://schemas.openxmlformats.org/drawingml/2006/main">
            <a:ext uri="{FF2B5EF4-FFF2-40B4-BE49-F238E27FC236}">
              <a16:creationId xmlns:a16="http://schemas.microsoft.com/office/drawing/2014/main" id="{67F9C66C-9358-AC7B-B75B-B6EF7990ABC2}"/>
            </a:ext>
          </a:extLst>
        </cdr:cNvPr>
        <cdr:cNvSpPr txBox="1"/>
      </cdr:nvSpPr>
      <cdr:spPr>
        <a:xfrm xmlns:a="http://schemas.openxmlformats.org/drawingml/2006/main">
          <a:off x="4699271" y="1200727"/>
          <a:ext cx="720436" cy="33250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CA" sz="1400" b="1" dirty="0">
              <a:solidFill>
                <a:schemeClr val="tx1"/>
              </a:solidFill>
            </a:rPr>
            <a:t>WHY?</a:t>
          </a:r>
        </a:p>
      </cdr:txBody>
    </cdr:sp>
  </cdr:relSizeAnchor>
  <cdr:relSizeAnchor xmlns:cdr="http://schemas.openxmlformats.org/drawingml/2006/chartDrawing">
    <cdr:from>
      <cdr:x>0.57107</cdr:x>
      <cdr:y>0.16904</cdr:y>
    </cdr:from>
    <cdr:to>
      <cdr:x>0.64633</cdr:x>
      <cdr:y>0.38008</cdr:y>
    </cdr:to>
    <cdr:sp macro="" textlink="">
      <cdr:nvSpPr>
        <cdr:cNvPr id="11" name="Oval 10">
          <a:extLst xmlns:a="http://schemas.openxmlformats.org/drawingml/2006/main">
            <a:ext uri="{FF2B5EF4-FFF2-40B4-BE49-F238E27FC236}">
              <a16:creationId xmlns:a16="http://schemas.microsoft.com/office/drawing/2014/main" id="{5B84DEC1-FD97-E068-D27B-947A6E8DF1B7}"/>
            </a:ext>
          </a:extLst>
        </cdr:cNvPr>
        <cdr:cNvSpPr/>
      </cdr:nvSpPr>
      <cdr:spPr>
        <a:xfrm xmlns:a="http://schemas.openxmlformats.org/drawingml/2006/main">
          <a:off x="3784871" y="480874"/>
          <a:ext cx="498762" cy="600364"/>
        </a:xfrm>
        <a:prstGeom xmlns:a="http://schemas.openxmlformats.org/drawingml/2006/main" prst="ellipse">
          <a:avLst/>
        </a:prstGeom>
        <a:solidFill xmlns:a="http://schemas.openxmlformats.org/drawingml/2006/main">
          <a:schemeClr val="accent3">
            <a:lumMod val="40000"/>
            <a:lumOff val="60000"/>
            <a:alpha val="30000"/>
          </a:schemeClr>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drawings/drawing2.xml><?xml version="1.0" encoding="utf-8"?>
<c:userShapes xmlns:c="http://schemas.openxmlformats.org/drawingml/2006/chart">
  <cdr:relSizeAnchor xmlns:cdr="http://schemas.openxmlformats.org/drawingml/2006/chartDrawing">
    <cdr:from>
      <cdr:x>0.52508</cdr:x>
      <cdr:y>0.40584</cdr:y>
    </cdr:from>
    <cdr:to>
      <cdr:x>0.59755</cdr:x>
      <cdr:y>0.49026</cdr:y>
    </cdr:to>
    <cdr:cxnSp macro="">
      <cdr:nvCxnSpPr>
        <cdr:cNvPr id="5" name="Straight Arrow Connector 4">
          <a:extLst xmlns:a="http://schemas.openxmlformats.org/drawingml/2006/main">
            <a:ext uri="{FF2B5EF4-FFF2-40B4-BE49-F238E27FC236}">
              <a16:creationId xmlns:a16="http://schemas.microsoft.com/office/drawing/2014/main" id="{1180B735-CC12-283A-87AB-58869F036090}"/>
            </a:ext>
          </a:extLst>
        </cdr:cNvPr>
        <cdr:cNvCxnSpPr/>
      </cdr:nvCxnSpPr>
      <cdr:spPr>
        <a:xfrm xmlns:a="http://schemas.openxmlformats.org/drawingml/2006/main" flipH="1" flipV="1">
          <a:off x="3480071" y="1154545"/>
          <a:ext cx="480291" cy="240146"/>
        </a:xfrm>
        <a:prstGeom xmlns:a="http://schemas.openxmlformats.org/drawingml/2006/main" prst="straightConnector1">
          <a:avLst/>
        </a:prstGeom>
        <a:ln xmlns:a="http://schemas.openxmlformats.org/drawingml/2006/main" w="38100">
          <a:solidFill>
            <a:srgbClr val="C00000"/>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0.59477</cdr:x>
      <cdr:y>0.44156</cdr:y>
    </cdr:from>
    <cdr:to>
      <cdr:x>0.70347</cdr:x>
      <cdr:y>0.55844</cdr:y>
    </cdr:to>
    <cdr:sp macro="" textlink="">
      <cdr:nvSpPr>
        <cdr:cNvPr id="10" name="TextBox 9">
          <a:extLst xmlns:a="http://schemas.openxmlformats.org/drawingml/2006/main">
            <a:ext uri="{FF2B5EF4-FFF2-40B4-BE49-F238E27FC236}">
              <a16:creationId xmlns:a16="http://schemas.microsoft.com/office/drawing/2014/main" id="{67F9C66C-9358-AC7B-B75B-B6EF7990ABC2}"/>
            </a:ext>
          </a:extLst>
        </cdr:cNvPr>
        <cdr:cNvSpPr txBox="1"/>
      </cdr:nvSpPr>
      <cdr:spPr>
        <a:xfrm xmlns:a="http://schemas.openxmlformats.org/drawingml/2006/main">
          <a:off x="3941889" y="1256145"/>
          <a:ext cx="720436" cy="33250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CA" sz="1400" b="1" dirty="0">
              <a:solidFill>
                <a:srgbClr val="C00000"/>
              </a:solidFill>
            </a:rPr>
            <a:t>WHY?</a:t>
          </a:r>
        </a:p>
      </cdr:txBody>
    </cdr:sp>
  </cdr:relSizeAnchor>
</c:userShapes>
</file>

<file path=ppt/drawings/drawing3.xml><?xml version="1.0" encoding="utf-8"?>
<c:userShapes xmlns:c="http://schemas.openxmlformats.org/drawingml/2006/chart">
  <cdr:relSizeAnchor xmlns:cdr="http://schemas.openxmlformats.org/drawingml/2006/chartDrawing">
    <cdr:from>
      <cdr:x>0.27309</cdr:x>
      <cdr:y>0.47731</cdr:y>
    </cdr:from>
    <cdr:to>
      <cdr:x>0.45675</cdr:x>
      <cdr:y>0.68029</cdr:y>
    </cdr:to>
    <cdr:sp macro="" textlink="">
      <cdr:nvSpPr>
        <cdr:cNvPr id="2" name="TextBox 1">
          <a:extLst xmlns:a="http://schemas.openxmlformats.org/drawingml/2006/main">
            <a:ext uri="{FF2B5EF4-FFF2-40B4-BE49-F238E27FC236}">
              <a16:creationId xmlns:a16="http://schemas.microsoft.com/office/drawing/2014/main" id="{A1729AB0-7B73-0913-E8F8-872ACA67FCFB}"/>
            </a:ext>
          </a:extLst>
        </cdr:cNvPr>
        <cdr:cNvSpPr txBox="1"/>
      </cdr:nvSpPr>
      <cdr:spPr>
        <a:xfrm xmlns:a="http://schemas.openxmlformats.org/drawingml/2006/main">
          <a:off x="1800784" y="1111833"/>
          <a:ext cx="1211057" cy="47282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CA" sz="1100" b="1" i="1" dirty="0">
              <a:solidFill>
                <a:schemeClr val="accent6"/>
              </a:solidFill>
            </a:rPr>
            <a:t>Convenience </a:t>
          </a:r>
        </a:p>
        <a:p xmlns:a="http://schemas.openxmlformats.org/drawingml/2006/main">
          <a:r>
            <a:rPr lang="en-CA" sz="1100" b="1" i="1" dirty="0">
              <a:solidFill>
                <a:schemeClr val="accent6"/>
              </a:solidFill>
            </a:rPr>
            <a:t>Store</a:t>
          </a:r>
        </a:p>
      </cdr:txBody>
    </cdr:sp>
  </cdr:relSizeAnchor>
  <cdr:relSizeAnchor xmlns:cdr="http://schemas.openxmlformats.org/drawingml/2006/chartDrawing">
    <cdr:from>
      <cdr:x>0.78324</cdr:x>
      <cdr:y>0.48488</cdr:y>
    </cdr:from>
    <cdr:to>
      <cdr:x>1</cdr:x>
      <cdr:y>0.68839</cdr:y>
    </cdr:to>
    <cdr:sp macro="" textlink="">
      <cdr:nvSpPr>
        <cdr:cNvPr id="4" name="TextBox 3">
          <a:extLst xmlns:a="http://schemas.openxmlformats.org/drawingml/2006/main">
            <a:ext uri="{FF2B5EF4-FFF2-40B4-BE49-F238E27FC236}">
              <a16:creationId xmlns:a16="http://schemas.microsoft.com/office/drawing/2014/main" id="{BD5C259D-ACE0-EC1E-5DD5-F995028FEE93}"/>
            </a:ext>
          </a:extLst>
        </cdr:cNvPr>
        <cdr:cNvSpPr txBox="1"/>
      </cdr:nvSpPr>
      <cdr:spPr>
        <a:xfrm xmlns:a="http://schemas.openxmlformats.org/drawingml/2006/main">
          <a:off x="5164706" y="1129467"/>
          <a:ext cx="1429321" cy="47404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CA" sz="1100" b="1" i="1" dirty="0">
              <a:solidFill>
                <a:schemeClr val="accent6"/>
              </a:solidFill>
              <a:effectLst/>
              <a:latin typeface="+mn-lt"/>
              <a:ea typeface="+mn-ea"/>
              <a:cs typeface="+mn-cs"/>
            </a:rPr>
            <a:t>Convenience</a:t>
          </a:r>
        </a:p>
        <a:p xmlns:a="http://schemas.openxmlformats.org/drawingml/2006/main">
          <a:r>
            <a:rPr lang="en-CA" sz="1100" b="1" i="1" baseline="0" dirty="0">
              <a:solidFill>
                <a:schemeClr val="accent6"/>
              </a:solidFill>
              <a:effectLst/>
              <a:latin typeface="+mn-lt"/>
              <a:ea typeface="+mn-ea"/>
              <a:cs typeface="+mn-cs"/>
            </a:rPr>
            <a:t> </a:t>
          </a:r>
          <a:r>
            <a:rPr lang="en-CA" sz="1100" b="1" i="1" dirty="0">
              <a:solidFill>
                <a:schemeClr val="accent6"/>
              </a:solidFill>
              <a:effectLst/>
            </a:rPr>
            <a:t>Store</a:t>
          </a:r>
          <a:endParaRPr lang="en-CA" b="1" i="1" dirty="0">
            <a:solidFill>
              <a:schemeClr val="accent6"/>
            </a:solidFill>
            <a:effectLst/>
          </a:endParaRPr>
        </a:p>
        <a:p xmlns:a="http://schemas.openxmlformats.org/drawingml/2006/main">
          <a:endParaRPr lang="en-CA" sz="1100" dirty="0"/>
        </a:p>
      </cdr:txBody>
    </cdr:sp>
  </cdr:relSizeAnchor>
  <cdr:relSizeAnchor xmlns:cdr="http://schemas.openxmlformats.org/drawingml/2006/chartDrawing">
    <cdr:from>
      <cdr:x>0.13478</cdr:x>
      <cdr:y>0.28588</cdr:y>
    </cdr:from>
    <cdr:to>
      <cdr:x>0.28952</cdr:x>
      <cdr:y>0.36959</cdr:y>
    </cdr:to>
    <cdr:sp macro="" textlink="">
      <cdr:nvSpPr>
        <cdr:cNvPr id="7" name="TextBox 6">
          <a:extLst xmlns:a="http://schemas.openxmlformats.org/drawingml/2006/main">
            <a:ext uri="{FF2B5EF4-FFF2-40B4-BE49-F238E27FC236}">
              <a16:creationId xmlns:a16="http://schemas.microsoft.com/office/drawing/2014/main" id="{64BFDF82-839E-2D5C-E343-4736BCE64320}"/>
            </a:ext>
          </a:extLst>
        </cdr:cNvPr>
        <cdr:cNvSpPr txBox="1"/>
      </cdr:nvSpPr>
      <cdr:spPr>
        <a:xfrm xmlns:a="http://schemas.openxmlformats.org/drawingml/2006/main">
          <a:off x="771526" y="969401"/>
          <a:ext cx="885825" cy="28384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CA" sz="1100" b="1" i="1">
              <a:solidFill>
                <a:schemeClr val="accent1"/>
              </a:solidFill>
            </a:rPr>
            <a:t>Large Store</a:t>
          </a:r>
        </a:p>
      </cdr:txBody>
    </cdr:sp>
  </cdr:relSizeAnchor>
  <cdr:relSizeAnchor xmlns:cdr="http://schemas.openxmlformats.org/drawingml/2006/chartDrawing">
    <cdr:from>
      <cdr:x>0.54742</cdr:x>
      <cdr:y>0.27152</cdr:y>
    </cdr:from>
    <cdr:to>
      <cdr:x>0.70882</cdr:x>
      <cdr:y>0.35464</cdr:y>
    </cdr:to>
    <cdr:sp macro="" textlink="">
      <cdr:nvSpPr>
        <cdr:cNvPr id="8" name="TextBox 7">
          <a:extLst xmlns:a="http://schemas.openxmlformats.org/drawingml/2006/main">
            <a:ext uri="{FF2B5EF4-FFF2-40B4-BE49-F238E27FC236}">
              <a16:creationId xmlns:a16="http://schemas.microsoft.com/office/drawing/2014/main" id="{1B0DB968-FCF9-00C2-E9A0-A1657369DF37}"/>
            </a:ext>
          </a:extLst>
        </cdr:cNvPr>
        <cdr:cNvSpPr txBox="1"/>
      </cdr:nvSpPr>
      <cdr:spPr>
        <a:xfrm xmlns:a="http://schemas.openxmlformats.org/drawingml/2006/main">
          <a:off x="3609702" y="632474"/>
          <a:ext cx="1064276" cy="19361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CA" sz="1100" b="1" i="1" dirty="0">
              <a:solidFill>
                <a:schemeClr val="accent1"/>
              </a:solidFill>
            </a:rPr>
            <a:t>Large Store</a:t>
          </a:r>
        </a:p>
      </cdr:txBody>
    </cdr:sp>
  </cdr:relSizeAnchor>
  <cdr:relSizeAnchor xmlns:cdr="http://schemas.openxmlformats.org/drawingml/2006/chartDrawing">
    <cdr:from>
      <cdr:x>0.48087</cdr:x>
      <cdr:y>0.21348</cdr:y>
    </cdr:from>
    <cdr:to>
      <cdr:x>0.90183</cdr:x>
      <cdr:y>0.29494</cdr:y>
    </cdr:to>
    <cdr:sp macro="" textlink="">
      <cdr:nvSpPr>
        <cdr:cNvPr id="9" name="Left Brace 8">
          <a:extLst xmlns:a="http://schemas.openxmlformats.org/drawingml/2006/main">
            <a:ext uri="{FF2B5EF4-FFF2-40B4-BE49-F238E27FC236}">
              <a16:creationId xmlns:a16="http://schemas.microsoft.com/office/drawing/2014/main" id="{7FF935FD-D303-48F8-C1F7-77278B13D51E}"/>
            </a:ext>
          </a:extLst>
        </cdr:cNvPr>
        <cdr:cNvSpPr/>
      </cdr:nvSpPr>
      <cdr:spPr>
        <a:xfrm xmlns:a="http://schemas.openxmlformats.org/drawingml/2006/main" rot="5400000">
          <a:off x="3819524" y="-342899"/>
          <a:ext cx="276225" cy="2409824"/>
        </a:xfrm>
        <a:prstGeom xmlns:a="http://schemas.openxmlformats.org/drawingml/2006/main" prst="leftBrace">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txBody>
        <a:bodyPr xmlns:a="http://schemas.openxmlformats.org/drawingml/2006/main" rot="0" spcFirstLastPara="0" vert="horz" wrap="square" lIns="91440" tIns="45720" rIns="91440" bIns="45720" numCol="1" spcCol="0" rtlCol="0" fromWordArt="0" anchor="t" anchorCtr="0" forceAA="0" compatLnSpc="1">
          <a:prstTxWarp prst="textNoShape">
            <a:avLst/>
          </a:prstTxWarp>
          <a:no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pPr algn="l"/>
          <a:endParaRPr lang="en-CA" sz="1100"/>
        </a:p>
      </cdr:txBody>
    </cdr:sp>
  </cdr:relSizeAnchor>
  <cdr:relSizeAnchor xmlns:cdr="http://schemas.openxmlformats.org/drawingml/2006/chartDrawing">
    <cdr:from>
      <cdr:x>0.18303</cdr:x>
      <cdr:y>0.12079</cdr:y>
    </cdr:from>
    <cdr:to>
      <cdr:x>0.41098</cdr:x>
      <cdr:y>0.19944</cdr:y>
    </cdr:to>
    <cdr:sp macro="" textlink="">
      <cdr:nvSpPr>
        <cdr:cNvPr id="10" name="TextBox 9">
          <a:extLst xmlns:a="http://schemas.openxmlformats.org/drawingml/2006/main">
            <a:ext uri="{FF2B5EF4-FFF2-40B4-BE49-F238E27FC236}">
              <a16:creationId xmlns:a16="http://schemas.microsoft.com/office/drawing/2014/main" id="{93C0BA71-421E-42B5-3590-05BA1A12C6A3}"/>
            </a:ext>
          </a:extLst>
        </cdr:cNvPr>
        <cdr:cNvSpPr txBox="1"/>
      </cdr:nvSpPr>
      <cdr:spPr>
        <a:xfrm xmlns:a="http://schemas.openxmlformats.org/drawingml/2006/main">
          <a:off x="1047750" y="409576"/>
          <a:ext cx="1304925" cy="2667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CA" sz="1100"/>
        </a:p>
      </cdr:txBody>
    </cdr:sp>
  </cdr:relSizeAnchor>
  <cdr:relSizeAnchor xmlns:cdr="http://schemas.openxmlformats.org/drawingml/2006/chartDrawing">
    <cdr:from>
      <cdr:x>0.2234</cdr:x>
      <cdr:y>0.11781</cdr:y>
    </cdr:from>
    <cdr:to>
      <cdr:x>0.44969</cdr:x>
      <cdr:y>0.21051</cdr:y>
    </cdr:to>
    <cdr:sp macro="" textlink="">
      <cdr:nvSpPr>
        <cdr:cNvPr id="11" name="TextBox 10">
          <a:extLst xmlns:a="http://schemas.openxmlformats.org/drawingml/2006/main">
            <a:ext uri="{FF2B5EF4-FFF2-40B4-BE49-F238E27FC236}">
              <a16:creationId xmlns:a16="http://schemas.microsoft.com/office/drawing/2014/main" id="{393FA37E-3861-DEB2-73CD-AA38FCD13837}"/>
            </a:ext>
          </a:extLst>
        </cdr:cNvPr>
        <cdr:cNvSpPr txBox="1"/>
      </cdr:nvSpPr>
      <cdr:spPr>
        <a:xfrm xmlns:a="http://schemas.openxmlformats.org/drawingml/2006/main">
          <a:off x="1473092" y="274433"/>
          <a:ext cx="1492162" cy="21593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CA" sz="1100" dirty="0"/>
            <a:t>Central</a:t>
          </a:r>
          <a:r>
            <a:rPr lang="en-CA" sz="1100" baseline="0" dirty="0"/>
            <a:t> Zone</a:t>
          </a:r>
          <a:endParaRPr lang="en-CA" sz="1100" dirty="0"/>
        </a:p>
      </cdr:txBody>
    </cdr:sp>
  </cdr:relSizeAnchor>
  <cdr:relSizeAnchor xmlns:cdr="http://schemas.openxmlformats.org/drawingml/2006/chartDrawing">
    <cdr:from>
      <cdr:x>0.62976</cdr:x>
      <cdr:y>0.11947</cdr:y>
    </cdr:from>
    <cdr:to>
      <cdr:x>0.89598</cdr:x>
      <cdr:y>0.24306</cdr:y>
    </cdr:to>
    <cdr:sp macro="" textlink="">
      <cdr:nvSpPr>
        <cdr:cNvPr id="12" name="TextBox 11">
          <a:extLst xmlns:a="http://schemas.openxmlformats.org/drawingml/2006/main">
            <a:ext uri="{FF2B5EF4-FFF2-40B4-BE49-F238E27FC236}">
              <a16:creationId xmlns:a16="http://schemas.microsoft.com/office/drawing/2014/main" id="{9D977D2D-87C1-566C-64E7-A06C3B8BB48B}"/>
            </a:ext>
          </a:extLst>
        </cdr:cNvPr>
        <cdr:cNvSpPr txBox="1"/>
      </cdr:nvSpPr>
      <cdr:spPr>
        <a:xfrm xmlns:a="http://schemas.openxmlformats.org/drawingml/2006/main">
          <a:off x="4152624" y="278288"/>
          <a:ext cx="1755462" cy="28788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CA" sz="1100" dirty="0"/>
            <a:t>West Zone</a:t>
          </a:r>
        </a:p>
      </cdr:txBody>
    </cdr:sp>
  </cdr:relSizeAnchor>
  <cdr:relSizeAnchor xmlns:cdr="http://schemas.openxmlformats.org/drawingml/2006/chartDrawing">
    <cdr:from>
      <cdr:x>0.12812</cdr:x>
      <cdr:y>0.21442</cdr:y>
    </cdr:from>
    <cdr:to>
      <cdr:x>0.46478</cdr:x>
      <cdr:y>0.29588</cdr:y>
    </cdr:to>
    <cdr:sp macro="" textlink="">
      <cdr:nvSpPr>
        <cdr:cNvPr id="13" name="Left Brace 12">
          <a:extLst xmlns:a="http://schemas.openxmlformats.org/drawingml/2006/main">
            <a:ext uri="{FF2B5EF4-FFF2-40B4-BE49-F238E27FC236}">
              <a16:creationId xmlns:a16="http://schemas.microsoft.com/office/drawing/2014/main" id="{CBE03BDF-4170-27ED-0392-057B0E428A8F}"/>
            </a:ext>
          </a:extLst>
        </cdr:cNvPr>
        <cdr:cNvSpPr/>
      </cdr:nvSpPr>
      <cdr:spPr>
        <a:xfrm xmlns:a="http://schemas.openxmlformats.org/drawingml/2006/main" rot="5400000">
          <a:off x="1558924" y="-98421"/>
          <a:ext cx="276225" cy="1927224"/>
        </a:xfrm>
        <a:prstGeom xmlns:a="http://schemas.openxmlformats.org/drawingml/2006/main" prst="leftBrace">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txBody>
        <a:bodyPr xmlns:a="http://schemas.openxmlformats.org/drawingml/2006/main" rot="0" spcFirstLastPara="0" vert="horz" wrap="square" lIns="91440" tIns="45720" rIns="91440" bIns="45720" numCol="1" spcCol="0" rtlCol="0" fromWordArt="0" anchor="t" anchorCtr="0" forceAA="0" compatLnSpc="1">
          <a:prstTxWarp prst="textNoShape">
            <a:avLst/>
          </a:prstTxWarp>
          <a:no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pPr algn="l"/>
          <a:endParaRPr lang="en-CA" sz="110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F27D9-0268-B3AA-DC03-BA8405D40B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34622F3-BB70-5377-01EF-C7A19968B1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B2ACD9A-6CDE-83D1-1719-5BE20AD660FC}"/>
              </a:ext>
            </a:extLst>
          </p:cNvPr>
          <p:cNvSpPr>
            <a:spLocks noGrp="1"/>
          </p:cNvSpPr>
          <p:nvPr>
            <p:ph type="dt" sz="half" idx="10"/>
          </p:nvPr>
        </p:nvSpPr>
        <p:spPr/>
        <p:txBody>
          <a:bodyPr/>
          <a:lstStyle/>
          <a:p>
            <a:fld id="{940C5395-B58D-4E09-8FE4-C4A72530B581}" type="datetimeFigureOut">
              <a:rPr lang="en-CA" smtClean="0"/>
              <a:t>2022-06-18</a:t>
            </a:fld>
            <a:endParaRPr lang="en-CA"/>
          </a:p>
        </p:txBody>
      </p:sp>
      <p:sp>
        <p:nvSpPr>
          <p:cNvPr id="5" name="Footer Placeholder 4">
            <a:extLst>
              <a:ext uri="{FF2B5EF4-FFF2-40B4-BE49-F238E27FC236}">
                <a16:creationId xmlns:a16="http://schemas.microsoft.com/office/drawing/2014/main" id="{54871825-5B11-1FC3-B127-7B48904D90B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49406B9-2A11-D108-7E61-59502954E888}"/>
              </a:ext>
            </a:extLst>
          </p:cNvPr>
          <p:cNvSpPr>
            <a:spLocks noGrp="1"/>
          </p:cNvSpPr>
          <p:nvPr>
            <p:ph type="sldNum" sz="quarter" idx="12"/>
          </p:nvPr>
        </p:nvSpPr>
        <p:spPr/>
        <p:txBody>
          <a:bodyPr/>
          <a:lstStyle/>
          <a:p>
            <a:fld id="{B278E10B-74DE-4EB6-A9BB-61C4FBFA8B81}" type="slidenum">
              <a:rPr lang="en-CA" smtClean="0"/>
              <a:t>‹#›</a:t>
            </a:fld>
            <a:endParaRPr lang="en-CA"/>
          </a:p>
        </p:txBody>
      </p:sp>
    </p:spTree>
    <p:extLst>
      <p:ext uri="{BB962C8B-B14F-4D97-AF65-F5344CB8AC3E}">
        <p14:creationId xmlns:p14="http://schemas.microsoft.com/office/powerpoint/2010/main" val="668530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AF14F-0E20-1498-6505-2B2927887A2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C6E1086-876D-BA58-EA90-BAD370F8C2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43EB46A-5B2F-D2E4-E512-5E79970AD934}"/>
              </a:ext>
            </a:extLst>
          </p:cNvPr>
          <p:cNvSpPr>
            <a:spLocks noGrp="1"/>
          </p:cNvSpPr>
          <p:nvPr>
            <p:ph type="dt" sz="half" idx="10"/>
          </p:nvPr>
        </p:nvSpPr>
        <p:spPr/>
        <p:txBody>
          <a:bodyPr/>
          <a:lstStyle/>
          <a:p>
            <a:fld id="{940C5395-B58D-4E09-8FE4-C4A72530B581}" type="datetimeFigureOut">
              <a:rPr lang="en-CA" smtClean="0"/>
              <a:t>2022-06-18</a:t>
            </a:fld>
            <a:endParaRPr lang="en-CA"/>
          </a:p>
        </p:txBody>
      </p:sp>
      <p:sp>
        <p:nvSpPr>
          <p:cNvPr id="5" name="Footer Placeholder 4">
            <a:extLst>
              <a:ext uri="{FF2B5EF4-FFF2-40B4-BE49-F238E27FC236}">
                <a16:creationId xmlns:a16="http://schemas.microsoft.com/office/drawing/2014/main" id="{848B835A-AFEB-F374-55CD-4ADD6B7D076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F0C50A7-A8CA-D7E1-0E48-505D19E88D81}"/>
              </a:ext>
            </a:extLst>
          </p:cNvPr>
          <p:cNvSpPr>
            <a:spLocks noGrp="1"/>
          </p:cNvSpPr>
          <p:nvPr>
            <p:ph type="sldNum" sz="quarter" idx="12"/>
          </p:nvPr>
        </p:nvSpPr>
        <p:spPr/>
        <p:txBody>
          <a:bodyPr/>
          <a:lstStyle/>
          <a:p>
            <a:fld id="{B278E10B-74DE-4EB6-A9BB-61C4FBFA8B81}" type="slidenum">
              <a:rPr lang="en-CA" smtClean="0"/>
              <a:t>‹#›</a:t>
            </a:fld>
            <a:endParaRPr lang="en-CA"/>
          </a:p>
        </p:txBody>
      </p:sp>
    </p:spTree>
    <p:extLst>
      <p:ext uri="{BB962C8B-B14F-4D97-AF65-F5344CB8AC3E}">
        <p14:creationId xmlns:p14="http://schemas.microsoft.com/office/powerpoint/2010/main" val="3417280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E18BA7-E4D7-75E1-83F5-79DDC326E2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CB8B961-AA3C-4608-BAC3-195B33F3F5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3E3B593-82C4-779B-1E68-8553807C3E51}"/>
              </a:ext>
            </a:extLst>
          </p:cNvPr>
          <p:cNvSpPr>
            <a:spLocks noGrp="1"/>
          </p:cNvSpPr>
          <p:nvPr>
            <p:ph type="dt" sz="half" idx="10"/>
          </p:nvPr>
        </p:nvSpPr>
        <p:spPr/>
        <p:txBody>
          <a:bodyPr/>
          <a:lstStyle/>
          <a:p>
            <a:fld id="{940C5395-B58D-4E09-8FE4-C4A72530B581}" type="datetimeFigureOut">
              <a:rPr lang="en-CA" smtClean="0"/>
              <a:t>2022-06-18</a:t>
            </a:fld>
            <a:endParaRPr lang="en-CA"/>
          </a:p>
        </p:txBody>
      </p:sp>
      <p:sp>
        <p:nvSpPr>
          <p:cNvPr id="5" name="Footer Placeholder 4">
            <a:extLst>
              <a:ext uri="{FF2B5EF4-FFF2-40B4-BE49-F238E27FC236}">
                <a16:creationId xmlns:a16="http://schemas.microsoft.com/office/drawing/2014/main" id="{B46F19BF-1BB3-36AE-190F-9CF9F6DDE51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8CEB091-8D50-E2DA-7348-413E8A2E4010}"/>
              </a:ext>
            </a:extLst>
          </p:cNvPr>
          <p:cNvSpPr>
            <a:spLocks noGrp="1"/>
          </p:cNvSpPr>
          <p:nvPr>
            <p:ph type="sldNum" sz="quarter" idx="12"/>
          </p:nvPr>
        </p:nvSpPr>
        <p:spPr/>
        <p:txBody>
          <a:bodyPr/>
          <a:lstStyle/>
          <a:p>
            <a:fld id="{B278E10B-74DE-4EB6-A9BB-61C4FBFA8B81}" type="slidenum">
              <a:rPr lang="en-CA" smtClean="0"/>
              <a:t>‹#›</a:t>
            </a:fld>
            <a:endParaRPr lang="en-CA"/>
          </a:p>
        </p:txBody>
      </p:sp>
    </p:spTree>
    <p:extLst>
      <p:ext uri="{BB962C8B-B14F-4D97-AF65-F5344CB8AC3E}">
        <p14:creationId xmlns:p14="http://schemas.microsoft.com/office/powerpoint/2010/main" val="1722748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F3ECC-BA0A-4B3F-4625-30AD70354C4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DB77E32-EB85-E98A-44B3-E0AB566BEA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4BE131A-CAF7-D364-F91C-D5DCF7C4F188}"/>
              </a:ext>
            </a:extLst>
          </p:cNvPr>
          <p:cNvSpPr>
            <a:spLocks noGrp="1"/>
          </p:cNvSpPr>
          <p:nvPr>
            <p:ph type="dt" sz="half" idx="10"/>
          </p:nvPr>
        </p:nvSpPr>
        <p:spPr/>
        <p:txBody>
          <a:bodyPr/>
          <a:lstStyle/>
          <a:p>
            <a:fld id="{940C5395-B58D-4E09-8FE4-C4A72530B581}" type="datetimeFigureOut">
              <a:rPr lang="en-CA" smtClean="0"/>
              <a:t>2022-06-18</a:t>
            </a:fld>
            <a:endParaRPr lang="en-CA"/>
          </a:p>
        </p:txBody>
      </p:sp>
      <p:sp>
        <p:nvSpPr>
          <p:cNvPr id="5" name="Footer Placeholder 4">
            <a:extLst>
              <a:ext uri="{FF2B5EF4-FFF2-40B4-BE49-F238E27FC236}">
                <a16:creationId xmlns:a16="http://schemas.microsoft.com/office/drawing/2014/main" id="{F3095B6D-1D08-A283-6140-E61BA02C29C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4E247BC-EB08-8098-9B09-C662DA5B73CE}"/>
              </a:ext>
            </a:extLst>
          </p:cNvPr>
          <p:cNvSpPr>
            <a:spLocks noGrp="1"/>
          </p:cNvSpPr>
          <p:nvPr>
            <p:ph type="sldNum" sz="quarter" idx="12"/>
          </p:nvPr>
        </p:nvSpPr>
        <p:spPr/>
        <p:txBody>
          <a:bodyPr/>
          <a:lstStyle/>
          <a:p>
            <a:fld id="{B278E10B-74DE-4EB6-A9BB-61C4FBFA8B81}" type="slidenum">
              <a:rPr lang="en-CA" smtClean="0"/>
              <a:t>‹#›</a:t>
            </a:fld>
            <a:endParaRPr lang="en-CA"/>
          </a:p>
        </p:txBody>
      </p:sp>
    </p:spTree>
    <p:extLst>
      <p:ext uri="{BB962C8B-B14F-4D97-AF65-F5344CB8AC3E}">
        <p14:creationId xmlns:p14="http://schemas.microsoft.com/office/powerpoint/2010/main" val="324867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D302B-0FF9-0ED2-4382-95AE7479B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CED3F8AF-CF8E-843A-9902-FA71043980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DD6109-E2F5-C481-B5C9-71A6AF9E44CC}"/>
              </a:ext>
            </a:extLst>
          </p:cNvPr>
          <p:cNvSpPr>
            <a:spLocks noGrp="1"/>
          </p:cNvSpPr>
          <p:nvPr>
            <p:ph type="dt" sz="half" idx="10"/>
          </p:nvPr>
        </p:nvSpPr>
        <p:spPr/>
        <p:txBody>
          <a:bodyPr/>
          <a:lstStyle/>
          <a:p>
            <a:fld id="{940C5395-B58D-4E09-8FE4-C4A72530B581}" type="datetimeFigureOut">
              <a:rPr lang="en-CA" smtClean="0"/>
              <a:t>2022-06-18</a:t>
            </a:fld>
            <a:endParaRPr lang="en-CA"/>
          </a:p>
        </p:txBody>
      </p:sp>
      <p:sp>
        <p:nvSpPr>
          <p:cNvPr id="5" name="Footer Placeholder 4">
            <a:extLst>
              <a:ext uri="{FF2B5EF4-FFF2-40B4-BE49-F238E27FC236}">
                <a16:creationId xmlns:a16="http://schemas.microsoft.com/office/drawing/2014/main" id="{66E72C1B-1911-0957-52BB-083923DFE9D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0FA5D4B-7080-7E06-95E8-462197F3DA21}"/>
              </a:ext>
            </a:extLst>
          </p:cNvPr>
          <p:cNvSpPr>
            <a:spLocks noGrp="1"/>
          </p:cNvSpPr>
          <p:nvPr>
            <p:ph type="sldNum" sz="quarter" idx="12"/>
          </p:nvPr>
        </p:nvSpPr>
        <p:spPr/>
        <p:txBody>
          <a:bodyPr/>
          <a:lstStyle/>
          <a:p>
            <a:fld id="{B278E10B-74DE-4EB6-A9BB-61C4FBFA8B81}" type="slidenum">
              <a:rPr lang="en-CA" smtClean="0"/>
              <a:t>‹#›</a:t>
            </a:fld>
            <a:endParaRPr lang="en-CA"/>
          </a:p>
        </p:txBody>
      </p:sp>
    </p:spTree>
    <p:extLst>
      <p:ext uri="{BB962C8B-B14F-4D97-AF65-F5344CB8AC3E}">
        <p14:creationId xmlns:p14="http://schemas.microsoft.com/office/powerpoint/2010/main" val="2233628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E7D6B-4053-FA40-EA9E-1071DA297A9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139C530-9540-6C42-699B-0F26796634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86FB748-BC49-9108-F43A-80A27CFE87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55073A83-E18B-F86A-3280-B7E56922277C}"/>
              </a:ext>
            </a:extLst>
          </p:cNvPr>
          <p:cNvSpPr>
            <a:spLocks noGrp="1"/>
          </p:cNvSpPr>
          <p:nvPr>
            <p:ph type="dt" sz="half" idx="10"/>
          </p:nvPr>
        </p:nvSpPr>
        <p:spPr/>
        <p:txBody>
          <a:bodyPr/>
          <a:lstStyle/>
          <a:p>
            <a:fld id="{940C5395-B58D-4E09-8FE4-C4A72530B581}" type="datetimeFigureOut">
              <a:rPr lang="en-CA" smtClean="0"/>
              <a:t>2022-06-18</a:t>
            </a:fld>
            <a:endParaRPr lang="en-CA"/>
          </a:p>
        </p:txBody>
      </p:sp>
      <p:sp>
        <p:nvSpPr>
          <p:cNvPr id="6" name="Footer Placeholder 5">
            <a:extLst>
              <a:ext uri="{FF2B5EF4-FFF2-40B4-BE49-F238E27FC236}">
                <a16:creationId xmlns:a16="http://schemas.microsoft.com/office/drawing/2014/main" id="{E99F03DF-556A-F619-EE80-5D35576F20B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C598F82-9B40-7D72-47BC-7307A9FE0921}"/>
              </a:ext>
            </a:extLst>
          </p:cNvPr>
          <p:cNvSpPr>
            <a:spLocks noGrp="1"/>
          </p:cNvSpPr>
          <p:nvPr>
            <p:ph type="sldNum" sz="quarter" idx="12"/>
          </p:nvPr>
        </p:nvSpPr>
        <p:spPr/>
        <p:txBody>
          <a:bodyPr/>
          <a:lstStyle/>
          <a:p>
            <a:fld id="{B278E10B-74DE-4EB6-A9BB-61C4FBFA8B81}" type="slidenum">
              <a:rPr lang="en-CA" smtClean="0"/>
              <a:t>‹#›</a:t>
            </a:fld>
            <a:endParaRPr lang="en-CA"/>
          </a:p>
        </p:txBody>
      </p:sp>
    </p:spTree>
    <p:extLst>
      <p:ext uri="{BB962C8B-B14F-4D97-AF65-F5344CB8AC3E}">
        <p14:creationId xmlns:p14="http://schemas.microsoft.com/office/powerpoint/2010/main" val="460119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E5DC6-7824-42A1-7C80-3E49B451327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366C5E0-8268-2B71-7270-5D80A08BE9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A26444-0446-6302-A3DA-E4B9F4F06A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38E8F93-AB6C-EE75-E13F-DBDE46B604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D9CD96-59A1-8C9E-3322-BA891BA39F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B64385D-1CC9-C170-1F86-21543318CCB1}"/>
              </a:ext>
            </a:extLst>
          </p:cNvPr>
          <p:cNvSpPr>
            <a:spLocks noGrp="1"/>
          </p:cNvSpPr>
          <p:nvPr>
            <p:ph type="dt" sz="half" idx="10"/>
          </p:nvPr>
        </p:nvSpPr>
        <p:spPr/>
        <p:txBody>
          <a:bodyPr/>
          <a:lstStyle/>
          <a:p>
            <a:fld id="{940C5395-B58D-4E09-8FE4-C4A72530B581}" type="datetimeFigureOut">
              <a:rPr lang="en-CA" smtClean="0"/>
              <a:t>2022-06-18</a:t>
            </a:fld>
            <a:endParaRPr lang="en-CA"/>
          </a:p>
        </p:txBody>
      </p:sp>
      <p:sp>
        <p:nvSpPr>
          <p:cNvPr id="8" name="Footer Placeholder 7">
            <a:extLst>
              <a:ext uri="{FF2B5EF4-FFF2-40B4-BE49-F238E27FC236}">
                <a16:creationId xmlns:a16="http://schemas.microsoft.com/office/drawing/2014/main" id="{B3CFCA25-9506-D567-FC7C-01FC6EA9F567}"/>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97EEA7C8-239F-BA05-F6C4-2E1CAA2714F4}"/>
              </a:ext>
            </a:extLst>
          </p:cNvPr>
          <p:cNvSpPr>
            <a:spLocks noGrp="1"/>
          </p:cNvSpPr>
          <p:nvPr>
            <p:ph type="sldNum" sz="quarter" idx="12"/>
          </p:nvPr>
        </p:nvSpPr>
        <p:spPr/>
        <p:txBody>
          <a:bodyPr/>
          <a:lstStyle/>
          <a:p>
            <a:fld id="{B278E10B-74DE-4EB6-A9BB-61C4FBFA8B81}" type="slidenum">
              <a:rPr lang="en-CA" smtClean="0"/>
              <a:t>‹#›</a:t>
            </a:fld>
            <a:endParaRPr lang="en-CA"/>
          </a:p>
        </p:txBody>
      </p:sp>
    </p:spTree>
    <p:extLst>
      <p:ext uri="{BB962C8B-B14F-4D97-AF65-F5344CB8AC3E}">
        <p14:creationId xmlns:p14="http://schemas.microsoft.com/office/powerpoint/2010/main" val="2261146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779EA-A27F-F09E-6CA3-D46546D9AD3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C5AD7AC-1E15-C6B9-057A-7C419601DD26}"/>
              </a:ext>
            </a:extLst>
          </p:cNvPr>
          <p:cNvSpPr>
            <a:spLocks noGrp="1"/>
          </p:cNvSpPr>
          <p:nvPr>
            <p:ph type="dt" sz="half" idx="10"/>
          </p:nvPr>
        </p:nvSpPr>
        <p:spPr/>
        <p:txBody>
          <a:bodyPr/>
          <a:lstStyle/>
          <a:p>
            <a:fld id="{940C5395-B58D-4E09-8FE4-C4A72530B581}" type="datetimeFigureOut">
              <a:rPr lang="en-CA" smtClean="0"/>
              <a:t>2022-06-18</a:t>
            </a:fld>
            <a:endParaRPr lang="en-CA"/>
          </a:p>
        </p:txBody>
      </p:sp>
      <p:sp>
        <p:nvSpPr>
          <p:cNvPr id="4" name="Footer Placeholder 3">
            <a:extLst>
              <a:ext uri="{FF2B5EF4-FFF2-40B4-BE49-F238E27FC236}">
                <a16:creationId xmlns:a16="http://schemas.microsoft.com/office/drawing/2014/main" id="{41920A81-097F-F694-9B62-2998734B569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59AFFFC-472D-BD37-C882-D6237F4F2F08}"/>
              </a:ext>
            </a:extLst>
          </p:cNvPr>
          <p:cNvSpPr>
            <a:spLocks noGrp="1"/>
          </p:cNvSpPr>
          <p:nvPr>
            <p:ph type="sldNum" sz="quarter" idx="12"/>
          </p:nvPr>
        </p:nvSpPr>
        <p:spPr/>
        <p:txBody>
          <a:bodyPr/>
          <a:lstStyle/>
          <a:p>
            <a:fld id="{B278E10B-74DE-4EB6-A9BB-61C4FBFA8B81}" type="slidenum">
              <a:rPr lang="en-CA" smtClean="0"/>
              <a:t>‹#›</a:t>
            </a:fld>
            <a:endParaRPr lang="en-CA"/>
          </a:p>
        </p:txBody>
      </p:sp>
    </p:spTree>
    <p:extLst>
      <p:ext uri="{BB962C8B-B14F-4D97-AF65-F5344CB8AC3E}">
        <p14:creationId xmlns:p14="http://schemas.microsoft.com/office/powerpoint/2010/main" val="2625159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905701-CBDB-3C6B-1285-C03D2BC9BA4B}"/>
              </a:ext>
            </a:extLst>
          </p:cNvPr>
          <p:cNvSpPr>
            <a:spLocks noGrp="1"/>
          </p:cNvSpPr>
          <p:nvPr>
            <p:ph type="dt" sz="half" idx="10"/>
          </p:nvPr>
        </p:nvSpPr>
        <p:spPr/>
        <p:txBody>
          <a:bodyPr/>
          <a:lstStyle/>
          <a:p>
            <a:fld id="{940C5395-B58D-4E09-8FE4-C4A72530B581}" type="datetimeFigureOut">
              <a:rPr lang="en-CA" smtClean="0"/>
              <a:t>2022-06-18</a:t>
            </a:fld>
            <a:endParaRPr lang="en-CA"/>
          </a:p>
        </p:txBody>
      </p:sp>
      <p:sp>
        <p:nvSpPr>
          <p:cNvPr id="3" name="Footer Placeholder 2">
            <a:extLst>
              <a:ext uri="{FF2B5EF4-FFF2-40B4-BE49-F238E27FC236}">
                <a16:creationId xmlns:a16="http://schemas.microsoft.com/office/drawing/2014/main" id="{FFE8786B-A2AB-17F5-A2F2-93B0B6B1FD9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8DF1503-91B0-D97F-F88C-0F6FF4D2AF35}"/>
              </a:ext>
            </a:extLst>
          </p:cNvPr>
          <p:cNvSpPr>
            <a:spLocks noGrp="1"/>
          </p:cNvSpPr>
          <p:nvPr>
            <p:ph type="sldNum" sz="quarter" idx="12"/>
          </p:nvPr>
        </p:nvSpPr>
        <p:spPr/>
        <p:txBody>
          <a:bodyPr/>
          <a:lstStyle/>
          <a:p>
            <a:fld id="{B278E10B-74DE-4EB6-A9BB-61C4FBFA8B81}" type="slidenum">
              <a:rPr lang="en-CA" smtClean="0"/>
              <a:t>‹#›</a:t>
            </a:fld>
            <a:endParaRPr lang="en-CA"/>
          </a:p>
        </p:txBody>
      </p:sp>
    </p:spTree>
    <p:extLst>
      <p:ext uri="{BB962C8B-B14F-4D97-AF65-F5344CB8AC3E}">
        <p14:creationId xmlns:p14="http://schemas.microsoft.com/office/powerpoint/2010/main" val="289248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9B254-8F81-6A7E-6116-84A69B2F2B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B98A584-DE2A-B923-C573-5E09149766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3C255C2-516F-AB9D-98F0-31B8F1C10F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75594B-BD6A-EBB1-FC07-2F21A66B9C16}"/>
              </a:ext>
            </a:extLst>
          </p:cNvPr>
          <p:cNvSpPr>
            <a:spLocks noGrp="1"/>
          </p:cNvSpPr>
          <p:nvPr>
            <p:ph type="dt" sz="half" idx="10"/>
          </p:nvPr>
        </p:nvSpPr>
        <p:spPr/>
        <p:txBody>
          <a:bodyPr/>
          <a:lstStyle/>
          <a:p>
            <a:fld id="{940C5395-B58D-4E09-8FE4-C4A72530B581}" type="datetimeFigureOut">
              <a:rPr lang="en-CA" smtClean="0"/>
              <a:t>2022-06-18</a:t>
            </a:fld>
            <a:endParaRPr lang="en-CA"/>
          </a:p>
        </p:txBody>
      </p:sp>
      <p:sp>
        <p:nvSpPr>
          <p:cNvPr id="6" name="Footer Placeholder 5">
            <a:extLst>
              <a:ext uri="{FF2B5EF4-FFF2-40B4-BE49-F238E27FC236}">
                <a16:creationId xmlns:a16="http://schemas.microsoft.com/office/drawing/2014/main" id="{EA176E19-7047-80A4-AFCE-30C8F363869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41C292D-99E1-48A2-4125-754D0820412B}"/>
              </a:ext>
            </a:extLst>
          </p:cNvPr>
          <p:cNvSpPr>
            <a:spLocks noGrp="1"/>
          </p:cNvSpPr>
          <p:nvPr>
            <p:ph type="sldNum" sz="quarter" idx="12"/>
          </p:nvPr>
        </p:nvSpPr>
        <p:spPr/>
        <p:txBody>
          <a:bodyPr/>
          <a:lstStyle/>
          <a:p>
            <a:fld id="{B278E10B-74DE-4EB6-A9BB-61C4FBFA8B81}" type="slidenum">
              <a:rPr lang="en-CA" smtClean="0"/>
              <a:t>‹#›</a:t>
            </a:fld>
            <a:endParaRPr lang="en-CA"/>
          </a:p>
        </p:txBody>
      </p:sp>
    </p:spTree>
    <p:extLst>
      <p:ext uri="{BB962C8B-B14F-4D97-AF65-F5344CB8AC3E}">
        <p14:creationId xmlns:p14="http://schemas.microsoft.com/office/powerpoint/2010/main" val="4183139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9B757-094E-B9B2-CEE4-8A948641B7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9A42629-178A-7795-558D-F69BC42B05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BF93153D-6AA4-EFFF-0F4C-4940B965E6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64D6D7-84E1-4590-739C-9A5781FC0233}"/>
              </a:ext>
            </a:extLst>
          </p:cNvPr>
          <p:cNvSpPr>
            <a:spLocks noGrp="1"/>
          </p:cNvSpPr>
          <p:nvPr>
            <p:ph type="dt" sz="half" idx="10"/>
          </p:nvPr>
        </p:nvSpPr>
        <p:spPr/>
        <p:txBody>
          <a:bodyPr/>
          <a:lstStyle/>
          <a:p>
            <a:fld id="{940C5395-B58D-4E09-8FE4-C4A72530B581}" type="datetimeFigureOut">
              <a:rPr lang="en-CA" smtClean="0"/>
              <a:t>2022-06-18</a:t>
            </a:fld>
            <a:endParaRPr lang="en-CA"/>
          </a:p>
        </p:txBody>
      </p:sp>
      <p:sp>
        <p:nvSpPr>
          <p:cNvPr id="6" name="Footer Placeholder 5">
            <a:extLst>
              <a:ext uri="{FF2B5EF4-FFF2-40B4-BE49-F238E27FC236}">
                <a16:creationId xmlns:a16="http://schemas.microsoft.com/office/drawing/2014/main" id="{A5B8BCF8-7C6B-6929-503A-09A14F54DB7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C9ADEA8-3C16-C44B-AA5B-E8847D42B873}"/>
              </a:ext>
            </a:extLst>
          </p:cNvPr>
          <p:cNvSpPr>
            <a:spLocks noGrp="1"/>
          </p:cNvSpPr>
          <p:nvPr>
            <p:ph type="sldNum" sz="quarter" idx="12"/>
          </p:nvPr>
        </p:nvSpPr>
        <p:spPr/>
        <p:txBody>
          <a:bodyPr/>
          <a:lstStyle/>
          <a:p>
            <a:fld id="{B278E10B-74DE-4EB6-A9BB-61C4FBFA8B81}" type="slidenum">
              <a:rPr lang="en-CA" smtClean="0"/>
              <a:t>‹#›</a:t>
            </a:fld>
            <a:endParaRPr lang="en-CA"/>
          </a:p>
        </p:txBody>
      </p:sp>
    </p:spTree>
    <p:extLst>
      <p:ext uri="{BB962C8B-B14F-4D97-AF65-F5344CB8AC3E}">
        <p14:creationId xmlns:p14="http://schemas.microsoft.com/office/powerpoint/2010/main" val="1064405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16EE3D-335D-4A17-CBC6-C30E595438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76465B2-D873-62B3-EC26-9A6253E6BB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B9DEC62-F61F-427D-339F-BB00BA79F2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0C5395-B58D-4E09-8FE4-C4A72530B581}" type="datetimeFigureOut">
              <a:rPr lang="en-CA" smtClean="0"/>
              <a:t>2022-06-18</a:t>
            </a:fld>
            <a:endParaRPr lang="en-CA"/>
          </a:p>
        </p:txBody>
      </p:sp>
      <p:sp>
        <p:nvSpPr>
          <p:cNvPr id="5" name="Footer Placeholder 4">
            <a:extLst>
              <a:ext uri="{FF2B5EF4-FFF2-40B4-BE49-F238E27FC236}">
                <a16:creationId xmlns:a16="http://schemas.microsoft.com/office/drawing/2014/main" id="{D8228FFB-68CF-A9F6-E590-3C06B4E878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00E397A-AB17-AD18-9A0C-47B6CC128B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78E10B-74DE-4EB6-A9BB-61C4FBFA8B81}" type="slidenum">
              <a:rPr lang="en-CA" smtClean="0"/>
              <a:t>‹#›</a:t>
            </a:fld>
            <a:endParaRPr lang="en-CA"/>
          </a:p>
        </p:txBody>
      </p:sp>
    </p:spTree>
    <p:extLst>
      <p:ext uri="{BB962C8B-B14F-4D97-AF65-F5344CB8AC3E}">
        <p14:creationId xmlns:p14="http://schemas.microsoft.com/office/powerpoint/2010/main" val="877495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Fruits and vegetables in bags">
            <a:extLst>
              <a:ext uri="{FF2B5EF4-FFF2-40B4-BE49-F238E27FC236}">
                <a16:creationId xmlns:a16="http://schemas.microsoft.com/office/drawing/2014/main" id="{C8B564CB-D81B-EFEA-579F-1D2B577AA1C0}"/>
              </a:ext>
            </a:extLst>
          </p:cNvPr>
          <p:cNvPicPr>
            <a:picLocks noChangeAspect="1"/>
          </p:cNvPicPr>
          <p:nvPr/>
        </p:nvPicPr>
        <p:blipFill rotWithShape="1">
          <a:blip r:embed="rId2"/>
          <a:srcRect l="24063"/>
          <a:stretch/>
        </p:blipFill>
        <p:spPr>
          <a:xfrm>
            <a:off x="20" y="10"/>
            <a:ext cx="5836538" cy="5130404"/>
          </a:xfrm>
          <a:custGeom>
            <a:avLst/>
            <a:gdLst/>
            <a:ahLst/>
            <a:cxnLst/>
            <a:rect l="l" t="t" r="r" b="b"/>
            <a:pathLst>
              <a:path w="5836558" h="5130414">
                <a:moveTo>
                  <a:pt x="0" y="0"/>
                </a:moveTo>
                <a:lnTo>
                  <a:pt x="3460503" y="0"/>
                </a:lnTo>
                <a:lnTo>
                  <a:pt x="5836558" y="5130414"/>
                </a:lnTo>
                <a:lnTo>
                  <a:pt x="0" y="5130414"/>
                </a:lnTo>
                <a:close/>
              </a:path>
            </a:pathLst>
          </a:custGeom>
        </p:spPr>
      </p:pic>
      <p:sp>
        <p:nvSpPr>
          <p:cNvPr id="2" name="Title 1">
            <a:extLst>
              <a:ext uri="{FF2B5EF4-FFF2-40B4-BE49-F238E27FC236}">
                <a16:creationId xmlns:a16="http://schemas.microsoft.com/office/drawing/2014/main" id="{9E0A4A65-8BEF-DFF5-E85A-5252E91AE416}"/>
              </a:ext>
            </a:extLst>
          </p:cNvPr>
          <p:cNvSpPr>
            <a:spLocks noGrp="1"/>
          </p:cNvSpPr>
          <p:nvPr>
            <p:ph type="title"/>
          </p:nvPr>
        </p:nvSpPr>
        <p:spPr>
          <a:xfrm>
            <a:off x="5419216" y="504849"/>
            <a:ext cx="5714611" cy="1919174"/>
          </a:xfrm>
        </p:spPr>
        <p:txBody>
          <a:bodyPr vert="horz" lIns="91440" tIns="45720" rIns="91440" bIns="45720" rtlCol="0" anchor="b">
            <a:normAutofit/>
          </a:bodyPr>
          <a:lstStyle/>
          <a:p>
            <a:r>
              <a:rPr lang="en-US" sz="5400" b="1" dirty="0"/>
              <a:t>Business Insights</a:t>
            </a:r>
            <a:br>
              <a:rPr lang="en-US" sz="5400" b="1" dirty="0"/>
            </a:br>
            <a:endParaRPr lang="en-US" sz="5400" b="1" dirty="0"/>
          </a:p>
        </p:txBody>
      </p:sp>
      <p:sp>
        <p:nvSpPr>
          <p:cNvPr id="9" name="Freeform: Shape 8">
            <a:extLst>
              <a:ext uri="{FF2B5EF4-FFF2-40B4-BE49-F238E27FC236}">
                <a16:creationId xmlns:a16="http://schemas.microsoft.com/office/drawing/2014/main" id="{49FC0429-1777-4051-AFA1-A3E8593C0C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108152" y="5292510"/>
            <a:ext cx="6083848" cy="1565491"/>
          </a:xfrm>
          <a:custGeom>
            <a:avLst/>
            <a:gdLst>
              <a:gd name="connsiteX0" fmla="*/ 0 w 6083848"/>
              <a:gd name="connsiteY0" fmla="*/ 1565491 h 1565491"/>
              <a:gd name="connsiteX1" fmla="*/ 6083848 w 6083848"/>
              <a:gd name="connsiteY1" fmla="*/ 1565491 h 1565491"/>
              <a:gd name="connsiteX2" fmla="*/ 6083848 w 6083848"/>
              <a:gd name="connsiteY2" fmla="*/ 0 h 1565491"/>
              <a:gd name="connsiteX3" fmla="*/ 1692132 w 6083848"/>
              <a:gd name="connsiteY3" fmla="*/ 0 h 1565491"/>
              <a:gd name="connsiteX4" fmla="*/ 1186806 w 6083848"/>
              <a:gd name="connsiteY4" fmla="*/ 0 h 1565491"/>
              <a:gd name="connsiteX5" fmla="*/ 1186070 w 6083848"/>
              <a:gd name="connsiteY5" fmla="*/ 1591 h 1565491"/>
              <a:gd name="connsiteX6" fmla="*/ 724290 w 6083848"/>
              <a:gd name="connsiteY6" fmla="*/ 1591 h 156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3848" h="1565491">
                <a:moveTo>
                  <a:pt x="0" y="1565491"/>
                </a:moveTo>
                <a:lnTo>
                  <a:pt x="6083848" y="1565491"/>
                </a:lnTo>
                <a:lnTo>
                  <a:pt x="6083848" y="0"/>
                </a:lnTo>
                <a:lnTo>
                  <a:pt x="1692132" y="0"/>
                </a:lnTo>
                <a:lnTo>
                  <a:pt x="1186806" y="0"/>
                </a:lnTo>
                <a:lnTo>
                  <a:pt x="1186070" y="1591"/>
                </a:lnTo>
                <a:lnTo>
                  <a:pt x="724290" y="159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38D3B1B8-B04F-487E-87AF-E6DDAAFBF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5292509"/>
            <a:ext cx="6670682" cy="1565491"/>
          </a:xfrm>
          <a:custGeom>
            <a:avLst/>
            <a:gdLst>
              <a:gd name="connsiteX0" fmla="*/ 0 w 6670682"/>
              <a:gd name="connsiteY0" fmla="*/ 1565491 h 1565491"/>
              <a:gd name="connsiteX1" fmla="*/ 526312 w 6670682"/>
              <a:gd name="connsiteY1" fmla="*/ 1565491 h 1565491"/>
              <a:gd name="connsiteX2" fmla="*/ 5419344 w 6670682"/>
              <a:gd name="connsiteY2" fmla="*/ 1565491 h 1565491"/>
              <a:gd name="connsiteX3" fmla="*/ 5945656 w 6670682"/>
              <a:gd name="connsiteY3" fmla="*/ 1565491 h 1565491"/>
              <a:gd name="connsiteX4" fmla="*/ 6670682 w 6670682"/>
              <a:gd name="connsiteY4" fmla="*/ 0 h 1565491"/>
              <a:gd name="connsiteX5" fmla="*/ 6144370 w 6670682"/>
              <a:gd name="connsiteY5" fmla="*/ 0 h 1565491"/>
              <a:gd name="connsiteX6" fmla="*/ 526312 w 6670682"/>
              <a:gd name="connsiteY6" fmla="*/ 0 h 1565491"/>
              <a:gd name="connsiteX7" fmla="*/ 0 w 6670682"/>
              <a:gd name="connsiteY7" fmla="*/ 0 h 156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70682" h="1565491">
                <a:moveTo>
                  <a:pt x="0" y="1565491"/>
                </a:moveTo>
                <a:lnTo>
                  <a:pt x="526312" y="1565491"/>
                </a:lnTo>
                <a:lnTo>
                  <a:pt x="5419344" y="1565491"/>
                </a:lnTo>
                <a:lnTo>
                  <a:pt x="5945656" y="1565491"/>
                </a:lnTo>
                <a:lnTo>
                  <a:pt x="6670682" y="0"/>
                </a:lnTo>
                <a:lnTo>
                  <a:pt x="6144370" y="0"/>
                </a:lnTo>
                <a:lnTo>
                  <a:pt x="526312" y="0"/>
                </a:lnTo>
                <a:lnTo>
                  <a:pt x="0" y="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TextBox 11">
            <a:extLst>
              <a:ext uri="{FF2B5EF4-FFF2-40B4-BE49-F238E27FC236}">
                <a16:creationId xmlns:a16="http://schemas.microsoft.com/office/drawing/2014/main" id="{4E4793C0-B58A-BE8C-5225-F4B7D2A10D85}"/>
              </a:ext>
            </a:extLst>
          </p:cNvPr>
          <p:cNvSpPr txBox="1"/>
          <p:nvPr/>
        </p:nvSpPr>
        <p:spPr>
          <a:xfrm>
            <a:off x="5513325" y="1816562"/>
            <a:ext cx="6094562" cy="954107"/>
          </a:xfrm>
          <a:prstGeom prst="rect">
            <a:avLst/>
          </a:prstGeom>
          <a:noFill/>
        </p:spPr>
        <p:txBody>
          <a:bodyPr wrap="square">
            <a:spAutoFit/>
          </a:bodyPr>
          <a:lstStyle/>
          <a:p>
            <a:r>
              <a:rPr lang="en-US" sz="2800" dirty="0"/>
              <a:t>Performance of ABC Groceries</a:t>
            </a:r>
          </a:p>
          <a:p>
            <a:r>
              <a:rPr lang="en-US" sz="2800" dirty="0"/>
              <a:t>Retailing Operation</a:t>
            </a:r>
            <a:endParaRPr lang="en-CA" sz="2800" dirty="0"/>
          </a:p>
        </p:txBody>
      </p:sp>
      <p:sp>
        <p:nvSpPr>
          <p:cNvPr id="8" name="TextBox 7">
            <a:extLst>
              <a:ext uri="{FF2B5EF4-FFF2-40B4-BE49-F238E27FC236}">
                <a16:creationId xmlns:a16="http://schemas.microsoft.com/office/drawing/2014/main" id="{DF7C1009-64F2-81BC-69AC-81FB19EDB9FE}"/>
              </a:ext>
            </a:extLst>
          </p:cNvPr>
          <p:cNvSpPr txBox="1"/>
          <p:nvPr/>
        </p:nvSpPr>
        <p:spPr>
          <a:xfrm>
            <a:off x="9331230" y="5292509"/>
            <a:ext cx="3029528" cy="646331"/>
          </a:xfrm>
          <a:prstGeom prst="rect">
            <a:avLst/>
          </a:prstGeom>
          <a:noFill/>
        </p:spPr>
        <p:txBody>
          <a:bodyPr wrap="square" rtlCol="0">
            <a:spAutoFit/>
          </a:bodyPr>
          <a:lstStyle/>
          <a:p>
            <a:r>
              <a:rPr lang="en-CA" dirty="0"/>
              <a:t>Lu Bai – Business Analyst</a:t>
            </a:r>
          </a:p>
          <a:p>
            <a:r>
              <a:rPr lang="en-CA" dirty="0"/>
              <a:t>June 2022</a:t>
            </a:r>
          </a:p>
        </p:txBody>
      </p:sp>
    </p:spTree>
    <p:extLst>
      <p:ext uri="{BB962C8B-B14F-4D97-AF65-F5344CB8AC3E}">
        <p14:creationId xmlns:p14="http://schemas.microsoft.com/office/powerpoint/2010/main" val="2094047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D6F1A-FE61-69F2-258F-1D488E7A8E8F}"/>
              </a:ext>
            </a:extLst>
          </p:cNvPr>
          <p:cNvSpPr>
            <a:spLocks noGrp="1"/>
          </p:cNvSpPr>
          <p:nvPr>
            <p:ph type="title"/>
          </p:nvPr>
        </p:nvSpPr>
        <p:spPr>
          <a:xfrm>
            <a:off x="570345" y="208107"/>
            <a:ext cx="10393218" cy="752475"/>
          </a:xfrm>
        </p:spPr>
        <p:txBody>
          <a:bodyPr>
            <a:normAutofit/>
          </a:bodyPr>
          <a:lstStyle/>
          <a:p>
            <a:r>
              <a:rPr lang="en-CA" sz="3600" b="1" dirty="0"/>
              <a:t>Coalition Customer Segmentation</a:t>
            </a:r>
          </a:p>
        </p:txBody>
      </p:sp>
      <p:sp>
        <p:nvSpPr>
          <p:cNvPr id="7" name="TextBox 6">
            <a:extLst>
              <a:ext uri="{FF2B5EF4-FFF2-40B4-BE49-F238E27FC236}">
                <a16:creationId xmlns:a16="http://schemas.microsoft.com/office/drawing/2014/main" id="{85130B09-1D3C-9A31-E5BB-49A56AAD2629}"/>
              </a:ext>
            </a:extLst>
          </p:cNvPr>
          <p:cNvSpPr txBox="1"/>
          <p:nvPr/>
        </p:nvSpPr>
        <p:spPr>
          <a:xfrm>
            <a:off x="460117" y="4189152"/>
            <a:ext cx="10393219" cy="2031325"/>
          </a:xfrm>
          <a:prstGeom prst="rect">
            <a:avLst/>
          </a:prstGeom>
          <a:noFill/>
        </p:spPr>
        <p:txBody>
          <a:bodyPr wrap="square" rtlCol="0">
            <a:spAutoFit/>
          </a:bodyPr>
          <a:lstStyle/>
          <a:p>
            <a:r>
              <a:rPr lang="en-CA" b="1" i="1" dirty="0">
                <a:solidFill>
                  <a:schemeClr val="accent1">
                    <a:lumMod val="75000"/>
                  </a:schemeClr>
                </a:solidFill>
              </a:rPr>
              <a:t>Observed</a:t>
            </a:r>
            <a:r>
              <a:rPr lang="en-CA" dirty="0"/>
              <a:t>: During all 3 years, ‘Core’ customers spent the most among others. In regards of avg. sales per transaction, ‘Core’ Customers have the highest amount, while it drops significantly in 2013, 2014. The overall trend of avg. sales per transaction for every single segment is decreasing.</a:t>
            </a:r>
          </a:p>
          <a:p>
            <a:endParaRPr lang="en-CA" dirty="0"/>
          </a:p>
          <a:p>
            <a:r>
              <a:rPr lang="en-CA" b="1" i="1" dirty="0">
                <a:solidFill>
                  <a:schemeClr val="accent1">
                    <a:lumMod val="75000"/>
                  </a:schemeClr>
                </a:solidFill>
              </a:rPr>
              <a:t>WHY?: </a:t>
            </a:r>
            <a:r>
              <a:rPr lang="en-CA" dirty="0"/>
              <a:t>Why does the company lack attractions to ‘Core’ customers? Any internal reason? External reason?</a:t>
            </a:r>
          </a:p>
          <a:p>
            <a:endParaRPr lang="en-CA" dirty="0"/>
          </a:p>
          <a:p>
            <a:r>
              <a:rPr lang="en-CA" b="1" i="1" dirty="0">
                <a:solidFill>
                  <a:schemeClr val="accent1">
                    <a:lumMod val="75000"/>
                  </a:schemeClr>
                </a:solidFill>
              </a:rPr>
              <a:t>Next Step: </a:t>
            </a:r>
            <a:r>
              <a:rPr lang="en-CA" dirty="0"/>
              <a:t>Need to consult with the marketing and sales departments to learn more about the segmentation. </a:t>
            </a:r>
          </a:p>
        </p:txBody>
      </p:sp>
      <p:pic>
        <p:nvPicPr>
          <p:cNvPr id="4" name="Picture 3">
            <a:extLst>
              <a:ext uri="{FF2B5EF4-FFF2-40B4-BE49-F238E27FC236}">
                <a16:creationId xmlns:a16="http://schemas.microsoft.com/office/drawing/2014/main" id="{169FCA14-99A6-0080-5120-77DF454CA884}"/>
              </a:ext>
            </a:extLst>
          </p:cNvPr>
          <p:cNvPicPr>
            <a:picLocks noChangeAspect="1"/>
          </p:cNvPicPr>
          <p:nvPr/>
        </p:nvPicPr>
        <p:blipFill>
          <a:blip r:embed="rId2"/>
          <a:stretch>
            <a:fillRect/>
          </a:stretch>
        </p:blipFill>
        <p:spPr>
          <a:xfrm>
            <a:off x="570345" y="960582"/>
            <a:ext cx="4610743" cy="2924583"/>
          </a:xfrm>
          <a:prstGeom prst="rect">
            <a:avLst/>
          </a:prstGeom>
        </p:spPr>
      </p:pic>
    </p:spTree>
    <p:extLst>
      <p:ext uri="{BB962C8B-B14F-4D97-AF65-F5344CB8AC3E}">
        <p14:creationId xmlns:p14="http://schemas.microsoft.com/office/powerpoint/2010/main" val="3172440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D6F1A-FE61-69F2-258F-1D488E7A8E8F}"/>
              </a:ext>
            </a:extLst>
          </p:cNvPr>
          <p:cNvSpPr>
            <a:spLocks noGrp="1"/>
          </p:cNvSpPr>
          <p:nvPr>
            <p:ph type="title"/>
          </p:nvPr>
        </p:nvSpPr>
        <p:spPr>
          <a:xfrm>
            <a:off x="570345" y="208107"/>
            <a:ext cx="10393218" cy="752475"/>
          </a:xfrm>
        </p:spPr>
        <p:txBody>
          <a:bodyPr>
            <a:normAutofit/>
          </a:bodyPr>
          <a:lstStyle/>
          <a:p>
            <a:r>
              <a:rPr lang="en-CA" sz="3600" b="1" dirty="0"/>
              <a:t>New Customers VS. Returning Customers</a:t>
            </a:r>
          </a:p>
        </p:txBody>
      </p:sp>
      <p:sp>
        <p:nvSpPr>
          <p:cNvPr id="7" name="TextBox 6">
            <a:extLst>
              <a:ext uri="{FF2B5EF4-FFF2-40B4-BE49-F238E27FC236}">
                <a16:creationId xmlns:a16="http://schemas.microsoft.com/office/drawing/2014/main" id="{85130B09-1D3C-9A31-E5BB-49A56AAD2629}"/>
              </a:ext>
            </a:extLst>
          </p:cNvPr>
          <p:cNvSpPr txBox="1"/>
          <p:nvPr/>
        </p:nvSpPr>
        <p:spPr>
          <a:xfrm>
            <a:off x="570344" y="3838171"/>
            <a:ext cx="10393219" cy="2585323"/>
          </a:xfrm>
          <a:prstGeom prst="rect">
            <a:avLst/>
          </a:prstGeom>
          <a:noFill/>
        </p:spPr>
        <p:txBody>
          <a:bodyPr wrap="square" rtlCol="0">
            <a:spAutoFit/>
          </a:bodyPr>
          <a:lstStyle/>
          <a:p>
            <a:r>
              <a:rPr lang="en-CA" b="1" i="1" dirty="0">
                <a:solidFill>
                  <a:schemeClr val="accent1">
                    <a:lumMod val="75000"/>
                  </a:schemeClr>
                </a:solidFill>
              </a:rPr>
              <a:t>Observed</a:t>
            </a:r>
            <a:r>
              <a:rPr lang="en-CA" dirty="0"/>
              <a:t>: We know already each month unique customers come to shop, but they are not new customers. The company only attracted new 510 customers in April 2012, after that no new customers at all. The company attracted another 90 customers in April 2013 when 3 other convenience stores grandly opened.</a:t>
            </a:r>
          </a:p>
          <a:p>
            <a:endParaRPr lang="en-CA" dirty="0"/>
          </a:p>
          <a:p>
            <a:r>
              <a:rPr lang="en-CA" b="1" i="1" dirty="0">
                <a:solidFill>
                  <a:schemeClr val="accent1">
                    <a:lumMod val="75000"/>
                  </a:schemeClr>
                </a:solidFill>
              </a:rPr>
              <a:t>WHY?: </a:t>
            </a:r>
            <a:r>
              <a:rPr lang="en-CA" dirty="0"/>
              <a:t>How can the company fail to attract new customers for a year after opening? Why did existing customers visit stores on a pattern of once per month for continuous 24 months?</a:t>
            </a:r>
          </a:p>
          <a:p>
            <a:endParaRPr lang="en-CA" dirty="0"/>
          </a:p>
          <a:p>
            <a:r>
              <a:rPr lang="en-CA" b="1" i="1" dirty="0">
                <a:solidFill>
                  <a:schemeClr val="accent1">
                    <a:lumMod val="75000"/>
                  </a:schemeClr>
                </a:solidFill>
              </a:rPr>
              <a:t>Next Step: </a:t>
            </a:r>
            <a:r>
              <a:rPr lang="en-CA" dirty="0"/>
              <a:t>Need to closely look at customers’ behaviors, set a thorough plan for customer acquisition and retention</a:t>
            </a:r>
          </a:p>
        </p:txBody>
      </p:sp>
      <p:graphicFrame>
        <p:nvGraphicFramePr>
          <p:cNvPr id="8" name="Table 8">
            <a:extLst>
              <a:ext uri="{FF2B5EF4-FFF2-40B4-BE49-F238E27FC236}">
                <a16:creationId xmlns:a16="http://schemas.microsoft.com/office/drawing/2014/main" id="{55B9A412-7ED6-BDA6-3B7B-02526ACDDB09}"/>
              </a:ext>
            </a:extLst>
          </p:cNvPr>
          <p:cNvGraphicFramePr>
            <a:graphicFrameLocks noGrp="1"/>
          </p:cNvGraphicFramePr>
          <p:nvPr>
            <p:extLst>
              <p:ext uri="{D42A27DB-BD31-4B8C-83A1-F6EECF244321}">
                <p14:modId xmlns:p14="http://schemas.microsoft.com/office/powerpoint/2010/main" val="2043693474"/>
              </p:ext>
            </p:extLst>
          </p:nvPr>
        </p:nvGraphicFramePr>
        <p:xfrm>
          <a:off x="570344" y="1071697"/>
          <a:ext cx="7730842" cy="1615440"/>
        </p:xfrm>
        <a:graphic>
          <a:graphicData uri="http://schemas.openxmlformats.org/drawingml/2006/table">
            <a:tbl>
              <a:tblPr firstRow="1" bandRow="1">
                <a:tableStyleId>{93296810-A885-4BE3-A3E7-6D5BEEA58F35}</a:tableStyleId>
              </a:tblPr>
              <a:tblGrid>
                <a:gridCol w="1199790">
                  <a:extLst>
                    <a:ext uri="{9D8B030D-6E8A-4147-A177-3AD203B41FA5}">
                      <a16:colId xmlns:a16="http://schemas.microsoft.com/office/drawing/2014/main" val="1239609402"/>
                    </a:ext>
                  </a:extLst>
                </a:gridCol>
                <a:gridCol w="549351">
                  <a:extLst>
                    <a:ext uri="{9D8B030D-6E8A-4147-A177-3AD203B41FA5}">
                      <a16:colId xmlns:a16="http://schemas.microsoft.com/office/drawing/2014/main" val="3356898400"/>
                    </a:ext>
                  </a:extLst>
                </a:gridCol>
                <a:gridCol w="543791">
                  <a:extLst>
                    <a:ext uri="{9D8B030D-6E8A-4147-A177-3AD203B41FA5}">
                      <a16:colId xmlns:a16="http://schemas.microsoft.com/office/drawing/2014/main" val="660997130"/>
                    </a:ext>
                  </a:extLst>
                </a:gridCol>
                <a:gridCol w="543791">
                  <a:extLst>
                    <a:ext uri="{9D8B030D-6E8A-4147-A177-3AD203B41FA5}">
                      <a16:colId xmlns:a16="http://schemas.microsoft.com/office/drawing/2014/main" val="959580604"/>
                    </a:ext>
                  </a:extLst>
                </a:gridCol>
                <a:gridCol w="543791">
                  <a:extLst>
                    <a:ext uri="{9D8B030D-6E8A-4147-A177-3AD203B41FA5}">
                      <a16:colId xmlns:a16="http://schemas.microsoft.com/office/drawing/2014/main" val="308009355"/>
                    </a:ext>
                  </a:extLst>
                </a:gridCol>
                <a:gridCol w="543791">
                  <a:extLst>
                    <a:ext uri="{9D8B030D-6E8A-4147-A177-3AD203B41FA5}">
                      <a16:colId xmlns:a16="http://schemas.microsoft.com/office/drawing/2014/main" val="1426752700"/>
                    </a:ext>
                  </a:extLst>
                </a:gridCol>
                <a:gridCol w="543791">
                  <a:extLst>
                    <a:ext uri="{9D8B030D-6E8A-4147-A177-3AD203B41FA5}">
                      <a16:colId xmlns:a16="http://schemas.microsoft.com/office/drawing/2014/main" val="2456200450"/>
                    </a:ext>
                  </a:extLst>
                </a:gridCol>
                <a:gridCol w="543791">
                  <a:extLst>
                    <a:ext uri="{9D8B030D-6E8A-4147-A177-3AD203B41FA5}">
                      <a16:colId xmlns:a16="http://schemas.microsoft.com/office/drawing/2014/main" val="4246466829"/>
                    </a:ext>
                  </a:extLst>
                </a:gridCol>
                <a:gridCol w="543791">
                  <a:extLst>
                    <a:ext uri="{9D8B030D-6E8A-4147-A177-3AD203B41FA5}">
                      <a16:colId xmlns:a16="http://schemas.microsoft.com/office/drawing/2014/main" val="3079981799"/>
                    </a:ext>
                  </a:extLst>
                </a:gridCol>
                <a:gridCol w="543791">
                  <a:extLst>
                    <a:ext uri="{9D8B030D-6E8A-4147-A177-3AD203B41FA5}">
                      <a16:colId xmlns:a16="http://schemas.microsoft.com/office/drawing/2014/main" val="1434824809"/>
                    </a:ext>
                  </a:extLst>
                </a:gridCol>
                <a:gridCol w="543791">
                  <a:extLst>
                    <a:ext uri="{9D8B030D-6E8A-4147-A177-3AD203B41FA5}">
                      <a16:colId xmlns:a16="http://schemas.microsoft.com/office/drawing/2014/main" val="381280217"/>
                    </a:ext>
                  </a:extLst>
                </a:gridCol>
                <a:gridCol w="543791">
                  <a:extLst>
                    <a:ext uri="{9D8B030D-6E8A-4147-A177-3AD203B41FA5}">
                      <a16:colId xmlns:a16="http://schemas.microsoft.com/office/drawing/2014/main" val="3359428253"/>
                    </a:ext>
                  </a:extLst>
                </a:gridCol>
                <a:gridCol w="543791">
                  <a:extLst>
                    <a:ext uri="{9D8B030D-6E8A-4147-A177-3AD203B41FA5}">
                      <a16:colId xmlns:a16="http://schemas.microsoft.com/office/drawing/2014/main" val="1331394688"/>
                    </a:ext>
                  </a:extLst>
                </a:gridCol>
              </a:tblGrid>
              <a:tr h="470737">
                <a:tc>
                  <a:txBody>
                    <a:bodyPr/>
                    <a:lstStyle/>
                    <a:p>
                      <a:r>
                        <a:rPr lang="en-CA" sz="1400" dirty="0"/>
                        <a:t>New Customers</a:t>
                      </a:r>
                    </a:p>
                  </a:txBody>
                  <a:tcPr/>
                </a:tc>
                <a:tc>
                  <a:txBody>
                    <a:bodyPr/>
                    <a:lstStyle/>
                    <a:p>
                      <a:r>
                        <a:rPr lang="en-CA" sz="1400" dirty="0"/>
                        <a:t>Jan</a:t>
                      </a:r>
                    </a:p>
                  </a:txBody>
                  <a:tcPr/>
                </a:tc>
                <a:tc>
                  <a:txBody>
                    <a:bodyPr/>
                    <a:lstStyle/>
                    <a:p>
                      <a:r>
                        <a:rPr lang="en-CA" sz="1400" dirty="0"/>
                        <a:t>Feb</a:t>
                      </a:r>
                    </a:p>
                  </a:txBody>
                  <a:tcPr/>
                </a:tc>
                <a:tc>
                  <a:txBody>
                    <a:bodyPr/>
                    <a:lstStyle/>
                    <a:p>
                      <a:r>
                        <a:rPr lang="en-CA" sz="1400" dirty="0"/>
                        <a:t>Mar</a:t>
                      </a:r>
                    </a:p>
                  </a:txBody>
                  <a:tcPr/>
                </a:tc>
                <a:tc>
                  <a:txBody>
                    <a:bodyPr/>
                    <a:lstStyle/>
                    <a:p>
                      <a:r>
                        <a:rPr lang="en-CA" sz="1400" dirty="0"/>
                        <a:t>Apr</a:t>
                      </a:r>
                    </a:p>
                  </a:txBody>
                  <a:tcPr/>
                </a:tc>
                <a:tc>
                  <a:txBody>
                    <a:bodyPr/>
                    <a:lstStyle/>
                    <a:p>
                      <a:r>
                        <a:rPr lang="en-CA" sz="1400" dirty="0"/>
                        <a:t>May</a:t>
                      </a:r>
                    </a:p>
                  </a:txBody>
                  <a:tcPr/>
                </a:tc>
                <a:tc>
                  <a:txBody>
                    <a:bodyPr/>
                    <a:lstStyle/>
                    <a:p>
                      <a:r>
                        <a:rPr lang="en-CA" sz="1400" dirty="0"/>
                        <a:t>Jun</a:t>
                      </a:r>
                    </a:p>
                  </a:txBody>
                  <a:tcPr/>
                </a:tc>
                <a:tc>
                  <a:txBody>
                    <a:bodyPr/>
                    <a:lstStyle/>
                    <a:p>
                      <a:r>
                        <a:rPr lang="en-CA" sz="1400" dirty="0"/>
                        <a:t>Jul</a:t>
                      </a:r>
                    </a:p>
                  </a:txBody>
                  <a:tcPr/>
                </a:tc>
                <a:tc>
                  <a:txBody>
                    <a:bodyPr/>
                    <a:lstStyle/>
                    <a:p>
                      <a:r>
                        <a:rPr lang="en-CA" sz="1400" dirty="0"/>
                        <a:t>Aug</a:t>
                      </a:r>
                    </a:p>
                  </a:txBody>
                  <a:tcPr/>
                </a:tc>
                <a:tc>
                  <a:txBody>
                    <a:bodyPr/>
                    <a:lstStyle/>
                    <a:p>
                      <a:r>
                        <a:rPr lang="en-CA" sz="1400" dirty="0"/>
                        <a:t>Sep</a:t>
                      </a:r>
                    </a:p>
                  </a:txBody>
                  <a:tcPr/>
                </a:tc>
                <a:tc>
                  <a:txBody>
                    <a:bodyPr/>
                    <a:lstStyle/>
                    <a:p>
                      <a:r>
                        <a:rPr lang="en-CA" sz="1400" dirty="0"/>
                        <a:t>Oct</a:t>
                      </a:r>
                    </a:p>
                  </a:txBody>
                  <a:tcPr/>
                </a:tc>
                <a:tc>
                  <a:txBody>
                    <a:bodyPr/>
                    <a:lstStyle/>
                    <a:p>
                      <a:r>
                        <a:rPr lang="en-CA" sz="1400" dirty="0"/>
                        <a:t>Nov</a:t>
                      </a:r>
                    </a:p>
                  </a:txBody>
                  <a:tcPr/>
                </a:tc>
                <a:tc>
                  <a:txBody>
                    <a:bodyPr/>
                    <a:lstStyle/>
                    <a:p>
                      <a:r>
                        <a:rPr lang="en-CA" sz="1400" dirty="0"/>
                        <a:t>Dec</a:t>
                      </a:r>
                    </a:p>
                  </a:txBody>
                  <a:tcPr/>
                </a:tc>
                <a:extLst>
                  <a:ext uri="{0D108BD9-81ED-4DB2-BD59-A6C34878D82A}">
                    <a16:rowId xmlns:a16="http://schemas.microsoft.com/office/drawing/2014/main" val="4004906081"/>
                  </a:ext>
                </a:extLst>
              </a:tr>
              <a:tr h="335530">
                <a:tc>
                  <a:txBody>
                    <a:bodyPr/>
                    <a:lstStyle/>
                    <a:p>
                      <a:pPr algn="ctr"/>
                      <a:r>
                        <a:rPr lang="en-CA" sz="1400" dirty="0"/>
                        <a:t>2012</a:t>
                      </a:r>
                    </a:p>
                  </a:txBody>
                  <a:tcPr/>
                </a:tc>
                <a:tc gridSpan="3">
                  <a:txBody>
                    <a:bodyPr/>
                    <a:lstStyle/>
                    <a:p>
                      <a:endParaRPr lang="en-CA" dirty="0"/>
                    </a:p>
                  </a:txBody>
                  <a:tcPr/>
                </a:tc>
                <a:tc hMerge="1">
                  <a:txBody>
                    <a:bodyPr/>
                    <a:lstStyle/>
                    <a:p>
                      <a:endParaRPr lang="en-CA" dirty="0"/>
                    </a:p>
                  </a:txBody>
                  <a:tcPr/>
                </a:tc>
                <a:tc hMerge="1">
                  <a:txBody>
                    <a:bodyPr/>
                    <a:lstStyle/>
                    <a:p>
                      <a:endParaRPr lang="en-CA" dirty="0"/>
                    </a:p>
                  </a:txBody>
                  <a:tcPr/>
                </a:tc>
                <a:tc>
                  <a:txBody>
                    <a:bodyPr/>
                    <a:lstStyle/>
                    <a:p>
                      <a:r>
                        <a:rPr lang="en-CA" dirty="0"/>
                        <a:t>510</a:t>
                      </a:r>
                    </a:p>
                  </a:txBody>
                  <a:tcPr/>
                </a:tc>
                <a:tc>
                  <a:txBody>
                    <a:bodyPr/>
                    <a:lstStyle/>
                    <a:p>
                      <a:r>
                        <a:rPr lang="en-CA" dirty="0"/>
                        <a:t>0</a:t>
                      </a:r>
                    </a:p>
                  </a:txBody>
                  <a:tcPr/>
                </a:tc>
                <a:tc>
                  <a:txBody>
                    <a:bodyPr/>
                    <a:lstStyle/>
                    <a:p>
                      <a:r>
                        <a:rPr lang="en-CA" dirty="0"/>
                        <a:t>0</a:t>
                      </a:r>
                    </a:p>
                  </a:txBody>
                  <a:tcPr/>
                </a:tc>
                <a:tc>
                  <a:txBody>
                    <a:bodyPr/>
                    <a:lstStyle/>
                    <a:p>
                      <a:r>
                        <a:rPr lang="en-CA" dirty="0"/>
                        <a:t>0</a:t>
                      </a:r>
                    </a:p>
                  </a:txBody>
                  <a:tcPr/>
                </a:tc>
                <a:tc>
                  <a:txBody>
                    <a:bodyPr/>
                    <a:lstStyle/>
                    <a:p>
                      <a:r>
                        <a:rPr lang="en-CA" dirty="0"/>
                        <a:t>0</a:t>
                      </a:r>
                    </a:p>
                  </a:txBody>
                  <a:tcPr/>
                </a:tc>
                <a:tc>
                  <a:txBody>
                    <a:bodyPr/>
                    <a:lstStyle/>
                    <a:p>
                      <a:r>
                        <a:rPr lang="en-CA" dirty="0"/>
                        <a:t>0</a:t>
                      </a:r>
                    </a:p>
                  </a:txBody>
                  <a:tcPr/>
                </a:tc>
                <a:tc>
                  <a:txBody>
                    <a:bodyPr/>
                    <a:lstStyle/>
                    <a:p>
                      <a:r>
                        <a:rPr lang="en-CA" dirty="0"/>
                        <a:t>0</a:t>
                      </a:r>
                    </a:p>
                  </a:txBody>
                  <a:tcPr/>
                </a:tc>
                <a:tc>
                  <a:txBody>
                    <a:bodyPr/>
                    <a:lstStyle/>
                    <a:p>
                      <a:r>
                        <a:rPr lang="en-CA" dirty="0"/>
                        <a:t>0</a:t>
                      </a:r>
                    </a:p>
                  </a:txBody>
                  <a:tcPr/>
                </a:tc>
                <a:tc>
                  <a:txBody>
                    <a:bodyPr/>
                    <a:lstStyle/>
                    <a:p>
                      <a:r>
                        <a:rPr lang="en-CA" dirty="0"/>
                        <a:t>0</a:t>
                      </a:r>
                    </a:p>
                  </a:txBody>
                  <a:tcPr/>
                </a:tc>
                <a:extLst>
                  <a:ext uri="{0D108BD9-81ED-4DB2-BD59-A6C34878D82A}">
                    <a16:rowId xmlns:a16="http://schemas.microsoft.com/office/drawing/2014/main" val="634197906"/>
                  </a:ext>
                </a:extLst>
              </a:tr>
              <a:tr h="335530">
                <a:tc>
                  <a:txBody>
                    <a:bodyPr/>
                    <a:lstStyle/>
                    <a:p>
                      <a:pPr algn="ctr"/>
                      <a:r>
                        <a:rPr lang="en-CA" sz="1400" dirty="0"/>
                        <a:t>2013</a:t>
                      </a:r>
                    </a:p>
                  </a:txBody>
                  <a:tcPr/>
                </a:tc>
                <a:tc>
                  <a:txBody>
                    <a:bodyPr/>
                    <a:lstStyle/>
                    <a:p>
                      <a:r>
                        <a:rPr lang="en-CA" dirty="0"/>
                        <a:t>0</a:t>
                      </a:r>
                    </a:p>
                  </a:txBody>
                  <a:tcPr/>
                </a:tc>
                <a:tc>
                  <a:txBody>
                    <a:bodyPr/>
                    <a:lstStyle/>
                    <a:p>
                      <a:r>
                        <a:rPr lang="en-CA" dirty="0"/>
                        <a:t>0</a:t>
                      </a:r>
                    </a:p>
                  </a:txBody>
                  <a:tcPr/>
                </a:tc>
                <a:tc>
                  <a:txBody>
                    <a:bodyPr/>
                    <a:lstStyle/>
                    <a:p>
                      <a:r>
                        <a:rPr lang="en-CA" dirty="0"/>
                        <a:t>0</a:t>
                      </a:r>
                    </a:p>
                  </a:txBody>
                  <a:tcPr/>
                </a:tc>
                <a:tc>
                  <a:txBody>
                    <a:bodyPr/>
                    <a:lstStyle/>
                    <a:p>
                      <a:r>
                        <a:rPr lang="en-CA" dirty="0"/>
                        <a:t>90</a:t>
                      </a:r>
                    </a:p>
                  </a:txBody>
                  <a:tcPr/>
                </a:tc>
                <a:tc>
                  <a:txBody>
                    <a:bodyPr/>
                    <a:lstStyle/>
                    <a:p>
                      <a:r>
                        <a:rPr lang="en-CA" dirty="0"/>
                        <a:t>0</a:t>
                      </a:r>
                    </a:p>
                  </a:txBody>
                  <a:tcPr/>
                </a:tc>
                <a:tc>
                  <a:txBody>
                    <a:bodyPr/>
                    <a:lstStyle/>
                    <a:p>
                      <a:r>
                        <a:rPr lang="en-CA" dirty="0"/>
                        <a:t>0</a:t>
                      </a:r>
                    </a:p>
                  </a:txBody>
                  <a:tcPr/>
                </a:tc>
                <a:tc>
                  <a:txBody>
                    <a:bodyPr/>
                    <a:lstStyle/>
                    <a:p>
                      <a:r>
                        <a:rPr lang="en-CA" dirty="0"/>
                        <a:t>0</a:t>
                      </a:r>
                    </a:p>
                  </a:txBody>
                  <a:tcPr/>
                </a:tc>
                <a:tc>
                  <a:txBody>
                    <a:bodyPr/>
                    <a:lstStyle/>
                    <a:p>
                      <a:r>
                        <a:rPr lang="en-CA" dirty="0"/>
                        <a:t>0</a:t>
                      </a:r>
                    </a:p>
                  </a:txBody>
                  <a:tcPr/>
                </a:tc>
                <a:tc>
                  <a:txBody>
                    <a:bodyPr/>
                    <a:lstStyle/>
                    <a:p>
                      <a:r>
                        <a:rPr lang="en-CA" dirty="0"/>
                        <a:t>0</a:t>
                      </a:r>
                    </a:p>
                  </a:txBody>
                  <a:tcPr/>
                </a:tc>
                <a:tc>
                  <a:txBody>
                    <a:bodyPr/>
                    <a:lstStyle/>
                    <a:p>
                      <a:r>
                        <a:rPr lang="en-CA" dirty="0"/>
                        <a:t>0</a:t>
                      </a:r>
                    </a:p>
                  </a:txBody>
                  <a:tcPr/>
                </a:tc>
                <a:tc>
                  <a:txBody>
                    <a:bodyPr/>
                    <a:lstStyle/>
                    <a:p>
                      <a:r>
                        <a:rPr lang="en-CA" dirty="0"/>
                        <a:t>0</a:t>
                      </a:r>
                    </a:p>
                  </a:txBody>
                  <a:tcPr/>
                </a:tc>
                <a:tc>
                  <a:txBody>
                    <a:bodyPr/>
                    <a:lstStyle/>
                    <a:p>
                      <a:r>
                        <a:rPr lang="en-CA" dirty="0"/>
                        <a:t>0</a:t>
                      </a:r>
                    </a:p>
                  </a:txBody>
                  <a:tcPr/>
                </a:tc>
                <a:extLst>
                  <a:ext uri="{0D108BD9-81ED-4DB2-BD59-A6C34878D82A}">
                    <a16:rowId xmlns:a16="http://schemas.microsoft.com/office/drawing/2014/main" val="4068056327"/>
                  </a:ext>
                </a:extLst>
              </a:tr>
              <a:tr h="335530">
                <a:tc>
                  <a:txBody>
                    <a:bodyPr/>
                    <a:lstStyle/>
                    <a:p>
                      <a:pPr algn="ctr"/>
                      <a:r>
                        <a:rPr lang="en-CA" sz="1400" dirty="0"/>
                        <a:t>2014</a:t>
                      </a:r>
                    </a:p>
                  </a:txBody>
                  <a:tcPr/>
                </a:tc>
                <a:tc>
                  <a:txBody>
                    <a:bodyPr/>
                    <a:lstStyle/>
                    <a:p>
                      <a:r>
                        <a:rPr lang="en-CA" dirty="0"/>
                        <a:t>0</a:t>
                      </a:r>
                    </a:p>
                  </a:txBody>
                  <a:tcPr/>
                </a:tc>
                <a:tc>
                  <a:txBody>
                    <a:bodyPr/>
                    <a:lstStyle/>
                    <a:p>
                      <a:r>
                        <a:rPr lang="en-CA" dirty="0"/>
                        <a:t>0</a:t>
                      </a:r>
                    </a:p>
                  </a:txBody>
                  <a:tcPr/>
                </a:tc>
                <a:tc>
                  <a:txBody>
                    <a:bodyPr/>
                    <a:lstStyle/>
                    <a:p>
                      <a:r>
                        <a:rPr lang="en-CA" dirty="0"/>
                        <a:t>0</a:t>
                      </a:r>
                    </a:p>
                  </a:txBody>
                  <a:tcPr/>
                </a:tc>
                <a:tc gridSpan="9">
                  <a:txBody>
                    <a:bodyPr/>
                    <a:lstStyle/>
                    <a:p>
                      <a:endParaRPr lang="en-CA" dirty="0"/>
                    </a:p>
                  </a:txBody>
                  <a:tcPr/>
                </a:tc>
                <a:tc hMerge="1">
                  <a:txBody>
                    <a:bodyPr/>
                    <a:lstStyle/>
                    <a:p>
                      <a:endParaRPr lang="en-CA" dirty="0"/>
                    </a:p>
                  </a:txBody>
                  <a:tcPr/>
                </a:tc>
                <a:tc hMerge="1">
                  <a:txBody>
                    <a:bodyPr/>
                    <a:lstStyle/>
                    <a:p>
                      <a:endParaRPr lang="en-CA" dirty="0"/>
                    </a:p>
                  </a:txBody>
                  <a:tcPr/>
                </a:tc>
                <a:tc hMerge="1">
                  <a:txBody>
                    <a:bodyPr/>
                    <a:lstStyle/>
                    <a:p>
                      <a:endParaRPr lang="en-CA" dirty="0"/>
                    </a:p>
                  </a:txBody>
                  <a:tcPr/>
                </a:tc>
                <a:tc hMerge="1">
                  <a:txBody>
                    <a:bodyPr/>
                    <a:lstStyle/>
                    <a:p>
                      <a:endParaRPr lang="en-CA" dirty="0"/>
                    </a:p>
                  </a:txBody>
                  <a:tcPr/>
                </a:tc>
                <a:tc hMerge="1">
                  <a:txBody>
                    <a:bodyPr/>
                    <a:lstStyle/>
                    <a:p>
                      <a:endParaRPr lang="en-CA" dirty="0"/>
                    </a:p>
                  </a:txBody>
                  <a:tcPr/>
                </a:tc>
                <a:tc hMerge="1">
                  <a:txBody>
                    <a:bodyPr/>
                    <a:lstStyle/>
                    <a:p>
                      <a:endParaRPr lang="en-CA" dirty="0"/>
                    </a:p>
                  </a:txBody>
                  <a:tcPr/>
                </a:tc>
                <a:tc hMerge="1">
                  <a:txBody>
                    <a:bodyPr/>
                    <a:lstStyle/>
                    <a:p>
                      <a:endParaRPr lang="en-CA" dirty="0"/>
                    </a:p>
                  </a:txBody>
                  <a:tcPr/>
                </a:tc>
                <a:tc hMerge="1">
                  <a:txBody>
                    <a:bodyPr/>
                    <a:lstStyle/>
                    <a:p>
                      <a:endParaRPr lang="en-CA" dirty="0"/>
                    </a:p>
                  </a:txBody>
                  <a:tcPr/>
                </a:tc>
                <a:extLst>
                  <a:ext uri="{0D108BD9-81ED-4DB2-BD59-A6C34878D82A}">
                    <a16:rowId xmlns:a16="http://schemas.microsoft.com/office/drawing/2014/main" val="2691522886"/>
                  </a:ext>
                </a:extLst>
              </a:tr>
            </a:tbl>
          </a:graphicData>
        </a:graphic>
      </p:graphicFrame>
      <p:graphicFrame>
        <p:nvGraphicFramePr>
          <p:cNvPr id="9" name="Chart 8">
            <a:extLst>
              <a:ext uri="{FF2B5EF4-FFF2-40B4-BE49-F238E27FC236}">
                <a16:creationId xmlns:a16="http://schemas.microsoft.com/office/drawing/2014/main" id="{F16FF800-BA65-C9D5-6B89-9EC441383948}"/>
              </a:ext>
            </a:extLst>
          </p:cNvPr>
          <p:cNvGraphicFramePr>
            <a:graphicFrameLocks/>
          </p:cNvGraphicFramePr>
          <p:nvPr>
            <p:extLst>
              <p:ext uri="{D42A27DB-BD31-4B8C-83A1-F6EECF244321}">
                <p14:modId xmlns:p14="http://schemas.microsoft.com/office/powerpoint/2010/main" val="2944489853"/>
              </p:ext>
            </p:extLst>
          </p:nvPr>
        </p:nvGraphicFramePr>
        <p:xfrm>
          <a:off x="8684853" y="390241"/>
          <a:ext cx="3165402" cy="22968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72767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E85CE-6BBB-C363-0AA4-1CE5FF926724}"/>
              </a:ext>
            </a:extLst>
          </p:cNvPr>
          <p:cNvSpPr>
            <a:spLocks noGrp="1"/>
          </p:cNvSpPr>
          <p:nvPr>
            <p:ph type="title"/>
          </p:nvPr>
        </p:nvSpPr>
        <p:spPr/>
        <p:txBody>
          <a:bodyPr>
            <a:normAutofit/>
          </a:bodyPr>
          <a:lstStyle/>
          <a:p>
            <a:r>
              <a:rPr lang="en-CA" sz="3600" b="1" dirty="0"/>
              <a:t>Overall Evaluation</a:t>
            </a:r>
          </a:p>
        </p:txBody>
      </p:sp>
      <p:sp>
        <p:nvSpPr>
          <p:cNvPr id="3" name="Content Placeholder 2">
            <a:extLst>
              <a:ext uri="{FF2B5EF4-FFF2-40B4-BE49-F238E27FC236}">
                <a16:creationId xmlns:a16="http://schemas.microsoft.com/office/drawing/2014/main" id="{E62A568B-D753-F19D-09ED-CAA1CC2D10F5}"/>
              </a:ext>
            </a:extLst>
          </p:cNvPr>
          <p:cNvSpPr>
            <a:spLocks noGrp="1"/>
          </p:cNvSpPr>
          <p:nvPr>
            <p:ph idx="1"/>
          </p:nvPr>
        </p:nvSpPr>
        <p:spPr>
          <a:xfrm>
            <a:off x="907211" y="1375390"/>
            <a:ext cx="10515600" cy="1792688"/>
          </a:xfrm>
        </p:spPr>
        <p:txBody>
          <a:bodyPr>
            <a:normAutofit lnSpcReduction="10000"/>
          </a:bodyPr>
          <a:lstStyle/>
          <a:p>
            <a:r>
              <a:rPr lang="en-CA" dirty="0"/>
              <a:t>The overall performance of ABC Groceries is very unhealthy.</a:t>
            </a:r>
          </a:p>
          <a:p>
            <a:r>
              <a:rPr lang="en-CA" dirty="0"/>
              <a:t>All KPIs are trending </a:t>
            </a:r>
            <a:r>
              <a:rPr lang="en-CA" b="1" dirty="0">
                <a:solidFill>
                  <a:srgbClr val="C00000"/>
                </a:solidFill>
              </a:rPr>
              <a:t>DOWN</a:t>
            </a:r>
            <a:r>
              <a:rPr lang="en-CA" dirty="0"/>
              <a:t> </a:t>
            </a:r>
          </a:p>
          <a:p>
            <a:r>
              <a:rPr lang="en-CA" dirty="0">
                <a:solidFill>
                  <a:srgbClr val="C00000"/>
                </a:solidFill>
              </a:rPr>
              <a:t>We should be alarmed and come up with large-scale counter-actions ASAP to prevent further down-trending</a:t>
            </a:r>
          </a:p>
          <a:p>
            <a:endParaRPr lang="en-CA" dirty="0"/>
          </a:p>
          <a:p>
            <a:pPr marL="0" indent="0">
              <a:buNone/>
            </a:pPr>
            <a:endParaRPr lang="en-CA" dirty="0"/>
          </a:p>
        </p:txBody>
      </p:sp>
      <p:graphicFrame>
        <p:nvGraphicFramePr>
          <p:cNvPr id="4" name="Table 4">
            <a:extLst>
              <a:ext uri="{FF2B5EF4-FFF2-40B4-BE49-F238E27FC236}">
                <a16:creationId xmlns:a16="http://schemas.microsoft.com/office/drawing/2014/main" id="{648733B5-3563-9251-A1F7-C9E7E00E7DFB}"/>
              </a:ext>
            </a:extLst>
          </p:cNvPr>
          <p:cNvGraphicFramePr>
            <a:graphicFrameLocks noGrp="1"/>
          </p:cNvGraphicFramePr>
          <p:nvPr>
            <p:extLst>
              <p:ext uri="{D42A27DB-BD31-4B8C-83A1-F6EECF244321}">
                <p14:modId xmlns:p14="http://schemas.microsoft.com/office/powerpoint/2010/main" val="592432223"/>
              </p:ext>
            </p:extLst>
          </p:nvPr>
        </p:nvGraphicFramePr>
        <p:xfrm>
          <a:off x="960075" y="3168078"/>
          <a:ext cx="8647502" cy="3031795"/>
        </p:xfrm>
        <a:graphic>
          <a:graphicData uri="http://schemas.openxmlformats.org/drawingml/2006/table">
            <a:tbl>
              <a:tblPr firstRow="1" bandRow="1">
                <a:tableStyleId>{F5AB1C69-6EDB-4FF4-983F-18BD219EF322}</a:tableStyleId>
              </a:tblPr>
              <a:tblGrid>
                <a:gridCol w="3092091">
                  <a:extLst>
                    <a:ext uri="{9D8B030D-6E8A-4147-A177-3AD203B41FA5}">
                      <a16:colId xmlns:a16="http://schemas.microsoft.com/office/drawing/2014/main" val="1359583444"/>
                    </a:ext>
                  </a:extLst>
                </a:gridCol>
                <a:gridCol w="5555411">
                  <a:extLst>
                    <a:ext uri="{9D8B030D-6E8A-4147-A177-3AD203B41FA5}">
                      <a16:colId xmlns:a16="http://schemas.microsoft.com/office/drawing/2014/main" val="2522490250"/>
                    </a:ext>
                  </a:extLst>
                </a:gridCol>
              </a:tblGrid>
              <a:tr h="479407">
                <a:tc>
                  <a:txBody>
                    <a:bodyPr/>
                    <a:lstStyle/>
                    <a:p>
                      <a:pPr algn="l"/>
                      <a:r>
                        <a:rPr lang="en-CA" sz="2400" dirty="0">
                          <a:solidFill>
                            <a:schemeClr val="tx1"/>
                          </a:solidFill>
                        </a:rPr>
                        <a:t>KPIs</a:t>
                      </a:r>
                    </a:p>
                  </a:txBody>
                  <a:tcPr/>
                </a:tc>
                <a:tc>
                  <a:txBody>
                    <a:bodyPr/>
                    <a:lstStyle/>
                    <a:p>
                      <a:r>
                        <a:rPr lang="en-CA" sz="2400" dirty="0">
                          <a:solidFill>
                            <a:schemeClr val="tx1"/>
                          </a:solidFill>
                        </a:rPr>
                        <a:t>Performance Evaluation</a:t>
                      </a:r>
                    </a:p>
                  </a:txBody>
                  <a:tcPr/>
                </a:tc>
                <a:extLst>
                  <a:ext uri="{0D108BD9-81ED-4DB2-BD59-A6C34878D82A}">
                    <a16:rowId xmlns:a16="http://schemas.microsoft.com/office/drawing/2014/main" val="2730448168"/>
                  </a:ext>
                </a:extLst>
              </a:tr>
              <a:tr h="637436">
                <a:tc>
                  <a:txBody>
                    <a:bodyPr/>
                    <a:lstStyle/>
                    <a:p>
                      <a:r>
                        <a:rPr lang="en-CA" b="1" dirty="0"/>
                        <a:t>Total Sales</a:t>
                      </a:r>
                    </a:p>
                  </a:txBody>
                  <a:tcPr/>
                </a:tc>
                <a:tc>
                  <a:txBody>
                    <a:bodyPr/>
                    <a:lstStyle/>
                    <a:p>
                      <a:r>
                        <a:rPr lang="en-CA" b="1" dirty="0"/>
                        <a:t>Step Drop </a:t>
                      </a:r>
                    </a:p>
                  </a:txBody>
                  <a:tcPr/>
                </a:tc>
                <a:extLst>
                  <a:ext uri="{0D108BD9-81ED-4DB2-BD59-A6C34878D82A}">
                    <a16:rowId xmlns:a16="http://schemas.microsoft.com/office/drawing/2014/main" val="2911560704"/>
                  </a:ext>
                </a:extLst>
              </a:tr>
              <a:tr h="637436">
                <a:tc>
                  <a:txBody>
                    <a:bodyPr/>
                    <a:lstStyle/>
                    <a:p>
                      <a:r>
                        <a:rPr lang="en-CA" b="1" dirty="0"/>
                        <a:t>Number of Transactions</a:t>
                      </a:r>
                    </a:p>
                  </a:txBody>
                  <a:tcPr/>
                </a:tc>
                <a:tc>
                  <a:txBody>
                    <a:bodyPr/>
                    <a:lstStyle/>
                    <a:p>
                      <a:r>
                        <a:rPr lang="en-CA" b="1" dirty="0"/>
                        <a:t>Stay Flat </a:t>
                      </a:r>
                    </a:p>
                  </a:txBody>
                  <a:tcPr/>
                </a:tc>
                <a:extLst>
                  <a:ext uri="{0D108BD9-81ED-4DB2-BD59-A6C34878D82A}">
                    <a16:rowId xmlns:a16="http://schemas.microsoft.com/office/drawing/2014/main" val="3447258726"/>
                  </a:ext>
                </a:extLst>
              </a:tr>
              <a:tr h="637436">
                <a:tc>
                  <a:txBody>
                    <a:bodyPr/>
                    <a:lstStyle/>
                    <a:p>
                      <a:r>
                        <a:rPr lang="en-CA" b="1" dirty="0"/>
                        <a:t>Average Sales per Transaction</a:t>
                      </a:r>
                    </a:p>
                  </a:txBody>
                  <a:tcPr/>
                </a:tc>
                <a:tc>
                  <a:txBody>
                    <a:bodyPr/>
                    <a:lstStyle/>
                    <a:p>
                      <a:r>
                        <a:rPr lang="en-CA" b="1" dirty="0"/>
                        <a:t>Trending Down</a:t>
                      </a:r>
                    </a:p>
                  </a:txBody>
                  <a:tcPr/>
                </a:tc>
                <a:extLst>
                  <a:ext uri="{0D108BD9-81ED-4DB2-BD59-A6C34878D82A}">
                    <a16:rowId xmlns:a16="http://schemas.microsoft.com/office/drawing/2014/main" val="1439784265"/>
                  </a:ext>
                </a:extLst>
              </a:tr>
              <a:tr h="637436">
                <a:tc>
                  <a:txBody>
                    <a:bodyPr/>
                    <a:lstStyle/>
                    <a:p>
                      <a:r>
                        <a:rPr lang="en-CA" b="1" dirty="0"/>
                        <a:t>Number of Customers</a:t>
                      </a:r>
                    </a:p>
                  </a:txBody>
                  <a:tcPr/>
                </a:tc>
                <a:tc>
                  <a:txBody>
                    <a:bodyPr/>
                    <a:lstStyle/>
                    <a:p>
                      <a:r>
                        <a:rPr lang="en-CA" b="1" dirty="0"/>
                        <a:t>Fail to attract new customers; Existing customers only shop once a month</a:t>
                      </a:r>
                    </a:p>
                  </a:txBody>
                  <a:tcPr/>
                </a:tc>
                <a:extLst>
                  <a:ext uri="{0D108BD9-81ED-4DB2-BD59-A6C34878D82A}">
                    <a16:rowId xmlns:a16="http://schemas.microsoft.com/office/drawing/2014/main" val="3172566967"/>
                  </a:ext>
                </a:extLst>
              </a:tr>
            </a:tbl>
          </a:graphicData>
        </a:graphic>
      </p:graphicFrame>
      <p:cxnSp>
        <p:nvCxnSpPr>
          <p:cNvPr id="11" name="Connector: Elbow 10">
            <a:extLst>
              <a:ext uri="{FF2B5EF4-FFF2-40B4-BE49-F238E27FC236}">
                <a16:creationId xmlns:a16="http://schemas.microsoft.com/office/drawing/2014/main" id="{448BDF7F-689B-2FC8-E835-F0AAAE18B978}"/>
              </a:ext>
            </a:extLst>
          </p:cNvPr>
          <p:cNvCxnSpPr/>
          <p:nvPr/>
        </p:nvCxnSpPr>
        <p:spPr>
          <a:xfrm>
            <a:off x="5169433" y="3838760"/>
            <a:ext cx="540000" cy="216000"/>
          </a:xfrm>
          <a:prstGeom prst="bentConnector3">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4C0A9F6F-9632-ECAF-768E-DB75CACB8064}"/>
              </a:ext>
            </a:extLst>
          </p:cNvPr>
          <p:cNvCxnSpPr/>
          <p:nvPr/>
        </p:nvCxnSpPr>
        <p:spPr>
          <a:xfrm>
            <a:off x="5719645" y="5084757"/>
            <a:ext cx="534837" cy="232913"/>
          </a:xfrm>
          <a:prstGeom prst="straightConnector1">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a:extLst>
              <a:ext uri="{FF2B5EF4-FFF2-40B4-BE49-F238E27FC236}">
                <a16:creationId xmlns:a16="http://schemas.microsoft.com/office/drawing/2014/main" id="{9238D96E-4769-0AE3-C331-E0DC1A108D5C}"/>
              </a:ext>
            </a:extLst>
          </p:cNvPr>
          <p:cNvCxnSpPr/>
          <p:nvPr/>
        </p:nvCxnSpPr>
        <p:spPr>
          <a:xfrm>
            <a:off x="5118007" y="4477111"/>
            <a:ext cx="435819"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1631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E85CE-6BBB-C363-0AA4-1CE5FF926724}"/>
              </a:ext>
            </a:extLst>
          </p:cNvPr>
          <p:cNvSpPr>
            <a:spLocks noGrp="1"/>
          </p:cNvSpPr>
          <p:nvPr>
            <p:ph type="title"/>
          </p:nvPr>
        </p:nvSpPr>
        <p:spPr>
          <a:xfrm>
            <a:off x="838200" y="365126"/>
            <a:ext cx="2422585" cy="816694"/>
          </a:xfrm>
        </p:spPr>
        <p:txBody>
          <a:bodyPr>
            <a:normAutofit/>
          </a:bodyPr>
          <a:lstStyle/>
          <a:p>
            <a:r>
              <a:rPr lang="en-CA" sz="3600" b="1" dirty="0"/>
              <a:t>Suggestions</a:t>
            </a:r>
          </a:p>
        </p:txBody>
      </p:sp>
      <p:sp>
        <p:nvSpPr>
          <p:cNvPr id="3" name="Content Placeholder 2">
            <a:extLst>
              <a:ext uri="{FF2B5EF4-FFF2-40B4-BE49-F238E27FC236}">
                <a16:creationId xmlns:a16="http://schemas.microsoft.com/office/drawing/2014/main" id="{E62A568B-D753-F19D-09ED-CAA1CC2D10F5}"/>
              </a:ext>
            </a:extLst>
          </p:cNvPr>
          <p:cNvSpPr>
            <a:spLocks noGrp="1"/>
          </p:cNvSpPr>
          <p:nvPr>
            <p:ph idx="1"/>
          </p:nvPr>
        </p:nvSpPr>
        <p:spPr>
          <a:xfrm>
            <a:off x="838200" y="1052423"/>
            <a:ext cx="10515600" cy="5693434"/>
          </a:xfrm>
        </p:spPr>
        <p:txBody>
          <a:bodyPr>
            <a:normAutofit/>
          </a:bodyPr>
          <a:lstStyle/>
          <a:p>
            <a:pPr marL="0" indent="0">
              <a:buNone/>
            </a:pPr>
            <a:r>
              <a:rPr lang="en-CA" sz="2000" dirty="0">
                <a:solidFill>
                  <a:schemeClr val="accent1">
                    <a:lumMod val="75000"/>
                  </a:schemeClr>
                </a:solidFill>
              </a:rPr>
              <a:t>1. different department needs to collaborate to find out what drove the total sales step drop in April 2013, and to find out what are the reasons why average sales per transaction decreases, internal reasons and/or external reasons.</a:t>
            </a:r>
          </a:p>
          <a:p>
            <a:pPr marL="0" indent="0">
              <a:buNone/>
            </a:pPr>
            <a:r>
              <a:rPr lang="en-CA" sz="1800" dirty="0"/>
              <a:t> </a:t>
            </a:r>
            <a:r>
              <a:rPr lang="en-CA" sz="1800" dirty="0">
                <a:highlight>
                  <a:srgbClr val="C0C0C0"/>
                </a:highlight>
              </a:rPr>
              <a:t>For Internal: </a:t>
            </a:r>
          </a:p>
          <a:p>
            <a:r>
              <a:rPr lang="en-CA" sz="1800" dirty="0"/>
              <a:t>Update operational policies to better serve customers. E.g. return policy, store hours</a:t>
            </a:r>
          </a:p>
          <a:p>
            <a:r>
              <a:rPr lang="en-CA" sz="1800" dirty="0"/>
              <a:t>Implement better pricing strategies to attract more customers, e.g. combo sales, time limit coupons</a:t>
            </a:r>
          </a:p>
          <a:p>
            <a:r>
              <a:rPr lang="en-CA" sz="1800" dirty="0"/>
              <a:t>Develop marketing plans, perform various marketing campaigns to increase brand awareness and market share</a:t>
            </a:r>
          </a:p>
          <a:p>
            <a:r>
              <a:rPr lang="en-CA" sz="1800" dirty="0"/>
              <a:t>Quality control on suppliers</a:t>
            </a:r>
          </a:p>
          <a:p>
            <a:r>
              <a:rPr lang="en-CA" sz="1800" dirty="0"/>
              <a:t>Better plan Merchandising Mix for shelf placement, promotional placement, and fresh food display, </a:t>
            </a:r>
            <a:r>
              <a:rPr lang="en-CA" sz="1800" dirty="0" err="1"/>
              <a:t>etc</a:t>
            </a:r>
            <a:endParaRPr lang="en-CA" sz="1800" dirty="0"/>
          </a:p>
          <a:p>
            <a:r>
              <a:rPr lang="en-CA" sz="1800" dirty="0"/>
              <a:t>Provide better customer service. E.g. set up customer service standards and train the employees.</a:t>
            </a:r>
          </a:p>
          <a:p>
            <a:pPr marL="0" indent="0">
              <a:buNone/>
            </a:pPr>
            <a:r>
              <a:rPr lang="en-CA" sz="1800" dirty="0">
                <a:highlight>
                  <a:srgbClr val="C0C0C0"/>
                </a:highlight>
              </a:rPr>
              <a:t>For External:</a:t>
            </a:r>
          </a:p>
          <a:p>
            <a:r>
              <a:rPr lang="en-CA" sz="1800" dirty="0"/>
              <a:t>Analyze the main competitors and set our strategies to remain competitive</a:t>
            </a:r>
          </a:p>
          <a:p>
            <a:r>
              <a:rPr lang="en-CA" sz="1800" dirty="0"/>
              <a:t>Be aware of the market changes, like newly emerging competitors</a:t>
            </a:r>
          </a:p>
          <a:p>
            <a:r>
              <a:rPr lang="en-CA" sz="1800" dirty="0"/>
              <a:t>Be open-minded: get benefits from new technologies, and new marketing channels, like social media, on-line stores…</a:t>
            </a:r>
          </a:p>
          <a:p>
            <a:pPr marL="0" indent="0">
              <a:buNone/>
            </a:pPr>
            <a:endParaRPr lang="en-CA" sz="1600" dirty="0"/>
          </a:p>
          <a:p>
            <a:endParaRPr lang="en-CA" sz="1600" dirty="0"/>
          </a:p>
          <a:p>
            <a:endParaRPr lang="en-CA" sz="1600" dirty="0"/>
          </a:p>
          <a:p>
            <a:endParaRPr lang="en-CA" sz="1600" dirty="0"/>
          </a:p>
          <a:p>
            <a:endParaRPr lang="en-CA" sz="1600" dirty="0"/>
          </a:p>
          <a:p>
            <a:endParaRPr lang="en-CA" dirty="0"/>
          </a:p>
          <a:p>
            <a:pPr marL="514350" indent="-514350">
              <a:buFont typeface="+mj-lt"/>
              <a:buAutoNum type="arabicPeriod"/>
            </a:pPr>
            <a:endParaRPr lang="en-CA" dirty="0"/>
          </a:p>
          <a:p>
            <a:pPr marL="514350" indent="-514350">
              <a:buFont typeface="+mj-lt"/>
              <a:buAutoNum type="arabicPeriod"/>
            </a:pPr>
            <a:endParaRPr lang="en-CA" dirty="0"/>
          </a:p>
          <a:p>
            <a:pPr marL="514350" indent="-514350">
              <a:buFont typeface="+mj-lt"/>
              <a:buAutoNum type="arabicPeriod"/>
            </a:pPr>
            <a:endParaRPr lang="en-CA" dirty="0"/>
          </a:p>
          <a:p>
            <a:pPr marL="0" indent="0">
              <a:buNone/>
            </a:pPr>
            <a:endParaRPr lang="en-CA" dirty="0"/>
          </a:p>
        </p:txBody>
      </p:sp>
    </p:spTree>
    <p:extLst>
      <p:ext uri="{BB962C8B-B14F-4D97-AF65-F5344CB8AC3E}">
        <p14:creationId xmlns:p14="http://schemas.microsoft.com/office/powerpoint/2010/main" val="1536125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E85CE-6BBB-C363-0AA4-1CE5FF926724}"/>
              </a:ext>
            </a:extLst>
          </p:cNvPr>
          <p:cNvSpPr>
            <a:spLocks noGrp="1"/>
          </p:cNvSpPr>
          <p:nvPr>
            <p:ph type="title"/>
          </p:nvPr>
        </p:nvSpPr>
        <p:spPr>
          <a:xfrm>
            <a:off x="838200" y="365126"/>
            <a:ext cx="2422585" cy="816694"/>
          </a:xfrm>
        </p:spPr>
        <p:txBody>
          <a:bodyPr>
            <a:normAutofit/>
          </a:bodyPr>
          <a:lstStyle/>
          <a:p>
            <a:r>
              <a:rPr lang="en-CA" sz="3600" b="1" dirty="0"/>
              <a:t>Suggestions</a:t>
            </a:r>
          </a:p>
        </p:txBody>
      </p:sp>
      <p:sp>
        <p:nvSpPr>
          <p:cNvPr id="3" name="Content Placeholder 2">
            <a:extLst>
              <a:ext uri="{FF2B5EF4-FFF2-40B4-BE49-F238E27FC236}">
                <a16:creationId xmlns:a16="http://schemas.microsoft.com/office/drawing/2014/main" id="{E62A568B-D753-F19D-09ED-CAA1CC2D10F5}"/>
              </a:ext>
            </a:extLst>
          </p:cNvPr>
          <p:cNvSpPr>
            <a:spLocks noGrp="1"/>
          </p:cNvSpPr>
          <p:nvPr>
            <p:ph idx="1"/>
          </p:nvPr>
        </p:nvSpPr>
        <p:spPr>
          <a:xfrm>
            <a:off x="838200" y="1463314"/>
            <a:ext cx="10515600" cy="5029559"/>
          </a:xfrm>
        </p:spPr>
        <p:txBody>
          <a:bodyPr>
            <a:normAutofit/>
          </a:bodyPr>
          <a:lstStyle/>
          <a:p>
            <a:pPr marL="0" indent="0">
              <a:buNone/>
            </a:pPr>
            <a:r>
              <a:rPr lang="en-CA" sz="2000" dirty="0">
                <a:solidFill>
                  <a:schemeClr val="accent1">
                    <a:lumMod val="75000"/>
                  </a:schemeClr>
                </a:solidFill>
              </a:rPr>
              <a:t>2. Based on the data, there are no returning customers. We definitely need to work on customer acquisitions and customer retention.</a:t>
            </a:r>
          </a:p>
          <a:p>
            <a:pPr marL="0" indent="0">
              <a:buNone/>
            </a:pPr>
            <a:r>
              <a:rPr lang="en-CA" sz="1800" dirty="0">
                <a:highlight>
                  <a:srgbClr val="C0C0C0"/>
                </a:highlight>
              </a:rPr>
              <a:t>For Customer acquisitions:</a:t>
            </a:r>
          </a:p>
          <a:p>
            <a:r>
              <a:rPr lang="en-CA" sz="1800" dirty="0"/>
              <a:t>Better perform customer segmentation, and find target customers</a:t>
            </a:r>
          </a:p>
          <a:p>
            <a:r>
              <a:rPr lang="en-CA" sz="1800" dirty="0"/>
              <a:t>Utilize different marketing strategies to attract more customers. E.g. social media exposure, </a:t>
            </a:r>
            <a:r>
              <a:rPr lang="en-CA" sz="1800" dirty="0" err="1"/>
              <a:t>youtube</a:t>
            </a:r>
            <a:r>
              <a:rPr lang="en-CA" sz="1800" dirty="0"/>
              <a:t> ads, Paid search…</a:t>
            </a:r>
          </a:p>
          <a:p>
            <a:pPr marL="0" indent="0">
              <a:buNone/>
            </a:pPr>
            <a:r>
              <a:rPr lang="en-CA" sz="1800" dirty="0">
                <a:highlight>
                  <a:srgbClr val="C0C0C0"/>
                </a:highlight>
              </a:rPr>
              <a:t>For Customer Retention:</a:t>
            </a:r>
          </a:p>
          <a:p>
            <a:r>
              <a:rPr lang="en-CA" sz="1800" dirty="0"/>
              <a:t>Analyze customers’ behaviors to provide better options. E.g. customer survey, email campaign for targeted advertising</a:t>
            </a:r>
          </a:p>
          <a:p>
            <a:r>
              <a:rPr lang="en-CA" sz="1800" dirty="0"/>
              <a:t>Create a membership system, and develop customers’ loyalty. </a:t>
            </a:r>
            <a:r>
              <a:rPr lang="en-CA" sz="1800" dirty="0" err="1"/>
              <a:t>E,g</a:t>
            </a:r>
            <a:r>
              <a:rPr lang="en-CA" sz="1800" dirty="0"/>
              <a:t> Membership card can collect points, membership discounts</a:t>
            </a:r>
          </a:p>
          <a:p>
            <a:r>
              <a:rPr lang="en-CA" sz="1800" dirty="0"/>
              <a:t>Perform periodic customer churn analysis to trace the performance</a:t>
            </a:r>
          </a:p>
          <a:p>
            <a:pPr marL="0" indent="0">
              <a:buNone/>
            </a:pPr>
            <a:r>
              <a:rPr lang="en-CA" sz="2000" dirty="0">
                <a:solidFill>
                  <a:schemeClr val="accent1">
                    <a:lumMod val="75000"/>
                  </a:schemeClr>
                </a:solidFill>
              </a:rPr>
              <a:t>3. Different store type needs to have different marketing and sales strategies toward different target customers</a:t>
            </a:r>
          </a:p>
          <a:p>
            <a:pPr marL="0" indent="0">
              <a:buNone/>
            </a:pPr>
            <a:endParaRPr lang="en-CA" dirty="0"/>
          </a:p>
        </p:txBody>
      </p:sp>
    </p:spTree>
    <p:extLst>
      <p:ext uri="{BB962C8B-B14F-4D97-AF65-F5344CB8AC3E}">
        <p14:creationId xmlns:p14="http://schemas.microsoft.com/office/powerpoint/2010/main" val="419749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BC8ADA-4FB6-0F9E-57D3-3D5FCD15CE9C}"/>
              </a:ext>
            </a:extLst>
          </p:cNvPr>
          <p:cNvSpPr>
            <a:spLocks noGrp="1"/>
          </p:cNvSpPr>
          <p:nvPr>
            <p:ph idx="1"/>
          </p:nvPr>
        </p:nvSpPr>
        <p:spPr>
          <a:xfrm>
            <a:off x="838200" y="1397479"/>
            <a:ext cx="10515600" cy="1690778"/>
          </a:xfrm>
        </p:spPr>
        <p:txBody>
          <a:bodyPr>
            <a:normAutofit/>
          </a:bodyPr>
          <a:lstStyle/>
          <a:p>
            <a:pPr marL="0" indent="0">
              <a:buNone/>
            </a:pPr>
            <a:r>
              <a:rPr lang="en-CA" sz="2400" dirty="0"/>
              <a:t>ABC Groceries is a chain grocery store retailer throughout the country. The new regional manager wants to collect information about the stores under her management. She wants to know the </a:t>
            </a:r>
            <a:r>
              <a:rPr lang="en-CA" sz="2400" u="sng" dirty="0"/>
              <a:t>previous performance</a:t>
            </a:r>
            <a:r>
              <a:rPr lang="en-CA" sz="2400" dirty="0"/>
              <a:t> of the stores and the </a:t>
            </a:r>
            <a:r>
              <a:rPr lang="en-CA" sz="2400" u="sng" dirty="0"/>
              <a:t>customer engagement</a:t>
            </a:r>
            <a:r>
              <a:rPr lang="en-CA" sz="2400" dirty="0"/>
              <a:t>. She’d also like to get some </a:t>
            </a:r>
            <a:r>
              <a:rPr lang="en-CA" sz="2400" u="sng" dirty="0"/>
              <a:t>business insights </a:t>
            </a:r>
            <a:r>
              <a:rPr lang="en-CA" sz="2400" dirty="0"/>
              <a:t>from the data.</a:t>
            </a:r>
          </a:p>
        </p:txBody>
      </p:sp>
      <p:sp>
        <p:nvSpPr>
          <p:cNvPr id="7" name="Title 1">
            <a:extLst>
              <a:ext uri="{FF2B5EF4-FFF2-40B4-BE49-F238E27FC236}">
                <a16:creationId xmlns:a16="http://schemas.microsoft.com/office/drawing/2014/main" id="{F8E23C00-9836-D714-AD09-8793329A194B}"/>
              </a:ext>
            </a:extLst>
          </p:cNvPr>
          <p:cNvSpPr txBox="1">
            <a:spLocks/>
          </p:cNvSpPr>
          <p:nvPr/>
        </p:nvSpPr>
        <p:spPr>
          <a:xfrm>
            <a:off x="838200" y="3088257"/>
            <a:ext cx="7874479" cy="8026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b="1" dirty="0"/>
              <a:t>Data</a:t>
            </a:r>
            <a:r>
              <a:rPr lang="en-CA" sz="4000" b="1" dirty="0"/>
              <a:t> </a:t>
            </a:r>
            <a:r>
              <a:rPr lang="en-CA" sz="3600" b="1" dirty="0"/>
              <a:t>Collected</a:t>
            </a:r>
          </a:p>
        </p:txBody>
      </p:sp>
      <p:sp>
        <p:nvSpPr>
          <p:cNvPr id="8" name="Title 1">
            <a:extLst>
              <a:ext uri="{FF2B5EF4-FFF2-40B4-BE49-F238E27FC236}">
                <a16:creationId xmlns:a16="http://schemas.microsoft.com/office/drawing/2014/main" id="{1FC35C07-8603-C55D-7AC7-C0D8076D0BA3}"/>
              </a:ext>
            </a:extLst>
          </p:cNvPr>
          <p:cNvSpPr txBox="1">
            <a:spLocks/>
          </p:cNvSpPr>
          <p:nvPr/>
        </p:nvSpPr>
        <p:spPr>
          <a:xfrm>
            <a:off x="838199" y="497369"/>
            <a:ext cx="9125309" cy="10323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4000" b="1" dirty="0"/>
              <a:t>Objective</a:t>
            </a:r>
          </a:p>
        </p:txBody>
      </p:sp>
      <p:sp>
        <p:nvSpPr>
          <p:cNvPr id="18" name="TextBox 17">
            <a:extLst>
              <a:ext uri="{FF2B5EF4-FFF2-40B4-BE49-F238E27FC236}">
                <a16:creationId xmlns:a16="http://schemas.microsoft.com/office/drawing/2014/main" id="{2CC74D8A-0B54-35CD-859F-C9F5A64F1F74}"/>
              </a:ext>
            </a:extLst>
          </p:cNvPr>
          <p:cNvSpPr txBox="1"/>
          <p:nvPr/>
        </p:nvSpPr>
        <p:spPr>
          <a:xfrm>
            <a:off x="838199" y="3890860"/>
            <a:ext cx="10275499" cy="3139321"/>
          </a:xfrm>
          <a:prstGeom prst="rect">
            <a:avLst/>
          </a:prstGeom>
          <a:noFill/>
        </p:spPr>
        <p:txBody>
          <a:bodyPr wrap="square">
            <a:spAutoFit/>
          </a:bodyPr>
          <a:lstStyle/>
          <a:p>
            <a:pPr marL="285750" indent="-285750">
              <a:buFont typeface="Arial" panose="020B0604020202020204" pitchFamily="34" charset="0"/>
              <a:buChar char="•"/>
            </a:pPr>
            <a:r>
              <a:rPr lang="en-CA" sz="2400" dirty="0"/>
              <a:t>Transactions table: records each transaction’s ID, time, and amount between April 2012 and March 2014</a:t>
            </a:r>
          </a:p>
          <a:p>
            <a:pPr marL="285750" indent="-285750">
              <a:buFont typeface="Arial" panose="020B0604020202020204" pitchFamily="34" charset="0"/>
              <a:buChar char="•"/>
            </a:pPr>
            <a:r>
              <a:rPr lang="en-CA" sz="2400" dirty="0"/>
              <a:t>Customers table: records each customer’s account number, gender, and segmentation type</a:t>
            </a:r>
          </a:p>
          <a:p>
            <a:pPr marL="285750" indent="-285750">
              <a:buFont typeface="Arial" panose="020B0604020202020204" pitchFamily="34" charset="0"/>
              <a:buChar char="•"/>
            </a:pPr>
            <a:r>
              <a:rPr lang="en-CA" sz="2400" dirty="0"/>
              <a:t>Stores table: records each store’s location code, store type, and geographic information</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381038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8E517-B549-471A-37D0-4244C3AF136A}"/>
              </a:ext>
            </a:extLst>
          </p:cNvPr>
          <p:cNvSpPr>
            <a:spLocks noGrp="1"/>
          </p:cNvSpPr>
          <p:nvPr>
            <p:ph type="ctrTitle"/>
          </p:nvPr>
        </p:nvSpPr>
        <p:spPr>
          <a:xfrm>
            <a:off x="-150963" y="155276"/>
            <a:ext cx="2783327" cy="781200"/>
          </a:xfrm>
        </p:spPr>
        <p:txBody>
          <a:bodyPr>
            <a:normAutofit/>
          </a:bodyPr>
          <a:lstStyle/>
          <a:p>
            <a:r>
              <a:rPr lang="en-CA" sz="3600" b="1" dirty="0"/>
              <a:t>KPIs</a:t>
            </a:r>
          </a:p>
        </p:txBody>
      </p:sp>
      <p:sp>
        <p:nvSpPr>
          <p:cNvPr id="3" name="Subtitle 2">
            <a:extLst>
              <a:ext uri="{FF2B5EF4-FFF2-40B4-BE49-F238E27FC236}">
                <a16:creationId xmlns:a16="http://schemas.microsoft.com/office/drawing/2014/main" id="{C0B54B83-6709-29CD-A167-3FA2E4CCF40C}"/>
              </a:ext>
            </a:extLst>
          </p:cNvPr>
          <p:cNvSpPr>
            <a:spLocks noGrp="1"/>
          </p:cNvSpPr>
          <p:nvPr>
            <p:ph type="subTitle" idx="1"/>
          </p:nvPr>
        </p:nvSpPr>
        <p:spPr>
          <a:xfrm>
            <a:off x="825261" y="936475"/>
            <a:ext cx="7214558" cy="1979253"/>
          </a:xfrm>
        </p:spPr>
        <p:txBody>
          <a:bodyPr/>
          <a:lstStyle/>
          <a:p>
            <a:pPr marL="342900" indent="-342900" algn="l">
              <a:buFont typeface="Arial" panose="020B0604020202020204" pitchFamily="34" charset="0"/>
              <a:buChar char="•"/>
            </a:pPr>
            <a:r>
              <a:rPr lang="en-CA" dirty="0"/>
              <a:t>Total Sales</a:t>
            </a:r>
          </a:p>
          <a:p>
            <a:pPr marL="342900" indent="-342900" algn="l">
              <a:buFont typeface="Arial" panose="020B0604020202020204" pitchFamily="34" charset="0"/>
              <a:buChar char="•"/>
            </a:pPr>
            <a:r>
              <a:rPr lang="en-CA" dirty="0"/>
              <a:t>Number of Transactions</a:t>
            </a:r>
          </a:p>
          <a:p>
            <a:pPr marL="342900" indent="-342900" algn="l">
              <a:buFont typeface="Arial" panose="020B0604020202020204" pitchFamily="34" charset="0"/>
              <a:buChar char="•"/>
            </a:pPr>
            <a:r>
              <a:rPr lang="en-CA" dirty="0"/>
              <a:t>Average Sales per Transaction</a:t>
            </a:r>
          </a:p>
          <a:p>
            <a:pPr marL="342900" indent="-342900" algn="l">
              <a:buFont typeface="Arial" panose="020B0604020202020204" pitchFamily="34" charset="0"/>
              <a:buChar char="•"/>
            </a:pPr>
            <a:r>
              <a:rPr lang="en-CA" dirty="0"/>
              <a:t>Number of Customers</a:t>
            </a:r>
          </a:p>
        </p:txBody>
      </p:sp>
      <p:sp>
        <p:nvSpPr>
          <p:cNvPr id="5" name="TextBox 4">
            <a:extLst>
              <a:ext uri="{FF2B5EF4-FFF2-40B4-BE49-F238E27FC236}">
                <a16:creationId xmlns:a16="http://schemas.microsoft.com/office/drawing/2014/main" id="{B1217F4D-A78F-A298-A3A8-93769549F5BB}"/>
              </a:ext>
            </a:extLst>
          </p:cNvPr>
          <p:cNvSpPr txBox="1"/>
          <p:nvPr/>
        </p:nvSpPr>
        <p:spPr>
          <a:xfrm>
            <a:off x="748342" y="2915728"/>
            <a:ext cx="6172200" cy="646331"/>
          </a:xfrm>
          <a:prstGeom prst="rect">
            <a:avLst/>
          </a:prstGeom>
          <a:noFill/>
        </p:spPr>
        <p:txBody>
          <a:bodyPr wrap="square">
            <a:spAutoFit/>
          </a:bodyPr>
          <a:lstStyle/>
          <a:p>
            <a:r>
              <a:rPr lang="en-CA" sz="3600" b="1" dirty="0">
                <a:latin typeface="+mj-lt"/>
              </a:rPr>
              <a:t>Store Information</a:t>
            </a:r>
          </a:p>
        </p:txBody>
      </p:sp>
      <p:graphicFrame>
        <p:nvGraphicFramePr>
          <p:cNvPr id="6" name="Chart 5">
            <a:extLst>
              <a:ext uri="{FF2B5EF4-FFF2-40B4-BE49-F238E27FC236}">
                <a16:creationId xmlns:a16="http://schemas.microsoft.com/office/drawing/2014/main" id="{2383E18E-BD21-51CA-5E75-950105456199}"/>
              </a:ext>
            </a:extLst>
          </p:cNvPr>
          <p:cNvGraphicFramePr>
            <a:graphicFrameLocks/>
          </p:cNvGraphicFramePr>
          <p:nvPr>
            <p:extLst>
              <p:ext uri="{D42A27DB-BD31-4B8C-83A1-F6EECF244321}">
                <p14:modId xmlns:p14="http://schemas.microsoft.com/office/powerpoint/2010/main" val="4077766863"/>
              </p:ext>
            </p:extLst>
          </p:nvPr>
        </p:nvGraphicFramePr>
        <p:xfrm>
          <a:off x="748342" y="328506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65318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D6F1A-FE61-69F2-258F-1D488E7A8E8F}"/>
              </a:ext>
            </a:extLst>
          </p:cNvPr>
          <p:cNvSpPr>
            <a:spLocks noGrp="1"/>
          </p:cNvSpPr>
          <p:nvPr>
            <p:ph type="title"/>
          </p:nvPr>
        </p:nvSpPr>
        <p:spPr>
          <a:xfrm>
            <a:off x="570345" y="208107"/>
            <a:ext cx="3844636" cy="752475"/>
          </a:xfrm>
        </p:spPr>
        <p:txBody>
          <a:bodyPr>
            <a:normAutofit/>
          </a:bodyPr>
          <a:lstStyle/>
          <a:p>
            <a:r>
              <a:rPr lang="en-CA" sz="3600" b="1" dirty="0"/>
              <a:t>Overall Sales Trend</a:t>
            </a:r>
          </a:p>
        </p:txBody>
      </p:sp>
      <p:graphicFrame>
        <p:nvGraphicFramePr>
          <p:cNvPr id="4" name="Content Placeholder 3">
            <a:extLst>
              <a:ext uri="{FF2B5EF4-FFF2-40B4-BE49-F238E27FC236}">
                <a16:creationId xmlns:a16="http://schemas.microsoft.com/office/drawing/2014/main" id="{83160CED-D1E0-8B14-A0EB-964FE4A393DE}"/>
              </a:ext>
            </a:extLst>
          </p:cNvPr>
          <p:cNvGraphicFramePr>
            <a:graphicFrameLocks noGrp="1"/>
          </p:cNvGraphicFramePr>
          <p:nvPr>
            <p:ph idx="1"/>
            <p:extLst>
              <p:ext uri="{D42A27DB-BD31-4B8C-83A1-F6EECF244321}">
                <p14:modId xmlns:p14="http://schemas.microsoft.com/office/powerpoint/2010/main" val="1546379847"/>
              </p:ext>
            </p:extLst>
          </p:nvPr>
        </p:nvGraphicFramePr>
        <p:xfrm>
          <a:off x="436147" y="738909"/>
          <a:ext cx="6627638" cy="28448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85130B09-1D3C-9A31-E5BB-49A56AAD2629}"/>
              </a:ext>
            </a:extLst>
          </p:cNvPr>
          <p:cNvSpPr txBox="1"/>
          <p:nvPr/>
        </p:nvSpPr>
        <p:spPr>
          <a:xfrm>
            <a:off x="436147" y="3583709"/>
            <a:ext cx="10393219" cy="3693319"/>
          </a:xfrm>
          <a:prstGeom prst="rect">
            <a:avLst/>
          </a:prstGeom>
          <a:noFill/>
        </p:spPr>
        <p:txBody>
          <a:bodyPr wrap="square" rtlCol="0">
            <a:spAutoFit/>
          </a:bodyPr>
          <a:lstStyle/>
          <a:p>
            <a:r>
              <a:rPr lang="en-CA" b="1" i="1" dirty="0">
                <a:solidFill>
                  <a:schemeClr val="accent1">
                    <a:lumMod val="75000"/>
                  </a:schemeClr>
                </a:solidFill>
              </a:rPr>
              <a:t>Observed</a:t>
            </a:r>
            <a:r>
              <a:rPr lang="en-CA" dirty="0"/>
              <a:t>: The monthly sales remain slightly above $45,000 before June 2013, but it drops dramatically by $5000 in July 2013. All the following monthly sales become below $45,000.</a:t>
            </a:r>
          </a:p>
          <a:p>
            <a:endParaRPr lang="en-CA" dirty="0"/>
          </a:p>
          <a:p>
            <a:r>
              <a:rPr lang="en-CA" b="1" i="1" dirty="0">
                <a:solidFill>
                  <a:schemeClr val="accent1">
                    <a:lumMod val="75000"/>
                  </a:schemeClr>
                </a:solidFill>
              </a:rPr>
              <a:t>WHY?</a:t>
            </a:r>
            <a:r>
              <a:rPr lang="en-CA" dirty="0"/>
              <a:t>: It seems like the drop in July 2013 is not just a SPIKE by chance. It looks like a STEP DROP, affected by the change in the company’s operation. </a:t>
            </a:r>
          </a:p>
          <a:p>
            <a:endParaRPr lang="en-CA" dirty="0"/>
          </a:p>
          <a:p>
            <a:r>
              <a:rPr lang="en-CA" b="1" i="1" dirty="0">
                <a:solidFill>
                  <a:schemeClr val="accent1">
                    <a:lumMod val="75000"/>
                  </a:schemeClr>
                </a:solidFill>
              </a:rPr>
              <a:t>Next Step</a:t>
            </a:r>
            <a:r>
              <a:rPr lang="en-CA" dirty="0"/>
              <a:t>: Need to trace back what happened in July 2013, any internal operational policy change? Did we adjust the price of the items? Were there any Suppliers’ changes thus affecting the quality of the items? Were there any external strong competitors emerging into the market? Or was there any existing competitor change their marketing strategy thus attracting customers from us?</a:t>
            </a:r>
          </a:p>
          <a:p>
            <a:endParaRPr lang="en-CA" dirty="0"/>
          </a:p>
          <a:p>
            <a:endParaRPr lang="en-CA" dirty="0"/>
          </a:p>
          <a:p>
            <a:endParaRPr lang="en-CA" dirty="0"/>
          </a:p>
        </p:txBody>
      </p:sp>
    </p:spTree>
    <p:extLst>
      <p:ext uri="{BB962C8B-B14F-4D97-AF65-F5344CB8AC3E}">
        <p14:creationId xmlns:p14="http://schemas.microsoft.com/office/powerpoint/2010/main" val="2126225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D6F1A-FE61-69F2-258F-1D488E7A8E8F}"/>
              </a:ext>
            </a:extLst>
          </p:cNvPr>
          <p:cNvSpPr>
            <a:spLocks noGrp="1"/>
          </p:cNvSpPr>
          <p:nvPr>
            <p:ph type="title"/>
          </p:nvPr>
        </p:nvSpPr>
        <p:spPr>
          <a:xfrm>
            <a:off x="570345" y="208107"/>
            <a:ext cx="10393218" cy="752475"/>
          </a:xfrm>
        </p:spPr>
        <p:txBody>
          <a:bodyPr>
            <a:normAutofit/>
          </a:bodyPr>
          <a:lstStyle/>
          <a:p>
            <a:r>
              <a:rPr lang="en-CA" sz="3600" b="1" dirty="0"/>
              <a:t>Monthly Number of Transactions &amp; Unique Customers  </a:t>
            </a:r>
          </a:p>
        </p:txBody>
      </p:sp>
      <p:graphicFrame>
        <p:nvGraphicFramePr>
          <p:cNvPr id="4" name="Content Placeholder 3">
            <a:extLst>
              <a:ext uri="{FF2B5EF4-FFF2-40B4-BE49-F238E27FC236}">
                <a16:creationId xmlns:a16="http://schemas.microsoft.com/office/drawing/2014/main" id="{83160CED-D1E0-8B14-A0EB-964FE4A393DE}"/>
              </a:ext>
            </a:extLst>
          </p:cNvPr>
          <p:cNvGraphicFramePr>
            <a:graphicFrameLocks noGrp="1"/>
          </p:cNvGraphicFramePr>
          <p:nvPr>
            <p:ph idx="1"/>
          </p:nvPr>
        </p:nvGraphicFramePr>
        <p:xfrm>
          <a:off x="436147" y="738909"/>
          <a:ext cx="6627638" cy="28448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85130B09-1D3C-9A31-E5BB-49A56AAD2629}"/>
              </a:ext>
            </a:extLst>
          </p:cNvPr>
          <p:cNvSpPr txBox="1"/>
          <p:nvPr/>
        </p:nvSpPr>
        <p:spPr>
          <a:xfrm>
            <a:off x="436147" y="3297382"/>
            <a:ext cx="10393219" cy="3693319"/>
          </a:xfrm>
          <a:prstGeom prst="rect">
            <a:avLst/>
          </a:prstGeom>
          <a:noFill/>
        </p:spPr>
        <p:txBody>
          <a:bodyPr wrap="square" rtlCol="0">
            <a:spAutoFit/>
          </a:bodyPr>
          <a:lstStyle/>
          <a:p>
            <a:r>
              <a:rPr lang="en-CA" b="1" i="1" dirty="0">
                <a:solidFill>
                  <a:schemeClr val="accent1">
                    <a:lumMod val="75000"/>
                  </a:schemeClr>
                </a:solidFill>
              </a:rPr>
              <a:t>Observed #1</a:t>
            </a:r>
            <a:r>
              <a:rPr lang="en-CA" dirty="0"/>
              <a:t>: Interestingly find out that it has the same number of transactions each month, 510, until March 2013, followed by a sudden increase to 600 in April 2013, and remained the same again after.</a:t>
            </a:r>
          </a:p>
          <a:p>
            <a:endParaRPr lang="en-CA" dirty="0"/>
          </a:p>
          <a:p>
            <a:r>
              <a:rPr lang="en-CA" b="1" i="1" dirty="0">
                <a:solidFill>
                  <a:schemeClr val="accent1">
                    <a:lumMod val="75000"/>
                  </a:schemeClr>
                </a:solidFill>
              </a:rPr>
              <a:t>WHY?</a:t>
            </a:r>
            <a:r>
              <a:rPr lang="en-CA" dirty="0"/>
              <a:t>: Three convenience stores grandly opened in April 2013, which brought more transactions. While that means each new convenience store generates on average 30 more transactions per month, can this bring enough sales to our company? What is the operational cost? What’s the profit for each store?</a:t>
            </a:r>
          </a:p>
          <a:p>
            <a:endParaRPr lang="en-CA" dirty="0"/>
          </a:p>
          <a:p>
            <a:r>
              <a:rPr lang="en-CA" b="1" i="1" dirty="0">
                <a:solidFill>
                  <a:schemeClr val="accent1">
                    <a:lumMod val="75000"/>
                  </a:schemeClr>
                </a:solidFill>
              </a:rPr>
              <a:t>Next Step</a:t>
            </a:r>
            <a:r>
              <a:rPr lang="en-CA" dirty="0"/>
              <a:t>: Need to collect more relevant data and dive deeper to see the operation efficiency of each store.</a:t>
            </a:r>
          </a:p>
          <a:p>
            <a:r>
              <a:rPr lang="en-CA" dirty="0"/>
              <a:t> </a:t>
            </a:r>
          </a:p>
          <a:p>
            <a:r>
              <a:rPr lang="en-CA" b="1" i="1" dirty="0">
                <a:solidFill>
                  <a:schemeClr val="accent1">
                    <a:lumMod val="75000"/>
                  </a:schemeClr>
                </a:solidFill>
              </a:rPr>
              <a:t>Observed #2: </a:t>
            </a:r>
            <a:r>
              <a:rPr lang="en-CA" dirty="0"/>
              <a:t>Also noticed that the number of unique customers equals the number of transactions, which means those customers did not come back shopping more than once every single month. But did we get new customers each month or just existing customers? Talk more on this later…</a:t>
            </a:r>
          </a:p>
          <a:p>
            <a:endParaRPr lang="en-CA" dirty="0"/>
          </a:p>
        </p:txBody>
      </p:sp>
    </p:spTree>
    <p:extLst>
      <p:ext uri="{BB962C8B-B14F-4D97-AF65-F5344CB8AC3E}">
        <p14:creationId xmlns:p14="http://schemas.microsoft.com/office/powerpoint/2010/main" val="2386043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D6F1A-FE61-69F2-258F-1D488E7A8E8F}"/>
              </a:ext>
            </a:extLst>
          </p:cNvPr>
          <p:cNvSpPr>
            <a:spLocks noGrp="1"/>
          </p:cNvSpPr>
          <p:nvPr>
            <p:ph type="title"/>
          </p:nvPr>
        </p:nvSpPr>
        <p:spPr>
          <a:xfrm>
            <a:off x="570345" y="208107"/>
            <a:ext cx="10393218" cy="752475"/>
          </a:xfrm>
        </p:spPr>
        <p:txBody>
          <a:bodyPr>
            <a:normAutofit/>
          </a:bodyPr>
          <a:lstStyle/>
          <a:p>
            <a:r>
              <a:rPr lang="en-CA" sz="3600" b="1" dirty="0"/>
              <a:t>Average Sales per Transaction</a:t>
            </a:r>
          </a:p>
        </p:txBody>
      </p:sp>
      <p:sp>
        <p:nvSpPr>
          <p:cNvPr id="7" name="TextBox 6">
            <a:extLst>
              <a:ext uri="{FF2B5EF4-FFF2-40B4-BE49-F238E27FC236}">
                <a16:creationId xmlns:a16="http://schemas.microsoft.com/office/drawing/2014/main" id="{85130B09-1D3C-9A31-E5BB-49A56AAD2629}"/>
              </a:ext>
            </a:extLst>
          </p:cNvPr>
          <p:cNvSpPr txBox="1"/>
          <p:nvPr/>
        </p:nvSpPr>
        <p:spPr>
          <a:xfrm>
            <a:off x="570344" y="3192756"/>
            <a:ext cx="10393219" cy="3693319"/>
          </a:xfrm>
          <a:prstGeom prst="rect">
            <a:avLst/>
          </a:prstGeom>
          <a:noFill/>
        </p:spPr>
        <p:txBody>
          <a:bodyPr wrap="square" rtlCol="0">
            <a:spAutoFit/>
          </a:bodyPr>
          <a:lstStyle/>
          <a:p>
            <a:r>
              <a:rPr lang="en-CA" b="1" i="1" dirty="0">
                <a:solidFill>
                  <a:schemeClr val="accent1">
                    <a:lumMod val="75000"/>
                  </a:schemeClr>
                </a:solidFill>
              </a:rPr>
              <a:t>Observed</a:t>
            </a:r>
            <a:r>
              <a:rPr lang="en-CA" dirty="0"/>
              <a:t>: The average sales per transaction is trending down each year. In April 2013, it drops 15.2% because 3 convenience stores opened bringing more transactions without a big increase in revenue. It drops down further in July 2013 in action with the decrease in revenue. </a:t>
            </a:r>
          </a:p>
          <a:p>
            <a:endParaRPr lang="en-CA" dirty="0"/>
          </a:p>
          <a:p>
            <a:r>
              <a:rPr lang="en-CA" b="1" i="1" dirty="0">
                <a:solidFill>
                  <a:schemeClr val="accent1">
                    <a:lumMod val="75000"/>
                  </a:schemeClr>
                </a:solidFill>
              </a:rPr>
              <a:t>WHY?</a:t>
            </a:r>
            <a:r>
              <a:rPr lang="en-CA" dirty="0"/>
              <a:t>: 3 newly opened convenience stores bring in transaction volume, but their avg. amount spent per transaction is much less than the spent in large stores, which drags the average down dramatically between 2012 and 2013. While the avg. spent amount keeps dropping in 2014. That means customers pick up fewer items each time. What did they buy each time? Did they mainly pick up items on sale? Is our price too high thus customers switching to somewhere else?</a:t>
            </a:r>
          </a:p>
          <a:p>
            <a:endParaRPr lang="en-CA" dirty="0"/>
          </a:p>
          <a:p>
            <a:r>
              <a:rPr lang="en-CA" b="1" i="1" dirty="0">
                <a:solidFill>
                  <a:schemeClr val="accent1">
                    <a:lumMod val="75000"/>
                  </a:schemeClr>
                </a:solidFill>
              </a:rPr>
              <a:t>Next Step</a:t>
            </a:r>
            <a:r>
              <a:rPr lang="en-CA" dirty="0"/>
              <a:t>: Need to pay close attention and have counteractions ASAP to prevent continuous drops like the forecasting trend shown above.</a:t>
            </a:r>
          </a:p>
          <a:p>
            <a:r>
              <a:rPr lang="en-CA" dirty="0"/>
              <a:t> </a:t>
            </a:r>
          </a:p>
        </p:txBody>
      </p:sp>
      <p:graphicFrame>
        <p:nvGraphicFramePr>
          <p:cNvPr id="9" name="Chart 8">
            <a:extLst>
              <a:ext uri="{FF2B5EF4-FFF2-40B4-BE49-F238E27FC236}">
                <a16:creationId xmlns:a16="http://schemas.microsoft.com/office/drawing/2014/main" id="{E9A82752-B7CD-3633-22FD-24742B09EF07}"/>
              </a:ext>
            </a:extLst>
          </p:cNvPr>
          <p:cNvGraphicFramePr>
            <a:graphicFrameLocks/>
          </p:cNvGraphicFramePr>
          <p:nvPr>
            <p:extLst>
              <p:ext uri="{D42A27DB-BD31-4B8C-83A1-F6EECF244321}">
                <p14:modId xmlns:p14="http://schemas.microsoft.com/office/powerpoint/2010/main" val="3408136042"/>
              </p:ext>
            </p:extLst>
          </p:nvPr>
        </p:nvGraphicFramePr>
        <p:xfrm>
          <a:off x="570345" y="584344"/>
          <a:ext cx="4572000" cy="2735768"/>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A1323407-78CD-8C1E-52C1-9AECCEF7A5DA}"/>
              </a:ext>
            </a:extLst>
          </p:cNvPr>
          <p:cNvSpPr txBox="1"/>
          <p:nvPr/>
        </p:nvSpPr>
        <p:spPr>
          <a:xfrm>
            <a:off x="3950854" y="1776634"/>
            <a:ext cx="1191491" cy="523220"/>
          </a:xfrm>
          <a:prstGeom prst="rect">
            <a:avLst/>
          </a:prstGeom>
          <a:noFill/>
        </p:spPr>
        <p:txBody>
          <a:bodyPr wrap="square" rtlCol="0">
            <a:spAutoFit/>
          </a:bodyPr>
          <a:lstStyle/>
          <a:p>
            <a:r>
              <a:rPr lang="en-CA" sz="1400" b="1" dirty="0">
                <a:solidFill>
                  <a:srgbClr val="C00000"/>
                </a:solidFill>
              </a:rPr>
              <a:t>$64~$68</a:t>
            </a:r>
          </a:p>
          <a:p>
            <a:r>
              <a:rPr lang="en-CA" sz="1400" b="1" dirty="0">
                <a:solidFill>
                  <a:srgbClr val="C00000"/>
                </a:solidFill>
              </a:rPr>
              <a:t> in 2015 ??</a:t>
            </a:r>
          </a:p>
        </p:txBody>
      </p:sp>
      <p:pic>
        <p:nvPicPr>
          <p:cNvPr id="13" name="Picture 12">
            <a:extLst>
              <a:ext uri="{FF2B5EF4-FFF2-40B4-BE49-F238E27FC236}">
                <a16:creationId xmlns:a16="http://schemas.microsoft.com/office/drawing/2014/main" id="{7182D770-E019-0660-9469-69FFD6D483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1128" y="342496"/>
            <a:ext cx="2447925" cy="248602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FF0F2B1-EF86-1FEF-29A7-D2BA6A087345}"/>
              </a:ext>
            </a:extLst>
          </p:cNvPr>
          <p:cNvSpPr txBox="1"/>
          <p:nvPr/>
        </p:nvSpPr>
        <p:spPr>
          <a:xfrm>
            <a:off x="7049657" y="2823614"/>
            <a:ext cx="3195781" cy="307777"/>
          </a:xfrm>
          <a:prstGeom prst="rect">
            <a:avLst/>
          </a:prstGeom>
          <a:noFill/>
        </p:spPr>
        <p:txBody>
          <a:bodyPr wrap="square" rtlCol="0">
            <a:spAutoFit/>
          </a:bodyPr>
          <a:lstStyle/>
          <a:p>
            <a:r>
              <a:rPr lang="en-CA" sz="1400" dirty="0"/>
              <a:t>Monthly Avg. Sales per Transaction</a:t>
            </a:r>
          </a:p>
        </p:txBody>
      </p:sp>
    </p:spTree>
    <p:extLst>
      <p:ext uri="{BB962C8B-B14F-4D97-AF65-F5344CB8AC3E}">
        <p14:creationId xmlns:p14="http://schemas.microsoft.com/office/powerpoint/2010/main" val="2146820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D6F1A-FE61-69F2-258F-1D488E7A8E8F}"/>
              </a:ext>
            </a:extLst>
          </p:cNvPr>
          <p:cNvSpPr>
            <a:spLocks noGrp="1"/>
          </p:cNvSpPr>
          <p:nvPr>
            <p:ph type="title"/>
          </p:nvPr>
        </p:nvSpPr>
        <p:spPr>
          <a:xfrm>
            <a:off x="570345" y="208107"/>
            <a:ext cx="10393218" cy="752475"/>
          </a:xfrm>
        </p:spPr>
        <p:txBody>
          <a:bodyPr>
            <a:normAutofit/>
          </a:bodyPr>
          <a:lstStyle/>
          <a:p>
            <a:r>
              <a:rPr lang="en-CA" sz="3600" b="1" dirty="0"/>
              <a:t>Geographic Distribution</a:t>
            </a:r>
          </a:p>
        </p:txBody>
      </p:sp>
      <p:sp>
        <p:nvSpPr>
          <p:cNvPr id="7" name="TextBox 6">
            <a:extLst>
              <a:ext uri="{FF2B5EF4-FFF2-40B4-BE49-F238E27FC236}">
                <a16:creationId xmlns:a16="http://schemas.microsoft.com/office/drawing/2014/main" id="{85130B09-1D3C-9A31-E5BB-49A56AAD2629}"/>
              </a:ext>
            </a:extLst>
          </p:cNvPr>
          <p:cNvSpPr txBox="1"/>
          <p:nvPr/>
        </p:nvSpPr>
        <p:spPr>
          <a:xfrm>
            <a:off x="404090" y="3922428"/>
            <a:ext cx="10393219" cy="2585323"/>
          </a:xfrm>
          <a:prstGeom prst="rect">
            <a:avLst/>
          </a:prstGeom>
          <a:noFill/>
        </p:spPr>
        <p:txBody>
          <a:bodyPr wrap="square" rtlCol="0">
            <a:spAutoFit/>
          </a:bodyPr>
          <a:lstStyle/>
          <a:p>
            <a:r>
              <a:rPr lang="en-CA" b="1" i="1" dirty="0">
                <a:solidFill>
                  <a:schemeClr val="accent1">
                    <a:lumMod val="75000"/>
                  </a:schemeClr>
                </a:solidFill>
              </a:rPr>
              <a:t>Observed</a:t>
            </a:r>
            <a:r>
              <a:rPr lang="en-CA" dirty="0"/>
              <a:t>: Central Zone has 9 stores, contributing 36.4% of the total sales for these years; while west zone has 11 stores, only 2 more, but its total sales almost double the central zone.</a:t>
            </a:r>
          </a:p>
          <a:p>
            <a:endParaRPr lang="en-CA" dirty="0"/>
          </a:p>
          <a:p>
            <a:r>
              <a:rPr lang="en-CA" b="1" i="1" dirty="0">
                <a:solidFill>
                  <a:schemeClr val="accent1">
                    <a:lumMod val="75000"/>
                  </a:schemeClr>
                </a:solidFill>
              </a:rPr>
              <a:t>WHY?</a:t>
            </a:r>
            <a:r>
              <a:rPr lang="en-CA" dirty="0"/>
              <a:t>: 8 of 11 stores in west zone are large stores, while central zone weighs more on convenience stores. The average sales per transaction for different store types might be different, which drives the significant difference in zone total sales. </a:t>
            </a:r>
            <a:r>
              <a:rPr lang="en-CA" sz="1800" baseline="0" dirty="0"/>
              <a:t>Furthermore, two convenience stores #13 &amp; 20 </a:t>
            </a:r>
            <a:r>
              <a:rPr lang="en-CA" sz="1800" baseline="0" dirty="0" err="1"/>
              <a:t>brandly</a:t>
            </a:r>
            <a:r>
              <a:rPr lang="en-CA" sz="1800" baseline="0" dirty="0"/>
              <a:t> opened in April 2013, with one convenience store #17 newly opened at the same time, which has an impact on the total sales by zone as well.</a:t>
            </a:r>
          </a:p>
          <a:p>
            <a:r>
              <a:rPr lang="en-CA" dirty="0"/>
              <a:t> </a:t>
            </a:r>
          </a:p>
        </p:txBody>
      </p:sp>
      <p:graphicFrame>
        <p:nvGraphicFramePr>
          <p:cNvPr id="8" name="Chart 7">
            <a:extLst>
              <a:ext uri="{FF2B5EF4-FFF2-40B4-BE49-F238E27FC236}">
                <a16:creationId xmlns:a16="http://schemas.microsoft.com/office/drawing/2014/main" id="{02E45704-7592-14B2-2A7E-4638B62C3CE2}"/>
              </a:ext>
            </a:extLst>
          </p:cNvPr>
          <p:cNvGraphicFramePr>
            <a:graphicFrameLocks/>
          </p:cNvGraphicFramePr>
          <p:nvPr>
            <p:extLst>
              <p:ext uri="{D42A27DB-BD31-4B8C-83A1-F6EECF244321}">
                <p14:modId xmlns:p14="http://schemas.microsoft.com/office/powerpoint/2010/main" val="3956637054"/>
              </p:ext>
            </p:extLst>
          </p:nvPr>
        </p:nvGraphicFramePr>
        <p:xfrm>
          <a:off x="251111" y="960580"/>
          <a:ext cx="4754998" cy="279861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0923F994-C388-D58A-D4D3-F3C1219A4D75}"/>
              </a:ext>
            </a:extLst>
          </p:cNvPr>
          <p:cNvGraphicFramePr>
            <a:graphicFrameLocks/>
          </p:cNvGraphicFramePr>
          <p:nvPr>
            <p:extLst>
              <p:ext uri="{D42A27DB-BD31-4B8C-83A1-F6EECF244321}">
                <p14:modId xmlns:p14="http://schemas.microsoft.com/office/powerpoint/2010/main" val="2761611545"/>
              </p:ext>
            </p:extLst>
          </p:nvPr>
        </p:nvGraphicFramePr>
        <p:xfrm>
          <a:off x="5363852" y="840508"/>
          <a:ext cx="4084948" cy="308191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59122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D6F1A-FE61-69F2-258F-1D488E7A8E8F}"/>
              </a:ext>
            </a:extLst>
          </p:cNvPr>
          <p:cNvSpPr>
            <a:spLocks noGrp="1"/>
          </p:cNvSpPr>
          <p:nvPr>
            <p:ph type="title"/>
          </p:nvPr>
        </p:nvSpPr>
        <p:spPr>
          <a:xfrm>
            <a:off x="570345" y="208107"/>
            <a:ext cx="10393218" cy="752475"/>
          </a:xfrm>
        </p:spPr>
        <p:txBody>
          <a:bodyPr>
            <a:normAutofit/>
          </a:bodyPr>
          <a:lstStyle/>
          <a:p>
            <a:r>
              <a:rPr lang="en-CA" sz="3600" b="1" dirty="0"/>
              <a:t>Geographic Distribution. Continued…</a:t>
            </a:r>
          </a:p>
        </p:txBody>
      </p:sp>
      <p:sp>
        <p:nvSpPr>
          <p:cNvPr id="7" name="TextBox 6">
            <a:extLst>
              <a:ext uri="{FF2B5EF4-FFF2-40B4-BE49-F238E27FC236}">
                <a16:creationId xmlns:a16="http://schemas.microsoft.com/office/drawing/2014/main" id="{85130B09-1D3C-9A31-E5BB-49A56AAD2629}"/>
              </a:ext>
            </a:extLst>
          </p:cNvPr>
          <p:cNvSpPr txBox="1"/>
          <p:nvPr/>
        </p:nvSpPr>
        <p:spPr>
          <a:xfrm>
            <a:off x="468744" y="3431810"/>
            <a:ext cx="10393219" cy="2862322"/>
          </a:xfrm>
          <a:prstGeom prst="rect">
            <a:avLst/>
          </a:prstGeom>
          <a:noFill/>
        </p:spPr>
        <p:txBody>
          <a:bodyPr wrap="square" rtlCol="0">
            <a:spAutoFit/>
          </a:bodyPr>
          <a:lstStyle/>
          <a:p>
            <a:r>
              <a:rPr lang="en-CA" b="1" i="1" dirty="0">
                <a:solidFill>
                  <a:schemeClr val="accent1">
                    <a:lumMod val="75000"/>
                  </a:schemeClr>
                </a:solidFill>
              </a:rPr>
              <a:t>Observed</a:t>
            </a:r>
            <a:r>
              <a:rPr lang="en-CA" dirty="0"/>
              <a:t>: Both central zone and west zone have an average sales per transaction of around $110 for the large stores, and around $25 for each convenience store. The sales per transaction is not affected by the difference in zone factor. </a:t>
            </a:r>
          </a:p>
          <a:p>
            <a:endParaRPr lang="en-CA" dirty="0"/>
          </a:p>
          <a:p>
            <a:r>
              <a:rPr lang="en-CA" b="1" i="1" dirty="0">
                <a:solidFill>
                  <a:schemeClr val="accent1">
                    <a:lumMod val="75000"/>
                  </a:schemeClr>
                </a:solidFill>
              </a:rPr>
              <a:t>WHY?</a:t>
            </a:r>
            <a:r>
              <a:rPr lang="en-CA" dirty="0"/>
              <a:t>: Different store type has different target customers. The large store mainly serves the surrounding neighbors for their daily supplies, while convenience stores usually sell products at a higher price for convenience. </a:t>
            </a:r>
          </a:p>
          <a:p>
            <a:endParaRPr lang="en-CA" dirty="0"/>
          </a:p>
          <a:p>
            <a:r>
              <a:rPr lang="en-CA" b="1" i="1" dirty="0">
                <a:solidFill>
                  <a:schemeClr val="accent1">
                    <a:lumMod val="75000"/>
                  </a:schemeClr>
                </a:solidFill>
              </a:rPr>
              <a:t>Next Step: </a:t>
            </a:r>
            <a:r>
              <a:rPr lang="en-CA" dirty="0"/>
              <a:t>To further evaluate the performance of each store, more data is needed, e.g. Costs for analyzing the profit of each store. </a:t>
            </a:r>
          </a:p>
        </p:txBody>
      </p:sp>
      <p:graphicFrame>
        <p:nvGraphicFramePr>
          <p:cNvPr id="6" name="Chart 5">
            <a:extLst>
              <a:ext uri="{FF2B5EF4-FFF2-40B4-BE49-F238E27FC236}">
                <a16:creationId xmlns:a16="http://schemas.microsoft.com/office/drawing/2014/main" id="{0A95ABF6-2DBE-100E-3585-EFC0A4F53C25}"/>
              </a:ext>
            </a:extLst>
          </p:cNvPr>
          <p:cNvGraphicFramePr>
            <a:graphicFrameLocks/>
          </p:cNvGraphicFramePr>
          <p:nvPr>
            <p:extLst>
              <p:ext uri="{D42A27DB-BD31-4B8C-83A1-F6EECF244321}">
                <p14:modId xmlns:p14="http://schemas.microsoft.com/office/powerpoint/2010/main" val="2250633488"/>
              </p:ext>
            </p:extLst>
          </p:nvPr>
        </p:nvGraphicFramePr>
        <p:xfrm>
          <a:off x="570344" y="960582"/>
          <a:ext cx="6594027" cy="23293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8669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D6F1A-FE61-69F2-258F-1D488E7A8E8F}"/>
              </a:ext>
            </a:extLst>
          </p:cNvPr>
          <p:cNvSpPr>
            <a:spLocks noGrp="1"/>
          </p:cNvSpPr>
          <p:nvPr>
            <p:ph type="title"/>
          </p:nvPr>
        </p:nvSpPr>
        <p:spPr>
          <a:xfrm>
            <a:off x="570345" y="208107"/>
            <a:ext cx="10393218" cy="752475"/>
          </a:xfrm>
        </p:spPr>
        <p:txBody>
          <a:bodyPr>
            <a:normAutofit/>
          </a:bodyPr>
          <a:lstStyle/>
          <a:p>
            <a:r>
              <a:rPr lang="en-CA" sz="3600" b="1" dirty="0"/>
              <a:t>Customer Shopping Behaviors</a:t>
            </a:r>
          </a:p>
        </p:txBody>
      </p:sp>
      <p:sp>
        <p:nvSpPr>
          <p:cNvPr id="7" name="TextBox 6">
            <a:extLst>
              <a:ext uri="{FF2B5EF4-FFF2-40B4-BE49-F238E27FC236}">
                <a16:creationId xmlns:a16="http://schemas.microsoft.com/office/drawing/2014/main" id="{85130B09-1D3C-9A31-E5BB-49A56AAD2629}"/>
              </a:ext>
            </a:extLst>
          </p:cNvPr>
          <p:cNvSpPr txBox="1"/>
          <p:nvPr/>
        </p:nvSpPr>
        <p:spPr>
          <a:xfrm>
            <a:off x="468743" y="3508399"/>
            <a:ext cx="10393219" cy="3139321"/>
          </a:xfrm>
          <a:prstGeom prst="rect">
            <a:avLst/>
          </a:prstGeom>
          <a:noFill/>
        </p:spPr>
        <p:txBody>
          <a:bodyPr wrap="square" rtlCol="0">
            <a:spAutoFit/>
          </a:bodyPr>
          <a:lstStyle/>
          <a:p>
            <a:r>
              <a:rPr lang="en-CA" dirty="0"/>
              <a:t>In the dataset, the company has segmented customers into six categories based on what kind of items they mainly purchased. </a:t>
            </a:r>
          </a:p>
          <a:p>
            <a:endParaRPr lang="en-CA" b="1" i="1" dirty="0">
              <a:solidFill>
                <a:schemeClr val="accent1">
                  <a:lumMod val="75000"/>
                </a:schemeClr>
              </a:solidFill>
            </a:endParaRPr>
          </a:p>
          <a:p>
            <a:r>
              <a:rPr lang="en-CA" b="1" i="1" dirty="0">
                <a:solidFill>
                  <a:schemeClr val="accent1">
                    <a:lumMod val="75000"/>
                  </a:schemeClr>
                </a:solidFill>
              </a:rPr>
              <a:t>Observed</a:t>
            </a:r>
            <a:r>
              <a:rPr lang="en-CA" dirty="0"/>
              <a:t>: Each year, the ‘Traditional’ type of customer contributes the most of the sales, with the ‘Economy’ type the second.  ‘Traditional’ customers mainly buy daily expense products, like milk, bread and eggs. No matter which type of customers, we can see the avg. sales per transaction is dropping each year, with the ‘Traditional’ type of customers drop most dramatically.</a:t>
            </a:r>
          </a:p>
          <a:p>
            <a:endParaRPr lang="en-CA" dirty="0"/>
          </a:p>
          <a:p>
            <a:r>
              <a:rPr lang="en-CA" b="1" i="1" dirty="0">
                <a:solidFill>
                  <a:schemeClr val="accent1">
                    <a:lumMod val="75000"/>
                  </a:schemeClr>
                </a:solidFill>
              </a:rPr>
              <a:t>WHY?: </a:t>
            </a:r>
            <a:r>
              <a:rPr lang="en-CA" dirty="0"/>
              <a:t>Why these customers buy milk, bread and eggs elsewhere? Is our price too high compared to competitors? Or is the quality bad? The varieties of items are limited? Did we deserve the customers? Employees’ bad altitude thus bad impression on the company?</a:t>
            </a:r>
          </a:p>
        </p:txBody>
      </p:sp>
      <p:graphicFrame>
        <p:nvGraphicFramePr>
          <p:cNvPr id="5" name="Chart 4">
            <a:extLst>
              <a:ext uri="{FF2B5EF4-FFF2-40B4-BE49-F238E27FC236}">
                <a16:creationId xmlns:a16="http://schemas.microsoft.com/office/drawing/2014/main" id="{0A4AB281-C771-65F6-D6E2-3E251F4A55DE}"/>
              </a:ext>
            </a:extLst>
          </p:cNvPr>
          <p:cNvGraphicFramePr>
            <a:graphicFrameLocks/>
          </p:cNvGraphicFramePr>
          <p:nvPr/>
        </p:nvGraphicFramePr>
        <p:xfrm>
          <a:off x="7087753" y="1093925"/>
          <a:ext cx="4319157" cy="254781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66CA4786-4B7C-FE1F-BB3C-3F542E6CE4BD}"/>
              </a:ext>
            </a:extLst>
          </p:cNvPr>
          <p:cNvGraphicFramePr>
            <a:graphicFrameLocks/>
          </p:cNvGraphicFramePr>
          <p:nvPr/>
        </p:nvGraphicFramePr>
        <p:xfrm>
          <a:off x="570345" y="856800"/>
          <a:ext cx="5837095" cy="26515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11381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1043</TotalTime>
  <Words>1753</Words>
  <Application>Microsoft Office PowerPoint</Application>
  <PresentationFormat>Widescreen</PresentationFormat>
  <Paragraphs>181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Business Insights </vt:lpstr>
      <vt:lpstr>PowerPoint Presentation</vt:lpstr>
      <vt:lpstr>KPIs</vt:lpstr>
      <vt:lpstr>Overall Sales Trend</vt:lpstr>
      <vt:lpstr>Monthly Number of Transactions &amp; Unique Customers  </vt:lpstr>
      <vt:lpstr>Average Sales per Transaction</vt:lpstr>
      <vt:lpstr>Geographic Distribution</vt:lpstr>
      <vt:lpstr>Geographic Distribution. Continued…</vt:lpstr>
      <vt:lpstr>Customer Shopping Behaviors</vt:lpstr>
      <vt:lpstr>Coalition Customer Segmentation</vt:lpstr>
      <vt:lpstr>New Customers VS. Returning Customers</vt:lpstr>
      <vt:lpstr>Overall Evaluation</vt:lpstr>
      <vt:lpstr>Suggestions</vt:lpstr>
      <vt:lpstr>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Insights </dc:title>
  <dc:creator>Lu Bai</dc:creator>
  <cp:lastModifiedBy>Lu Bai</cp:lastModifiedBy>
  <cp:revision>1</cp:revision>
  <dcterms:created xsi:type="dcterms:W3CDTF">2022-06-17T12:33:38Z</dcterms:created>
  <dcterms:modified xsi:type="dcterms:W3CDTF">2022-06-19T01:48:19Z</dcterms:modified>
</cp:coreProperties>
</file>