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708"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FFAF79"/>
    <a:srgbClr val="FF9300"/>
    <a:srgbClr val="00BAFF"/>
    <a:srgbClr val="F3F5FA"/>
    <a:srgbClr val="CDD2DE"/>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3" autoAdjust="0"/>
    <p:restoredTop sz="94646" autoAdjust="0"/>
  </p:normalViewPr>
  <p:slideViewPr>
    <p:cSldViewPr snapToGrid="0" snapToObjects="1" showGuides="1">
      <p:cViewPr>
        <p:scale>
          <a:sx n="28" d="100"/>
          <a:sy n="28" d="100"/>
        </p:scale>
        <p:origin x="336" y="-864"/>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11/30/19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11/30/19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793044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F1D65-88FA-B345-95F8-A8FCF199D2AD}" type="datetimeFigureOut">
              <a:rPr lang="en-US" smtClean="0"/>
              <a:t>11/30/19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70598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F1D65-88FA-B345-95F8-A8FCF199D2AD}" type="datetimeFigureOut">
              <a:rPr lang="en-US" smtClean="0"/>
              <a:t>11/30/19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3820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F1D65-88FA-B345-95F8-A8FCF199D2AD}" type="datetimeFigureOut">
              <a:rPr lang="en-US" smtClean="0"/>
              <a:t>11/30/19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4212852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63643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4003174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37100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840695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8332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3757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15402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69443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2728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43320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7214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6815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3.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8.xml"/><Relationship Id="rId21" Type="http://schemas.openxmlformats.org/officeDocument/2006/relationships/image" Target="../media/image7.png"/><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png"/><Relationship Id="rId10" Type="http://schemas.openxmlformats.org/officeDocument/2006/relationships/slideLayout" Target="../slideLayouts/slideLayout15.xml"/><Relationship Id="rId19" Type="http://schemas.openxmlformats.org/officeDocument/2006/relationships/image" Target="../media/image5.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png"/><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81"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94" r:id="rId3"/>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11/30/19</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graphicFrame>
        <p:nvGraphicFramePr>
          <p:cNvPr id="7" name="Table 6">
            <a:extLst>
              <a:ext uri="{FF2B5EF4-FFF2-40B4-BE49-F238E27FC236}">
                <a16:creationId xmlns:a16="http://schemas.microsoft.com/office/drawing/2014/main" id="{CC8D8C75-1C0C-B340-BBFA-AB0F9F5B1EC2}"/>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1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1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1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1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B283C176-7151-054C-B81E-AB2B8C8DBCE3}"/>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1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2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2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2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477404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20.png"/><Relationship Id="rId1" Type="http://schemas.openxmlformats.org/officeDocument/2006/relationships/slideLayout" Target="../slideLayouts/slideLayout17.xml"/><Relationship Id="rId6" Type="http://schemas.openxmlformats.org/officeDocument/2006/relationships/hyperlink" Target="https://github.com/lubar13/Final-Project-Equation-of-Pendulum" TargetMode="External"/><Relationship Id="rId11" Type="http://schemas.openxmlformats.org/officeDocument/2006/relationships/image" Target="../media/image15.png"/><Relationship Id="rId5" Type="http://schemas.openxmlformats.org/officeDocument/2006/relationships/hyperlink" Target="mailto:lbaralt@uchicago.edu" TargetMode="External"/><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alpha val="75000"/>
          </a:schemeClr>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77825" y="6378481"/>
                <a:ext cx="10047018" cy="7980496"/>
              </a:xfrm>
              <a:solidFill>
                <a:srgbClr val="EAEAEA"/>
              </a:solidFill>
              <a:ln>
                <a:solidFill>
                  <a:schemeClr val="accent4">
                    <a:lumMod val="50000"/>
                  </a:schemeClr>
                </a:solidFill>
              </a:ln>
            </p:spPr>
            <p:txBody>
              <a:bodyPr/>
              <a:lstStyle/>
              <a:p>
                <a:pPr>
                  <a:lnSpc>
                    <a:spcPct val="125000"/>
                  </a:lnSpc>
                </a:pPr>
                <a:r>
                  <a:rPr lang="en-US" sz="2800" dirty="0">
                    <a:solidFill>
                      <a:schemeClr val="tx1"/>
                    </a:solidFill>
                  </a:rPr>
                  <a:t>The dynamics of a pendulum can be precisely determined by the well-known differential equation</a:t>
                </a:r>
                <a:br>
                  <a:rPr lang="en-US" sz="2800" dirty="0">
                    <a:solidFill>
                      <a:schemeClr val="tx1"/>
                    </a:solidFill>
                  </a:rPr>
                </a:br>
                <a14:m>
                  <m:oMathPara xmlns:m="http://schemas.openxmlformats.org/officeDocument/2006/math">
                    <m:oMathParaPr>
                      <m:jc m:val="centerGroup"/>
                    </m:oMathParaPr>
                    <m:oMath xmlns:m="http://schemas.openxmlformats.org/officeDocument/2006/math">
                      <m:acc>
                        <m:accPr>
                          <m:chr m:val="̈"/>
                          <m:ctrlPr>
                            <a:rPr lang="en-US" sz="280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𝜙</m:t>
                          </m:r>
                        </m:e>
                      </m:acc>
                      <m:r>
                        <a:rPr lang="en-US" sz="2800" b="0" i="1" smtClean="0">
                          <a:solidFill>
                            <a:schemeClr val="tx1"/>
                          </a:solidFill>
                          <a:latin typeface="Cambria Math" panose="02040503050406030204" pitchFamily="18" charset="0"/>
                        </a:rPr>
                        <m:t>=−</m:t>
                      </m:r>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up>
                          <m:r>
                            <a:rPr lang="en-US" sz="2800" b="0" i="1" smtClean="0">
                              <a:solidFill>
                                <a:schemeClr val="tx1"/>
                              </a:solidFill>
                              <a:latin typeface="Cambria Math" panose="02040503050406030204" pitchFamily="18" charset="0"/>
                            </a:rPr>
                            <m:t>2</m:t>
                          </m:r>
                        </m:sup>
                      </m:sSubSup>
                      <m:r>
                        <m:rPr>
                          <m:nor/>
                        </m:rPr>
                        <a:rPr lang="en-US" sz="2800" b="0" i="0" smtClean="0">
                          <a:solidFill>
                            <a:schemeClr val="tx1"/>
                          </a:solidFill>
                          <a:latin typeface="Cambria Math" panose="02040503050406030204" pitchFamily="18" charset="0"/>
                        </a:rPr>
                        <m:t>sin</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𝜙</m:t>
                          </m:r>
                        </m:e>
                      </m:d>
                      <m:r>
                        <a:rPr lang="en-US" sz="2800" b="0" i="1" smtClean="0">
                          <a:solidFill>
                            <a:schemeClr val="tx1"/>
                          </a:solidFill>
                          <a:latin typeface="Cambria Math" panose="02040503050406030204" pitchFamily="18" charset="0"/>
                        </a:rPr>
                        <m:t> −2</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𝜒</m:t>
                      </m:r>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𝜙</m:t>
                          </m:r>
                        </m:e>
                      </m:acc>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𝜂</m:t>
                      </m:r>
                      <m:r>
                        <m:rPr>
                          <m:nor/>
                        </m:rPr>
                        <a:rPr lang="en-US" sz="2800" b="0" i="0" smtClean="0">
                          <a:solidFill>
                            <a:schemeClr val="tx1"/>
                          </a:solidFill>
                          <a:latin typeface="Cambria Math" panose="02040503050406030204" pitchFamily="18" charset="0"/>
                        </a:rPr>
                        <m:t>cos</m:t>
                      </m:r>
                      <m:d>
                        <m:dPr>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𝑑</m:t>
                              </m:r>
                            </m:sub>
                          </m:sSub>
                          <m:r>
                            <a:rPr lang="en-US" sz="2800" b="0" i="1" smtClean="0">
                              <a:solidFill>
                                <a:schemeClr val="tx1"/>
                              </a:solidFill>
                              <a:latin typeface="Cambria Math" panose="02040503050406030204" pitchFamily="18" charset="0"/>
                            </a:rPr>
                            <m:t>𝑡</m:t>
                          </m:r>
                        </m:e>
                      </m:d>
                    </m:oMath>
                  </m:oMathPara>
                </a14:m>
                <a:br>
                  <a:rPr lang="en-US" sz="2800" b="0" dirty="0">
                    <a:solidFill>
                      <a:schemeClr val="tx1"/>
                    </a:solidFill>
                  </a:rPr>
                </a:br>
                <a:r>
                  <a:rPr lang="en-US" sz="2800" dirty="0">
                    <a:solidFill>
                      <a:schemeClr val="tx1"/>
                    </a:solidFill>
                  </a:rPr>
                  <a:t>where </a:t>
                </a:r>
                <a14:m>
                  <m:oMath xmlns:m="http://schemas.openxmlformats.org/officeDocument/2006/math">
                    <m:r>
                      <a:rPr lang="en-US" sz="2800" b="0" i="1" smtClean="0">
                        <a:solidFill>
                          <a:schemeClr val="tx1"/>
                        </a:solidFill>
                        <a:latin typeface="Cambria Math" panose="02040503050406030204" pitchFamily="18" charset="0"/>
                      </a:rPr>
                      <m:t>𝜙</m:t>
                    </m:r>
                  </m:oMath>
                </a14:m>
                <a:r>
                  <a:rPr lang="en-US" sz="2800" dirty="0">
                    <a:solidFill>
                      <a:schemeClr val="tx1"/>
                    </a:solidFill>
                  </a:rPr>
                  <a:t> is the angular displacement,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oMath>
                </a14:m>
                <a:r>
                  <a:rPr lang="en-US" sz="2800" dirty="0">
                    <a:solidFill>
                      <a:schemeClr val="tx1"/>
                    </a:solidFill>
                  </a:rPr>
                  <a:t> is the natural frequency, </a:t>
                </a:r>
                <a14:m>
                  <m:oMath xmlns:m="http://schemas.openxmlformats.org/officeDocument/2006/math">
                    <m:r>
                      <a:rPr lang="en-US" sz="2800" b="0" i="1" smtClean="0">
                        <a:solidFill>
                          <a:schemeClr val="tx1"/>
                        </a:solidFill>
                        <a:latin typeface="Cambria Math" panose="02040503050406030204" pitchFamily="18" charset="0"/>
                      </a:rPr>
                      <m:t>𝜒</m:t>
                    </m:r>
                  </m:oMath>
                </a14:m>
                <a:r>
                  <a:rPr lang="en-US" sz="2800" dirty="0">
                    <a:solidFill>
                      <a:schemeClr val="tx1"/>
                    </a:solidFill>
                  </a:rPr>
                  <a:t> is the damping coefficient, and </a:t>
                </a:r>
                <a14:m>
                  <m:oMath xmlns:m="http://schemas.openxmlformats.org/officeDocument/2006/math">
                    <m:r>
                      <a:rPr lang="en-US" sz="2800" b="0" i="1" smtClean="0">
                        <a:solidFill>
                          <a:schemeClr val="tx1"/>
                        </a:solidFill>
                        <a:latin typeface="Cambria Math" panose="02040503050406030204" pitchFamily="18" charset="0"/>
                      </a:rPr>
                      <m:t>𝜂</m:t>
                    </m:r>
                  </m:oMath>
                </a14:m>
                <a:r>
                  <a:rPr lang="en-US" sz="2800" dirty="0">
                    <a:solidFill>
                      <a:schemeClr val="tx1"/>
                    </a:solidFill>
                  </a:rPr>
                  <a:t> and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𝑑</m:t>
                        </m:r>
                      </m:sub>
                    </m:sSub>
                  </m:oMath>
                </a14:m>
                <a:r>
                  <a:rPr lang="en-US" sz="2800" dirty="0">
                    <a:solidFill>
                      <a:schemeClr val="tx1"/>
                    </a:solidFill>
                  </a:rPr>
                  <a:t> are the driving force and frequency. In the absence of external forces and for small initial boundary conditions, this equation can lead to predictable linear pendulum dynamics. However, as the initial boundary conditions are varied and external forces are added to the system, the dynamics of the pendulum become increasingly nonlinear. Further varying the external force parameters can give rise to complex chaotic behavior as the system becomes ever more sensitive to the initial conditions. This increasing complexity in behavior make it an interesting case study in the physics of dynamical systems.</a:t>
                </a:r>
              </a:p>
            </p:txBody>
          </p:sp>
        </mc:Choice>
        <mc:Fallback>
          <p:sp>
            <p:nvSpPr>
              <p:cNvPr id="87" name="Text Placeholder 86">
                <a:extLst>
                  <a:ext uri="{FF2B5EF4-FFF2-40B4-BE49-F238E27FC236}">
                    <a16:creationId xmlns:a16="http://schemas.microsoft.com/office/drawing/2014/main" id="{B51B601C-AA87-C448-96E5-5B6D1C8B4249}"/>
                  </a:ext>
                </a:extLst>
              </p:cNvPr>
              <p:cNvSpPr>
                <a:spLocks noGrp="1" noRot="1" noChangeAspect="1" noMove="1" noResize="1" noEditPoints="1" noAdjustHandles="1" noChangeArrowheads="1" noChangeShapeType="1" noTextEdit="1"/>
              </p:cNvSpPr>
              <p:nvPr>
                <p:ph type="body" sz="quarter" idx="10"/>
              </p:nvPr>
            </p:nvSpPr>
            <p:spPr>
              <a:xfrm>
                <a:off x="477825" y="6378481"/>
                <a:ext cx="10047018" cy="7980496"/>
              </a:xfrm>
              <a:blipFill>
                <a:blip r:embed="rId3"/>
                <a:stretch>
                  <a:fillRect/>
                </a:stretch>
              </a:blipFill>
              <a:ln>
                <a:solidFill>
                  <a:schemeClr val="accent4">
                    <a:lumMod val="50000"/>
                  </a:schemeClr>
                </a:solidFill>
              </a:ln>
            </p:spPr>
            <p:txBody>
              <a:bodyPr/>
              <a:lstStyle/>
              <a:p>
                <a:r>
                  <a:rPr lang="en-US">
                    <a:noFill/>
                  </a:rPr>
                  <a:t> </a:t>
                </a:r>
              </a:p>
            </p:txBody>
          </p:sp>
        </mc:Fallback>
      </mc:AlternateContent>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xfrm>
            <a:off x="477827" y="5577218"/>
            <a:ext cx="10048875" cy="697106"/>
          </a:xfrm>
          <a:solidFill>
            <a:srgbClr val="FFAF79"/>
          </a:solidFill>
          <a:ln>
            <a:solidFill>
              <a:schemeClr val="accent5">
                <a:lumMod val="50000"/>
              </a:schemeClr>
            </a:solidFill>
          </a:ln>
        </p:spPr>
        <p:txBody>
          <a:bodyPr/>
          <a:lstStyle/>
          <a:p>
            <a:r>
              <a:rPr lang="en-US" u="none" dirty="0">
                <a:solidFill>
                  <a:schemeClr val="tx1">
                    <a:lumMod val="95000"/>
                  </a:schemeClr>
                </a:solidFill>
                <a:latin typeface="Helvetica Neue" panose="02000503000000020004" pitchFamily="2" charset="0"/>
                <a:ea typeface="Helvetica Neue" panose="02000503000000020004" pitchFamily="2" charset="0"/>
                <a:cs typeface="Helvetica Neue" panose="02000503000000020004" pitchFamily="2" charset="0"/>
              </a:rPr>
              <a:t>Introduction</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48858" y="14586162"/>
            <a:ext cx="10050462" cy="697106"/>
          </a:xfrm>
          <a:solidFill>
            <a:srgbClr val="FFAF79"/>
          </a:solidFill>
          <a:ln>
            <a:solidFill>
              <a:schemeClr val="accent5">
                <a:lumMod val="50000"/>
              </a:schemeClr>
            </a:solidFill>
          </a:ln>
          <a:effectLst>
            <a:softEdge rad="12700"/>
          </a:effectLst>
        </p:spPr>
        <p:txBody>
          <a:bodyPr/>
          <a:lstStyle/>
          <a:p>
            <a:r>
              <a:rPr lang="en-US" u="none" dirty="0">
                <a:latin typeface="Helvetica Neue" panose="02000503000000020004" pitchFamily="2" charset="0"/>
                <a:ea typeface="Helvetica Neue" panose="02000503000000020004" pitchFamily="2" charset="0"/>
                <a:cs typeface="Helvetica Neue" panose="02000503000000020004" pitchFamily="2" charset="0"/>
              </a:rPr>
              <a:t>Three Main Cases</a:t>
            </a:r>
          </a:p>
        </p:txBody>
      </p:sp>
      <mc:AlternateContent xmlns:mc="http://schemas.openxmlformats.org/markup-compatibility/2006">
        <mc:Choice xmlns:a14="http://schemas.microsoft.com/office/drawing/2010/main" Requires="a14">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433249" y="6289219"/>
                <a:ext cx="10038662" cy="2365690"/>
              </a:xfrm>
              <a:solidFill>
                <a:srgbClr val="EAEAEA"/>
              </a:solidFill>
              <a:ln>
                <a:solidFill>
                  <a:schemeClr val="accent4">
                    <a:lumMod val="50000"/>
                  </a:schemeClr>
                </a:solidFill>
              </a:ln>
            </p:spPr>
            <p:txBody>
              <a:bodyPr/>
              <a:lstStyle/>
              <a:p>
                <a:pPr>
                  <a:lnSpc>
                    <a:spcPct val="114000"/>
                  </a:lnSpc>
                </a:pPr>
                <a:r>
                  <a:rPr lang="en-US" sz="2800" dirty="0">
                    <a:solidFill>
                      <a:schemeClr val="tx1"/>
                    </a:solidFill>
                  </a:rPr>
                  <a:t>For a small initial displacement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𝜙</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𝜋</m:t>
                        </m:r>
                      </m:num>
                      <m:den>
                        <m:r>
                          <a:rPr lang="en-US" sz="2800" b="0" i="1" smtClean="0">
                            <a:solidFill>
                              <a:schemeClr val="tx1"/>
                            </a:solidFill>
                            <a:latin typeface="Cambria Math" panose="02040503050406030204" pitchFamily="18" charset="0"/>
                          </a:rPr>
                          <m:t>20</m:t>
                        </m:r>
                      </m:den>
                    </m:f>
                  </m:oMath>
                </a14:m>
                <a:r>
                  <a:rPr lang="en-US" sz="2800" dirty="0">
                    <a:solidFill>
                      <a:schemeClr val="tx1"/>
                    </a:solidFill>
                  </a:rPr>
                  <a:t>, the motion can be well approximated by the analytic solution </a:t>
                </a:r>
                <a14:m>
                  <m:oMath xmlns:m="http://schemas.openxmlformats.org/officeDocument/2006/math">
                    <m:r>
                      <a:rPr lang="en-US" sz="2800" b="0" i="1" smtClean="0">
                        <a:solidFill>
                          <a:schemeClr val="tx1"/>
                        </a:solidFill>
                        <a:latin typeface="Cambria Math" panose="02040503050406030204" pitchFamily="18" charset="0"/>
                      </a:rPr>
                      <m:t>𝜙</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𝜙</m:t>
                        </m:r>
                      </m:e>
                      <m:sub>
                        <m:r>
                          <a:rPr lang="en-US" sz="2800" b="0" i="1" smtClean="0">
                            <a:solidFill>
                              <a:schemeClr val="tx1"/>
                            </a:solidFill>
                            <a:latin typeface="Cambria Math" panose="02040503050406030204" pitchFamily="18" charset="0"/>
                          </a:rPr>
                          <m:t>0</m:t>
                        </m:r>
                      </m:sub>
                    </m:sSub>
                    <m:r>
                      <m:rPr>
                        <m:nor/>
                      </m:rPr>
                      <a:rPr lang="en-US" sz="2800" b="0" i="0" smtClean="0">
                        <a:solidFill>
                          <a:schemeClr val="tx1"/>
                        </a:solidFill>
                        <a:latin typeface="Cambria Math" panose="02040503050406030204" pitchFamily="18" charset="0"/>
                      </a:rPr>
                      <m:t>cos</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m:t>
                    </m:r>
                  </m:oMath>
                </a14:m>
                <a:r>
                  <a:rPr lang="en-US" sz="2800" dirty="0">
                    <a:solidFill>
                      <a:schemeClr val="tx1"/>
                    </a:solidFill>
                  </a:rPr>
                  <a:t>. For the case shown, the pendulum acquires a period of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𝑇</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2</m:t>
                        </m:r>
                        <m:r>
                          <a:rPr lang="en-US" sz="2800" b="0" i="1" smtClean="0">
                            <a:solidFill>
                              <a:schemeClr val="tx1"/>
                            </a:solidFill>
                            <a:latin typeface="Cambria Math" panose="02040503050406030204" pitchFamily="18" charset="0"/>
                          </a:rPr>
                          <m:t>𝜋</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den>
                    </m:f>
                    <m:r>
                      <a:rPr lang="en-US" sz="2800" b="0" i="1" smtClean="0">
                        <a:solidFill>
                          <a:schemeClr val="tx1"/>
                        </a:solidFill>
                        <a:latin typeface="Cambria Math" panose="02040503050406030204" pitchFamily="18" charset="0"/>
                      </a:rPr>
                      <m:t>=0.916 </m:t>
                    </m:r>
                    <m:r>
                      <a:rPr lang="en-US" sz="2800" b="0" i="1" smtClean="0">
                        <a:solidFill>
                          <a:schemeClr val="tx1"/>
                        </a:solidFill>
                        <a:latin typeface="Cambria Math" panose="02040503050406030204" pitchFamily="18" charset="0"/>
                      </a:rPr>
                      <m:t>𝑠</m:t>
                    </m:r>
                  </m:oMath>
                </a14:m>
                <a:r>
                  <a:rPr lang="en-US" sz="2800" dirty="0">
                    <a:solidFill>
                      <a:schemeClr val="tx1"/>
                    </a:solidFill>
                  </a:rPr>
                  <a:t>.</a:t>
                </a:r>
              </a:p>
            </p:txBody>
          </p:sp>
        </mc:Choice>
        <mc:Fallback>
          <p:sp>
            <p:nvSpPr>
              <p:cNvPr id="90" name="Text Placeholder 89">
                <a:extLst>
                  <a:ext uri="{FF2B5EF4-FFF2-40B4-BE49-F238E27FC236}">
                    <a16:creationId xmlns:a16="http://schemas.microsoft.com/office/drawing/2014/main" id="{B20DAE73-7398-3541-9047-3EF06FA94C0B}"/>
                  </a:ext>
                </a:extLst>
              </p:cNvPr>
              <p:cNvSpPr>
                <a:spLocks noGrp="1" noRot="1" noChangeAspect="1" noMove="1" noResize="1" noEditPoints="1" noAdjustHandles="1" noChangeArrowheads="1" noChangeShapeType="1" noTextEdit="1"/>
              </p:cNvSpPr>
              <p:nvPr>
                <p:ph type="body" sz="quarter" idx="21"/>
              </p:nvPr>
            </p:nvSpPr>
            <p:spPr>
              <a:xfrm>
                <a:off x="11433249" y="6289219"/>
                <a:ext cx="10038662" cy="2365690"/>
              </a:xfrm>
              <a:blipFill>
                <a:blip r:embed="rId4"/>
                <a:stretch>
                  <a:fillRect r="-505"/>
                </a:stretch>
              </a:blipFill>
              <a:ln>
                <a:solidFill>
                  <a:schemeClr val="accent4">
                    <a:lumMod val="50000"/>
                  </a:schemeClr>
                </a:solidFill>
              </a:ln>
            </p:spPr>
            <p:txBody>
              <a:bodyPr/>
              <a:lstStyle/>
              <a:p>
                <a:r>
                  <a:rPr lang="en-US">
                    <a:noFill/>
                  </a:rPr>
                  <a:t> </a:t>
                </a:r>
              </a:p>
            </p:txBody>
          </p:sp>
        </mc:Fallback>
      </mc:AlternateContent>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a:xfrm>
            <a:off x="11400135" y="5492385"/>
            <a:ext cx="21049432" cy="697106"/>
          </a:xfrm>
          <a:solidFill>
            <a:srgbClr val="FFAF79"/>
          </a:solidFill>
          <a:ln>
            <a:solidFill>
              <a:schemeClr val="accent5">
                <a:lumMod val="50000"/>
              </a:schemeClr>
            </a:solidFill>
          </a:ln>
        </p:spPr>
        <p:txBody>
          <a:bodyPr/>
          <a:lstStyle/>
          <a:p>
            <a:r>
              <a:rPr lang="en-US" u="none" dirty="0">
                <a:latin typeface="Helvetica Neue" panose="02000503000000020004" pitchFamily="2" charset="0"/>
                <a:ea typeface="Helvetica Neue" panose="02000503000000020004" pitchFamily="2" charset="0"/>
                <a:cs typeface="Helvetica Neue" panose="02000503000000020004" pitchFamily="2" charset="0"/>
              </a:rPr>
              <a:t>The Simple Harmonic Oscillator</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3390292" y="5577218"/>
            <a:ext cx="10047018" cy="697106"/>
          </a:xfrm>
          <a:solidFill>
            <a:srgbClr val="FFAF79"/>
          </a:solidFill>
          <a:ln>
            <a:solidFill>
              <a:schemeClr val="accent4">
                <a:lumMod val="50000"/>
              </a:schemeClr>
            </a:solidFill>
          </a:ln>
        </p:spPr>
        <p:txBody>
          <a:bodyPr/>
          <a:lstStyle/>
          <a:p>
            <a:r>
              <a:rPr lang="en-US" u="none" dirty="0">
                <a:latin typeface="Helvetica Neue" panose="02000503000000020004" pitchFamily="2" charset="0"/>
                <a:ea typeface="Helvetica Neue" panose="02000503000000020004" pitchFamily="2" charset="0"/>
                <a:cs typeface="Helvetica Neue" panose="02000503000000020004" pitchFamily="2" charset="0"/>
              </a:rPr>
              <a:t>How Chaos Develops</a:t>
            </a:r>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33390292" y="6378481"/>
            <a:ext cx="10047018" cy="1304309"/>
          </a:xfrm>
          <a:solidFill>
            <a:srgbClr val="EAEAEA"/>
          </a:solidFill>
          <a:ln>
            <a:solidFill>
              <a:schemeClr val="accent4">
                <a:lumMod val="50000"/>
              </a:schemeClr>
            </a:solidFill>
          </a:ln>
        </p:spPr>
        <p:txBody>
          <a:bodyPr/>
          <a:lstStyle/>
          <a:p>
            <a:pPr>
              <a:lnSpc>
                <a:spcPct val="114000"/>
              </a:lnSpc>
            </a:pPr>
            <a:r>
              <a:rPr lang="en-US" dirty="0"/>
              <a:t>As the external driving force is varied, period doubling behavior progressively arises until the system eventually becomes chaotic.</a:t>
            </a:r>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a:xfrm>
            <a:off x="33390292" y="14301207"/>
            <a:ext cx="10047018" cy="697106"/>
          </a:xfrm>
          <a:solidFill>
            <a:srgbClr val="FFAF79"/>
          </a:solidFill>
          <a:ln>
            <a:solidFill>
              <a:schemeClr val="accent4">
                <a:lumMod val="50000"/>
              </a:schemeClr>
            </a:solidFill>
          </a:ln>
        </p:spPr>
        <p:txBody>
          <a:bodyPr/>
          <a:lstStyle/>
          <a:p>
            <a:r>
              <a:rPr lang="en-US" u="none" dirty="0">
                <a:latin typeface="Helvetica Neue" panose="02000503000000020004" pitchFamily="2" charset="0"/>
                <a:ea typeface="Helvetica Neue" panose="02000503000000020004" pitchFamily="2" charset="0"/>
                <a:cs typeface="Helvetica Neue" panose="02000503000000020004" pitchFamily="2" charset="0"/>
              </a:rPr>
              <a:t>Conclusions</a:t>
            </a:r>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a:xfrm>
            <a:off x="33390292" y="15144161"/>
            <a:ext cx="10052050" cy="10739574"/>
          </a:xfrm>
          <a:solidFill>
            <a:srgbClr val="EAEAEA"/>
          </a:solidFill>
          <a:ln>
            <a:solidFill>
              <a:schemeClr val="accent4">
                <a:lumMod val="50000"/>
              </a:schemeClr>
            </a:solidFill>
          </a:ln>
        </p:spPr>
        <p:txBody>
          <a:bodyPr/>
          <a:lstStyle/>
          <a:p>
            <a:pPr>
              <a:lnSpc>
                <a:spcPct val="114000"/>
              </a:lnSpc>
              <a:spcBef>
                <a:spcPts val="3600"/>
              </a:spcBef>
            </a:pPr>
            <a:r>
              <a:rPr lang="en-US" sz="2800" dirty="0"/>
              <a:t>After exploring these three cases, we can appreciate how the dynamics of the pendulum become more complicated as we increase the influence of external forces in the system. In particular:</a:t>
            </a:r>
          </a:p>
          <a:p>
            <a:pPr marL="457200" indent="-457200">
              <a:lnSpc>
                <a:spcPct val="114000"/>
              </a:lnSpc>
              <a:spcBef>
                <a:spcPts val="3600"/>
              </a:spcBef>
              <a:buFont typeface="Helvetica" pitchFamily="2" charset="0"/>
              <a:buChar char="‣"/>
            </a:pPr>
            <a:r>
              <a:rPr lang="en-US" sz="2800" dirty="0"/>
              <a:t>For no external driving forces, the system behaves in an easily predictable manner.</a:t>
            </a:r>
          </a:p>
          <a:p>
            <a:pPr marL="457200" indent="-457200">
              <a:lnSpc>
                <a:spcPct val="114000"/>
              </a:lnSpc>
              <a:spcBef>
                <a:spcPts val="3600"/>
              </a:spcBef>
              <a:buFont typeface="Helvetica" pitchFamily="2" charset="0"/>
              <a:buChar char="‣"/>
            </a:pPr>
            <a:r>
              <a:rPr lang="en-US" sz="2800" dirty="0"/>
              <a:t>Simple linear approximations to nonlinear dynamics begin to break down as the initial conditions are varied considerably.</a:t>
            </a:r>
          </a:p>
          <a:p>
            <a:pPr marL="457200" indent="-457200">
              <a:lnSpc>
                <a:spcPct val="114000"/>
              </a:lnSpc>
              <a:spcBef>
                <a:spcPts val="3600"/>
              </a:spcBef>
              <a:buFont typeface="Helvetica" pitchFamily="2" charset="0"/>
              <a:buChar char="‣"/>
            </a:pPr>
            <a:r>
              <a:rPr lang="en-US" sz="2800" dirty="0"/>
              <a:t>Adding external forces to the system heightens the system’s sensitivity to initial conditions. </a:t>
            </a:r>
          </a:p>
          <a:p>
            <a:pPr marL="457200" indent="-457200">
              <a:lnSpc>
                <a:spcPct val="114000"/>
              </a:lnSpc>
              <a:spcBef>
                <a:spcPts val="3600"/>
              </a:spcBef>
              <a:buFont typeface="Helvetica" pitchFamily="2" charset="0"/>
              <a:buChar char="‣"/>
            </a:pPr>
            <a:r>
              <a:rPr lang="en-US" sz="2800" dirty="0"/>
              <a:t>Further increasing the influence of external forces in the system makes the dynamics unpredictable and chaotic.</a:t>
            </a:r>
          </a:p>
          <a:p>
            <a:pPr>
              <a:lnSpc>
                <a:spcPct val="114000"/>
              </a:lnSpc>
              <a:spcBef>
                <a:spcPts val="3600"/>
              </a:spcBef>
            </a:pPr>
            <a:r>
              <a:rPr lang="en-US" sz="2800" dirty="0"/>
              <a:t>As with many dynamical systems in nature,  from weather patterns and population growth to atomic interactions, the pendulum illustrates how subtle interactions between the system and its environment quickly lead to complex and highly variable behavior.</a:t>
            </a:r>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33390292" y="26140285"/>
            <a:ext cx="10047018" cy="697106"/>
          </a:xfrm>
          <a:solidFill>
            <a:srgbClr val="FFAF79"/>
          </a:solidFill>
          <a:ln>
            <a:solidFill>
              <a:schemeClr val="accent5">
                <a:lumMod val="50000"/>
              </a:schemeClr>
            </a:solidFill>
          </a:ln>
        </p:spPr>
        <p:txBody>
          <a:bodyPr/>
          <a:lstStyle/>
          <a:p>
            <a:r>
              <a:rPr lang="en-US" u="none" dirty="0">
                <a:latin typeface="Helvetica Neue" panose="02000503000000020004" pitchFamily="2" charset="0"/>
                <a:ea typeface="Helvetica Neue" panose="02000503000000020004" pitchFamily="2" charset="0"/>
                <a:cs typeface="Helvetica Neue" panose="02000503000000020004" pitchFamily="2" charset="0"/>
              </a:rPr>
              <a:t>References</a:t>
            </a:r>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a:xfrm>
            <a:off x="33379476" y="27002011"/>
            <a:ext cx="10052050" cy="5448634"/>
          </a:xfrm>
          <a:solidFill>
            <a:srgbClr val="EAEAEA"/>
          </a:solidFill>
        </p:spPr>
        <p:txBody>
          <a:bodyPr/>
          <a:lstStyle/>
          <a:p>
            <a:pPr marL="457200" indent="-457200">
              <a:spcBef>
                <a:spcPts val="2400"/>
              </a:spcBef>
              <a:buFont typeface="+mj-lt"/>
              <a:buAutoNum type="arabicPeriod"/>
            </a:pPr>
            <a:r>
              <a:rPr lang="en-US" dirty="0"/>
              <a:t>Davidson, Gray (2011). The Damped Driven Pendulum: Bifurcation Analysis of Experimental Data. Reed College.</a:t>
            </a:r>
          </a:p>
          <a:p>
            <a:pPr marL="457200" indent="-457200">
              <a:spcBef>
                <a:spcPts val="2400"/>
              </a:spcBef>
              <a:buFont typeface="+mj-lt"/>
              <a:buAutoNum type="arabicPeriod"/>
            </a:pPr>
            <a:r>
              <a:rPr lang="en-US" dirty="0" err="1"/>
              <a:t>Bevivino</a:t>
            </a:r>
            <a:r>
              <a:rPr lang="en-US" dirty="0"/>
              <a:t>, Josh (2009). The Path From the Simple Pendulum to Chaos. Department of Physics, Colorado State University.</a:t>
            </a:r>
          </a:p>
          <a:p>
            <a:pPr marL="457200" indent="-457200">
              <a:spcBef>
                <a:spcPts val="2400"/>
              </a:spcBef>
              <a:buFont typeface="+mj-lt"/>
              <a:buAutoNum type="arabicPeriod"/>
            </a:pPr>
            <a:r>
              <a:rPr lang="en-US" dirty="0" err="1"/>
              <a:t>Borkar</a:t>
            </a:r>
            <a:r>
              <a:rPr lang="en-US" dirty="0"/>
              <a:t>, V.C. and Kulkarni, P.R. (2015). IJSIMR. 3. ISSN 2347-3142</a:t>
            </a:r>
          </a:p>
          <a:p>
            <a:pPr>
              <a:lnSpc>
                <a:spcPct val="114000"/>
              </a:lnSpc>
              <a:spcBef>
                <a:spcPts val="2400"/>
              </a:spcBef>
            </a:pPr>
            <a:r>
              <a:rPr lang="en-US" dirty="0"/>
              <a:t>This project was done as part of the Computational Physics 25000 course  for the 2019 autumn quarter at the University of Chicago. For more information, contact me at </a:t>
            </a:r>
            <a:r>
              <a:rPr lang="en-US" dirty="0">
                <a:hlinkClick r:id="rId5"/>
              </a:rPr>
              <a:t>lbaralt@uchicago.edu</a:t>
            </a:r>
            <a:r>
              <a:rPr lang="en-US" dirty="0"/>
              <a:t> or visit the GitHub repository </a:t>
            </a:r>
            <a:r>
              <a:rPr lang="en-US" dirty="0">
                <a:hlinkClick r:id="rId6"/>
              </a:rPr>
              <a:t>https://github.com/lubar13/Final-Project-Equation-of-Pendulum</a:t>
            </a:r>
            <a:r>
              <a:rPr lang="en-US" dirty="0"/>
              <a:t>. </a:t>
            </a:r>
          </a:p>
          <a:p>
            <a:pPr marL="457200" indent="-457200">
              <a:spcBef>
                <a:spcPts val="2400"/>
              </a:spcBef>
              <a:buFont typeface="+mj-lt"/>
              <a:buAutoNum type="arabicPeriod"/>
            </a:pPr>
            <a:endParaRPr lang="en-US" dirty="0"/>
          </a:p>
        </p:txBody>
      </p:sp>
      <mc:AlternateContent xmlns:mc="http://schemas.openxmlformats.org/markup-compatibility/2006">
        <mc:Choice xmlns:a14="http://schemas.microsoft.com/office/drawing/2010/main" Requires="a14">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59674" y="15611676"/>
                <a:ext cx="10056813" cy="16838969"/>
              </a:xfrm>
              <a:solidFill>
                <a:srgbClr val="EAEAEA"/>
              </a:solidFill>
              <a:ln>
                <a:solidFill>
                  <a:schemeClr val="accent4">
                    <a:lumMod val="50000"/>
                  </a:schemeClr>
                </a:solidFill>
              </a:ln>
            </p:spPr>
            <p:txBody>
              <a:bodyPr/>
              <a:lstStyle/>
              <a:p>
                <a:pPr algn="just">
                  <a:lnSpc>
                    <a:spcPct val="114000"/>
                  </a:lnSpc>
                  <a:spcBef>
                    <a:spcPts val="3000"/>
                  </a:spcBef>
                </a:pPr>
                <a:r>
                  <a:rPr lang="en-US" sz="2800" dirty="0">
                    <a:solidFill>
                      <a:schemeClr val="tx1"/>
                    </a:solidFill>
                  </a:rPr>
                  <a:t>In this project, I explore how </a:t>
                </a:r>
                <a:r>
                  <a:rPr lang="en-US" sz="2800" dirty="0" err="1">
                    <a:solidFill>
                      <a:schemeClr val="tx1"/>
                    </a:solidFill>
                  </a:rPr>
                  <a:t>anharmonic</a:t>
                </a:r>
                <a:r>
                  <a:rPr lang="en-US" sz="2800" dirty="0">
                    <a:solidFill>
                      <a:schemeClr val="tx1"/>
                    </a:solidFill>
                  </a:rPr>
                  <a:t> and chaotic behavior progressively arises in pendulum dynamics by simulating the above differential equation. I implement a fourth order Runge-</a:t>
                </a:r>
                <a:r>
                  <a:rPr lang="en-US" sz="2800" dirty="0" err="1">
                    <a:solidFill>
                      <a:schemeClr val="tx1"/>
                    </a:solidFill>
                  </a:rPr>
                  <a:t>Kutta</a:t>
                </a:r>
                <a:r>
                  <a:rPr lang="en-US" sz="2800" dirty="0">
                    <a:solidFill>
                      <a:schemeClr val="tx1"/>
                    </a:solidFill>
                  </a:rPr>
                  <a:t> method in Python, using a time step of 0.001 s for each simulation. </a:t>
                </a:r>
              </a:p>
              <a:p>
                <a:pPr algn="just">
                  <a:lnSpc>
                    <a:spcPct val="114000"/>
                  </a:lnSpc>
                  <a:spcBef>
                    <a:spcPts val="3000"/>
                  </a:spcBef>
                </a:pPr>
                <a:r>
                  <a:rPr lang="en-US" sz="2800" dirty="0">
                    <a:solidFill>
                      <a:schemeClr val="tx1"/>
                    </a:solidFill>
                  </a:rPr>
                  <a:t>By varying the frictional and driving force parameters, </a:t>
                </a:r>
                <a14:m>
                  <m:oMath xmlns:m="http://schemas.openxmlformats.org/officeDocument/2006/math">
                    <m:r>
                      <a:rPr lang="en-US" sz="2800" i="1">
                        <a:solidFill>
                          <a:schemeClr val="tx1"/>
                        </a:solidFill>
                        <a:latin typeface="Cambria Math" panose="02040503050406030204" pitchFamily="18" charset="0"/>
                      </a:rPr>
                      <m:t>𝜒</m:t>
                    </m:r>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𝜂</m:t>
                    </m:r>
                    <m:r>
                      <a:rPr lang="en-US" sz="2800" b="0" i="1" smtClean="0">
                        <a:solidFill>
                          <a:schemeClr val="tx1"/>
                        </a:solidFill>
                        <a:latin typeface="Cambria Math" panose="02040503050406030204" pitchFamily="18" charset="0"/>
                      </a:rPr>
                      <m:t>,  </m:t>
                    </m:r>
                    <m:r>
                      <m:rPr>
                        <m:nor/>
                      </m:rPr>
                      <a:rPr lang="en-US" sz="2800" b="0" i="0" smtClean="0">
                        <a:solidFill>
                          <a:schemeClr val="tx1"/>
                        </a:solidFill>
                        <a:latin typeface="Cambria Math" panose="02040503050406030204" pitchFamily="18" charset="0"/>
                      </a:rPr>
                      <m:t>and</m:t>
                    </m:r>
                    <m:r>
                      <m:rPr>
                        <m:nor/>
                      </m:rPr>
                      <a:rPr lang="en-US" sz="2800" b="0" i="0" smtClean="0">
                        <a:solidFill>
                          <a:schemeClr val="tx1"/>
                        </a:solidFill>
                        <a:latin typeface="Cambria Math" panose="02040503050406030204" pitchFamily="18" charset="0"/>
                      </a:rPr>
                      <m:t>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𝑑</m:t>
                        </m:r>
                      </m:sub>
                    </m:sSub>
                  </m:oMath>
                </a14:m>
                <a:r>
                  <a:rPr lang="en-US" sz="2800" dirty="0">
                    <a:solidFill>
                      <a:schemeClr val="tx1"/>
                    </a:solidFill>
                  </a:rPr>
                  <a:t> for a fixed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𝜔</m:t>
                        </m:r>
                      </m:e>
                      <m:sub>
                        <m:r>
                          <a:rPr lang="en-US" sz="2800" i="1">
                            <a:solidFill>
                              <a:schemeClr val="tx1"/>
                            </a:solidFill>
                            <a:latin typeface="Cambria Math" panose="02040503050406030204" pitchFamily="18" charset="0"/>
                          </a:rPr>
                          <m:t>0</m:t>
                        </m:r>
                      </m:sub>
                    </m:sSub>
                  </m:oMath>
                </a14:m>
                <a:r>
                  <a:rPr lang="en-US" sz="2800" dirty="0">
                    <a:solidFill>
                      <a:schemeClr val="tx1"/>
                    </a:solidFill>
                  </a:rPr>
                  <a:t>, we can study three main cases of oscillations and their corresponding differential equations:</a:t>
                </a:r>
              </a:p>
              <a:p>
                <a:pPr marL="514350" indent="-514350">
                  <a:lnSpc>
                    <a:spcPct val="100000"/>
                  </a:lnSpc>
                  <a:spcBef>
                    <a:spcPts val="3000"/>
                  </a:spcBef>
                  <a:buFont typeface="+mj-lt"/>
                  <a:buAutoNum type="romanUcPeriod"/>
                </a:pPr>
                <a:r>
                  <a:rPr lang="en-US" sz="2800" dirty="0">
                    <a:solidFill>
                      <a:schemeClr val="tx1"/>
                    </a:solidFill>
                  </a:rPr>
                  <a:t>Simple Harmonic Oscillator:</a:t>
                </a:r>
                <a:endParaRPr lang="en-US" sz="2800" b="0" i="1" dirty="0">
                  <a:solidFill>
                    <a:schemeClr val="tx1"/>
                  </a:solidFill>
                  <a:latin typeface="Cambria Math" panose="02040503050406030204" pitchFamily="18" charset="0"/>
                </a:endParaRPr>
              </a:p>
              <a:p>
                <a:pPr>
                  <a:lnSpc>
                    <a:spcPct val="100000"/>
                  </a:lnSpc>
                </a:pPr>
                <a14:m>
                  <m:oMathPara xmlns:m="http://schemas.openxmlformats.org/officeDocument/2006/math">
                    <m:oMathParaPr>
                      <m:jc m:val="right"/>
                    </m:oMathParaPr>
                    <m:oMath xmlns:m="http://schemas.openxmlformats.org/officeDocument/2006/math">
                      <m:acc>
                        <m:accPr>
                          <m:chr m:val="̈"/>
                          <m:ctrlPr>
                            <a:rPr lang="en-US" sz="2400" b="0" i="1" dirty="0" smtClean="0">
                              <a:solidFill>
                                <a:schemeClr val="tx1"/>
                              </a:solidFill>
                              <a:latin typeface="Cambria Math" panose="02040503050406030204" pitchFamily="18" charset="0"/>
                            </a:rPr>
                          </m:ctrlPr>
                        </m:accPr>
                        <m:e>
                          <m:r>
                            <a:rPr lang="en-US" sz="2400" b="0" i="1" dirty="0" smtClean="0">
                              <a:solidFill>
                                <a:schemeClr val="tx1"/>
                              </a:solidFill>
                              <a:latin typeface="Cambria Math" panose="02040503050406030204" pitchFamily="18" charset="0"/>
                            </a:rPr>
                            <m:t>𝜙</m:t>
                          </m:r>
                        </m:e>
                      </m:acc>
                      <m:r>
                        <a:rPr lang="en-US" sz="2400" b="0" i="1" dirty="0" smtClean="0">
                          <a:solidFill>
                            <a:schemeClr val="tx1"/>
                          </a:solidFill>
                          <a:latin typeface="Cambria Math" panose="02040503050406030204" pitchFamily="18" charset="0"/>
                        </a:rPr>
                        <m:t>=−</m:t>
                      </m:r>
                      <m:sSubSup>
                        <m:sSubSupPr>
                          <m:ctrlPr>
                            <a:rPr lang="en-US" sz="2400" b="0" i="1" dirty="0" smtClean="0">
                              <a:solidFill>
                                <a:schemeClr val="tx1"/>
                              </a:solidFill>
                              <a:latin typeface="Cambria Math" panose="02040503050406030204" pitchFamily="18" charset="0"/>
                            </a:rPr>
                          </m:ctrlPr>
                        </m:sSubSupPr>
                        <m:e>
                          <m:r>
                            <a:rPr lang="en-US" sz="2400" b="0" i="1" dirty="0" smtClean="0">
                              <a:solidFill>
                                <a:schemeClr val="tx1"/>
                              </a:solidFill>
                              <a:latin typeface="Cambria Math" panose="02040503050406030204" pitchFamily="18" charset="0"/>
                            </a:rPr>
                            <m:t>𝜔</m:t>
                          </m:r>
                        </m:e>
                        <m:sub>
                          <m:r>
                            <a:rPr lang="en-US" sz="2400" b="0" i="1" dirty="0" smtClean="0">
                              <a:solidFill>
                                <a:schemeClr val="tx1"/>
                              </a:solidFill>
                              <a:latin typeface="Cambria Math" panose="02040503050406030204" pitchFamily="18" charset="0"/>
                            </a:rPr>
                            <m:t>0</m:t>
                          </m:r>
                        </m:sub>
                        <m:sup>
                          <m:r>
                            <a:rPr lang="en-US" sz="2400" b="0" i="1" dirty="0" smtClean="0">
                              <a:solidFill>
                                <a:schemeClr val="tx1"/>
                              </a:solidFill>
                              <a:latin typeface="Cambria Math" panose="02040503050406030204" pitchFamily="18" charset="0"/>
                            </a:rPr>
                            <m:t>2</m:t>
                          </m:r>
                        </m:sup>
                      </m:sSubSup>
                      <m:r>
                        <a:rPr lang="en-US" sz="2400" b="0" i="1" dirty="0" smtClean="0">
                          <a:solidFill>
                            <a:schemeClr val="tx1"/>
                          </a:solidFill>
                          <a:latin typeface="Cambria Math" panose="02040503050406030204" pitchFamily="18" charset="0"/>
                        </a:rPr>
                        <m:t>𝜙</m:t>
                      </m:r>
                      <m:r>
                        <a:rPr lang="en-US" sz="2400" b="0" i="1" dirty="0" smtClean="0">
                          <a:solidFill>
                            <a:schemeClr val="tx1"/>
                          </a:solidFill>
                          <a:latin typeface="Cambria Math" panose="02040503050406030204" pitchFamily="18" charset="0"/>
                        </a:rPr>
                        <m:t>−2</m:t>
                      </m:r>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𝜔</m:t>
                          </m:r>
                        </m:e>
                        <m:sub>
                          <m:r>
                            <a:rPr lang="en-US" sz="2400" i="1">
                              <a:solidFill>
                                <a:schemeClr val="tx1"/>
                              </a:solidFill>
                              <a:latin typeface="Cambria Math" panose="02040503050406030204" pitchFamily="18" charset="0"/>
                            </a:rPr>
                            <m:t>0</m:t>
                          </m:r>
                        </m:sub>
                      </m:sSub>
                      <m:r>
                        <a:rPr lang="en-US" sz="2400" i="1" smtClean="0">
                          <a:solidFill>
                            <a:schemeClr val="tx1"/>
                          </a:solidFill>
                          <a:latin typeface="Cambria Math" panose="02040503050406030204" pitchFamily="18" charset="0"/>
                        </a:rPr>
                        <m:t>𝜒</m:t>
                      </m:r>
                      <m:acc>
                        <m:accPr>
                          <m:chr m:val="̇"/>
                          <m:ctrlPr>
                            <a:rPr lang="en-US" sz="2400" b="0" i="1" dirty="0" smtClean="0">
                              <a:solidFill>
                                <a:schemeClr val="tx1"/>
                              </a:solidFill>
                              <a:latin typeface="Cambria Math" panose="02040503050406030204" pitchFamily="18" charset="0"/>
                            </a:rPr>
                          </m:ctrlPr>
                        </m:accPr>
                        <m:e>
                          <m:r>
                            <a:rPr lang="en-US" sz="2400" b="0" i="1" dirty="0" smtClean="0">
                              <a:solidFill>
                                <a:schemeClr val="tx1"/>
                              </a:solidFill>
                              <a:latin typeface="Cambria Math" panose="02040503050406030204" pitchFamily="18" charset="0"/>
                            </a:rPr>
                            <m:t>𝜙</m:t>
                          </m:r>
                        </m:e>
                      </m:acc>
                    </m:oMath>
                  </m:oMathPara>
                </a14:m>
                <a:br>
                  <a:rPr lang="en-US" sz="2800" dirty="0">
                    <a:solidFill>
                      <a:schemeClr val="tx1"/>
                    </a:solidFill>
                  </a:rPr>
                </a:br>
                <a:endParaRPr lang="en-US" sz="2800" dirty="0">
                  <a:solidFill>
                    <a:schemeClr val="tx1"/>
                  </a:solidFill>
                </a:endParaRPr>
              </a:p>
              <a:p>
                <a:pPr>
                  <a:lnSpc>
                    <a:spcPct val="100000"/>
                  </a:lnSpc>
                </a:pPr>
                <a:br>
                  <a:rPr lang="en-US" dirty="0">
                    <a:solidFill>
                      <a:schemeClr val="tx1"/>
                    </a:solidFill>
                  </a:rPr>
                </a:br>
                <a:br>
                  <a:rPr lang="en-US" dirty="0">
                    <a:solidFill>
                      <a:schemeClr val="tx1"/>
                    </a:solidFill>
                  </a:rPr>
                </a:br>
                <a:endParaRPr lang="en-US" dirty="0">
                  <a:solidFill>
                    <a:schemeClr val="tx1"/>
                  </a:solidFill>
                </a:endParaRPr>
              </a:p>
              <a:p>
                <a:pPr marL="514350" indent="-514350">
                  <a:lnSpc>
                    <a:spcPct val="100000"/>
                  </a:lnSpc>
                  <a:buFont typeface="+mj-lt"/>
                  <a:buAutoNum type="romanUcPeriod" startAt="2"/>
                </a:pPr>
                <a:endParaRPr lang="en-US" sz="2800" dirty="0">
                  <a:solidFill>
                    <a:schemeClr val="tx1"/>
                  </a:solidFill>
                </a:endParaRPr>
              </a:p>
              <a:p>
                <a:pPr marL="514350" indent="-514350">
                  <a:lnSpc>
                    <a:spcPct val="100000"/>
                  </a:lnSpc>
                  <a:buFont typeface="+mj-lt"/>
                  <a:buAutoNum type="romanUcPeriod" startAt="2"/>
                </a:pPr>
                <a:r>
                  <a:rPr lang="en-US" sz="2800" dirty="0" err="1">
                    <a:solidFill>
                      <a:schemeClr val="tx1"/>
                    </a:solidFill>
                  </a:rPr>
                  <a:t>Anharmonic</a:t>
                </a:r>
                <a:r>
                  <a:rPr lang="en-US" sz="2800" dirty="0">
                    <a:solidFill>
                      <a:schemeClr val="tx1"/>
                    </a:solidFill>
                  </a:rPr>
                  <a:t> Oscillator:</a:t>
                </a:r>
                <a:br>
                  <a:rPr lang="en-US" sz="2800" dirty="0">
                    <a:solidFill>
                      <a:schemeClr val="tx1"/>
                    </a:solidFill>
                  </a:rPr>
                </a:br>
                <a14:m>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𝜙</m:t>
                        </m:r>
                      </m:e>
                    </m:acc>
                    <m:r>
                      <a:rPr lang="en-US" sz="2400" b="0" i="1" dirty="0" smtClean="0">
                        <a:solidFill>
                          <a:schemeClr val="tx1"/>
                        </a:solidFill>
                        <a:latin typeface="Cambria Math" panose="02040503050406030204" pitchFamily="18" charset="0"/>
                      </a:rPr>
                      <m:t>=−</m:t>
                    </m:r>
                    <m:sSubSup>
                      <m:sSubSupPr>
                        <m:ctrlPr>
                          <a:rPr lang="en-US" sz="2400" b="0" i="1" dirty="0" smtClean="0">
                            <a:solidFill>
                              <a:schemeClr val="tx1"/>
                            </a:solidFill>
                            <a:latin typeface="Cambria Math" panose="02040503050406030204" pitchFamily="18" charset="0"/>
                          </a:rPr>
                        </m:ctrlPr>
                      </m:sSubSupPr>
                      <m:e>
                        <m:r>
                          <a:rPr lang="en-US" sz="2400" b="0" i="1" dirty="0" smtClean="0">
                            <a:solidFill>
                              <a:schemeClr val="tx1"/>
                            </a:solidFill>
                            <a:latin typeface="Cambria Math" panose="02040503050406030204" pitchFamily="18" charset="0"/>
                          </a:rPr>
                          <m:t>𝜔</m:t>
                        </m:r>
                      </m:e>
                      <m:sub>
                        <m:r>
                          <a:rPr lang="en-US" sz="2400" b="0" i="1" dirty="0" smtClean="0">
                            <a:solidFill>
                              <a:schemeClr val="tx1"/>
                            </a:solidFill>
                            <a:latin typeface="Cambria Math" panose="02040503050406030204" pitchFamily="18" charset="0"/>
                          </a:rPr>
                          <m:t>0</m:t>
                        </m:r>
                      </m:sub>
                      <m:sup>
                        <m:r>
                          <a:rPr lang="en-US" sz="2400" b="0" i="1" dirty="0" smtClean="0">
                            <a:solidFill>
                              <a:schemeClr val="tx1"/>
                            </a:solidFill>
                            <a:latin typeface="Cambria Math" panose="02040503050406030204" pitchFamily="18" charset="0"/>
                          </a:rPr>
                          <m:t>2</m:t>
                        </m:r>
                      </m:sup>
                    </m:sSubSup>
                    <m:r>
                      <m:rPr>
                        <m:nor/>
                      </m:rPr>
                      <a:rPr lang="en-US" sz="2400" b="0" i="0" dirty="0" smtClean="0">
                        <a:solidFill>
                          <a:schemeClr val="tx1"/>
                        </a:solidFill>
                        <a:latin typeface="Cambria Math" panose="02040503050406030204" pitchFamily="18" charset="0"/>
                      </a:rPr>
                      <m:t>sin</m:t>
                    </m:r>
                    <m:d>
                      <m:dPr>
                        <m:ctrlPr>
                          <a:rPr lang="en-US" sz="2400" b="0" i="1" dirty="0" smtClean="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𝜙</m:t>
                        </m:r>
                      </m:e>
                    </m:d>
                    <m:r>
                      <a:rPr lang="en-US" sz="2400" b="0" i="1" dirty="0"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2</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𝜔</m:t>
                        </m:r>
                      </m:e>
                      <m:sub>
                        <m:r>
                          <a:rPr lang="en-US" sz="2400" i="1">
                            <a:solidFill>
                              <a:schemeClr val="tx1"/>
                            </a:solidFill>
                            <a:latin typeface="Cambria Math" panose="02040503050406030204" pitchFamily="18" charset="0"/>
                          </a:rPr>
                          <m:t>0</m:t>
                        </m:r>
                      </m:sub>
                    </m:sSub>
                    <m:r>
                      <a:rPr lang="en-US" sz="2400" i="1">
                        <a:solidFill>
                          <a:schemeClr val="tx1"/>
                        </a:solidFill>
                        <a:latin typeface="Cambria Math" panose="02040503050406030204" pitchFamily="18" charset="0"/>
                      </a:rPr>
                      <m:t>𝜒</m:t>
                    </m:r>
                    <m:acc>
                      <m:accPr>
                        <m:chr m:val="̇"/>
                        <m:ctrlPr>
                          <a:rPr lang="en-US" sz="2400" b="0" i="1" dirty="0" smtClean="0">
                            <a:solidFill>
                              <a:schemeClr val="tx1"/>
                            </a:solidFill>
                            <a:latin typeface="Cambria Math" panose="02040503050406030204" pitchFamily="18" charset="0"/>
                          </a:rPr>
                        </m:ctrlPr>
                      </m:accPr>
                      <m:e>
                        <m:r>
                          <a:rPr lang="en-US" sz="2400" b="0" i="1" dirty="0" smtClean="0">
                            <a:solidFill>
                              <a:schemeClr val="tx1"/>
                            </a:solidFill>
                            <a:latin typeface="Cambria Math" panose="02040503050406030204" pitchFamily="18" charset="0"/>
                          </a:rPr>
                          <m:t>𝜙</m:t>
                        </m:r>
                      </m:e>
                    </m:acc>
                  </m:oMath>
                </a14:m>
                <a:br>
                  <a:rPr lang="en-US" i="1" dirty="0">
                    <a:solidFill>
                      <a:schemeClr val="tx1"/>
                    </a:solidFill>
                    <a:latin typeface="Cambria Math" panose="02040503050406030204" pitchFamily="18" charset="0"/>
                  </a:rPr>
                </a:br>
                <a:endParaRPr lang="en-US" i="1" dirty="0">
                  <a:solidFill>
                    <a:schemeClr val="tx1"/>
                  </a:solidFill>
                  <a:latin typeface="Cambria Math" panose="02040503050406030204" pitchFamily="18" charset="0"/>
                </a:endParaRPr>
              </a:p>
              <a:p>
                <a:pPr>
                  <a:lnSpc>
                    <a:spcPct val="100000"/>
                  </a:lnSpc>
                </a:pPr>
                <a:endParaRPr lang="en-US" i="1" dirty="0">
                  <a:solidFill>
                    <a:schemeClr val="tx1"/>
                  </a:solidFill>
                  <a:latin typeface="Cambria Math" panose="02040503050406030204" pitchFamily="18" charset="0"/>
                </a:endParaRPr>
              </a:p>
              <a:p>
                <a:pPr>
                  <a:lnSpc>
                    <a:spcPct val="100000"/>
                  </a:lnSpc>
                </a:pPr>
                <a:endParaRPr lang="en-US" sz="2800" dirty="0">
                  <a:solidFill>
                    <a:schemeClr val="tx1"/>
                  </a:solidFill>
                  <a:latin typeface="Cambria Math" panose="02040503050406030204" pitchFamily="18" charset="0"/>
                </a:endParaRPr>
              </a:p>
              <a:p>
                <a:pPr marL="514350" indent="-514350">
                  <a:lnSpc>
                    <a:spcPct val="100000"/>
                  </a:lnSpc>
                  <a:buFont typeface="+mj-lt"/>
                  <a:buAutoNum type="romanUcPeriod" startAt="3"/>
                </a:pPr>
                <a:r>
                  <a:rPr lang="en-US" sz="2800" dirty="0">
                    <a:solidFill>
                      <a:schemeClr val="tx1"/>
                    </a:solidFill>
                    <a:latin typeface="Cambria Math" panose="02040503050406030204" pitchFamily="18" charset="0"/>
                  </a:rPr>
                  <a:t>Chaotic Oscillator:</a:t>
                </a:r>
                <a:br>
                  <a:rPr lang="en-US" sz="2800" dirty="0">
                    <a:solidFill>
                      <a:schemeClr val="tx1"/>
                    </a:solidFill>
                    <a:latin typeface="Cambria Math" panose="02040503050406030204" pitchFamily="18" charset="0"/>
                  </a:rPr>
                </a:br>
                <a14:m>
                  <m:oMath xmlns:m="http://schemas.openxmlformats.org/officeDocument/2006/math">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𝜙</m:t>
                        </m:r>
                      </m:e>
                    </m:acc>
                    <m:r>
                      <a:rPr lang="en-US" sz="2400" i="1">
                        <a:solidFill>
                          <a:schemeClr val="tx1"/>
                        </a:solidFill>
                        <a:latin typeface="Cambria Math" panose="02040503050406030204" pitchFamily="18" charset="0"/>
                      </a:rPr>
                      <m:t>=−</m:t>
                    </m:r>
                    <m:r>
                      <m:rPr>
                        <m:nor/>
                      </m:rPr>
                      <a:rPr lang="en-US" sz="2400">
                        <a:solidFill>
                          <a:schemeClr val="tx1"/>
                        </a:solidFill>
                        <a:latin typeface="Cambria Math" panose="02040503050406030204" pitchFamily="18" charset="0"/>
                      </a:rPr>
                      <m:t>sin</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𝜙</m:t>
                        </m:r>
                      </m:e>
                    </m:d>
                    <m:d>
                      <m:dPr>
                        <m:ctrlPr>
                          <a:rPr lang="en-US" sz="2400" b="0" i="1" smtClean="0">
                            <a:solidFill>
                              <a:schemeClr val="tx1"/>
                            </a:solidFill>
                            <a:latin typeface="Cambria Math" panose="02040503050406030204" pitchFamily="18" charset="0"/>
                          </a:rPr>
                        </m:ctrlPr>
                      </m:dPr>
                      <m:e>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𝜔</m:t>
                            </m:r>
                          </m:e>
                          <m:sub>
                            <m:r>
                              <a:rPr lang="en-US" sz="2400" i="1">
                                <a:solidFill>
                                  <a:schemeClr val="tx1"/>
                                </a:solidFill>
                                <a:latin typeface="Cambria Math" panose="02040503050406030204" pitchFamily="18" charset="0"/>
                              </a:rPr>
                              <m:t>0</m:t>
                            </m:r>
                          </m:sub>
                          <m:sup>
                            <m:r>
                              <a:rPr lang="en-US" sz="2400" i="1">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𝜂</m:t>
                        </m:r>
                        <m:r>
                          <m:rPr>
                            <m:nor/>
                          </m:rPr>
                          <a:rPr lang="en-US" sz="2400">
                            <a:solidFill>
                              <a:schemeClr val="tx1"/>
                            </a:solidFill>
                            <a:latin typeface="Cambria Math" panose="02040503050406030204" pitchFamily="18" charset="0"/>
                          </a:rPr>
                          <m:t>cos</m:t>
                        </m:r>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𝜔</m:t>
                                </m:r>
                              </m:e>
                              <m:sub>
                                <m:r>
                                  <a:rPr lang="en-US" sz="2400" i="1">
                                    <a:solidFill>
                                      <a:schemeClr val="tx1"/>
                                    </a:solidFill>
                                    <a:latin typeface="Cambria Math" panose="02040503050406030204" pitchFamily="18" charset="0"/>
                                  </a:rPr>
                                  <m:t>𝑑</m:t>
                                </m:r>
                              </m:sub>
                            </m:sSub>
                            <m:r>
                              <a:rPr lang="en-US" sz="2400" i="1">
                                <a:solidFill>
                                  <a:schemeClr val="tx1"/>
                                </a:solidFill>
                                <a:latin typeface="Cambria Math" panose="02040503050406030204" pitchFamily="18" charset="0"/>
                              </a:rPr>
                              <m:t>𝑡</m:t>
                            </m:r>
                          </m:e>
                        </m:d>
                      </m:e>
                    </m:d>
                    <m:r>
                      <a:rPr lang="en-US" sz="2400" b="0" i="1" smtClean="0">
                        <a:solidFill>
                          <a:schemeClr val="tx1"/>
                        </a:solidFill>
                        <a:latin typeface="Cambria Math" panose="02040503050406030204" pitchFamily="18" charset="0"/>
                      </a:rPr>
                      <m:t>−2</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𝜒</m:t>
                    </m:r>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𝜙</m:t>
                        </m:r>
                      </m:e>
                    </m:acc>
                  </m:oMath>
                </a14:m>
                <a:endParaRPr lang="en-US" dirty="0">
                  <a:solidFill>
                    <a:schemeClr val="tx1"/>
                  </a:solidFill>
                  <a:latin typeface="Cambria Math" panose="02040503050406030204" pitchFamily="18" charset="0"/>
                </a:endParaRPr>
              </a:p>
              <a:p>
                <a:pPr marL="514350" indent="-514350">
                  <a:lnSpc>
                    <a:spcPct val="100000"/>
                  </a:lnSpc>
                  <a:buFont typeface="+mj-lt"/>
                  <a:buAutoNum type="romanUcPeriod" startAt="2"/>
                </a:pPr>
                <a:endParaRPr lang="en-US" dirty="0">
                  <a:solidFill>
                    <a:schemeClr val="tx1"/>
                  </a:solidFill>
                </a:endParaRPr>
              </a:p>
              <a:p>
                <a:pPr lvl="1" indent="0" algn="ctr">
                  <a:lnSpc>
                    <a:spcPct val="100000"/>
                  </a:lnSpc>
                  <a:buNone/>
                </a:pPr>
                <a:endParaRPr lang="en-US" dirty="0">
                  <a:solidFill>
                    <a:schemeClr val="tx1"/>
                  </a:solidFill>
                </a:endParaRPr>
              </a:p>
              <a:p>
                <a:pPr lvl="1" indent="0">
                  <a:lnSpc>
                    <a:spcPct val="100000"/>
                  </a:lnSpc>
                  <a:buNone/>
                </a:pPr>
                <a:endParaRPr lang="en-US" dirty="0">
                  <a:solidFill>
                    <a:schemeClr val="tx1"/>
                  </a:solidFill>
                </a:endParaRPr>
              </a:p>
            </p:txBody>
          </p:sp>
        </mc:Choice>
        <mc:Fallback>
          <p:sp>
            <p:nvSpPr>
              <p:cNvPr id="100" name="Text Placeholder 99">
                <a:extLst>
                  <a:ext uri="{FF2B5EF4-FFF2-40B4-BE49-F238E27FC236}">
                    <a16:creationId xmlns:a16="http://schemas.microsoft.com/office/drawing/2014/main" id="{E1D63EAF-47F9-774B-9E42-7734CFFDC91E}"/>
                  </a:ext>
                </a:extLst>
              </p:cNvPr>
              <p:cNvSpPr>
                <a:spLocks noGrp="1" noRot="1" noChangeAspect="1" noMove="1" noResize="1" noEditPoints="1" noAdjustHandles="1" noChangeArrowheads="1" noChangeShapeType="1" noTextEdit="1"/>
              </p:cNvSpPr>
              <p:nvPr>
                <p:ph type="body" sz="quarter" idx="96"/>
              </p:nvPr>
            </p:nvSpPr>
            <p:spPr>
              <a:xfrm>
                <a:off x="459674" y="15611676"/>
                <a:ext cx="10056813" cy="16838969"/>
              </a:xfrm>
              <a:blipFill>
                <a:blip r:embed="rId7"/>
                <a:stretch>
                  <a:fillRect/>
                </a:stretch>
              </a:blipFill>
              <a:ln>
                <a:solidFill>
                  <a:schemeClr val="accent4">
                    <a:lumMod val="50000"/>
                  </a:schemeClr>
                </a:solidFill>
              </a:ln>
            </p:spPr>
            <p:txBody>
              <a:bodyPr/>
              <a:lstStyle/>
              <a:p>
                <a:r>
                  <a:rPr lang="en-US">
                    <a:noFill/>
                  </a:rPr>
                  <a:t> </a:t>
                </a:r>
              </a:p>
            </p:txBody>
          </p:sp>
        </mc:Fallback>
      </mc:AlternateContent>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xfrm>
            <a:off x="5932593" y="821628"/>
            <a:ext cx="31998968" cy="3890392"/>
          </a:xfrm>
          <a:solidFill>
            <a:srgbClr val="EAEAEA"/>
          </a:solidFill>
          <a:ln>
            <a:solidFill>
              <a:schemeClr val="accent4">
                <a:lumMod val="50000"/>
              </a:schemeClr>
            </a:solidFill>
          </a:ln>
        </p:spPr>
        <p:txBody>
          <a:bodyPr>
            <a:normAutofit/>
          </a:bodyPr>
          <a:lstStyle/>
          <a:p>
            <a:pPr>
              <a:spcBef>
                <a:spcPts val="3000"/>
              </a:spcBef>
            </a:pPr>
            <a:r>
              <a:rPr lang="en-US" sz="9600" dirty="0">
                <a:latin typeface="Helvetica Neue" panose="02000503000000020004" pitchFamily="2" charset="0"/>
                <a:ea typeface="Helvetica Neue" panose="02000503000000020004" pitchFamily="2" charset="0"/>
                <a:cs typeface="Helvetica Neue" panose="02000503000000020004" pitchFamily="2" charset="0"/>
              </a:rPr>
              <a:t>Pendulum Dynamics: From Harmony to Chaos</a:t>
            </a:r>
          </a:p>
          <a:p>
            <a:pPr>
              <a:spcBef>
                <a:spcPts val="3000"/>
              </a:spcBef>
            </a:pPr>
            <a:r>
              <a:rPr lang="en-US" sz="6000" dirty="0">
                <a:latin typeface="Helvetica Neue" panose="02000503000000020004" pitchFamily="2" charset="0"/>
                <a:ea typeface="Helvetica Neue" panose="02000503000000020004" pitchFamily="2" charset="0"/>
                <a:cs typeface="Helvetica Neue" panose="02000503000000020004" pitchFamily="2" charset="0"/>
              </a:rPr>
              <a:t>Lucas Baralt Nazario</a:t>
            </a:r>
          </a:p>
          <a:p>
            <a:pPr>
              <a:spcBef>
                <a:spcPts val="3600"/>
              </a:spcBef>
            </a:pPr>
            <a:r>
              <a:rPr lang="en-US" sz="5400" dirty="0">
                <a:latin typeface="Helvetica Neue" panose="02000503000000020004" pitchFamily="2" charset="0"/>
                <a:ea typeface="Helvetica Neue" panose="02000503000000020004" pitchFamily="2" charset="0"/>
                <a:cs typeface="Helvetica Neue" panose="02000503000000020004" pitchFamily="2" charset="0"/>
              </a:rPr>
              <a:t>Department of Physics, The University of Chicago</a:t>
            </a:r>
          </a:p>
        </p:txBody>
      </p:sp>
      <p:sp>
        <p:nvSpPr>
          <p:cNvPr id="36" name="Text Placeholder 90">
            <a:extLst>
              <a:ext uri="{FF2B5EF4-FFF2-40B4-BE49-F238E27FC236}">
                <a16:creationId xmlns:a16="http://schemas.microsoft.com/office/drawing/2014/main" id="{48A7AC09-BD9B-A345-A71D-310A37552380}"/>
              </a:ext>
            </a:extLst>
          </p:cNvPr>
          <p:cNvSpPr txBox="1">
            <a:spLocks/>
          </p:cNvSpPr>
          <p:nvPr/>
        </p:nvSpPr>
        <p:spPr>
          <a:xfrm>
            <a:off x="11472262" y="14329677"/>
            <a:ext cx="20974055" cy="697106"/>
          </a:xfrm>
          <a:prstGeom prst="rect">
            <a:avLst/>
          </a:prstGeom>
          <a:solidFill>
            <a:srgbClr val="FFAF79"/>
          </a:solidFill>
          <a:ln>
            <a:solidFill>
              <a:schemeClr val="accent5">
                <a:lumMod val="50000"/>
              </a:schemeClr>
            </a:solidFill>
          </a:ln>
        </p:spPr>
        <p:txBody>
          <a:bodyPr vert="horz" lIns="91436" tIns="91436" rIns="91436" bIns="91436" rtlCol="0" anchor="ctr" anchorCtr="0">
            <a:spAutoFit/>
          </a:bodyPr>
          <a:lstStyle>
            <a:lvl1pPr marL="0" indent="0" algn="ctr" defTabSz="4389120" rtl="0" eaLnBrk="1" latinLnBrk="0" hangingPunct="1">
              <a:lnSpc>
                <a:spcPct val="90000"/>
              </a:lnSpc>
              <a:spcBef>
                <a:spcPts val="48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u="none" dirty="0">
                <a:latin typeface="Helvetica Neue" panose="02000503000000020004" pitchFamily="2" charset="0"/>
                <a:ea typeface="Helvetica Neue" panose="02000503000000020004" pitchFamily="2" charset="0"/>
                <a:cs typeface="Helvetica Neue" panose="02000503000000020004" pitchFamily="2" charset="0"/>
              </a:rPr>
              <a:t>The </a:t>
            </a:r>
            <a:r>
              <a:rPr lang="en-US" u="none" dirty="0" err="1">
                <a:latin typeface="Helvetica Neue" panose="02000503000000020004" pitchFamily="2" charset="0"/>
                <a:ea typeface="Helvetica Neue" panose="02000503000000020004" pitchFamily="2" charset="0"/>
                <a:cs typeface="Helvetica Neue" panose="02000503000000020004" pitchFamily="2" charset="0"/>
              </a:rPr>
              <a:t>Anharmonic</a:t>
            </a:r>
            <a:r>
              <a:rPr lang="en-US" u="none" dirty="0">
                <a:latin typeface="Helvetica Neue" panose="02000503000000020004" pitchFamily="2" charset="0"/>
                <a:ea typeface="Helvetica Neue" panose="02000503000000020004" pitchFamily="2" charset="0"/>
                <a:cs typeface="Helvetica Neue" panose="02000503000000020004" pitchFamily="2" charset="0"/>
              </a:rPr>
              <a:t> Oscillator</a:t>
            </a:r>
          </a:p>
        </p:txBody>
      </p:sp>
      <mc:AlternateContent xmlns:mc="http://schemas.openxmlformats.org/markup-compatibility/2006">
        <mc:Choice xmlns:a14="http://schemas.microsoft.com/office/drawing/2010/main" Requires="a14">
          <p:sp>
            <p:nvSpPr>
              <p:cNvPr id="37" name="Text Placeholder 89">
                <a:extLst>
                  <a:ext uri="{FF2B5EF4-FFF2-40B4-BE49-F238E27FC236}">
                    <a16:creationId xmlns:a16="http://schemas.microsoft.com/office/drawing/2014/main" id="{A9A36B7B-F10F-704C-8CED-B5A530088F29}"/>
                  </a:ext>
                </a:extLst>
              </p:cNvPr>
              <p:cNvSpPr txBox="1">
                <a:spLocks/>
              </p:cNvSpPr>
              <p:nvPr/>
            </p:nvSpPr>
            <p:spPr>
              <a:xfrm>
                <a:off x="11466362" y="15144161"/>
                <a:ext cx="7006087" cy="2387876"/>
              </a:xfrm>
              <a:prstGeom prst="rect">
                <a:avLst/>
              </a:prstGeom>
              <a:solidFill>
                <a:srgbClr val="EAEAEA"/>
              </a:solidFill>
              <a:ln>
                <a:solidFill>
                  <a:schemeClr val="accent4">
                    <a:lumMod val="50000"/>
                  </a:schemeClr>
                </a:solidFill>
              </a:ln>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pPr>
                <a:r>
                  <a:rPr lang="en-US" sz="2800" dirty="0">
                    <a:solidFill>
                      <a:schemeClr val="tx1"/>
                    </a:solidFill>
                  </a:rPr>
                  <a:t>As the initial displacement is further increased, higher order terms in the </a:t>
                </a:r>
                <a14:m>
                  <m:oMath xmlns:m="http://schemas.openxmlformats.org/officeDocument/2006/math">
                    <m:r>
                      <m:rPr>
                        <m:nor/>
                      </m:rPr>
                      <a:rPr lang="en-US" sz="2800" b="0" i="0" smtClean="0">
                        <a:solidFill>
                          <a:schemeClr val="tx1"/>
                        </a:solidFill>
                        <a:latin typeface="Cambria Math" panose="02040503050406030204" pitchFamily="18" charset="0"/>
                      </a:rPr>
                      <m:t>sin</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𝜙</m:t>
                    </m:r>
                    <m:r>
                      <a:rPr lang="en-US" sz="2800" b="0" i="1" smtClean="0">
                        <a:solidFill>
                          <a:schemeClr val="tx1"/>
                        </a:solidFill>
                        <a:latin typeface="Cambria Math" panose="02040503050406030204" pitchFamily="18" charset="0"/>
                      </a:rPr>
                      <m:t>)</m:t>
                    </m:r>
                  </m:oMath>
                </a14:m>
                <a:r>
                  <a:rPr lang="en-US" sz="2800" dirty="0">
                    <a:solidFill>
                      <a:schemeClr val="tx1"/>
                    </a:solidFill>
                  </a:rPr>
                  <a:t> term become dominant. While periodic, the behavior is no longer harmonic [].  </a:t>
                </a:r>
              </a:p>
            </p:txBody>
          </p:sp>
        </mc:Choice>
        <mc:Fallback>
          <p:sp>
            <p:nvSpPr>
              <p:cNvPr id="37" name="Text Placeholder 89">
                <a:extLst>
                  <a:ext uri="{FF2B5EF4-FFF2-40B4-BE49-F238E27FC236}">
                    <a16:creationId xmlns:a16="http://schemas.microsoft.com/office/drawing/2014/main" id="{A9A36B7B-F10F-704C-8CED-B5A530088F29}"/>
                  </a:ext>
                </a:extLst>
              </p:cNvPr>
              <p:cNvSpPr txBox="1">
                <a:spLocks noRot="1" noChangeAspect="1" noMove="1" noResize="1" noEditPoints="1" noAdjustHandles="1" noChangeArrowheads="1" noChangeShapeType="1" noTextEdit="1"/>
              </p:cNvSpPr>
              <p:nvPr/>
            </p:nvSpPr>
            <p:spPr>
              <a:xfrm>
                <a:off x="11466362" y="15144161"/>
                <a:ext cx="7006087" cy="2387876"/>
              </a:xfrm>
              <a:prstGeom prst="rect">
                <a:avLst/>
              </a:prstGeom>
              <a:blipFill>
                <a:blip r:embed="rId8"/>
                <a:stretch>
                  <a:fillRect/>
                </a:stretch>
              </a:blipFill>
              <a:ln>
                <a:solidFill>
                  <a:schemeClr val="accent4">
                    <a:lumMod val="50000"/>
                  </a:schemeClr>
                </a:solidFill>
              </a:ln>
            </p:spPr>
            <p:txBody>
              <a:bodyPr/>
              <a:lstStyle/>
              <a:p>
                <a:r>
                  <a:rPr lang="en-US">
                    <a:noFill/>
                  </a:rPr>
                  <a:t> </a:t>
                </a:r>
              </a:p>
            </p:txBody>
          </p:sp>
        </mc:Fallback>
      </mc:AlternateContent>
      <p:pic>
        <p:nvPicPr>
          <p:cNvPr id="34" name="Picture 33">
            <a:extLst>
              <a:ext uri="{FF2B5EF4-FFF2-40B4-BE49-F238E27FC236}">
                <a16:creationId xmlns:a16="http://schemas.microsoft.com/office/drawing/2014/main" id="{ABBDECF5-BDE1-6145-A84F-294830BD93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223" y="27957971"/>
            <a:ext cx="7386588" cy="5143832"/>
          </a:xfrm>
          <a:prstGeom prst="rect">
            <a:avLst/>
          </a:prstGeom>
        </p:spPr>
      </p:pic>
      <p:sp>
        <p:nvSpPr>
          <p:cNvPr id="54" name="Text Placeholder 89">
            <a:extLst>
              <a:ext uri="{FF2B5EF4-FFF2-40B4-BE49-F238E27FC236}">
                <a16:creationId xmlns:a16="http://schemas.microsoft.com/office/drawing/2014/main" id="{249576E7-3750-0245-AA4D-B17D9B32E321}"/>
              </a:ext>
            </a:extLst>
          </p:cNvPr>
          <p:cNvSpPr txBox="1">
            <a:spLocks/>
          </p:cNvSpPr>
          <p:nvPr/>
        </p:nvSpPr>
        <p:spPr>
          <a:xfrm>
            <a:off x="18472449" y="15144161"/>
            <a:ext cx="6829427" cy="2387876"/>
          </a:xfrm>
          <a:prstGeom prst="rect">
            <a:avLst/>
          </a:prstGeom>
          <a:solidFill>
            <a:srgbClr val="EAEAEA"/>
          </a:solidFill>
          <a:ln>
            <a:solidFill>
              <a:schemeClr val="accent4">
                <a:lumMod val="50000"/>
              </a:schemeClr>
            </a:solidFill>
          </a:ln>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pPr>
            <a:r>
              <a:rPr lang="en-US" sz="2800" dirty="0">
                <a:solidFill>
                  <a:schemeClr val="tx1"/>
                </a:solidFill>
              </a:rPr>
              <a:t>The phase space orbits now become pointed ellipses, indicating an elongation of the period. </a:t>
            </a:r>
            <a:br>
              <a:rPr lang="en-US" sz="2800" dirty="0">
                <a:solidFill>
                  <a:schemeClr val="tx1"/>
                </a:solidFill>
              </a:rPr>
            </a:br>
            <a:endParaRPr lang="en-US" sz="2800" dirty="0">
              <a:solidFill>
                <a:schemeClr val="tx1"/>
              </a:solidFill>
            </a:endParaRPr>
          </a:p>
        </p:txBody>
      </p:sp>
      <p:sp>
        <p:nvSpPr>
          <p:cNvPr id="58" name="Text Placeholder 89">
            <a:extLst>
              <a:ext uri="{FF2B5EF4-FFF2-40B4-BE49-F238E27FC236}">
                <a16:creationId xmlns:a16="http://schemas.microsoft.com/office/drawing/2014/main" id="{1BF51346-5E94-474F-B65D-93C0189192C0}"/>
              </a:ext>
            </a:extLst>
          </p:cNvPr>
          <p:cNvSpPr txBox="1">
            <a:spLocks/>
          </p:cNvSpPr>
          <p:nvPr/>
        </p:nvSpPr>
        <p:spPr>
          <a:xfrm>
            <a:off x="21471911" y="6308200"/>
            <a:ext cx="10659392" cy="2387876"/>
          </a:xfrm>
          <a:prstGeom prst="rect">
            <a:avLst/>
          </a:prstGeom>
          <a:solidFill>
            <a:srgbClr val="EAEAEA"/>
          </a:solidFill>
          <a:ln>
            <a:solidFill>
              <a:schemeClr val="accent4">
                <a:lumMod val="50000"/>
              </a:schemeClr>
            </a:solidFill>
          </a:ln>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pPr>
            <a:r>
              <a:rPr lang="en-US" sz="2800" dirty="0">
                <a:solidFill>
                  <a:schemeClr val="tx1"/>
                </a:solidFill>
              </a:rPr>
              <a:t>Elliptical phase space orbits indicate harmonic pendulum oscillations. Adding a damping force to the system causes the orbits to converge to a single point.</a:t>
            </a:r>
            <a:br>
              <a:rPr lang="en-US" sz="2800" dirty="0">
                <a:solidFill>
                  <a:schemeClr val="tx1"/>
                </a:solidFill>
              </a:rPr>
            </a:br>
            <a:endParaRPr lang="en-US" sz="2800" dirty="0">
              <a:solidFill>
                <a:schemeClr val="tx1"/>
              </a:solidFill>
            </a:endParaRPr>
          </a:p>
        </p:txBody>
      </p:sp>
      <mc:AlternateContent xmlns:mc="http://schemas.openxmlformats.org/markup-compatibility/2006">
        <mc:Choice xmlns:a14="http://schemas.microsoft.com/office/drawing/2010/main" Requires="a14">
          <p:sp>
            <p:nvSpPr>
              <p:cNvPr id="59" name="Text Placeholder 89">
                <a:extLst>
                  <a:ext uri="{FF2B5EF4-FFF2-40B4-BE49-F238E27FC236}">
                    <a16:creationId xmlns:a16="http://schemas.microsoft.com/office/drawing/2014/main" id="{ABC0D69B-B231-4342-8C0B-6FD25750A5FE}"/>
                  </a:ext>
                </a:extLst>
              </p:cNvPr>
              <p:cNvSpPr txBox="1">
                <a:spLocks/>
              </p:cNvSpPr>
              <p:nvPr/>
            </p:nvSpPr>
            <p:spPr>
              <a:xfrm>
                <a:off x="25301876" y="15144161"/>
                <a:ext cx="6829427" cy="2387876"/>
              </a:xfrm>
              <a:prstGeom prst="rect">
                <a:avLst/>
              </a:prstGeom>
              <a:solidFill>
                <a:srgbClr val="EAEAEA"/>
              </a:solidFill>
              <a:ln>
                <a:solidFill>
                  <a:schemeClr val="accent4">
                    <a:lumMod val="50000"/>
                  </a:schemeClr>
                </a:solidFill>
              </a:ln>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14000"/>
                  </a:lnSpc>
                </a:pPr>
                <a:r>
                  <a:rPr lang="en-US" sz="2800" dirty="0">
                    <a:solidFill>
                      <a:schemeClr val="tx1"/>
                    </a:solidFill>
                  </a:rPr>
                  <a:t>As the initial angle approaches </a:t>
                </a:r>
                <a14:m>
                  <m:oMath xmlns:m="http://schemas.openxmlformats.org/officeDocument/2006/math">
                    <m:r>
                      <a:rPr lang="en-US" sz="2800" b="0" i="1" smtClean="0">
                        <a:solidFill>
                          <a:schemeClr val="tx1"/>
                        </a:solidFill>
                        <a:latin typeface="Cambria Math" panose="02040503050406030204" pitchFamily="18" charset="0"/>
                      </a:rPr>
                      <m:t>𝜋</m:t>
                    </m:r>
                  </m:oMath>
                </a14:m>
                <a:r>
                  <a:rPr lang="en-US" sz="2800" dirty="0">
                    <a:solidFill>
                      <a:schemeClr val="tx1"/>
                    </a:solidFill>
                  </a:rPr>
                  <a:t>, the period of oscillations quickly diverges. When the initial angle is equal to </a:t>
                </a:r>
                <a14:m>
                  <m:oMath xmlns:m="http://schemas.openxmlformats.org/officeDocument/2006/math">
                    <m:r>
                      <a:rPr lang="en-US" sz="2800" b="0" i="1" smtClean="0">
                        <a:solidFill>
                          <a:schemeClr val="tx1"/>
                        </a:solidFill>
                        <a:latin typeface="Cambria Math" panose="02040503050406030204" pitchFamily="18" charset="0"/>
                      </a:rPr>
                      <m:t>𝜋</m:t>
                    </m:r>
                  </m:oMath>
                </a14:m>
                <a:r>
                  <a:rPr lang="en-US" sz="2800" dirty="0">
                    <a:solidFill>
                      <a:schemeClr val="tx1"/>
                    </a:solidFill>
                  </a:rPr>
                  <a:t> the system becomes unstable.</a:t>
                </a:r>
              </a:p>
            </p:txBody>
          </p:sp>
        </mc:Choice>
        <mc:Fallback>
          <p:sp>
            <p:nvSpPr>
              <p:cNvPr id="59" name="Text Placeholder 89">
                <a:extLst>
                  <a:ext uri="{FF2B5EF4-FFF2-40B4-BE49-F238E27FC236}">
                    <a16:creationId xmlns:a16="http://schemas.microsoft.com/office/drawing/2014/main" id="{ABC0D69B-B231-4342-8C0B-6FD25750A5FE}"/>
                  </a:ext>
                </a:extLst>
              </p:cNvPr>
              <p:cNvSpPr txBox="1">
                <a:spLocks noRot="1" noChangeAspect="1" noMove="1" noResize="1" noEditPoints="1" noAdjustHandles="1" noChangeArrowheads="1" noChangeShapeType="1" noTextEdit="1"/>
              </p:cNvSpPr>
              <p:nvPr/>
            </p:nvSpPr>
            <p:spPr>
              <a:xfrm>
                <a:off x="25301876" y="15144161"/>
                <a:ext cx="6829427" cy="2387876"/>
              </a:xfrm>
              <a:prstGeom prst="rect">
                <a:avLst/>
              </a:prstGeom>
              <a:blipFill>
                <a:blip r:embed="rId10"/>
                <a:stretch>
                  <a:fillRect/>
                </a:stretch>
              </a:blipFill>
              <a:ln>
                <a:solidFill>
                  <a:schemeClr val="accent4">
                    <a:lumMod val="50000"/>
                  </a:schemeClr>
                </a:solidFill>
              </a:ln>
            </p:spPr>
            <p:txBody>
              <a:bodyPr/>
              <a:lstStyle/>
              <a:p>
                <a:r>
                  <a:rPr lang="en-US">
                    <a:noFill/>
                  </a:rPr>
                  <a:t> </a:t>
                </a:r>
              </a:p>
            </p:txBody>
          </p:sp>
        </mc:Fallback>
      </mc:AlternateContent>
      <p:sp>
        <p:nvSpPr>
          <p:cNvPr id="62" name="Text Placeholder 90">
            <a:extLst>
              <a:ext uri="{FF2B5EF4-FFF2-40B4-BE49-F238E27FC236}">
                <a16:creationId xmlns:a16="http://schemas.microsoft.com/office/drawing/2014/main" id="{2598926A-A1B4-A143-A74C-813F9CC1A1D2}"/>
              </a:ext>
            </a:extLst>
          </p:cNvPr>
          <p:cNvSpPr txBox="1">
            <a:spLocks/>
          </p:cNvSpPr>
          <p:nvPr/>
        </p:nvSpPr>
        <p:spPr>
          <a:xfrm>
            <a:off x="11400134" y="23095968"/>
            <a:ext cx="20974055" cy="697106"/>
          </a:xfrm>
          <a:prstGeom prst="rect">
            <a:avLst/>
          </a:prstGeom>
          <a:solidFill>
            <a:srgbClr val="FFAF79"/>
          </a:solidFill>
          <a:ln>
            <a:solidFill>
              <a:schemeClr val="accent5">
                <a:lumMod val="50000"/>
              </a:schemeClr>
            </a:solidFill>
          </a:ln>
        </p:spPr>
        <p:txBody>
          <a:bodyPr vert="horz" lIns="91436" tIns="91436" rIns="91436" bIns="91436" rtlCol="0" anchor="ctr" anchorCtr="0">
            <a:spAutoFit/>
          </a:bodyPr>
          <a:lstStyle>
            <a:lvl1pPr marL="0" indent="0" algn="ctr" defTabSz="4389120" rtl="0" eaLnBrk="1" latinLnBrk="0" hangingPunct="1">
              <a:lnSpc>
                <a:spcPct val="90000"/>
              </a:lnSpc>
              <a:spcBef>
                <a:spcPts val="48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u="none" dirty="0">
                <a:latin typeface="Helvetica Neue" panose="02000503000000020004" pitchFamily="2" charset="0"/>
                <a:ea typeface="Helvetica Neue" panose="02000503000000020004" pitchFamily="2" charset="0"/>
                <a:cs typeface="Helvetica Neue" panose="02000503000000020004" pitchFamily="2" charset="0"/>
              </a:rPr>
              <a:t>The Chaotic Oscillator</a:t>
            </a:r>
          </a:p>
        </p:txBody>
      </p:sp>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F1260E50-4786-944F-BA17-86E5B2535E4A}"/>
                  </a:ext>
                </a:extLst>
              </p:cNvPr>
              <p:cNvSpPr txBox="1"/>
              <p:nvPr/>
            </p:nvSpPr>
            <p:spPr>
              <a:xfrm>
                <a:off x="11640453" y="24041630"/>
                <a:ext cx="9893299" cy="1527341"/>
              </a:xfrm>
              <a:prstGeom prst="rect">
                <a:avLst/>
              </a:prstGeom>
              <a:solidFill>
                <a:srgbClr val="EAEAEA"/>
              </a:solidFill>
              <a:ln>
                <a:solidFill>
                  <a:schemeClr val="accent4">
                    <a:lumMod val="50000"/>
                  </a:schemeClr>
                </a:solidFill>
              </a:ln>
            </p:spPr>
            <p:txBody>
              <a:bodyPr wrap="square" rtlCol="0">
                <a:spAutoFit/>
              </a:bodyPr>
              <a:lstStyle/>
              <a:p>
                <a:pPr>
                  <a:lnSpc>
                    <a:spcPct val="114000"/>
                  </a:lnSpc>
                </a:pPr>
                <a:r>
                  <a:rPr lang="en-US" sz="2800" dirty="0">
                    <a:latin typeface="Times New Roman" panose="02020603050405020304" pitchFamily="18" charset="0"/>
                    <a:cs typeface="Times New Roman" panose="02020603050405020304" pitchFamily="18" charset="0"/>
                  </a:rPr>
                  <a:t>Periodic but chaotic behavior arises when a driving force is added to the system. The case shown demonstrates convergent limit cycles for </a:t>
                </a: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𝜔</m:t>
                        </m:r>
                      </m:e>
                      <m:sub>
                        <m:r>
                          <a:rPr lang="en-US" sz="2800" b="0" i="1" smtClean="0">
                            <a:latin typeface="Cambria Math" panose="02040503050406030204" pitchFamily="18" charset="0"/>
                            <a:cs typeface="Times New Roman" panose="02020603050405020304" pitchFamily="18" charset="0"/>
                          </a:rPr>
                          <m:t>𝑑</m:t>
                        </m:r>
                      </m:sub>
                    </m:sSub>
                    <m:r>
                      <a:rPr lang="en-US" sz="2800" b="0" i="1" smtClean="0">
                        <a:latin typeface="Cambria Math" panose="02040503050406030204" pitchFamily="18" charset="0"/>
                        <a:cs typeface="Times New Roman" panose="02020603050405020304" pitchFamily="18" charset="0"/>
                      </a:rPr>
                      <m:t>=2</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𝜔</m:t>
                        </m:r>
                      </m:e>
                      <m:sub>
                        <m:r>
                          <a:rPr lang="en-US" sz="2800" b="0" i="1" smtClean="0">
                            <a:latin typeface="Cambria Math" panose="02040503050406030204" pitchFamily="18" charset="0"/>
                            <a:cs typeface="Times New Roman" panose="02020603050405020304" pitchFamily="18" charset="0"/>
                          </a:rPr>
                          <m:t>0</m:t>
                        </m:r>
                      </m:sub>
                    </m:sSub>
                    <m:r>
                      <a:rPr lang="en-US" sz="2800" b="0" i="1" smtClean="0">
                        <a:latin typeface="Cambria Math" panose="02040503050406030204" pitchFamily="18" charset="0"/>
                        <a:cs typeface="Times New Roman" panose="02020603050405020304" pitchFamily="18" charset="0"/>
                      </a:rPr>
                      <m:t>=13.717</m:t>
                    </m:r>
                  </m:oMath>
                </a14:m>
                <a:r>
                  <a:rPr lang="en-US" sz="2800" dirty="0">
                    <a:latin typeface="Times New Roman" panose="02020603050405020304" pitchFamily="18" charset="0"/>
                    <a:cs typeface="Times New Roman" panose="02020603050405020304" pitchFamily="18" charset="0"/>
                  </a:rPr>
                  <a:t> and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𝜅</m:t>
                    </m:r>
                    <m:r>
                      <a:rPr lang="en-US" sz="2800" b="0" i="1" smtClean="0">
                        <a:latin typeface="Cambria Math" panose="02040503050406030204" pitchFamily="18" charset="0"/>
                        <a:cs typeface="Times New Roman" panose="02020603050405020304" pitchFamily="18" charset="0"/>
                      </a:rPr>
                      <m:t>=0.178</m:t>
                    </m:r>
                  </m:oMath>
                </a14:m>
                <a:r>
                  <a:rPr lang="en-US" sz="2800" dirty="0">
                    <a:latin typeface="Times New Roman" panose="02020603050405020304" pitchFamily="18" charset="0"/>
                    <a:cs typeface="Times New Roman" panose="02020603050405020304" pitchFamily="18" charset="0"/>
                  </a:rPr>
                  <a:t>.</a:t>
                </a:r>
              </a:p>
            </p:txBody>
          </p:sp>
        </mc:Choice>
        <mc:Fallback>
          <p:sp>
            <p:nvSpPr>
              <p:cNvPr id="76" name="TextBox 75">
                <a:extLst>
                  <a:ext uri="{FF2B5EF4-FFF2-40B4-BE49-F238E27FC236}">
                    <a16:creationId xmlns:a16="http://schemas.microsoft.com/office/drawing/2014/main" id="{F1260E50-4786-944F-BA17-86E5B2535E4A}"/>
                  </a:ext>
                </a:extLst>
              </p:cNvPr>
              <p:cNvSpPr txBox="1">
                <a:spLocks noRot="1" noChangeAspect="1" noMove="1" noResize="1" noEditPoints="1" noAdjustHandles="1" noChangeArrowheads="1" noChangeShapeType="1" noTextEdit="1"/>
              </p:cNvSpPr>
              <p:nvPr/>
            </p:nvSpPr>
            <p:spPr>
              <a:xfrm>
                <a:off x="11640453" y="24041630"/>
                <a:ext cx="9893299" cy="1527341"/>
              </a:xfrm>
              <a:prstGeom prst="rect">
                <a:avLst/>
              </a:prstGeom>
              <a:blipFill>
                <a:blip r:embed="rId11"/>
                <a:stretch>
                  <a:fillRect l="-1280" t="-2459" r="-1536" b="-9836"/>
                </a:stretch>
              </a:blipFill>
              <a:ln>
                <a:solidFill>
                  <a:schemeClr val="accent4">
                    <a:lumMod val="50000"/>
                  </a:schemeClr>
                </a:solidFill>
              </a:ln>
            </p:spPr>
            <p:txBody>
              <a:bodyPr/>
              <a:lstStyle/>
              <a:p>
                <a:r>
                  <a:rPr lang="en-US">
                    <a:noFill/>
                  </a:rPr>
                  <a:t> </a:t>
                </a:r>
              </a:p>
            </p:txBody>
          </p:sp>
        </mc:Fallback>
      </mc:AlternateContent>
      <p:sp>
        <p:nvSpPr>
          <p:cNvPr id="104" name="TextBox 103">
            <a:extLst>
              <a:ext uri="{FF2B5EF4-FFF2-40B4-BE49-F238E27FC236}">
                <a16:creationId xmlns:a16="http://schemas.microsoft.com/office/drawing/2014/main" id="{B61135DA-16B9-DA47-BB6C-EFC97E7605A5}"/>
              </a:ext>
            </a:extLst>
          </p:cNvPr>
          <p:cNvSpPr txBox="1"/>
          <p:nvPr/>
        </p:nvSpPr>
        <p:spPr>
          <a:xfrm>
            <a:off x="21533752" y="24053428"/>
            <a:ext cx="9893302" cy="1515543"/>
          </a:xfrm>
          <a:prstGeom prst="rect">
            <a:avLst/>
          </a:prstGeom>
          <a:solidFill>
            <a:srgbClr val="EAEAEA"/>
          </a:solidFill>
          <a:ln>
            <a:solidFill>
              <a:schemeClr val="accent4">
                <a:lumMod val="50000"/>
              </a:schemeClr>
            </a:solidFill>
          </a:ln>
        </p:spPr>
        <p:txBody>
          <a:bodyPr wrap="square" rtlCol="0">
            <a:spAutoFit/>
          </a:bodyPr>
          <a:lstStyle/>
          <a:p>
            <a:pPr>
              <a:lnSpc>
                <a:spcPct val="113000"/>
              </a:lnSpc>
            </a:pPr>
            <a:r>
              <a:rPr lang="en-US" sz="2800" dirty="0">
                <a:latin typeface="Times New Roman" panose="02020603050405020304" pitchFamily="18" charset="0"/>
                <a:cs typeface="Times New Roman" panose="02020603050405020304" pitchFamily="18" charset="0"/>
              </a:rPr>
              <a:t>When the driving force is increased, the oscillations become aperiodic and the system becomes more chaotic.</a:t>
            </a:r>
          </a:p>
          <a:p>
            <a:pPr algn="just">
              <a:lnSpc>
                <a:spcPct val="113000"/>
              </a:lnSpc>
            </a:pPr>
            <a:endParaRPr lang="en-US" sz="2800" dirty="0">
              <a:latin typeface="Times New Roman" panose="02020603050405020304" pitchFamily="18" charset="0"/>
              <a:cs typeface="Times New Roman" panose="02020603050405020304" pitchFamily="18" charset="0"/>
            </a:endParaRPr>
          </a:p>
        </p:txBody>
      </p:sp>
      <p:pic>
        <p:nvPicPr>
          <p:cNvPr id="82" name="Picture 81">
            <a:extLst>
              <a:ext uri="{FF2B5EF4-FFF2-40B4-BE49-F238E27FC236}">
                <a16:creationId xmlns:a16="http://schemas.microsoft.com/office/drawing/2014/main" id="{2D5B3F94-353C-844A-BD68-AB0D5325533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325333" y="8874002"/>
            <a:ext cx="18580100" cy="4978400"/>
          </a:xfrm>
          <a:prstGeom prst="rect">
            <a:avLst/>
          </a:prstGeom>
          <a:ln>
            <a:solidFill>
              <a:schemeClr val="accent4">
                <a:lumMod val="50000"/>
              </a:schemeClr>
            </a:solidFill>
          </a:ln>
        </p:spPr>
      </p:pic>
      <p:pic>
        <p:nvPicPr>
          <p:cNvPr id="106" name="Picture 105">
            <a:extLst>
              <a:ext uri="{FF2B5EF4-FFF2-40B4-BE49-F238E27FC236}">
                <a16:creationId xmlns:a16="http://schemas.microsoft.com/office/drawing/2014/main" id="{09DF4EDC-43B0-044F-A3EF-430D33843A4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426933" y="17805752"/>
            <a:ext cx="18376900" cy="5016500"/>
          </a:xfrm>
          <a:prstGeom prst="rect">
            <a:avLst/>
          </a:prstGeom>
          <a:ln>
            <a:solidFill>
              <a:schemeClr val="accent4">
                <a:lumMod val="50000"/>
              </a:schemeClr>
            </a:solidFill>
          </a:ln>
        </p:spPr>
      </p:pic>
      <p:pic>
        <p:nvPicPr>
          <p:cNvPr id="110" name="Picture 109">
            <a:extLst>
              <a:ext uri="{FF2B5EF4-FFF2-40B4-BE49-F238E27FC236}">
                <a16:creationId xmlns:a16="http://schemas.microsoft.com/office/drawing/2014/main" id="{BE0521C2-8328-F949-8789-43F52803FA24}"/>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21533754" y="25787029"/>
            <a:ext cx="9893300" cy="6663616"/>
          </a:xfrm>
          <a:prstGeom prst="rect">
            <a:avLst/>
          </a:prstGeom>
          <a:ln>
            <a:solidFill>
              <a:schemeClr val="accent4">
                <a:lumMod val="50000"/>
              </a:schemeClr>
            </a:solidFill>
          </a:ln>
        </p:spPr>
      </p:pic>
      <p:pic>
        <p:nvPicPr>
          <p:cNvPr id="112" name="Picture 111">
            <a:extLst>
              <a:ext uri="{FF2B5EF4-FFF2-40B4-BE49-F238E27FC236}">
                <a16:creationId xmlns:a16="http://schemas.microsoft.com/office/drawing/2014/main" id="{579C83CC-4DE6-7549-878A-9F75D65ADC79}"/>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11640454" y="25787029"/>
            <a:ext cx="9893300" cy="6663616"/>
          </a:xfrm>
          <a:prstGeom prst="rect">
            <a:avLst/>
          </a:prstGeom>
          <a:ln>
            <a:solidFill>
              <a:schemeClr val="accent4">
                <a:lumMod val="50000"/>
              </a:schemeClr>
            </a:solidFill>
          </a:ln>
        </p:spPr>
      </p:pic>
      <p:pic>
        <p:nvPicPr>
          <p:cNvPr id="9" name="Picture 8">
            <a:extLst>
              <a:ext uri="{FF2B5EF4-FFF2-40B4-BE49-F238E27FC236}">
                <a16:creationId xmlns:a16="http://schemas.microsoft.com/office/drawing/2014/main" id="{5361F8D2-D58B-B149-9C38-21958D9743E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10" y="19794598"/>
            <a:ext cx="7386587" cy="5143832"/>
          </a:xfrm>
          <a:prstGeom prst="rect">
            <a:avLst/>
          </a:prstGeom>
        </p:spPr>
      </p:pic>
      <p:pic>
        <p:nvPicPr>
          <p:cNvPr id="11" name="Picture 10">
            <a:extLst>
              <a:ext uri="{FF2B5EF4-FFF2-40B4-BE49-F238E27FC236}">
                <a16:creationId xmlns:a16="http://schemas.microsoft.com/office/drawing/2014/main" id="{3B9276C2-729A-3345-A6B5-8F505E974F9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7223" y="24243678"/>
            <a:ext cx="7449189" cy="5187426"/>
          </a:xfrm>
          <a:prstGeom prst="rect">
            <a:avLst/>
          </a:prstGeom>
        </p:spPr>
      </p:pic>
      <p:pic>
        <p:nvPicPr>
          <p:cNvPr id="114" name="Picture 113">
            <a:extLst>
              <a:ext uri="{FF2B5EF4-FFF2-40B4-BE49-F238E27FC236}">
                <a16:creationId xmlns:a16="http://schemas.microsoft.com/office/drawing/2014/main" id="{38198F86-7A8D-2043-8771-1C55AFCC9EB9}"/>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34490094" y="7994476"/>
            <a:ext cx="7847414" cy="5885561"/>
          </a:xfrm>
          <a:prstGeom prst="rect">
            <a:avLst/>
          </a:prstGeom>
          <a:ln>
            <a:solidFill>
              <a:schemeClr val="accent4">
                <a:lumMod val="50000"/>
              </a:schemeClr>
            </a:solidFill>
          </a:ln>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5569</TotalTime>
  <Words>614</Words>
  <Application>Microsoft Macintosh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vt:i4>
      </vt:variant>
    </vt:vector>
  </HeadingPairs>
  <TitlesOfParts>
    <vt:vector size="13" baseType="lpstr">
      <vt:lpstr>Arial</vt:lpstr>
      <vt:lpstr>Arial Black</vt:lpstr>
      <vt:lpstr>Calibri</vt:lpstr>
      <vt:lpstr>Calibri Light</vt:lpstr>
      <vt:lpstr>Cambria Math</vt:lpstr>
      <vt:lpstr>Helvetica</vt:lpstr>
      <vt:lpstr>Helvetica Neue</vt:lpstr>
      <vt:lpstr>Times New Roman</vt:lpstr>
      <vt:lpstr>Trebuchet MS</vt:lpstr>
      <vt:lpstr>36x48-Template</vt:lpstr>
      <vt:lpstr>Without guides</vt:lpstr>
      <vt:lpstr>Office Theme</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Lucas Baralt Nazario</cp:lastModifiedBy>
  <cp:revision>148</cp:revision>
  <cp:lastPrinted>2019-12-03T15:33:26Z</cp:lastPrinted>
  <dcterms:created xsi:type="dcterms:W3CDTF">2012-02-03T19:11:35Z</dcterms:created>
  <dcterms:modified xsi:type="dcterms:W3CDTF">2019-12-03T15:33:58Z</dcterms:modified>
  <cp:category>Research poster templates</cp:category>
</cp:coreProperties>
</file>