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4" autoAdjust="0"/>
    <p:restoredTop sz="94623" autoAdjust="0"/>
  </p:normalViewPr>
  <p:slideViewPr>
    <p:cSldViewPr snapToGrid="0" snapToObjects="1" showGuides="1">
      <p:cViewPr>
        <p:scale>
          <a:sx n="21" d="100"/>
          <a:sy n="21" d="100"/>
        </p:scale>
        <p:origin x="656" y="24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930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11/30/19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6000">
              <a:srgbClr val="A0A0A0"/>
            </a:gs>
            <a:gs pos="64000">
              <a:srgbClr val="BBBBBB"/>
            </a:gs>
            <a:gs pos="0">
              <a:schemeClr val="accent1">
                <a:lumMod val="40000"/>
                <a:lumOff val="60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76453"/>
            <a:ext cx="7449189" cy="5187426"/>
          </a:xfrm>
          <a:prstGeom prst="rect">
            <a:avLst/>
          </a:prstGeom>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874267"/>
            <a:ext cx="7386587" cy="5143832"/>
          </a:xfrm>
          <a:prstGeom prst="rect">
            <a:avLst/>
          </a:prstGeom>
        </p:spPr>
      </p:pic>
      <mc:AlternateContent xmlns:mc="http://schemas.openxmlformats.org/markup-compatibility/2006">
        <mc:Choice xmlns:a14="http://schemas.microsoft.com/office/drawing/2010/main"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1687491"/>
              </a:xfrm>
            </p:spPr>
            <p:txBody>
              <a:bodyPr/>
              <a:lstStyle/>
              <a:p>
                <a:pPr>
                  <a:lnSpc>
                    <a:spcPct val="150000"/>
                  </a:lnSpc>
                </a:pPr>
                <a:r>
                  <a:rPr lang="en-US" dirty="0"/>
                  <a:t>The equation of motion for the pendulum</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𝜙</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𝜔</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r>
                        <m:rPr>
                          <m:nor/>
                        </m:rPr>
                        <a:rPr lang="en-US" b="0" i="0" smtClean="0">
                          <a:latin typeface="Cambria Math" panose="02040503050406030204" pitchFamily="18" charset="0"/>
                        </a:rPr>
                        <m:t>sin</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e>
                      </m:d>
                      <m:r>
                        <a:rPr lang="en-US" b="0" i="1" smtClean="0">
                          <a:latin typeface="Cambria Math" panose="02040503050406030204" pitchFamily="18" charset="0"/>
                        </a:rPr>
                        <m:t> −2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𝜒</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r>
                        <a:rPr lang="en-US" b="0" i="1" smtClean="0">
                          <a:latin typeface="Cambria Math" panose="02040503050406030204" pitchFamily="18" charset="0"/>
                        </a:rPr>
                        <m:t>+</m:t>
                      </m:r>
                      <m:r>
                        <a:rPr lang="en-US" b="0" i="1" smtClean="0">
                          <a:latin typeface="Cambria Math" panose="02040503050406030204" pitchFamily="18" charset="0"/>
                        </a:rPr>
                        <m:t>𝜂</m:t>
                      </m:r>
                      <m:r>
                        <m:rPr>
                          <m:nor/>
                        </m:rPr>
                        <a:rPr lang="en-US" b="0" i="0" smtClean="0">
                          <a:latin typeface="Cambria Math" panose="02040503050406030204" pitchFamily="18" charset="0"/>
                        </a:rPr>
                        <m:t>cos</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𝑑</m:t>
                          </m:r>
                        </m:sub>
                      </m:s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oMath>
                  </m:oMathPara>
                </a14:m>
                <a:endParaRPr lang="en-US" dirty="0"/>
              </a:p>
            </p:txBody>
          </p:sp>
        </mc:Choice>
        <mc:Fallback>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59674" y="6378481"/>
                <a:ext cx="10056813" cy="1687491"/>
              </a:xfrm>
              <a:blipFill>
                <a:blip r:embed="rId5"/>
                <a:stretch>
                  <a:fillRect/>
                </a:stretch>
              </a:blipFill>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u="none"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5" y="14240982"/>
            <a:ext cx="10050462" cy="697106"/>
          </a:xfrm>
        </p:spPr>
        <p:txBody>
          <a:bodyPr/>
          <a:lstStyle/>
          <a:p>
            <a:r>
              <a:rPr lang="en-US" u="none" dirty="0"/>
              <a:t>Three Main Cases</a:t>
            </a:r>
          </a:p>
        </p:txBody>
      </p:sp>
      <mc:AlternateContent xmlns:mc="http://schemas.openxmlformats.org/markup-compatibility/2006">
        <mc:Choice xmlns:a14="http://schemas.microsoft.com/office/drawing/2010/main" Requires="a14">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33249" y="6278842"/>
                <a:ext cx="10038662" cy="2337797"/>
              </a:xfrm>
            </p:spPr>
            <p:txBody>
              <a:bodyPr/>
              <a:lstStyle/>
              <a:p>
                <a:pPr algn="just">
                  <a:lnSpc>
                    <a:spcPct val="100000"/>
                  </a:lnSpc>
                </a:pPr>
                <a:r>
                  <a:rPr lang="en-US" dirty="0"/>
                  <a:t>For a small initial displacement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20</m:t>
                        </m:r>
                      </m:den>
                    </m:f>
                  </m:oMath>
                </a14:m>
                <a:r>
                  <a:rPr lang="en-US" dirty="0"/>
                  <a:t>, the dynamics of the pendulum can be well approximated by the analytic solution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m:rPr>
                        <m:nor/>
                      </m:rPr>
                      <a:rPr lang="en-US" b="0" i="0" smtClean="0">
                        <a:latin typeface="Cambria Math" panose="02040503050406030204" pitchFamily="18" charset="0"/>
                      </a:rPr>
                      <m:t>cos</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For the case shown, the pendulum acquires a well defined period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den>
                    </m:f>
                    <m:r>
                      <a:rPr lang="en-US" b="0" i="1" smtClean="0">
                        <a:latin typeface="Cambria Math" panose="02040503050406030204" pitchFamily="18" charset="0"/>
                      </a:rPr>
                      <m:t>=0.916 </m:t>
                    </m:r>
                    <m:r>
                      <a:rPr lang="en-US" b="0" i="1" smtClean="0">
                        <a:latin typeface="Cambria Math" panose="02040503050406030204" pitchFamily="18" charset="0"/>
                      </a:rPr>
                      <m:t>𝑠</m:t>
                    </m:r>
                  </m:oMath>
                </a14:m>
                <a:r>
                  <a:rPr lang="en-US" dirty="0"/>
                  <a:t>.</a:t>
                </a:r>
              </a:p>
            </p:txBody>
          </p:sp>
        </mc:Choice>
        <mc:Fallback>
          <p:sp>
            <p:nvSpPr>
              <p:cNvPr id="90" name="Text Placeholder 89">
                <a:extLst>
                  <a:ext uri="{FF2B5EF4-FFF2-40B4-BE49-F238E27FC236}">
                    <a16:creationId xmlns:a16="http://schemas.microsoft.com/office/drawing/2014/main" id="{B20DAE73-7398-3541-9047-3EF06FA94C0B}"/>
                  </a:ext>
                </a:extLst>
              </p:cNvPr>
              <p:cNvSpPr>
                <a:spLocks noGrp="1" noRot="1" noChangeAspect="1" noMove="1" noResize="1" noEditPoints="1" noAdjustHandles="1" noChangeArrowheads="1" noChangeShapeType="1" noTextEdit="1"/>
              </p:cNvSpPr>
              <p:nvPr>
                <p:ph type="body" sz="quarter" idx="21"/>
              </p:nvPr>
            </p:nvSpPr>
            <p:spPr>
              <a:xfrm>
                <a:off x="11433249" y="6278842"/>
                <a:ext cx="10038662" cy="2337797"/>
              </a:xfrm>
              <a:blipFill>
                <a:blip r:embed="rId6"/>
                <a:stretch>
                  <a:fillRect/>
                </a:stretch>
              </a:blipFill>
            </p:spPr>
            <p:txBody>
              <a:bodyPr/>
              <a:lstStyle/>
              <a:p>
                <a:r>
                  <a:rPr lang="en-US">
                    <a:noFill/>
                  </a:rPr>
                  <a:t> </a:t>
                </a:r>
              </a:p>
            </p:txBody>
          </p:sp>
        </mc:Fallback>
      </mc:AlternateContent>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60162" y="5623377"/>
            <a:ext cx="20974055" cy="697106"/>
          </a:xfrm>
        </p:spPr>
        <p:txBody>
          <a:bodyPr/>
          <a:lstStyle/>
          <a:p>
            <a:r>
              <a:rPr lang="en-US" u="none" dirty="0"/>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77218"/>
            <a:ext cx="10047018" cy="697106"/>
          </a:xfrm>
        </p:spPr>
        <p:txBody>
          <a:bodyPr/>
          <a:lstStyle/>
          <a:p>
            <a:r>
              <a:rPr lang="en-US" u="none" dirty="0"/>
              <a:t>How Chaos Develops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p:txBody>
          <a:bodyPr/>
          <a:lstStyle/>
          <a:p>
            <a:endParaRPr lang="en-US"/>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056813" cy="15956718"/>
              </a:xfrm>
            </p:spPr>
            <p:txBody>
              <a:bodyPr/>
              <a:lstStyle/>
              <a:p>
                <a:pPr>
                  <a:lnSpc>
                    <a:spcPct val="100000"/>
                  </a:lnSpc>
                </a:pPr>
                <a:r>
                  <a:rPr lang="en-US" dirty="0"/>
                  <a:t>In this project, I will explore how </a:t>
                </a:r>
                <a:r>
                  <a:rPr lang="en-US" dirty="0" err="1"/>
                  <a:t>anharmonic</a:t>
                </a:r>
                <a:r>
                  <a:rPr lang="en-US" dirty="0"/>
                  <a:t> and chaotic behavior progressively arises in pendulum dynamics by simulating the above differential equation by implementing a fourth order Runge-</a:t>
                </a:r>
                <a:r>
                  <a:rPr lang="en-US" dirty="0" err="1"/>
                  <a:t>Kutta</a:t>
                </a:r>
                <a:r>
                  <a:rPr lang="en-US" dirty="0"/>
                  <a:t> method in Python. The time step for each simulation was set to 0.001 s.</a:t>
                </a:r>
              </a:p>
              <a:p>
                <a:pPr>
                  <a:lnSpc>
                    <a:spcPct val="100000"/>
                  </a:lnSpc>
                </a:pPr>
                <a:r>
                  <a:rPr lang="en-US" dirty="0"/>
                  <a:t>By manipulating the frictional and driving force parameters, </a:t>
                </a:r>
                <a14:m>
                  <m:oMath xmlns:m="http://schemas.openxmlformats.org/officeDocument/2006/math">
                    <m:r>
                      <a:rPr lang="en-US" i="1">
                        <a:latin typeface="Cambria Math" panose="02040503050406030204" pitchFamily="18" charset="0"/>
                      </a:rPr>
                      <m:t>𝜒</m:t>
                    </m:r>
                    <m:r>
                      <a:rPr lang="en-US" b="0" i="1" smtClean="0">
                        <a:latin typeface="Cambria Math" panose="02040503050406030204" pitchFamily="18" charset="0"/>
                      </a:rPr>
                      <m:t>,  </m:t>
                    </m:r>
                    <m:r>
                      <a:rPr lang="en-US" b="0" i="1" smtClean="0">
                        <a:latin typeface="Cambria Math" panose="02040503050406030204" pitchFamily="18" charset="0"/>
                      </a:rPr>
                      <m:t>𝜂</m:t>
                    </m:r>
                    <m:r>
                      <a:rPr lang="en-US" b="0" i="1" smtClean="0">
                        <a:latin typeface="Cambria Math" panose="02040503050406030204" pitchFamily="18" charset="0"/>
                      </a:rPr>
                      <m:t>,  </m:t>
                    </m:r>
                    <m:r>
                      <m:rPr>
                        <m:nor/>
                      </m:rPr>
                      <a:rPr lang="en-US" b="0" i="0" smtClean="0">
                        <a:latin typeface="Cambria Math" panose="02040503050406030204" pitchFamily="18" charset="0"/>
                      </a:rPr>
                      <m:t>and</m:t>
                    </m:r>
                    <m:r>
                      <m:rPr>
                        <m:nor/>
                      </m:rP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𝑑</m:t>
                        </m:r>
                      </m:sub>
                    </m:sSub>
                  </m:oMath>
                </a14:m>
                <a:r>
                  <a:rPr lang="en-US" dirty="0"/>
                  <a:t> for a fixed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oMath>
                </a14:m>
                <a:r>
                  <a:rPr lang="en-US" dirty="0"/>
                  <a:t>, we can study three main cases of </a:t>
                </a:r>
                <a:r>
                  <a:rPr lang="en-US" dirty="0" err="1"/>
                  <a:t>oscillatiors</a:t>
                </a:r>
                <a:r>
                  <a:rPr lang="en-US" dirty="0"/>
                  <a:t>:</a:t>
                </a:r>
              </a:p>
              <a:p>
                <a:pPr marL="514350" indent="-514350">
                  <a:lnSpc>
                    <a:spcPct val="100000"/>
                  </a:lnSpc>
                  <a:buFont typeface="+mj-lt"/>
                  <a:buAutoNum type="romanUcPeriod"/>
                </a:pPr>
                <a:r>
                  <a:rPr lang="en-US" dirty="0"/>
                  <a:t>Simple Harmonic Oscillator:</a:t>
                </a:r>
                <a:endParaRPr lang="en-US" b="0" i="1" dirty="0">
                  <a:solidFill>
                    <a:schemeClr val="accent5">
                      <a:lumMod val="50000"/>
                    </a:schemeClr>
                  </a:solidFill>
                  <a:latin typeface="Cambria Math" panose="02040503050406030204" pitchFamily="18" charset="0"/>
                </a:endParaRPr>
              </a:p>
              <a:p>
                <a:pPr>
                  <a:lnSpc>
                    <a:spcPct val="100000"/>
                  </a:lnSpc>
                </a:pPr>
                <a:endParaRPr lang="en-US" b="0" i="1" dirty="0">
                  <a:solidFill>
                    <a:schemeClr val="accent5">
                      <a:lumMod val="50000"/>
                    </a:schemeClr>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800" b="0" i="1" dirty="0" smtClean="0">
                              <a:solidFill>
                                <a:schemeClr val="accent5">
                                  <a:lumMod val="50000"/>
                                </a:schemeClr>
                              </a:solidFill>
                              <a:latin typeface="Cambria Math" panose="02040503050406030204" pitchFamily="18" charset="0"/>
                            </a:rPr>
                          </m:ctrlPr>
                        </m:accPr>
                        <m:e>
                          <m:r>
                            <a:rPr lang="en-US" sz="2800" b="0" i="1" dirty="0" smtClean="0">
                              <a:solidFill>
                                <a:schemeClr val="accent5">
                                  <a:lumMod val="50000"/>
                                </a:schemeClr>
                              </a:solidFill>
                              <a:latin typeface="Cambria Math" panose="02040503050406030204" pitchFamily="18" charset="0"/>
                            </a:rPr>
                            <m:t>𝜙</m:t>
                          </m:r>
                        </m:e>
                      </m:acc>
                      <m:r>
                        <a:rPr lang="en-US" sz="2800" b="0" i="1" dirty="0" smtClean="0">
                          <a:solidFill>
                            <a:schemeClr val="accent5">
                              <a:lumMod val="50000"/>
                            </a:schemeClr>
                          </a:solidFill>
                          <a:latin typeface="Cambria Math" panose="02040503050406030204" pitchFamily="18" charset="0"/>
                        </a:rPr>
                        <m:t>=−</m:t>
                      </m:r>
                      <m:sSubSup>
                        <m:sSubSupPr>
                          <m:ctrlPr>
                            <a:rPr lang="en-US" sz="2800" b="0" i="1" dirty="0" smtClean="0">
                              <a:solidFill>
                                <a:schemeClr val="accent5">
                                  <a:lumMod val="50000"/>
                                </a:schemeClr>
                              </a:solidFill>
                              <a:latin typeface="Cambria Math" panose="02040503050406030204" pitchFamily="18" charset="0"/>
                            </a:rPr>
                          </m:ctrlPr>
                        </m:sSubSupPr>
                        <m:e>
                          <m:r>
                            <a:rPr lang="en-US" sz="2800" b="0" i="1" dirty="0" smtClean="0">
                              <a:solidFill>
                                <a:schemeClr val="accent5">
                                  <a:lumMod val="50000"/>
                                </a:schemeClr>
                              </a:solidFill>
                              <a:latin typeface="Cambria Math" panose="02040503050406030204" pitchFamily="18" charset="0"/>
                            </a:rPr>
                            <m:t>𝜔</m:t>
                          </m:r>
                        </m:e>
                        <m:sub>
                          <m:r>
                            <a:rPr lang="en-US" sz="2800" b="0" i="1" dirty="0" smtClean="0">
                              <a:solidFill>
                                <a:schemeClr val="accent5">
                                  <a:lumMod val="50000"/>
                                </a:schemeClr>
                              </a:solidFill>
                              <a:latin typeface="Cambria Math" panose="02040503050406030204" pitchFamily="18" charset="0"/>
                            </a:rPr>
                            <m:t>0</m:t>
                          </m:r>
                        </m:sub>
                        <m:sup>
                          <m:r>
                            <a:rPr lang="en-US" sz="2800" b="0" i="1" dirty="0" smtClean="0">
                              <a:solidFill>
                                <a:schemeClr val="accent5">
                                  <a:lumMod val="50000"/>
                                </a:schemeClr>
                              </a:solidFill>
                              <a:latin typeface="Cambria Math" panose="02040503050406030204" pitchFamily="18" charset="0"/>
                            </a:rPr>
                            <m:t>2</m:t>
                          </m:r>
                        </m:sup>
                      </m:sSubSup>
                      <m:r>
                        <a:rPr lang="en-US" sz="2800" b="0" i="1" dirty="0" smtClean="0">
                          <a:solidFill>
                            <a:schemeClr val="accent5">
                              <a:lumMod val="50000"/>
                            </a:schemeClr>
                          </a:solidFill>
                          <a:latin typeface="Cambria Math" panose="02040503050406030204" pitchFamily="18" charset="0"/>
                        </a:rPr>
                        <m:t>𝜙</m:t>
                      </m:r>
                      <m:r>
                        <a:rPr lang="en-US" sz="2800" b="0" i="1" dirty="0" smtClean="0">
                          <a:solidFill>
                            <a:schemeClr val="accent5">
                              <a:lumMod val="50000"/>
                            </a:schemeClr>
                          </a:solidFill>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0</m:t>
                          </m:r>
                        </m:sub>
                      </m:sSub>
                      <m:r>
                        <a:rPr lang="en-US" sz="2800" i="1">
                          <a:latin typeface="Cambria Math" panose="02040503050406030204" pitchFamily="18" charset="0"/>
                        </a:rPr>
                        <m:t>𝜒</m:t>
                      </m:r>
                      <m:acc>
                        <m:accPr>
                          <m:chr m:val="̇"/>
                          <m:ctrlPr>
                            <a:rPr lang="en-US" sz="2800" b="0" i="1" dirty="0" smtClean="0">
                              <a:solidFill>
                                <a:schemeClr val="accent5">
                                  <a:lumMod val="50000"/>
                                </a:schemeClr>
                              </a:solidFill>
                              <a:latin typeface="Cambria Math" panose="02040503050406030204" pitchFamily="18" charset="0"/>
                            </a:rPr>
                          </m:ctrlPr>
                        </m:accPr>
                        <m:e>
                          <m:r>
                            <a:rPr lang="en-US" sz="2800" b="0" i="1" dirty="0" smtClean="0">
                              <a:solidFill>
                                <a:schemeClr val="accent5">
                                  <a:lumMod val="50000"/>
                                </a:schemeClr>
                              </a:solidFill>
                              <a:latin typeface="Cambria Math" panose="02040503050406030204" pitchFamily="18" charset="0"/>
                            </a:rPr>
                            <m:t>𝜙</m:t>
                          </m:r>
                        </m:e>
                      </m:acc>
                      <m:r>
                        <a:rPr lang="en-US" sz="2800" b="0" i="1" dirty="0" smtClean="0">
                          <a:solidFill>
                            <a:schemeClr val="accent5">
                              <a:lumMod val="50000"/>
                            </a:schemeClr>
                          </a:solidFill>
                          <a:latin typeface="Cambria Math" panose="02040503050406030204" pitchFamily="18" charset="0"/>
                        </a:rPr>
                        <m:t> </m:t>
                      </m:r>
                      <m:d>
                        <m:dPr>
                          <m:ctrlPr>
                            <a:rPr lang="en-US" sz="2800" b="0" i="1" dirty="0" smtClean="0">
                              <a:solidFill>
                                <a:schemeClr val="accent5">
                                  <a:lumMod val="50000"/>
                                </a:schemeClr>
                              </a:solidFill>
                              <a:latin typeface="Cambria Math" panose="02040503050406030204" pitchFamily="18" charset="0"/>
                            </a:rPr>
                          </m:ctrlPr>
                        </m:dPr>
                        <m:e>
                          <m:r>
                            <a:rPr lang="en-US" sz="2800" b="0" i="1" dirty="0" smtClean="0">
                              <a:solidFill>
                                <a:schemeClr val="accent5">
                                  <a:lumMod val="50000"/>
                                </a:schemeClr>
                              </a:solidFill>
                              <a:latin typeface="Cambria Math" panose="02040503050406030204" pitchFamily="18" charset="0"/>
                            </a:rPr>
                            <m:t>1</m:t>
                          </m:r>
                        </m:e>
                      </m:d>
                    </m:oMath>
                  </m:oMathPara>
                </a14:m>
                <a:br>
                  <a:rPr lang="en-US" sz="2800" dirty="0">
                    <a:solidFill>
                      <a:schemeClr val="accent5">
                        <a:lumMod val="50000"/>
                      </a:schemeClr>
                    </a:solidFill>
                  </a:rPr>
                </a:br>
                <a:endParaRPr lang="en-US" sz="2800" dirty="0">
                  <a:solidFill>
                    <a:schemeClr val="accent5">
                      <a:lumMod val="50000"/>
                    </a:schemeClr>
                  </a:solidFill>
                </a:endParaRPr>
              </a:p>
              <a:p>
                <a:pPr>
                  <a:lnSpc>
                    <a:spcPct val="100000"/>
                  </a:lnSpc>
                </a:pPr>
                <a:br>
                  <a:rPr lang="en-US" dirty="0"/>
                </a:br>
                <a:br>
                  <a:rPr lang="en-US" dirty="0">
                    <a:solidFill>
                      <a:schemeClr val="accent5">
                        <a:lumMod val="50000"/>
                      </a:schemeClr>
                    </a:solidFill>
                  </a:rPr>
                </a:br>
                <a:endParaRPr lang="en-US" dirty="0">
                  <a:solidFill>
                    <a:schemeClr val="accent5">
                      <a:lumMod val="50000"/>
                    </a:schemeClr>
                  </a:solidFill>
                </a:endParaRPr>
              </a:p>
              <a:p>
                <a:pPr marL="514350" indent="-514350">
                  <a:lnSpc>
                    <a:spcPct val="100000"/>
                  </a:lnSpc>
                  <a:buFont typeface="+mj-lt"/>
                  <a:buAutoNum type="romanUcPeriod" startAt="2"/>
                </a:pPr>
                <a:r>
                  <a:rPr lang="en-US" dirty="0" err="1">
                    <a:solidFill>
                      <a:schemeClr val="accent5">
                        <a:lumMod val="50000"/>
                      </a:schemeClr>
                    </a:solidFill>
                  </a:rPr>
                  <a:t>Anharmonic</a:t>
                </a:r>
                <a:r>
                  <a:rPr lang="en-US" dirty="0">
                    <a:solidFill>
                      <a:schemeClr val="accent5">
                        <a:lumMod val="50000"/>
                      </a:schemeClr>
                    </a:solidFill>
                  </a:rPr>
                  <a:t> Oscillator:</a:t>
                </a:r>
                <a:br>
                  <a:rPr lang="en-US" dirty="0">
                    <a:solidFill>
                      <a:schemeClr val="accent5">
                        <a:lumMod val="50000"/>
                      </a:schemeClr>
                    </a:solidFill>
                  </a:rPr>
                </a:br>
                <a:endParaRPr lang="en-US" dirty="0">
                  <a:solidFill>
                    <a:schemeClr val="accent5">
                      <a:lumMod val="50000"/>
                    </a:schemeClr>
                  </a:solidFill>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𝜙</m:t>
                          </m:r>
                        </m:e>
                      </m:acc>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0</m:t>
                          </m:r>
                        </m:sub>
                        <m:sup>
                          <m:r>
                            <a:rPr lang="en-US" sz="2800" b="0" i="1" dirty="0" smtClean="0">
                              <a:latin typeface="Cambria Math" panose="02040503050406030204" pitchFamily="18" charset="0"/>
                            </a:rPr>
                            <m:t>2</m:t>
                          </m:r>
                        </m:sup>
                      </m:sSubSup>
                      <m:r>
                        <m:rPr>
                          <m:nor/>
                        </m:rPr>
                        <a:rPr lang="en-US" sz="2800" b="0" i="0" dirty="0" smtClean="0">
                          <a:latin typeface="Cambria Math" panose="02040503050406030204" pitchFamily="18" charset="0"/>
                        </a:rPr>
                        <m:t>sin</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𝜙</m:t>
                          </m:r>
                        </m:e>
                      </m:d>
                      <m:r>
                        <a:rPr lang="en-US" sz="2800" b="0" i="1" dirty="0" smtClean="0">
                          <a:latin typeface="Cambria Math" panose="02040503050406030204" pitchFamily="18" charset="0"/>
                        </a:rPr>
                        <m:t>−</m:t>
                      </m:r>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0</m:t>
                          </m:r>
                        </m:sub>
                      </m:sSub>
                      <m:r>
                        <a:rPr lang="en-US" sz="2800" i="1">
                          <a:latin typeface="Cambria Math" panose="02040503050406030204" pitchFamily="18" charset="0"/>
                        </a:rPr>
                        <m:t>𝜒</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𝜙</m:t>
                          </m:r>
                        </m:e>
                      </m:acc>
                      <m:r>
                        <a:rPr lang="en-US" sz="2800" b="0" i="1" dirty="0" smtClean="0">
                          <a:latin typeface="Cambria Math" panose="02040503050406030204" pitchFamily="18" charset="0"/>
                        </a:rPr>
                        <m:t>  </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2</m:t>
                          </m:r>
                        </m:e>
                      </m:d>
                    </m:oMath>
                  </m:oMathPara>
                </a14:m>
                <a:br>
                  <a:rPr lang="en-US" sz="2800" i="1" dirty="0">
                    <a:latin typeface="Cambria Math" panose="02040503050406030204" pitchFamily="18" charset="0"/>
                  </a:rPr>
                </a:br>
                <a:endParaRPr lang="en-US" sz="2800" i="1" dirty="0">
                  <a:latin typeface="Cambria Math" panose="02040503050406030204" pitchFamily="18" charset="0"/>
                </a:endParaRPr>
              </a:p>
              <a:p>
                <a:pPr>
                  <a:lnSpc>
                    <a:spcPct val="100000"/>
                  </a:lnSpc>
                </a:pPr>
                <a:endParaRPr lang="en-US" sz="2800" i="1" dirty="0">
                  <a:latin typeface="Cambria Math" panose="02040503050406030204" pitchFamily="18" charset="0"/>
                </a:endParaRPr>
              </a:p>
              <a:p>
                <a:pPr>
                  <a:lnSpc>
                    <a:spcPct val="100000"/>
                  </a:lnSpc>
                </a:pPr>
                <a:endParaRPr lang="en-US" sz="2800" i="1" dirty="0">
                  <a:latin typeface="Cambria Math" panose="02040503050406030204" pitchFamily="18" charset="0"/>
                </a:endParaRPr>
              </a:p>
              <a:p>
                <a:pPr marL="514350" indent="-514350">
                  <a:lnSpc>
                    <a:spcPct val="100000"/>
                  </a:lnSpc>
                  <a:buFont typeface="+mj-lt"/>
                  <a:buAutoNum type="romanUcPeriod" startAt="3"/>
                </a:pPr>
                <a:r>
                  <a:rPr lang="en-US" dirty="0">
                    <a:latin typeface="Cambria Math" panose="02040503050406030204" pitchFamily="18" charset="0"/>
                  </a:rPr>
                  <a:t>Chaotic Oscillator:</a:t>
                </a:r>
                <a:br>
                  <a:rPr lang="en-US" dirty="0">
                    <a:latin typeface="Cambria Math" panose="02040503050406030204" pitchFamily="18" charset="0"/>
                  </a:rPr>
                </a:br>
                <a:endParaRPr lang="en-US" dirty="0">
                  <a:latin typeface="Cambria Math" panose="02040503050406030204" pitchFamily="18" charset="0"/>
                </a:endParaRPr>
              </a:p>
              <a:p>
                <a:pPr algn="r">
                  <a:lnSpc>
                    <a:spcPct val="100000"/>
                  </a:lnSpc>
                </a:pPr>
                <a14:m>
                  <m:oMathPara xmlns:m="http://schemas.openxmlformats.org/officeDocument/2006/math">
                    <m:oMathParaPr>
                      <m:jc m:val="righ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𝜙</m:t>
                          </m:r>
                        </m:e>
                      </m:acc>
                      <m:r>
                        <a:rPr lang="en-US" sz="2800" i="1">
                          <a:latin typeface="Cambria Math" panose="02040503050406030204" pitchFamily="18" charset="0"/>
                        </a:rPr>
                        <m:t>=−</m:t>
                      </m:r>
                      <m:r>
                        <m:rPr>
                          <m:nor/>
                        </m:rPr>
                        <a:rPr lang="en-US" sz="2800">
                          <a:latin typeface="Cambria Math" panose="02040503050406030204" pitchFamily="18" charset="0"/>
                        </a:rPr>
                        <m:t>sin</m:t>
                      </m:r>
                      <m:d>
                        <m:dPr>
                          <m:ctrlPr>
                            <a:rPr lang="en-US" sz="2800" i="1">
                              <a:latin typeface="Cambria Math" panose="02040503050406030204" pitchFamily="18" charset="0"/>
                            </a:rPr>
                          </m:ctrlPr>
                        </m:dPr>
                        <m:e>
                          <m:r>
                            <a:rPr lang="en-US" sz="2800" i="1">
                              <a:latin typeface="Cambria Math" panose="02040503050406030204" pitchFamily="18" charset="0"/>
                            </a:rPr>
                            <m:t>𝜙</m:t>
                          </m:r>
                        </m:e>
                      </m:d>
                      <m:d>
                        <m:dPr>
                          <m:ctrlPr>
                            <a:rPr lang="en-US" sz="2800" b="0" i="1" smtClean="0">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𝜔</m:t>
                              </m:r>
                            </m:e>
                            <m:sub>
                              <m:r>
                                <a:rPr lang="en-US" sz="2800" i="1">
                                  <a:latin typeface="Cambria Math" panose="02040503050406030204" pitchFamily="18" charset="0"/>
                                </a:rPr>
                                <m:t>0</m:t>
                              </m:r>
                            </m:sub>
                            <m:sup>
                              <m:r>
                                <a:rPr lang="en-US" sz="2800" i="1">
                                  <a:latin typeface="Cambria Math" panose="02040503050406030204" pitchFamily="18" charset="0"/>
                                </a:rPr>
                                <m:t>2</m:t>
                              </m:r>
                            </m:sup>
                          </m:sSubSup>
                          <m:r>
                            <a:rPr lang="en-US" sz="2800" b="0" i="1" smtClean="0">
                              <a:latin typeface="Cambria Math" panose="02040503050406030204" pitchFamily="18" charset="0"/>
                            </a:rPr>
                            <m:t>+</m:t>
                          </m:r>
                          <m:r>
                            <a:rPr lang="en-US" sz="2800" i="1">
                              <a:latin typeface="Cambria Math" panose="02040503050406030204" pitchFamily="18" charset="0"/>
                            </a:rPr>
                            <m:t>𝜂</m:t>
                          </m:r>
                          <m:r>
                            <m:rPr>
                              <m:nor/>
                            </m:rPr>
                            <a:rPr lang="en-US" sz="2800">
                              <a:latin typeface="Cambria Math" panose="02040503050406030204" pitchFamily="18" charset="0"/>
                            </a:rPr>
                            <m:t>cos</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𝑑</m:t>
                                  </m:r>
                                </m:sub>
                              </m:s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𝛿</m:t>
                              </m:r>
                            </m:e>
                          </m:d>
                        </m:e>
                      </m:d>
                      <m:r>
                        <a:rPr lang="en-US" sz="2800" b="0" i="1" smtClean="0">
                          <a:latin typeface="Cambria Math" panose="02040503050406030204" pitchFamily="18" charset="0"/>
                        </a:rPr>
                        <m:t>−</m:t>
                      </m:r>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0</m:t>
                          </m:r>
                        </m:sub>
                      </m:sSub>
                      <m:r>
                        <a:rPr lang="en-US" sz="2800" i="1">
                          <a:latin typeface="Cambria Math" panose="02040503050406030204" pitchFamily="18" charset="0"/>
                        </a:rPr>
                        <m:t>𝜒</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𝜙</m:t>
                          </m:r>
                        </m:e>
                      </m:acc>
                      <m:r>
                        <a:rPr lang="en-US" sz="2800" b="0" i="1" smtClean="0">
                          <a:latin typeface="Cambria Math" panose="02040503050406030204" pitchFamily="18" charset="0"/>
                        </a:rPr>
                        <m:t> (3)</m:t>
                      </m:r>
                    </m:oMath>
                  </m:oMathPara>
                </a14:m>
                <a:endParaRPr lang="en-US" sz="2800" dirty="0">
                  <a:latin typeface="Cambria Math" panose="02040503050406030204" pitchFamily="18" charset="0"/>
                </a:endParaRPr>
              </a:p>
              <a:p>
                <a:pPr marL="514350" indent="-514350">
                  <a:lnSpc>
                    <a:spcPct val="100000"/>
                  </a:lnSpc>
                  <a:buFont typeface="+mj-lt"/>
                  <a:buAutoNum type="romanUcPeriod" startAt="2"/>
                </a:pPr>
                <a:endParaRPr lang="en-US" dirty="0">
                  <a:solidFill>
                    <a:schemeClr val="accent5">
                      <a:lumMod val="50000"/>
                    </a:schemeClr>
                  </a:solidFill>
                </a:endParaRPr>
              </a:p>
              <a:p>
                <a:pPr lvl="1" indent="0" algn="ctr">
                  <a:lnSpc>
                    <a:spcPct val="100000"/>
                  </a:lnSpc>
                  <a:buNone/>
                </a:pPr>
                <a:endParaRPr lang="en-US" dirty="0">
                  <a:solidFill>
                    <a:schemeClr val="accent5">
                      <a:lumMod val="50000"/>
                    </a:schemeClr>
                  </a:solidFill>
                </a:endParaRPr>
              </a:p>
              <a:p>
                <a:pPr lvl="1" indent="0">
                  <a:lnSpc>
                    <a:spcPct val="100000"/>
                  </a:lnSpc>
                  <a:buNone/>
                </a:pPr>
                <a:endParaRPr lang="en-US" dirty="0">
                  <a:solidFill>
                    <a:schemeClr val="accent5">
                      <a:lumMod val="50000"/>
                    </a:schemeClr>
                  </a:solidFill>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4951552"/>
                <a:ext cx="10056813" cy="15956718"/>
              </a:xfrm>
              <a:blipFill>
                <a:blip r:embed="rId7"/>
                <a:stretch>
                  <a:fillRect/>
                </a:stretch>
              </a:blipFill>
            </p:spPr>
            <p:txBody>
              <a:bodyPr/>
              <a:lstStyle/>
              <a:p>
                <a:r>
                  <a:rPr lang="en-US">
                    <a:noFill/>
                  </a:rPr>
                  <a:t> </a:t>
                </a:r>
              </a:p>
            </p:txBody>
          </p:sp>
        </mc:Fallback>
      </mc:AlternateContent>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Department of Physics, The University of Chicago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Lucas Baralt Nazario</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lnSpcReduction="10000"/>
          </a:bodyPr>
          <a:lstStyle/>
          <a:p>
            <a:r>
              <a:rPr lang="en-US" dirty="0"/>
              <a:t>Dynamics of a Pendulum: From Harmony to Chaos</a:t>
            </a:r>
          </a:p>
        </p:txBody>
      </p:sp>
      <p:pic>
        <p:nvPicPr>
          <p:cNvPr id="13" name="Picture 12">
            <a:extLst>
              <a:ext uri="{FF2B5EF4-FFF2-40B4-BE49-F238E27FC236}">
                <a16:creationId xmlns:a16="http://schemas.microsoft.com/office/drawing/2014/main" id="{878E7200-669F-D848-B148-64B0BDF92C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56944" y="8701083"/>
            <a:ext cx="7315200" cy="4864100"/>
          </a:xfrm>
          <a:prstGeom prst="rect">
            <a:avLst/>
          </a:prstGeom>
        </p:spPr>
      </p:pic>
      <p:pic>
        <p:nvPicPr>
          <p:cNvPr id="15" name="Picture 14">
            <a:extLst>
              <a:ext uri="{FF2B5EF4-FFF2-40B4-BE49-F238E27FC236}">
                <a16:creationId xmlns:a16="http://schemas.microsoft.com/office/drawing/2014/main" id="{11E0F095-416F-9E4D-9417-8E96468FEC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301876" y="8701083"/>
            <a:ext cx="7315200" cy="4864100"/>
          </a:xfrm>
          <a:prstGeom prst="rect">
            <a:avLst/>
          </a:prstGeom>
        </p:spPr>
      </p:pic>
      <p:pic>
        <p:nvPicPr>
          <p:cNvPr id="17" name="Picture 16">
            <a:extLst>
              <a:ext uri="{FF2B5EF4-FFF2-40B4-BE49-F238E27FC236}">
                <a16:creationId xmlns:a16="http://schemas.microsoft.com/office/drawing/2014/main" id="{81CFE688-0D20-6B4E-932B-DC710F805F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86676" y="8701083"/>
            <a:ext cx="7315200" cy="4864100"/>
          </a:xfrm>
          <a:prstGeom prst="rect">
            <a:avLst/>
          </a:prstGeom>
        </p:spPr>
      </p:pic>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72262" y="14074616"/>
            <a:ext cx="20974055" cy="697106"/>
          </a:xfrm>
          <a:prstGeom prst="rect">
            <a:avLst/>
          </a:prstGeom>
          <a:noFill/>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a:t>
            </a:r>
            <a:r>
              <a:rPr lang="en-US" u="none" dirty="0" err="1"/>
              <a:t>Anharmonic</a:t>
            </a:r>
            <a:r>
              <a:rPr lang="en-US" u="none" dirty="0"/>
              <a:t> Oscillator</a:t>
            </a:r>
          </a:p>
        </p:txBody>
      </p:sp>
      <mc:AlternateContent xmlns:mc="http://schemas.openxmlformats.org/markup-compatibility/2006">
        <mc:Choice xmlns:a14="http://schemas.microsoft.com/office/drawing/2010/main" Requires="a14">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66362" y="15144161"/>
                <a:ext cx="6829427" cy="1846637"/>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r>
                  <a:rPr lang="en-US" dirty="0"/>
                  <a:t>As the initial displacement is further increased, higher order terms in the </a:t>
                </a:r>
                <a14:m>
                  <m:oMath xmlns:m="http://schemas.openxmlformats.org/officeDocument/2006/math">
                    <m:r>
                      <m:rPr>
                        <m:nor/>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oMath>
                </a14:m>
                <a:r>
                  <a:rPr lang="en-US" dirty="0"/>
                  <a:t> term become dominant. While periodic, the behavior is no longer harmonic [].  </a:t>
                </a:r>
              </a:p>
            </p:txBody>
          </p:sp>
        </mc:Choice>
        <mc:Fallback>
          <p:sp>
            <p:nvSpPr>
              <p:cNvPr id="37" name="Text Placeholder 89">
                <a:extLst>
                  <a:ext uri="{FF2B5EF4-FFF2-40B4-BE49-F238E27FC236}">
                    <a16:creationId xmlns:a16="http://schemas.microsoft.com/office/drawing/2014/main" id="{A9A36B7B-F10F-704C-8CED-B5A530088F29}"/>
                  </a:ext>
                </a:extLst>
              </p:cNvPr>
              <p:cNvSpPr txBox="1">
                <a:spLocks noRot="1" noChangeAspect="1" noMove="1" noResize="1" noEditPoints="1" noAdjustHandles="1" noChangeArrowheads="1" noChangeShapeType="1" noTextEdit="1"/>
              </p:cNvSpPr>
              <p:nvPr/>
            </p:nvSpPr>
            <p:spPr>
              <a:xfrm>
                <a:off x="11466362" y="15144161"/>
                <a:ext cx="6829427" cy="1846637"/>
              </a:xfrm>
              <a:prstGeom prst="rect">
                <a:avLst/>
              </a:prstGeom>
              <a:blipFill>
                <a:blip r:embed="rId11"/>
                <a:stretch>
                  <a:fillRect/>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FF958E18-8FD6-9742-BF85-D701FB53040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986676" y="17056112"/>
            <a:ext cx="7315200" cy="4864100"/>
          </a:xfrm>
          <a:prstGeom prst="rect">
            <a:avLst/>
          </a:prstGeom>
        </p:spPr>
      </p:pic>
      <p:pic>
        <p:nvPicPr>
          <p:cNvPr id="32" name="Picture 31">
            <a:extLst>
              <a:ext uri="{FF2B5EF4-FFF2-40B4-BE49-F238E27FC236}">
                <a16:creationId xmlns:a16="http://schemas.microsoft.com/office/drawing/2014/main" id="{59AB2C37-B88E-C846-A4AC-3A2DFBCC2F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63393" y="17064436"/>
            <a:ext cx="7315200" cy="4864100"/>
          </a:xfrm>
          <a:prstGeom prst="rect">
            <a:avLst/>
          </a:prstGeom>
        </p:spPr>
      </p:pic>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28" y="27463879"/>
            <a:ext cx="7386588" cy="5143832"/>
          </a:xfrm>
          <a:prstGeom prst="rect">
            <a:avLst/>
          </a:prstGeom>
        </p:spPr>
      </p:pic>
      <p:sp>
        <p:nvSpPr>
          <p:cNvPr id="54" name="Text Placeholder 89">
            <a:extLst>
              <a:ext uri="{FF2B5EF4-FFF2-40B4-BE49-F238E27FC236}">
                <a16:creationId xmlns:a16="http://schemas.microsoft.com/office/drawing/2014/main" id="{249576E7-3750-0245-AA4D-B17D9B32E321}"/>
              </a:ext>
            </a:extLst>
          </p:cNvPr>
          <p:cNvSpPr txBox="1">
            <a:spLocks/>
          </p:cNvSpPr>
          <p:nvPr/>
        </p:nvSpPr>
        <p:spPr>
          <a:xfrm>
            <a:off x="18472449" y="15144161"/>
            <a:ext cx="6829427" cy="1154140"/>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r>
              <a:rPr lang="en-US" dirty="0"/>
              <a:t>The phase space orbits now become pointed ellipses, indicating an elongation of the period. </a:t>
            </a:r>
          </a:p>
        </p:txBody>
      </p:sp>
      <p:sp>
        <p:nvSpPr>
          <p:cNvPr id="58" name="Text Placeholder 89">
            <a:extLst>
              <a:ext uri="{FF2B5EF4-FFF2-40B4-BE49-F238E27FC236}">
                <a16:creationId xmlns:a16="http://schemas.microsoft.com/office/drawing/2014/main" id="{1BF51346-5E94-474F-B65D-93C0189192C0}"/>
              </a:ext>
            </a:extLst>
          </p:cNvPr>
          <p:cNvSpPr txBox="1">
            <a:spLocks/>
          </p:cNvSpPr>
          <p:nvPr/>
        </p:nvSpPr>
        <p:spPr>
          <a:xfrm>
            <a:off x="21471911" y="6281665"/>
            <a:ext cx="10038662" cy="1615805"/>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00000"/>
              </a:lnSpc>
            </a:pPr>
            <a:r>
              <a:rPr lang="en-US" dirty="0"/>
              <a:t>Elliptical phase space orbits indicate harmonic pendulum oscillations. Adding a damping force to the system causes the orbits to converge to a single point.</a:t>
            </a:r>
          </a:p>
        </p:txBody>
      </p:sp>
      <mc:AlternateContent xmlns:mc="http://schemas.openxmlformats.org/markup-compatibility/2006">
        <mc:Choice xmlns:a14="http://schemas.microsoft.com/office/drawing/2010/main" Requires="a14">
          <p:sp>
            <p:nvSpPr>
              <p:cNvPr id="59" name="Text Placeholder 89">
                <a:extLst>
                  <a:ext uri="{FF2B5EF4-FFF2-40B4-BE49-F238E27FC236}">
                    <a16:creationId xmlns:a16="http://schemas.microsoft.com/office/drawing/2014/main" id="{ABC0D69B-B231-4342-8C0B-6FD25750A5FE}"/>
                  </a:ext>
                </a:extLst>
              </p:cNvPr>
              <p:cNvSpPr txBox="1">
                <a:spLocks/>
              </p:cNvSpPr>
              <p:nvPr/>
            </p:nvSpPr>
            <p:spPr>
              <a:xfrm>
                <a:off x="25301876" y="15144161"/>
                <a:ext cx="6829427" cy="1154140"/>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r>
                  <a:rPr lang="en-US" dirty="0"/>
                  <a:t>As the initial angle approaches </a:t>
                </a:r>
                <a14:m>
                  <m:oMath xmlns:m="http://schemas.openxmlformats.org/officeDocument/2006/math">
                    <m:r>
                      <a:rPr lang="en-US" b="0" i="1" smtClean="0">
                        <a:latin typeface="Cambria Math" panose="02040503050406030204" pitchFamily="18" charset="0"/>
                      </a:rPr>
                      <m:t>𝜋</m:t>
                    </m:r>
                  </m:oMath>
                </a14:m>
                <a:r>
                  <a:rPr lang="en-US" dirty="0"/>
                  <a:t>, the period of oscillations quickly diverges.</a:t>
                </a:r>
              </a:p>
            </p:txBody>
          </p:sp>
        </mc:Choice>
        <mc:Fallback>
          <p:sp>
            <p:nvSpPr>
              <p:cNvPr id="59" name="Text Placeholder 89">
                <a:extLst>
                  <a:ext uri="{FF2B5EF4-FFF2-40B4-BE49-F238E27FC236}">
                    <a16:creationId xmlns:a16="http://schemas.microsoft.com/office/drawing/2014/main" id="{ABC0D69B-B231-4342-8C0B-6FD25750A5FE}"/>
                  </a:ext>
                </a:extLst>
              </p:cNvPr>
              <p:cNvSpPr txBox="1">
                <a:spLocks noRot="1" noChangeAspect="1" noMove="1" noResize="1" noEditPoints="1" noAdjustHandles="1" noChangeArrowheads="1" noChangeShapeType="1" noTextEdit="1"/>
              </p:cNvSpPr>
              <p:nvPr/>
            </p:nvSpPr>
            <p:spPr>
              <a:xfrm>
                <a:off x="25301876" y="15144161"/>
                <a:ext cx="6829427" cy="1154140"/>
              </a:xfrm>
              <a:prstGeom prst="rect">
                <a:avLst/>
              </a:prstGeom>
              <a:blipFill>
                <a:blip r:embed="rId15"/>
                <a:stretch>
                  <a:fillRect/>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8681B195-5D34-4747-A94D-11D6C04927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902440" y="17064436"/>
            <a:ext cx="7315200" cy="4855776"/>
          </a:xfrm>
          <a:prstGeom prst="rect">
            <a:avLst/>
          </a:prstGeom>
        </p:spPr>
      </p:pic>
      <p:sp>
        <p:nvSpPr>
          <p:cNvPr id="62" name="Text Placeholder 90">
            <a:extLst>
              <a:ext uri="{FF2B5EF4-FFF2-40B4-BE49-F238E27FC236}">
                <a16:creationId xmlns:a16="http://schemas.microsoft.com/office/drawing/2014/main" id="{2598926A-A1B4-A143-A74C-813F9CC1A1D2}"/>
              </a:ext>
            </a:extLst>
          </p:cNvPr>
          <p:cNvSpPr txBox="1">
            <a:spLocks/>
          </p:cNvSpPr>
          <p:nvPr/>
        </p:nvSpPr>
        <p:spPr>
          <a:xfrm>
            <a:off x="11400133" y="22444413"/>
            <a:ext cx="20974055" cy="697106"/>
          </a:xfrm>
          <a:prstGeom prst="rect">
            <a:avLst/>
          </a:prstGeom>
          <a:noFill/>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Chaotic Oscillator</a:t>
            </a:r>
          </a:p>
        </p:txBody>
      </p:sp>
      <p:pic>
        <p:nvPicPr>
          <p:cNvPr id="52" name="Picture 51">
            <a:extLst>
              <a:ext uri="{FF2B5EF4-FFF2-40B4-BE49-F238E27FC236}">
                <a16:creationId xmlns:a16="http://schemas.microsoft.com/office/drawing/2014/main" id="{16D3C10E-98D9-7A40-ACD1-051A33E33B8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541073" y="24257671"/>
            <a:ext cx="9969500" cy="6718300"/>
          </a:xfrm>
          <a:prstGeom prst="rect">
            <a:avLst/>
          </a:prstGeom>
        </p:spPr>
      </p:pic>
      <p:pic>
        <p:nvPicPr>
          <p:cNvPr id="56" name="Picture 55">
            <a:extLst>
              <a:ext uri="{FF2B5EF4-FFF2-40B4-BE49-F238E27FC236}">
                <a16:creationId xmlns:a16="http://schemas.microsoft.com/office/drawing/2014/main" id="{14EDBDC2-0F96-3943-8BEA-48CA5FC2911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28441" y="24249347"/>
            <a:ext cx="10007600" cy="6718300"/>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3404</TotalTime>
  <Words>293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Calibri Light</vt:lpstr>
      <vt:lpstr>Cambria Math</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103</cp:revision>
  <dcterms:created xsi:type="dcterms:W3CDTF">2012-02-03T19:11:35Z</dcterms:created>
  <dcterms:modified xsi:type="dcterms:W3CDTF">2019-12-02T03:28:39Z</dcterms:modified>
  <cp:category>Research poster templates</cp:category>
</cp:coreProperties>
</file>