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3" r:id="rId2"/>
    <p:sldMasterId id="2147483708" r:id="rId3"/>
  </p:sldMasterIdLst>
  <p:notesMasterIdLst>
    <p:notesMasterId r:id="rId5"/>
  </p:notesMasterIdLst>
  <p:handoutMasterIdLst>
    <p:handoutMasterId r:id="rId6"/>
  </p:handoutMasterIdLst>
  <p:sldIdLst>
    <p:sldId id="257" r:id="rId4"/>
  </p:sldIdLst>
  <p:sldSz cx="43891200" cy="32918400"/>
  <p:notesSz cx="6858000" cy="9144000"/>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18">
          <p15:clr>
            <a:srgbClr val="A4A3A4"/>
          </p15:clr>
        </p15:guide>
        <p15:guide id="2" orient="horz" pos="288">
          <p15:clr>
            <a:srgbClr val="A4A3A4"/>
          </p15:clr>
        </p15:guide>
        <p15:guide id="3" orient="horz" pos="20160">
          <p15:clr>
            <a:srgbClr val="A4A3A4"/>
          </p15:clr>
        </p15:guide>
        <p15:guide id="4" orient="horz">
          <p15:clr>
            <a:srgbClr val="A4A3A4"/>
          </p15:clr>
        </p15:guide>
        <p15:guide id="5" pos="264" userDrawn="1">
          <p15:clr>
            <a:srgbClr val="A4A3A4"/>
          </p15:clr>
        </p15:guide>
        <p15:guide id="6" pos="27384"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EAEA"/>
    <a:srgbClr val="FFAF79"/>
    <a:srgbClr val="FF9300"/>
    <a:srgbClr val="00BAFF"/>
    <a:srgbClr val="F3F5FA"/>
    <a:srgbClr val="CDD2DE"/>
    <a:srgbClr val="E3E9E5"/>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593" autoAdjust="0"/>
    <p:restoredTop sz="94646" autoAdjust="0"/>
  </p:normalViewPr>
  <p:slideViewPr>
    <p:cSldViewPr snapToGrid="0" snapToObjects="1" showGuides="1">
      <p:cViewPr>
        <p:scale>
          <a:sx n="16" d="100"/>
          <a:sy n="16" d="100"/>
        </p:scale>
        <p:origin x="2648" y="816"/>
      </p:cViewPr>
      <p:guideLst>
        <p:guide orient="horz" pos="3318"/>
        <p:guide orient="horz" pos="288"/>
        <p:guide orient="horz" pos="20160"/>
        <p:guide orient="horz"/>
        <p:guide pos="264"/>
        <p:guide pos="27384"/>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snapToObjects="1" showGuides="1">
      <p:cViewPr varScale="1">
        <p:scale>
          <a:sx n="79" d="100"/>
          <a:sy n="79" d="100"/>
        </p:scale>
        <p:origin x="-376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commentAuthors" Target="commentAuthor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11" Type="http://schemas.openxmlformats.org/officeDocument/2006/relationships/tableStyles" Target="tableStyles.xml"/><Relationship Id="rId5" Type="http://schemas.openxmlformats.org/officeDocument/2006/relationships/notesMaster" Target="notesMasters/notesMaster1.xml"/><Relationship Id="rId10"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11/30/19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11/30/19</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27930449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6x48 templat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59674" y="6378481"/>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477827"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477825"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11460161"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460162"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22385343"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22377404" y="5548749"/>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33390292" y="5548749"/>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33390292" y="6378481"/>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3390292"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33390292"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3390292" y="2567940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3390292" y="26433446"/>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59674" y="14951552"/>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8"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9"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b="1">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D2F1D65-88FA-B345-95F8-A8FCF199D2AD}" type="datetimeFigureOut">
              <a:rPr lang="en-US" smtClean="0"/>
              <a:t>11/30/19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44E7439-91E9-BB46-8CA0-F613ED55B1D2}" type="slidenum">
              <a:rPr lang="en-US" smtClean="0"/>
              <a:t>‹#›</a:t>
            </a:fld>
            <a:endParaRPr lang="en-US"/>
          </a:p>
        </p:txBody>
      </p:sp>
    </p:spTree>
    <p:extLst>
      <p:ext uri="{BB962C8B-B14F-4D97-AF65-F5344CB8AC3E}">
        <p14:creationId xmlns:p14="http://schemas.microsoft.com/office/powerpoint/2010/main" val="27059861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D2F1D65-88FA-B345-95F8-A8FCF199D2AD}" type="datetimeFigureOut">
              <a:rPr lang="en-US" smtClean="0"/>
              <a:t>11/30/19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44E7439-91E9-BB46-8CA0-F613ED55B1D2}" type="slidenum">
              <a:rPr lang="en-US" smtClean="0"/>
              <a:t>‹#›</a:t>
            </a:fld>
            <a:endParaRPr lang="en-US"/>
          </a:p>
        </p:txBody>
      </p:sp>
    </p:spTree>
    <p:extLst>
      <p:ext uri="{BB962C8B-B14F-4D97-AF65-F5344CB8AC3E}">
        <p14:creationId xmlns:p14="http://schemas.microsoft.com/office/powerpoint/2010/main" val="3038204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2F1D65-88FA-B345-95F8-A8FCF199D2AD}" type="datetimeFigureOut">
              <a:rPr lang="en-US" smtClean="0"/>
              <a:t>11/30/19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44E7439-91E9-BB46-8CA0-F613ED55B1D2}" type="slidenum">
              <a:rPr lang="en-US" smtClean="0"/>
              <a:t>‹#›</a:t>
            </a:fld>
            <a:endParaRPr lang="en-US"/>
          </a:p>
        </p:txBody>
      </p:sp>
    </p:spTree>
    <p:extLst>
      <p:ext uri="{BB962C8B-B14F-4D97-AF65-F5344CB8AC3E}">
        <p14:creationId xmlns:p14="http://schemas.microsoft.com/office/powerpoint/2010/main" val="42128521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FD2F1D65-88FA-B345-95F8-A8FCF199D2AD}" type="datetimeFigureOut">
              <a:rPr lang="en-US" smtClean="0"/>
              <a:t>11/30/19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4E7439-91E9-BB46-8CA0-F613ED55B1D2}" type="slidenum">
              <a:rPr lang="en-US" smtClean="0"/>
              <a:t>‹#›</a:t>
            </a:fld>
            <a:endParaRPr lang="en-US"/>
          </a:p>
        </p:txBody>
      </p:sp>
    </p:spTree>
    <p:extLst>
      <p:ext uri="{BB962C8B-B14F-4D97-AF65-F5344CB8AC3E}">
        <p14:creationId xmlns:p14="http://schemas.microsoft.com/office/powerpoint/2010/main" val="26364390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FD2F1D65-88FA-B345-95F8-A8FCF199D2AD}" type="datetimeFigureOut">
              <a:rPr lang="en-US" smtClean="0"/>
              <a:t>11/30/19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4E7439-91E9-BB46-8CA0-F613ED55B1D2}" type="slidenum">
              <a:rPr lang="en-US" smtClean="0"/>
              <a:t>‹#›</a:t>
            </a:fld>
            <a:endParaRPr lang="en-US"/>
          </a:p>
        </p:txBody>
      </p:sp>
    </p:spTree>
    <p:extLst>
      <p:ext uri="{BB962C8B-B14F-4D97-AF65-F5344CB8AC3E}">
        <p14:creationId xmlns:p14="http://schemas.microsoft.com/office/powerpoint/2010/main" val="40031743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2F1D65-88FA-B345-95F8-A8FCF199D2AD}" type="datetimeFigureOut">
              <a:rPr lang="en-US" smtClean="0"/>
              <a:t>11/30/19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4E7439-91E9-BB46-8CA0-F613ED55B1D2}" type="slidenum">
              <a:rPr lang="en-US" smtClean="0"/>
              <a:t>‹#›</a:t>
            </a:fld>
            <a:endParaRPr lang="en-US"/>
          </a:p>
        </p:txBody>
      </p:sp>
    </p:spTree>
    <p:extLst>
      <p:ext uri="{BB962C8B-B14F-4D97-AF65-F5344CB8AC3E}">
        <p14:creationId xmlns:p14="http://schemas.microsoft.com/office/powerpoint/2010/main" val="30371008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2F1D65-88FA-B345-95F8-A8FCF199D2AD}" type="datetimeFigureOut">
              <a:rPr lang="en-US" smtClean="0"/>
              <a:t>11/30/19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4E7439-91E9-BB46-8CA0-F613ED55B1D2}" type="slidenum">
              <a:rPr lang="en-US" smtClean="0"/>
              <a:t>‹#›</a:t>
            </a:fld>
            <a:endParaRPr lang="en-US"/>
          </a:p>
        </p:txBody>
      </p:sp>
    </p:spTree>
    <p:extLst>
      <p:ext uri="{BB962C8B-B14F-4D97-AF65-F5344CB8AC3E}">
        <p14:creationId xmlns:p14="http://schemas.microsoft.com/office/powerpoint/2010/main" val="18406954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36x48 templat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59674" y="6378481"/>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477827"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477825"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11460161"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460162"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22385343"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22377404" y="5548749"/>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33390292" y="5548749"/>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33390292" y="6378481"/>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3390292"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33390292"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3390292" y="2567940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3390292" y="26433446"/>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59674" y="14951552"/>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8"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9"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b="1">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extLst>
      <p:ext uri="{BB962C8B-B14F-4D97-AF65-F5344CB8AC3E}">
        <p14:creationId xmlns:p14="http://schemas.microsoft.com/office/powerpoint/2010/main" val="18833220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36x48 templat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59674" y="6378481"/>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477827"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477825"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11460161"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460162"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22385343"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22377404" y="5548749"/>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33390292" y="5548749"/>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33390292" y="6378481"/>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3390292"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33390292"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3390292" y="2567940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3390292" y="26433446"/>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59674" y="14951552"/>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8"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9"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b="1">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extLst>
      <p:ext uri="{BB962C8B-B14F-4D97-AF65-F5344CB8AC3E}">
        <p14:creationId xmlns:p14="http://schemas.microsoft.com/office/powerpoint/2010/main" val="1837570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ithout guide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59674" y="6378481"/>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477827"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477825"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11460161"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460162"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22385343"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22377404" y="5548749"/>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33390292" y="5548749"/>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33390292" y="6378481"/>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3390292"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33390292"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3390292" y="2567940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3390292" y="26433446"/>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59674" y="14951552"/>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8"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9"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b="1">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extLst>
      <p:ext uri="{BB962C8B-B14F-4D97-AF65-F5344CB8AC3E}">
        <p14:creationId xmlns:p14="http://schemas.microsoft.com/office/powerpoint/2010/main" val="4388646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36x48 templat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59674" y="6378481"/>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477827"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477825"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11460161"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460162"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22385343"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22377404" y="5548749"/>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33390292" y="5548749"/>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33390292" y="6378481"/>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3390292"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33390292"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3390292" y="2567940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3390292" y="26433446"/>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59674" y="14951552"/>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8"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9"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b="1">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extLst>
      <p:ext uri="{BB962C8B-B14F-4D97-AF65-F5344CB8AC3E}">
        <p14:creationId xmlns:p14="http://schemas.microsoft.com/office/powerpoint/2010/main" val="21540255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1_36x48 templat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59674" y="6378481"/>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477827"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477825"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11460161"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460162"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22385343"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22377404" y="5548749"/>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33390292" y="5548749"/>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33390292" y="6378481"/>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3390292"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33390292"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3390292" y="2567940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3390292" y="26433446"/>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59674" y="14951552"/>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8"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9"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b="1">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extLst>
      <p:ext uri="{BB962C8B-B14F-4D97-AF65-F5344CB8AC3E}">
        <p14:creationId xmlns:p14="http://schemas.microsoft.com/office/powerpoint/2010/main" val="16944306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D2F1D65-88FA-B345-95F8-A8FCF199D2AD}" type="datetimeFigureOut">
              <a:rPr lang="en-US" smtClean="0"/>
              <a:t>11/30/19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4E7439-91E9-BB46-8CA0-F613ED55B1D2}" type="slidenum">
              <a:rPr lang="en-US" smtClean="0"/>
              <a:t>‹#›</a:t>
            </a:fld>
            <a:endParaRPr lang="en-US"/>
          </a:p>
        </p:txBody>
      </p:sp>
    </p:spTree>
    <p:extLst>
      <p:ext uri="{BB962C8B-B14F-4D97-AF65-F5344CB8AC3E}">
        <p14:creationId xmlns:p14="http://schemas.microsoft.com/office/powerpoint/2010/main" val="1272848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2F1D65-88FA-B345-95F8-A8FCF199D2AD}" type="datetimeFigureOut">
              <a:rPr lang="en-US" smtClean="0"/>
              <a:t>11/30/19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4E7439-91E9-BB46-8CA0-F613ED55B1D2}" type="slidenum">
              <a:rPr lang="en-US" smtClean="0"/>
              <a:t>‹#›</a:t>
            </a:fld>
            <a:endParaRPr lang="en-US"/>
          </a:p>
        </p:txBody>
      </p:sp>
    </p:spTree>
    <p:extLst>
      <p:ext uri="{BB962C8B-B14F-4D97-AF65-F5344CB8AC3E}">
        <p14:creationId xmlns:p14="http://schemas.microsoft.com/office/powerpoint/2010/main" val="24332031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2F1D65-88FA-B345-95F8-A8FCF199D2AD}" type="datetimeFigureOut">
              <a:rPr lang="en-US" smtClean="0"/>
              <a:t>11/30/19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4E7439-91E9-BB46-8CA0-F613ED55B1D2}" type="slidenum">
              <a:rPr lang="en-US" smtClean="0"/>
              <a:t>‹#›</a:t>
            </a:fld>
            <a:endParaRPr lang="en-US"/>
          </a:p>
        </p:txBody>
      </p:sp>
    </p:spTree>
    <p:extLst>
      <p:ext uri="{BB962C8B-B14F-4D97-AF65-F5344CB8AC3E}">
        <p14:creationId xmlns:p14="http://schemas.microsoft.com/office/powerpoint/2010/main" val="30721437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D2F1D65-88FA-B345-95F8-A8FCF199D2AD}" type="datetimeFigureOut">
              <a:rPr lang="en-US" smtClean="0"/>
              <a:t>11/30/19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4E7439-91E9-BB46-8CA0-F613ED55B1D2}" type="slidenum">
              <a:rPr lang="en-US" smtClean="0"/>
              <a:t>‹#›</a:t>
            </a:fld>
            <a:endParaRPr lang="en-US"/>
          </a:p>
        </p:txBody>
      </p:sp>
    </p:spTree>
    <p:extLst>
      <p:ext uri="{BB962C8B-B14F-4D97-AF65-F5344CB8AC3E}">
        <p14:creationId xmlns:p14="http://schemas.microsoft.com/office/powerpoint/2010/main" val="1681544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hyperlink" Target="https://www.posterpresentations.com/how-to-change-the-research-poster-template-colors.html" TargetMode="External"/><Relationship Id="rId3" Type="http://schemas.openxmlformats.org/officeDocument/2006/relationships/theme" Target="../theme/theme1.xml"/><Relationship Id="rId7" Type="http://schemas.openxmlformats.org/officeDocument/2006/relationships/image" Target="../media/image4.png"/><Relationship Id="rId12"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3.png"/><Relationship Id="rId11" Type="http://schemas.openxmlformats.org/officeDocument/2006/relationships/image" Target="../media/image7.png"/><Relationship Id="rId5" Type="http://schemas.openxmlformats.org/officeDocument/2006/relationships/image" Target="../media/image2.png"/><Relationship Id="rId10" Type="http://schemas.openxmlformats.org/officeDocument/2006/relationships/image" Target="../media/image6.png"/><Relationship Id="rId4" Type="http://schemas.openxmlformats.org/officeDocument/2006/relationships/image" Target="../media/image1.png"/><Relationship Id="rId9" Type="http://schemas.openxmlformats.org/officeDocument/2006/relationships/image" Target="../media/image5.png"/></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slideLayout" Target="../slideLayouts/slideLayout4.xml"/><Relationship Id="rId1" Type="http://schemas.openxmlformats.org/officeDocument/2006/relationships/slideLayout" Target="../slideLayouts/slideLayout3.xml"/><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theme" Target="../theme/theme3.xml"/><Relationship Id="rId18" Type="http://schemas.openxmlformats.org/officeDocument/2006/relationships/hyperlink" Target="https://www.posterpresentations.com/how-to-change-the-research-poster-template-colors.html" TargetMode="External"/><Relationship Id="rId3" Type="http://schemas.openxmlformats.org/officeDocument/2006/relationships/slideLayout" Target="../slideLayouts/slideLayout8.xml"/><Relationship Id="rId21" Type="http://schemas.openxmlformats.org/officeDocument/2006/relationships/image" Target="../media/image7.png"/><Relationship Id="rId7" Type="http://schemas.openxmlformats.org/officeDocument/2006/relationships/slideLayout" Target="../slideLayouts/slideLayout12.xml"/><Relationship Id="rId12" Type="http://schemas.openxmlformats.org/officeDocument/2006/relationships/slideLayout" Target="../slideLayouts/slideLayout17.xml"/><Relationship Id="rId17" Type="http://schemas.openxmlformats.org/officeDocument/2006/relationships/image" Target="../media/image4.png"/><Relationship Id="rId2" Type="http://schemas.openxmlformats.org/officeDocument/2006/relationships/slideLayout" Target="../slideLayouts/slideLayout7.xml"/><Relationship Id="rId16" Type="http://schemas.openxmlformats.org/officeDocument/2006/relationships/image" Target="../media/image3.png"/><Relationship Id="rId20" Type="http://schemas.openxmlformats.org/officeDocument/2006/relationships/image" Target="../media/image6.png"/><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5" Type="http://schemas.openxmlformats.org/officeDocument/2006/relationships/image" Target="../media/image2.png"/><Relationship Id="rId10" Type="http://schemas.openxmlformats.org/officeDocument/2006/relationships/slideLayout" Target="../slideLayouts/slideLayout15.xml"/><Relationship Id="rId19" Type="http://schemas.openxmlformats.org/officeDocument/2006/relationships/image" Target="../media/image5.png"/><Relationship Id="rId4" Type="http://schemas.openxmlformats.org/officeDocument/2006/relationships/slideLayout" Target="../slideLayouts/slideLayout9.xml"/><Relationship Id="rId9" Type="http://schemas.openxmlformats.org/officeDocument/2006/relationships/slideLayout" Target="../slideLayouts/slideLayout14.xml"/><Relationship Id="rId14" Type="http://schemas.openxmlformats.org/officeDocument/2006/relationships/image" Target="../media/image1.png"/><Relationship Id="rId22" Type="http://schemas.openxmlformats.org/officeDocument/2006/relationships/image" Target="../media/image8.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 name="Text Box 14"/>
          <p:cNvSpPr txBox="1">
            <a:spLocks noChangeArrowheads="1"/>
          </p:cNvSpPr>
          <p:nvPr/>
        </p:nvSpPr>
        <p:spPr bwMode="auto">
          <a:xfrm>
            <a:off x="1567305" y="32390910"/>
            <a:ext cx="2514600" cy="341436"/>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graphicFrame>
        <p:nvGraphicFramePr>
          <p:cNvPr id="3" name="Table 2">
            <a:extLst>
              <a:ext uri="{FF2B5EF4-FFF2-40B4-BE49-F238E27FC236}">
                <a16:creationId xmlns:a16="http://schemas.microsoft.com/office/drawing/2014/main" id="{AF9AA5EE-77AD-9645-B396-F73887C4B6FD}"/>
              </a:ext>
            </a:extLst>
          </p:cNvPr>
          <p:cNvGraphicFramePr>
            <a:graphicFrameLocks noGrp="1"/>
          </p:cNvGraphicFramePr>
          <p:nvPr userDrawn="1">
            <p:extLst>
              <p:ext uri="{D42A27DB-BD31-4B8C-83A1-F6EECF244321}">
                <p14:modId xmlns:p14="http://schemas.microsoft.com/office/powerpoint/2010/main" val="846862511"/>
              </p:ext>
            </p:extLst>
          </p:nvPr>
        </p:nvGraphicFramePr>
        <p:xfrm>
          <a:off x="-10611120" y="14098"/>
          <a:ext cx="9776869" cy="32679220"/>
        </p:xfrm>
        <a:graphic>
          <a:graphicData uri="http://schemas.openxmlformats.org/drawingml/2006/table">
            <a:tbl>
              <a:tblPr firstRow="1" bandRow="1">
                <a:tableStyleId>{5C22544A-7EE6-4342-B048-85BDC9FD1C3A}</a:tableStyleId>
              </a:tblPr>
              <a:tblGrid>
                <a:gridCol w="4192245">
                  <a:extLst>
                    <a:ext uri="{9D8B030D-6E8A-4147-A177-3AD203B41FA5}">
                      <a16:colId xmlns:a16="http://schemas.microsoft.com/office/drawing/2014/main" val="20000"/>
                    </a:ext>
                  </a:extLst>
                </a:gridCol>
                <a:gridCol w="5584624">
                  <a:extLst>
                    <a:ext uri="{9D8B030D-6E8A-4147-A177-3AD203B41FA5}">
                      <a16:colId xmlns:a16="http://schemas.microsoft.com/office/drawing/2014/main" val="20001"/>
                    </a:ext>
                  </a:extLst>
                </a:gridCol>
              </a:tblGrid>
              <a:tr h="1329113">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600" b="0" spc="600" dirty="0">
                          <a:solidFill>
                            <a:srgbClr val="1F3A4E"/>
                          </a:solidFill>
                          <a:latin typeface="Arial Black" panose="020B0A04020102020204" pitchFamily="34" charset="0"/>
                        </a:rPr>
                        <a:t>QUICK START GUIDE</a:t>
                      </a:r>
                      <a:br>
                        <a:rPr lang="en-US" sz="3600" b="0" spc="600" dirty="0">
                          <a:solidFill>
                            <a:srgbClr val="1F3A4E"/>
                          </a:solidFill>
                          <a:latin typeface="Arial Black" panose="020B0A04020102020204" pitchFamily="34" charset="0"/>
                        </a:rPr>
                      </a:br>
                      <a:r>
                        <a:rPr lang="en-US" sz="2800" b="1" spc="0" dirty="0">
                          <a:solidFill>
                            <a:srgbClr val="FF0000"/>
                          </a:solidFill>
                          <a:latin typeface="Trebuchet MS" pitchFamily="34" charset="0"/>
                        </a:rPr>
                        <a:t>(THIS SIDEBAR WILL NOT PRINT)</a:t>
                      </a:r>
                      <a:endParaRPr lang="en-US" sz="3600" b="1" spc="600" dirty="0">
                        <a:solidFill>
                          <a:schemeClr val="bg1"/>
                        </a:solidFill>
                        <a:latin typeface="Trebuchet MS" pitchFamily="34" charset="0"/>
                      </a:endParaRPr>
                    </a:p>
                  </a:txBody>
                  <a:tcPr marL="182880" marT="13716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4206624">
                <a:tc gridSpan="2">
                  <a:txBody>
                    <a:bodyPr/>
                    <a:lstStyle/>
                    <a:p>
                      <a:pPr defTabSz="3765639"/>
                      <a:r>
                        <a:rPr lang="en-US" sz="2000" i="0" dirty="0">
                          <a:solidFill>
                            <a:srgbClr val="D9D9D9"/>
                          </a:solidFill>
                          <a:latin typeface="Arial"/>
                          <a:cs typeface="Arial"/>
                        </a:rPr>
                        <a:t>This PowerPoint template produces a </a:t>
                      </a:r>
                      <a:r>
                        <a:rPr lang="en-US" sz="2000" i="0" dirty="0">
                          <a:solidFill>
                            <a:srgbClr val="FFC000"/>
                          </a:solidFill>
                          <a:latin typeface="Arial"/>
                          <a:cs typeface="Arial"/>
                        </a:rPr>
                        <a:t>36"x48" </a:t>
                      </a:r>
                      <a:r>
                        <a:rPr lang="en-US" sz="20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2000" i="0" dirty="0">
                        <a:solidFill>
                          <a:srgbClr val="D9D9D9"/>
                        </a:solidFill>
                        <a:latin typeface="Arial"/>
                        <a:cs typeface="Arial"/>
                      </a:endParaRPr>
                    </a:p>
                    <a:p>
                      <a:pPr defTabSz="3765639"/>
                      <a:r>
                        <a:rPr lang="en-US" sz="20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2000" i="0" dirty="0" err="1">
                          <a:solidFill>
                            <a:srgbClr val="FFC000"/>
                          </a:solidFill>
                          <a:latin typeface="Arial"/>
                          <a:cs typeface="Arial"/>
                        </a:rPr>
                        <a:t>PosterPresentations.com</a:t>
                      </a:r>
                      <a:r>
                        <a:rPr lang="en-US" sz="2000" i="0" dirty="0">
                          <a:solidFill>
                            <a:srgbClr val="D9D9D9"/>
                          </a:solidFill>
                          <a:latin typeface="Arial"/>
                          <a:cs typeface="Arial"/>
                        </a:rPr>
                        <a:t> and click on the  </a:t>
                      </a:r>
                      <a:r>
                        <a:rPr lang="en-US" sz="2000" i="0" dirty="0">
                          <a:solidFill>
                            <a:srgbClr val="FFC000"/>
                          </a:solidFill>
                          <a:latin typeface="Arial"/>
                          <a:cs typeface="Arial"/>
                        </a:rPr>
                        <a:t>HELP DESK</a:t>
                      </a:r>
                      <a:r>
                        <a:rPr lang="en-US" sz="2000" i="0" baseline="0" dirty="0">
                          <a:solidFill>
                            <a:srgbClr val="D9D9D9"/>
                          </a:solidFill>
                          <a:latin typeface="Arial"/>
                          <a:cs typeface="Arial"/>
                        </a:rPr>
                        <a:t> </a:t>
                      </a:r>
                      <a:r>
                        <a:rPr lang="en-US" sz="2000" i="0" dirty="0">
                          <a:solidFill>
                            <a:srgbClr val="D9D9D9"/>
                          </a:solidFill>
                          <a:latin typeface="Arial"/>
                          <a:cs typeface="Arial"/>
                        </a:rPr>
                        <a:t>tab.</a:t>
                      </a:r>
                    </a:p>
                    <a:p>
                      <a:pPr defTabSz="3765639"/>
                      <a:endParaRPr lang="en-US" sz="2000" i="0" dirty="0">
                        <a:solidFill>
                          <a:srgbClr val="D9D9D9"/>
                        </a:solidFill>
                        <a:latin typeface="Arial"/>
                        <a:cs typeface="Arial"/>
                      </a:endParaRPr>
                    </a:p>
                    <a:p>
                      <a:pPr defTabSz="3765639"/>
                      <a:r>
                        <a:rPr lang="en-US" sz="2000" i="0" dirty="0">
                          <a:solidFill>
                            <a:srgbClr val="D9D9D9"/>
                          </a:solidFill>
                          <a:latin typeface="Arial"/>
                          <a:cs typeface="Arial"/>
                        </a:rPr>
                        <a:t>To print your poster using our same-day professional printing service, go online to </a:t>
                      </a:r>
                      <a:r>
                        <a:rPr lang="en-US" sz="2000" i="0" dirty="0" err="1">
                          <a:solidFill>
                            <a:srgbClr val="FFC000"/>
                          </a:solidFill>
                          <a:latin typeface="Arial"/>
                          <a:cs typeface="Arial"/>
                        </a:rPr>
                        <a:t>PosterPresentations.com</a:t>
                      </a:r>
                      <a:r>
                        <a:rPr lang="en-US" sz="2000" i="0" dirty="0">
                          <a:solidFill>
                            <a:srgbClr val="D9D9D9"/>
                          </a:solidFill>
                          <a:latin typeface="Arial"/>
                          <a:cs typeface="Arial"/>
                        </a:rPr>
                        <a:t> and click on "</a:t>
                      </a:r>
                      <a:r>
                        <a:rPr lang="en-US" sz="2000" i="0" dirty="0">
                          <a:solidFill>
                            <a:srgbClr val="FFC000"/>
                          </a:solidFill>
                          <a:latin typeface="Arial"/>
                          <a:cs typeface="Arial"/>
                        </a:rPr>
                        <a:t>Order your poster</a:t>
                      </a:r>
                      <a:r>
                        <a:rPr lang="en-US" sz="2000" i="0" dirty="0">
                          <a:solidFill>
                            <a:srgbClr val="D9D9D9"/>
                          </a:solidFill>
                          <a:latin typeface="Arial"/>
                          <a:cs typeface="Arial"/>
                        </a:rPr>
                        <a:t>".</a:t>
                      </a:r>
                      <a:endParaRPr lang="en-US" sz="2000" b="1" dirty="0">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4572417">
                <a:tc>
                  <a:txBody>
                    <a:bodyPr/>
                    <a:lstStyle/>
                    <a:p>
                      <a:pPr algn="ctr"/>
                      <a:endParaRPr lang="en-US" sz="2000" dirty="0">
                        <a:solidFill>
                          <a:srgbClr val="1F3A4E"/>
                        </a:solidFill>
                      </a:endParaRPr>
                    </a:p>
                    <a:p>
                      <a:pPr algn="ctr"/>
                      <a:endParaRPr lang="en-US" sz="2000" dirty="0">
                        <a:solidFill>
                          <a:srgbClr val="1F3A4E"/>
                        </a:solidFill>
                      </a:endParaRPr>
                    </a:p>
                    <a:p>
                      <a:pPr algn="ctr"/>
                      <a:r>
                        <a:rPr lang="en-US" sz="2000" dirty="0">
                          <a:solidFill>
                            <a:schemeClr val="bg1"/>
                          </a:solidFill>
                          <a:latin typeface="Arial" panose="020B0604020202020204" pitchFamily="34" charset="0"/>
                          <a:cs typeface="Arial" panose="020B0604020202020204" pitchFamily="34" charset="0"/>
                        </a:rPr>
                        <a:t>This is a template for a </a:t>
                      </a:r>
                    </a:p>
                    <a:p>
                      <a:pPr algn="ctr"/>
                      <a:r>
                        <a:rPr lang="en-US" sz="2000" dirty="0">
                          <a:solidFill>
                            <a:schemeClr val="bg1"/>
                          </a:solidFill>
                          <a:latin typeface="Arial" panose="020B0604020202020204" pitchFamily="34" charset="0"/>
                          <a:cs typeface="Arial" panose="020B0604020202020204" pitchFamily="34" charset="0"/>
                        </a:rPr>
                        <a:t>presentation poster</a:t>
                      </a:r>
                      <a:br>
                        <a:rPr lang="en-US" sz="2000" dirty="0">
                          <a:solidFill>
                            <a:schemeClr val="bg1"/>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36 inches tall</a:t>
                      </a:r>
                      <a:br>
                        <a:rPr lang="en-US" sz="3600" b="1" dirty="0">
                          <a:solidFill>
                            <a:srgbClr val="FFC000"/>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by</a:t>
                      </a:r>
                      <a:br>
                        <a:rPr lang="en-US" sz="3600" b="1" dirty="0">
                          <a:solidFill>
                            <a:srgbClr val="FFC000"/>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48 inches wide</a:t>
                      </a:r>
                      <a:br>
                        <a:rPr lang="en-US" sz="2000" dirty="0">
                          <a:solidFill>
                            <a:schemeClr val="bg1"/>
                          </a:solidFill>
                          <a:latin typeface="Arial" panose="020B0604020202020204" pitchFamily="34" charset="0"/>
                          <a:cs typeface="Arial" panose="020B0604020202020204" pitchFamily="34" charset="0"/>
                        </a:rPr>
                      </a:br>
                      <a:endParaRPr lang="en-US" sz="2000" dirty="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Important: Check the template size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30 tall x 40 wide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42 tall x 56 wide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48 tall x 64 wide</a:t>
                      </a:r>
                    </a:p>
                  </a:txBody>
                  <a:tcPr marL="182880" marT="137160">
                    <a:solidFill>
                      <a:srgbClr val="010101"/>
                    </a:solidFill>
                  </a:tcPr>
                </a:tc>
                <a:extLst>
                  <a:ext uri="{0D108BD9-81ED-4DB2-BD59-A6C34878D82A}">
                    <a16:rowId xmlns:a16="http://schemas.microsoft.com/office/drawing/2014/main" val="10008"/>
                  </a:ext>
                </a:extLst>
              </a:tr>
              <a:tr h="4288692">
                <a:tc>
                  <a:txBody>
                    <a:bodyPr/>
                    <a:lstStyle/>
                    <a:p>
                      <a:endParaRPr lang="en-US" sz="2000" dirty="0">
                        <a:solidFill>
                          <a:srgbClr val="1F3A4E"/>
                        </a:solidFill>
                      </a:endParaRPr>
                    </a:p>
                  </a:txBody>
                  <a:tcPr>
                    <a:blipFill rotWithShape="1">
                      <a:blip r:embed="rId4"/>
                      <a:stretch>
                        <a:fillRect/>
                      </a:stretch>
                    </a:blipFill>
                  </a:tcPr>
                </a:tc>
                <a:tc>
                  <a:txBody>
                    <a:bodyPr/>
                    <a:lstStyle/>
                    <a:p>
                      <a:pPr algn="l"/>
                      <a:r>
                        <a:rPr lang="en-US" sz="2400" b="1" baseline="0" dirty="0">
                          <a:solidFill>
                            <a:srgbClr val="FFC000"/>
                          </a:solidFill>
                          <a:latin typeface="Arial" panose="020B0604020202020204" pitchFamily="34" charset="0"/>
                          <a:cs typeface="Arial" panose="020B0604020202020204" pitchFamily="34" charset="0"/>
                        </a:rPr>
                        <a:t>How to </a:t>
                      </a:r>
                      <a:r>
                        <a:rPr lang="en-US" sz="4000" b="1" baseline="0" dirty="0">
                          <a:solidFill>
                            <a:srgbClr val="FFC000"/>
                          </a:solidFill>
                          <a:latin typeface="Arial" panose="020B0604020202020204" pitchFamily="34" charset="0"/>
                          <a:cs typeface="Arial" panose="020B0604020202020204" pitchFamily="34" charset="0"/>
                        </a:rPr>
                        <a:t>Zoom in </a:t>
                      </a:r>
                      <a:r>
                        <a:rPr lang="en-US" sz="2400" b="1" baseline="0" dirty="0">
                          <a:solidFill>
                            <a:srgbClr val="FFC000"/>
                          </a:solidFill>
                          <a:latin typeface="Arial" panose="020B0604020202020204" pitchFamily="34" charset="0"/>
                          <a:cs typeface="Arial" panose="020B0604020202020204" pitchFamily="34" charset="0"/>
                        </a:rPr>
                        <a:t>and </a:t>
                      </a:r>
                      <a:r>
                        <a:rPr lang="en-US" sz="1800" b="1" baseline="0" dirty="0">
                          <a:solidFill>
                            <a:srgbClr val="FFC000"/>
                          </a:solidFill>
                          <a:latin typeface="Arial" panose="020B0604020202020204" pitchFamily="34" charset="0"/>
                          <a:cs typeface="Arial" panose="020B0604020202020204" pitchFamily="34" charset="0"/>
                        </a:rPr>
                        <a:t>out</a:t>
                      </a:r>
                      <a:endParaRPr lang="en-US" sz="2400" b="1" baseline="0" dirty="0">
                        <a:solidFill>
                          <a:srgbClr val="FFC000"/>
                        </a:solidFill>
                        <a:latin typeface="Arial" panose="020B0604020202020204" pitchFamily="34" charset="0"/>
                        <a:cs typeface="Arial" panose="020B0604020202020204" pitchFamily="34" charset="0"/>
                      </a:endParaRPr>
                    </a:p>
                    <a:p>
                      <a:pPr algn="l"/>
                      <a:r>
                        <a:rPr lang="en-US" sz="20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1. </a:t>
                      </a:r>
                      <a:r>
                        <a:rPr lang="en-US" sz="20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2. </a:t>
                      </a:r>
                      <a:r>
                        <a:rPr lang="en-US" sz="20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1"/>
                  </a:ext>
                </a:extLst>
              </a:tr>
              <a:tr h="1800526">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Ruler and Guides</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3824339">
                <a:tc>
                  <a:txBody>
                    <a:bodyPr/>
                    <a:lstStyle/>
                    <a:p>
                      <a:endParaRPr lang="en-US" sz="2000" dirty="0">
                        <a:solidFill>
                          <a:srgbClr val="1F3A4E"/>
                        </a:solidFill>
                      </a:endParaRPr>
                    </a:p>
                  </a:txBody>
                  <a:tcPr>
                    <a:blipFill rotWithShape="1">
                      <a:blip r:embed="rId5"/>
                      <a:stretch>
                        <a:fillRect/>
                      </a:stretch>
                    </a:blipFill>
                  </a:tcPr>
                </a:tc>
                <a:tc>
                  <a:txBody>
                    <a:bodyPr/>
                    <a:lstStyle/>
                    <a:p>
                      <a:pPr marL="0" lvl="1" indent="0" algn="l" defTabSz="114300"/>
                      <a:r>
                        <a:rPr lang="en-US" sz="2400" b="1" baseline="0" dirty="0">
                          <a:solidFill>
                            <a:srgbClr val="FFC000"/>
                          </a:solidFill>
                          <a:latin typeface="Arial" panose="020B0604020202020204" pitchFamily="34" charset="0"/>
                          <a:cs typeface="Arial" panose="020B0604020202020204" pitchFamily="34" charset="0"/>
                        </a:rPr>
                        <a:t>Headers and text containers</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3"/>
                  </a:ext>
                </a:extLst>
              </a:tr>
              <a:tr h="3519135">
                <a:tc gridSpan="2">
                  <a:txBody>
                    <a:bodyPr/>
                    <a:lstStyle/>
                    <a:p>
                      <a:r>
                        <a:rPr lang="en-US" sz="2400" b="1" dirty="0">
                          <a:solidFill>
                            <a:srgbClr val="FFC000"/>
                          </a:solidFill>
                          <a:latin typeface="Arial" panose="020B0604020202020204" pitchFamily="34" charset="0"/>
                          <a:cs typeface="Arial" panose="020B0604020202020204" pitchFamily="34" charset="0"/>
                        </a:rPr>
                        <a:t>Adding content to the poster</a:t>
                      </a:r>
                    </a:p>
                    <a:p>
                      <a:r>
                        <a:rPr lang="en-US" sz="20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20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2000" dirty="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237765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2293170">
                <a:tc gridSpan="2">
                  <a:txBody>
                    <a:bodyPr/>
                    <a:lstStyle/>
                    <a:p>
                      <a:endParaRPr lang="en-US" sz="2000" dirty="0">
                        <a:solidFill>
                          <a:schemeClr val="bg1"/>
                        </a:solidFill>
                        <a:latin typeface="Arial" panose="020B0604020202020204" pitchFamily="34" charset="0"/>
                        <a:cs typeface="Arial" panose="020B0604020202020204" pitchFamily="34" charset="0"/>
                      </a:endParaRPr>
                    </a:p>
                  </a:txBody>
                  <a:tcPr marL="182880" marT="137160">
                    <a:blipFill rotWithShape="1">
                      <a:blip r:embed="rId6"/>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128027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000" noProof="0" dirty="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3187270">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000" noProof="0" dirty="0">
                        <a:solidFill>
                          <a:schemeClr val="bg1"/>
                        </a:solidFill>
                        <a:latin typeface="Arial"/>
                        <a:cs typeface="Arial"/>
                      </a:endParaRPr>
                    </a:p>
                  </a:txBody>
                  <a:tcPr marL="182880" marT="137160">
                    <a:blipFill rotWithShape="1">
                      <a:blip r:embed="rId7"/>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4" name="Table 3">
            <a:extLst>
              <a:ext uri="{FF2B5EF4-FFF2-40B4-BE49-F238E27FC236}">
                <a16:creationId xmlns:a16="http://schemas.microsoft.com/office/drawing/2014/main" id="{6338BD29-2BD7-AB47-B9B8-5033641D7C2D}"/>
              </a:ext>
            </a:extLst>
          </p:cNvPr>
          <p:cNvGraphicFramePr>
            <a:graphicFrameLocks noGrp="1"/>
          </p:cNvGraphicFramePr>
          <p:nvPr userDrawn="1">
            <p:extLst>
              <p:ext uri="{D42A27DB-BD31-4B8C-83A1-F6EECF244321}">
                <p14:modId xmlns:p14="http://schemas.microsoft.com/office/powerpoint/2010/main" val="336852881"/>
              </p:ext>
            </p:extLst>
          </p:nvPr>
        </p:nvGraphicFramePr>
        <p:xfrm>
          <a:off x="44695229" y="-84749"/>
          <a:ext cx="9430188" cy="33075070"/>
        </p:xfrm>
        <a:graphic>
          <a:graphicData uri="http://schemas.openxmlformats.org/drawingml/2006/table">
            <a:tbl>
              <a:tblPr firstRow="1" bandRow="1">
                <a:tableStyleId>{5C22544A-7EE6-4342-B048-85BDC9FD1C3A}</a:tableStyleId>
              </a:tblPr>
              <a:tblGrid>
                <a:gridCol w="3343835">
                  <a:extLst>
                    <a:ext uri="{9D8B030D-6E8A-4147-A177-3AD203B41FA5}">
                      <a16:colId xmlns:a16="http://schemas.microsoft.com/office/drawing/2014/main" val="20000"/>
                    </a:ext>
                  </a:extLst>
                </a:gridCol>
                <a:gridCol w="1381559">
                  <a:extLst>
                    <a:ext uri="{9D8B030D-6E8A-4147-A177-3AD203B41FA5}">
                      <a16:colId xmlns:a16="http://schemas.microsoft.com/office/drawing/2014/main" val="997673227"/>
                    </a:ext>
                  </a:extLst>
                </a:gridCol>
                <a:gridCol w="4704794">
                  <a:extLst>
                    <a:ext uri="{9D8B030D-6E8A-4147-A177-3AD203B41FA5}">
                      <a16:colId xmlns:a16="http://schemas.microsoft.com/office/drawing/2014/main" val="4164475170"/>
                    </a:ext>
                  </a:extLst>
                </a:gridCol>
              </a:tblGrid>
              <a:tr h="1756432">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4000" b="0" spc="600" dirty="0">
                          <a:solidFill>
                            <a:srgbClr val="1F3A4E"/>
                          </a:solidFill>
                          <a:latin typeface="Arial Black" panose="020B0A04020102020204" pitchFamily="34" charset="0"/>
                        </a:rPr>
                        <a:t>QUICK START GUIDE</a:t>
                      </a:r>
                      <a:br>
                        <a:rPr lang="en-US" sz="4000" b="0" spc="600" dirty="0">
                          <a:solidFill>
                            <a:srgbClr val="1F3A4E"/>
                          </a:solidFill>
                          <a:latin typeface="Arial Black" panose="020B0A04020102020204" pitchFamily="34" charset="0"/>
                        </a:rPr>
                      </a:br>
                      <a:r>
                        <a:rPr lang="en-US" sz="3200" b="1" spc="0" dirty="0">
                          <a:solidFill>
                            <a:srgbClr val="FF0000"/>
                          </a:solidFill>
                          <a:latin typeface="Trebuchet MS" pitchFamily="34" charset="0"/>
                        </a:rPr>
                        <a:t>(THIS SIDEBAR WILL NOT PRINT)</a:t>
                      </a:r>
                      <a:endParaRPr lang="en-US" sz="40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563101">
                <a:tc gridSpan="3">
                  <a:txBody>
                    <a:bodyPr/>
                    <a:lstStyle/>
                    <a:p>
                      <a:pPr algn="l"/>
                      <a:r>
                        <a:rPr lang="en-US" sz="28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2400" dirty="0">
                          <a:solidFill>
                            <a:srgbClr val="FFC000"/>
                          </a:solidFill>
                          <a:hlinkClick r:id="rId8">
                            <a:extLst>
                              <a:ext uri="{A12FA001-AC4F-418D-AE19-62706E023703}">
                                <ahyp:hlinkClr xmlns:ahyp="http://schemas.microsoft.com/office/drawing/2018/hyperlinkcolor" val="tx"/>
                              </a:ext>
                            </a:extLst>
                          </a:hlinkClick>
                        </a:rPr>
                        <a:t>https://www.posterpresentations.com/how-to-change-the-research-poster-template-colors.html</a:t>
                      </a:r>
                      <a:endParaRPr lang="en-US" sz="2400" dirty="0">
                        <a:solidFill>
                          <a:srgbClr val="FFC000"/>
                        </a:solidFill>
                      </a:endParaRP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9"/>
                      <a:stretch>
                        <a:fillRect/>
                      </a:stretch>
                    </a:blipFill>
                  </a:tcPr>
                </a:tc>
                <a:tc hMerge="1">
                  <a:txBody>
                    <a:bodyPr/>
                    <a:lstStyle/>
                    <a:p>
                      <a:endParaRPr lang="en-US"/>
                    </a:p>
                  </a:txBody>
                  <a:tcPr/>
                </a:tc>
                <a:extLst>
                  <a:ext uri="{0D108BD9-81ED-4DB2-BD59-A6C34878D82A}">
                    <a16:rowId xmlns:a16="http://schemas.microsoft.com/office/drawing/2014/main" val="10001"/>
                  </a:ext>
                </a:extLst>
              </a:tr>
              <a:tr h="3667719">
                <a:tc gridSpan="3">
                  <a:txBody>
                    <a:bodyPr/>
                    <a:lstStyle/>
                    <a:p>
                      <a:r>
                        <a:rPr lang="en-US" sz="2800" b="1" dirty="0">
                          <a:solidFill>
                            <a:srgbClr val="FFC000"/>
                          </a:solidFill>
                          <a:latin typeface="Arial" panose="020B0604020202020204" pitchFamily="34" charset="0"/>
                          <a:cs typeface="Arial" panose="020B0604020202020204" pitchFamily="34" charset="0"/>
                        </a:rPr>
                        <a:t>How to change the column layout configuration</a:t>
                      </a:r>
                    </a:p>
                    <a:p>
                      <a:r>
                        <a:rPr lang="en-US" sz="24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2400" dirty="0">
                          <a:solidFill>
                            <a:srgbClr val="D9D9D9"/>
                          </a:solidFill>
                          <a:latin typeface="Arial" panose="020B0604020202020204" pitchFamily="34" charset="0"/>
                          <a:cs typeface="Arial" panose="020B0604020202020204" pitchFamily="34" charset="0"/>
                        </a:rPr>
                        <a:t>You can see a tutorial here: </a:t>
                      </a:r>
                      <a:r>
                        <a:rPr lang="en-US" sz="2400" u="sng" dirty="0">
                          <a:solidFill>
                            <a:srgbClr val="FFC000"/>
                          </a:solidFill>
                          <a:latin typeface="Arial" panose="020B0604020202020204" pitchFamily="34" charset="0"/>
                          <a:cs typeface="Arial" panose="020B0604020202020204" pitchFamily="34" charset="0"/>
                        </a:rPr>
                        <a:t>https://</a:t>
                      </a:r>
                      <a:r>
                        <a:rPr lang="en-US" sz="2400" u="sng" dirty="0" err="1">
                          <a:solidFill>
                            <a:srgbClr val="FFC000"/>
                          </a:solidFill>
                          <a:latin typeface="Arial" panose="020B0604020202020204" pitchFamily="34" charset="0"/>
                          <a:cs typeface="Arial" panose="020B0604020202020204" pitchFamily="34" charset="0"/>
                        </a:rPr>
                        <a:t>www.posterpresentations.com</a:t>
                      </a:r>
                      <a:r>
                        <a:rPr lang="en-US" sz="2400" u="sng" dirty="0">
                          <a:solidFill>
                            <a:srgbClr val="FFC000"/>
                          </a:solidFill>
                          <a:latin typeface="Arial" panose="020B0604020202020204" pitchFamily="34" charset="0"/>
                          <a:cs typeface="Arial" panose="020B0604020202020204" pitchFamily="34" charset="0"/>
                        </a:rPr>
                        <a:t>/how-to-change-the-column-</a:t>
                      </a:r>
                      <a:r>
                        <a:rPr lang="en-US" sz="2400" u="sng" dirty="0" err="1">
                          <a:solidFill>
                            <a:srgbClr val="FFC000"/>
                          </a:solidFill>
                          <a:latin typeface="Arial" panose="020B0604020202020204" pitchFamily="34" charset="0"/>
                          <a:cs typeface="Arial" panose="020B0604020202020204" pitchFamily="34" charset="0"/>
                        </a:rPr>
                        <a:t>configuration.html</a:t>
                      </a:r>
                      <a:endParaRPr lang="en-US" u="sng" dirty="0">
                        <a:solidFill>
                          <a:srgbClr val="FFC000"/>
                        </a:solidFill>
                      </a:endParaRP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10"/>
                      <a:stretch>
                        <a:fillRect/>
                      </a:stretch>
                    </a:blipFill>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517707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11">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panose="020B0604020202020204" pitchFamily="34" charset="0"/>
                          <a:cs typeface="Arial" panose="020B0604020202020204" pitchFamily="34" charset="0"/>
                        </a:rPr>
                        <a:t>The Quick Start</a:t>
                      </a:r>
                      <a:r>
                        <a:rPr lang="en-US" sz="2400" baseline="0" noProof="0" dirty="0">
                          <a:solidFill>
                            <a:srgbClr val="D9D9D9"/>
                          </a:solidFill>
                          <a:latin typeface="Arial" panose="020B0604020202020204" pitchFamily="34" charset="0"/>
                          <a:cs typeface="Arial" panose="020B0604020202020204" pitchFamily="34" charset="0"/>
                        </a:rPr>
                        <a:t> Guides</a:t>
                      </a:r>
                      <a:r>
                        <a:rPr lang="en-US" sz="2400" noProof="0" dirty="0">
                          <a:solidFill>
                            <a:srgbClr val="D9D9D9"/>
                          </a:solidFill>
                          <a:latin typeface="Arial" panose="020B0604020202020204" pitchFamily="34" charset="0"/>
                          <a:cs typeface="Arial" panose="020B0604020202020204" pitchFamily="34" charset="0"/>
                        </a:rPr>
                        <a:t> </a:t>
                      </a:r>
                      <a:r>
                        <a:rPr lang="en-US" sz="2400" u="sng" noProof="0" dirty="0">
                          <a:solidFill>
                            <a:srgbClr val="D9D9D9"/>
                          </a:solidFill>
                          <a:latin typeface="Arial" panose="020B0604020202020204" pitchFamily="34" charset="0"/>
                          <a:cs typeface="Arial" panose="020B0604020202020204" pitchFamily="34" charset="0"/>
                        </a:rPr>
                        <a:t>are outside the template’s printable area</a:t>
                      </a:r>
                      <a:r>
                        <a:rPr lang="en-US" sz="2400" noProof="0" dirty="0">
                          <a:solidFill>
                            <a:srgbClr val="D9D9D9"/>
                          </a:solidFill>
                          <a:latin typeface="Arial" panose="020B0604020202020204" pitchFamily="34" charset="0"/>
                          <a:cs typeface="Arial" panose="020B0604020202020204" pitchFamily="34" charset="0"/>
                        </a:rPr>
                        <a:t> and they will not be on the printed poster</a:t>
                      </a:r>
                      <a:r>
                        <a:rPr lang="en-US" sz="24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To hide the guides click on the </a:t>
                      </a:r>
                      <a:r>
                        <a:rPr lang="en-US" sz="2400" b="1" baseline="0" noProof="0" dirty="0">
                          <a:solidFill>
                            <a:srgbClr val="D9D9D9"/>
                          </a:solidFill>
                          <a:latin typeface="Arial" panose="020B0604020202020204" pitchFamily="34" charset="0"/>
                          <a:cs typeface="Arial" panose="020B0604020202020204" pitchFamily="34" charset="0"/>
                        </a:rPr>
                        <a:t>Home</a:t>
                      </a:r>
                      <a:r>
                        <a:rPr lang="en-US" sz="24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2400" b="1"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2400" b="1" baseline="0" noProof="0" dirty="0">
                          <a:solidFill>
                            <a:srgbClr val="D9D9D9"/>
                          </a:solidFill>
                          <a:latin typeface="Arial" panose="020B0604020202020204" pitchFamily="34" charset="0"/>
                          <a:cs typeface="Arial" panose="020B0604020202020204" pitchFamily="34" charset="0"/>
                        </a:rPr>
                        <a:t>Without Guides </a:t>
                      </a:r>
                      <a:r>
                        <a:rPr lang="en-US" sz="2400" b="0"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a:t>
                      </a:r>
                      <a:endParaRPr lang="en-US" sz="240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288832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766341567"/>
                  </a:ext>
                </a:extLst>
              </a:tr>
              <a:tr h="3781426">
                <a:tc gridSpan="2">
                  <a:txBody>
                    <a:bodyPr/>
                    <a:lstStyle/>
                    <a:p>
                      <a:r>
                        <a:rPr lang="en-US" sz="2800" b="1" dirty="0">
                          <a:solidFill>
                            <a:srgbClr val="FFC000"/>
                          </a:solidFill>
                          <a:latin typeface="Arial" panose="020B0604020202020204" pitchFamily="34" charset="0"/>
                          <a:cs typeface="Arial" panose="020B0604020202020204" pitchFamily="34" charset="0"/>
                        </a:rPr>
                        <a:t>How to</a:t>
                      </a:r>
                      <a:r>
                        <a:rPr lang="en-US" sz="2800" b="1" baseline="0" dirty="0">
                          <a:solidFill>
                            <a:srgbClr val="FFC000"/>
                          </a:solidFill>
                          <a:latin typeface="Arial" panose="020B0604020202020204" pitchFamily="34" charset="0"/>
                          <a:cs typeface="Arial" panose="020B0604020202020204" pitchFamily="34" charset="0"/>
                        </a:rPr>
                        <a:t> preview your poster prior to printing</a:t>
                      </a:r>
                      <a:endParaRPr lang="en-US" sz="2800" b="1" dirty="0">
                        <a:solidFill>
                          <a:srgbClr val="FFC000"/>
                        </a:solidFill>
                        <a:latin typeface="Arial" panose="020B0604020202020204" pitchFamily="34" charset="0"/>
                        <a:cs typeface="Arial" panose="020B0604020202020204" pitchFamily="34" charset="0"/>
                      </a:endParaRPr>
                    </a:p>
                    <a:p>
                      <a:r>
                        <a:rPr lang="en-US" sz="2400" dirty="0">
                          <a:solidFill>
                            <a:srgbClr val="D9D9D9"/>
                          </a:solidFill>
                          <a:latin typeface="Arial" panose="020B0604020202020204" pitchFamily="34" charset="0"/>
                          <a:cs typeface="Arial" panose="020B0604020202020204" pitchFamily="34" charset="0"/>
                        </a:rPr>
                        <a:t>You can preview your poster at any time by pressing the </a:t>
                      </a:r>
                      <a:r>
                        <a:rPr lang="en-US" sz="2400" dirty="0">
                          <a:solidFill>
                            <a:srgbClr val="FFC000"/>
                          </a:solidFill>
                          <a:latin typeface="Arial" panose="020B0604020202020204" pitchFamily="34" charset="0"/>
                          <a:cs typeface="Arial" panose="020B0604020202020204" pitchFamily="34" charset="0"/>
                        </a:rPr>
                        <a:t>F5 key</a:t>
                      </a:r>
                      <a:r>
                        <a:rPr lang="en-US" sz="24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2400" dirty="0">
                          <a:solidFill>
                            <a:srgbClr val="FFC000"/>
                          </a:solidFill>
                          <a:latin typeface="Arial" panose="020B0604020202020204" pitchFamily="34" charset="0"/>
                          <a:cs typeface="Arial" panose="020B0604020202020204" pitchFamily="34" charset="0"/>
                        </a:rPr>
                        <a:t>ESC key </a:t>
                      </a:r>
                      <a:r>
                        <a:rPr lang="en-US" sz="24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hMerge="1">
                  <a:txBody>
                    <a:bodyPr/>
                    <a:lstStyle/>
                    <a:p>
                      <a:endParaRPr lang="en-US"/>
                    </a:p>
                  </a:txBody>
                  <a:tcPr/>
                </a:tc>
                <a:tc>
                  <a:txBody>
                    <a:bodyPr/>
                    <a:lstStyle/>
                    <a:p>
                      <a:pPr algn="ctr"/>
                      <a:r>
                        <a:rPr lang="en-US" sz="11500" b="1" dirty="0">
                          <a:solidFill>
                            <a:srgbClr val="D9D9D9"/>
                          </a:solidFill>
                          <a:latin typeface="Arial" panose="020B0604020202020204" pitchFamily="34" charset="0"/>
                          <a:cs typeface="Arial" panose="020B0604020202020204" pitchFamily="34" charset="0"/>
                        </a:rPr>
                        <a:t>F5</a:t>
                      </a:r>
                      <a:r>
                        <a:rPr lang="en-US" sz="2400" baseline="0" dirty="0">
                          <a:solidFill>
                            <a:srgbClr val="D9D9D9"/>
                          </a:solidFill>
                          <a:latin typeface="Arial" panose="020B0604020202020204" pitchFamily="34" charset="0"/>
                          <a:cs typeface="Arial" panose="020B0604020202020204" pitchFamily="34" charset="0"/>
                        </a:rPr>
                        <a:t> </a:t>
                      </a:r>
                      <a:endParaRPr lang="en-US" dirty="0"/>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5674009">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When you are ready to have your poster printed go online to </a:t>
                      </a:r>
                      <a:r>
                        <a:rPr lang="en-US" sz="2400" noProof="0" dirty="0" err="1">
                          <a:solidFill>
                            <a:srgbClr val="FFC000"/>
                          </a:solidFill>
                          <a:latin typeface="Arial"/>
                          <a:cs typeface="Arial"/>
                        </a:rPr>
                        <a:t>PosterPresentations.com</a:t>
                      </a:r>
                      <a:r>
                        <a:rPr lang="en-US" sz="2400" noProof="0" dirty="0">
                          <a:solidFill>
                            <a:srgbClr val="D9D9D9"/>
                          </a:solidFill>
                          <a:latin typeface="Arial"/>
                          <a:cs typeface="Arial"/>
                        </a:rPr>
                        <a:t> and click on the "</a:t>
                      </a:r>
                      <a:r>
                        <a:rPr lang="en-US" sz="2400" noProof="0" dirty="0">
                          <a:solidFill>
                            <a:srgbClr val="FFC000"/>
                          </a:solidFill>
                          <a:latin typeface="Arial"/>
                          <a:cs typeface="Arial"/>
                        </a:rPr>
                        <a:t>Order Your Poster</a:t>
                      </a:r>
                      <a:r>
                        <a:rPr lang="en-US" sz="24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2400" noProof="0" dirty="0">
                          <a:solidFill>
                            <a:srgbClr val="D9D9D9"/>
                          </a:solidFill>
                          <a:latin typeface="Arial"/>
                          <a:cs typeface="Arial"/>
                        </a:rPr>
                      </a:br>
                      <a:r>
                        <a:rPr lang="en-US" sz="2400" noProof="0" dirty="0">
                          <a:solidFill>
                            <a:srgbClr val="D9D9D9"/>
                          </a:solidFill>
                          <a:latin typeface="Arial"/>
                          <a:cs typeface="Arial"/>
                        </a:rPr>
                        <a:t>Go to </a:t>
                      </a:r>
                      <a:r>
                        <a:rPr lang="en-US" sz="2400" noProof="0" dirty="0" err="1">
                          <a:solidFill>
                            <a:srgbClr val="FFC000"/>
                          </a:solidFill>
                          <a:latin typeface="Arial"/>
                          <a:cs typeface="Arial"/>
                        </a:rPr>
                        <a:t>PosterPresentations.com</a:t>
                      </a:r>
                      <a:r>
                        <a:rPr lang="en-US" sz="2400" noProof="0" dirty="0">
                          <a:solidFill>
                            <a:srgbClr val="D9D9D9"/>
                          </a:solidFill>
                          <a:latin typeface="Arial"/>
                          <a:cs typeface="Arial"/>
                        </a:rPr>
                        <a:t> for more information.</a:t>
                      </a:r>
                    </a:p>
                  </a:txBody>
                  <a:tcPr marL="182880" marT="137160">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1354778">
                <a:tc gridSpan="3">
                  <a:txBody>
                    <a:bodyPr/>
                    <a:lstStyle/>
                    <a:p>
                      <a:endParaRPr lang="en-US" sz="2400" dirty="0">
                        <a:solidFill>
                          <a:srgbClr val="1F3A4E"/>
                        </a:solidFill>
                      </a:endParaRPr>
                    </a:p>
                  </a:txBody>
                  <a:tcPr marL="182880" marT="137160">
                    <a:blipFill dpi="0" rotWithShape="1">
                      <a:blip r:embed="rId12">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3212204">
                <a:tc>
                  <a:txBody>
                    <a:bodyPr/>
                    <a:lstStyle/>
                    <a:p>
                      <a:pPr>
                        <a:lnSpc>
                          <a:spcPts val="2600"/>
                        </a:lnSpc>
                      </a:pPr>
                      <a:r>
                        <a:rPr lang="en-US" sz="2000" dirty="0">
                          <a:solidFill>
                            <a:schemeClr val="bg1">
                              <a:lumMod val="85000"/>
                            </a:schemeClr>
                          </a:solidFill>
                          <a:latin typeface="Arial"/>
                          <a:cs typeface="Arial"/>
                        </a:rPr>
                        <a:t>© 2019</a:t>
                      </a:r>
                      <a:r>
                        <a:rPr lang="en-US" sz="2000" baseline="0" dirty="0">
                          <a:solidFill>
                            <a:schemeClr val="bg1">
                              <a:lumMod val="85000"/>
                            </a:schemeClr>
                          </a:solidFill>
                          <a:latin typeface="Arial"/>
                          <a:cs typeface="Arial"/>
                        </a:rPr>
                        <a:t> </a:t>
                      </a:r>
                      <a:r>
                        <a:rPr lang="en-US" sz="2000" dirty="0" err="1">
                          <a:solidFill>
                            <a:schemeClr val="bg1">
                              <a:lumMod val="85000"/>
                            </a:schemeClr>
                          </a:solidFill>
                          <a:latin typeface="Arial"/>
                          <a:cs typeface="Arial"/>
                        </a:rPr>
                        <a:t>PosterPresentations.com</a:t>
                      </a:r>
                      <a:br>
                        <a:rPr lang="en-US" sz="2000" dirty="0">
                          <a:solidFill>
                            <a:schemeClr val="bg1">
                              <a:lumMod val="85000"/>
                            </a:schemeClr>
                          </a:solidFill>
                          <a:latin typeface="Arial"/>
                          <a:cs typeface="Arial"/>
                        </a:rPr>
                      </a:br>
                      <a:r>
                        <a:rPr lang="en-US" sz="2000" dirty="0">
                          <a:solidFill>
                            <a:schemeClr val="bg1">
                              <a:lumMod val="85000"/>
                            </a:schemeClr>
                          </a:solidFill>
                          <a:latin typeface="Arial"/>
                          <a:cs typeface="Arial"/>
                        </a:rPr>
                        <a:t>2117 Fourth Street ,</a:t>
                      </a:r>
                      <a:r>
                        <a:rPr lang="en-US" sz="2000" baseline="0" dirty="0">
                          <a:solidFill>
                            <a:schemeClr val="bg1">
                              <a:lumMod val="85000"/>
                            </a:schemeClr>
                          </a:solidFill>
                          <a:latin typeface="Arial"/>
                          <a:cs typeface="Arial"/>
                        </a:rPr>
                        <a:t> STE C        </a:t>
                      </a:r>
                    </a:p>
                    <a:p>
                      <a:pPr>
                        <a:lnSpc>
                          <a:spcPts val="2600"/>
                        </a:lnSpc>
                      </a:pPr>
                      <a:r>
                        <a:rPr lang="en-US" sz="2000" baseline="0" dirty="0">
                          <a:solidFill>
                            <a:schemeClr val="bg1">
                              <a:lumMod val="85000"/>
                            </a:schemeClr>
                          </a:solidFill>
                          <a:latin typeface="Arial"/>
                          <a:cs typeface="Arial"/>
                        </a:rPr>
                        <a:t>Berkeley CA 94710 USA</a:t>
                      </a:r>
                      <a:endParaRPr lang="en-US" sz="2000" dirty="0">
                        <a:solidFill>
                          <a:schemeClr val="bg1">
                            <a:lumMod val="85000"/>
                          </a:schemeClr>
                        </a:solidFill>
                        <a:latin typeface="Arial"/>
                        <a:cs typeface="Arial"/>
                      </a:endParaRPr>
                    </a:p>
                  </a:txBody>
                  <a:tcPr marL="182880" marT="137160">
                    <a:solidFill>
                      <a:srgbClr val="010101"/>
                    </a:solidFill>
                  </a:tcPr>
                </a:tc>
                <a:tc gridSpan="2">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dirty="0">
                          <a:solidFill>
                            <a:srgbClr val="D0D0D0"/>
                          </a:solidFill>
                          <a:latin typeface="Arial"/>
                          <a:cs typeface="Arial"/>
                        </a:rPr>
                        <a:t>For complete tutorials</a:t>
                      </a:r>
                      <a:r>
                        <a:rPr lang="en-US" sz="24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800" b="1" dirty="0">
                          <a:solidFill>
                            <a:srgbClr val="FFC000"/>
                          </a:solidFill>
                          <a:latin typeface="Arial"/>
                          <a:cs typeface="Arial"/>
                        </a:rPr>
                        <a:t>https://</a:t>
                      </a:r>
                      <a:r>
                        <a:rPr lang="en-US" sz="1800" b="1" dirty="0" err="1">
                          <a:solidFill>
                            <a:srgbClr val="FFC000"/>
                          </a:solidFill>
                          <a:latin typeface="Arial"/>
                          <a:cs typeface="Arial"/>
                        </a:rPr>
                        <a:t>www.posterpresentations.com</a:t>
                      </a:r>
                      <a:r>
                        <a:rPr lang="en-US" sz="1800" b="1" dirty="0">
                          <a:solidFill>
                            <a:srgbClr val="FFC000"/>
                          </a:solidFill>
                          <a:latin typeface="Arial"/>
                          <a:cs typeface="Arial"/>
                        </a:rPr>
                        <a:t>/</a:t>
                      </a:r>
                      <a:r>
                        <a:rPr lang="en-US" sz="1800" b="1" dirty="0" err="1">
                          <a:solidFill>
                            <a:srgbClr val="FFC000"/>
                          </a:solidFill>
                          <a:latin typeface="Arial"/>
                          <a:cs typeface="Arial"/>
                        </a:rPr>
                        <a:t>helpdesk.html</a:t>
                      </a:r>
                      <a:endParaRPr lang="en-US" sz="1800" dirty="0">
                        <a:solidFill>
                          <a:schemeClr val="bg1">
                            <a:lumMod val="85000"/>
                          </a:schemeClr>
                        </a:solidFill>
                        <a:latin typeface="Arial"/>
                        <a:cs typeface="Arial"/>
                      </a:endParaRPr>
                    </a:p>
                  </a:txBody>
                  <a:tcPr marL="182880" marT="137160">
                    <a:solidFill>
                      <a:srgbClr val="010101"/>
                    </a:solidFill>
                  </a:tcPr>
                </a:tc>
                <a:tc hMerge="1">
                  <a:txBody>
                    <a:bodyPr/>
                    <a:lstStyle/>
                    <a:p>
                      <a:endParaRPr lang="en-US"/>
                    </a:p>
                  </a:txBody>
                  <a:tcPr/>
                </a:tc>
                <a:extLst>
                  <a:ext uri="{0D108BD9-81ED-4DB2-BD59-A6C34878D82A}">
                    <a16:rowId xmlns:a16="http://schemas.microsoft.com/office/drawing/2014/main" val="10009"/>
                  </a:ext>
                </a:extLst>
              </a:tr>
            </a:tbl>
          </a:graphicData>
        </a:graphic>
      </p:graphicFrame>
    </p:spTree>
  </p:cSld>
  <p:clrMap bg1="lt1" tx1="dk1" bg2="lt2" tx2="dk2" accent1="accent1" accent2="accent2" accent3="accent3" accent4="accent4" accent5="accent5" accent6="accent6" hlink="hlink" folHlink="folHlink"/>
  <p:sldLayoutIdLst>
    <p:sldLayoutId id="2147483652" r:id="rId1"/>
    <p:sldLayoutId id="2147483681" r:id="rId2"/>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 name="Text Box 14"/>
          <p:cNvSpPr txBox="1">
            <a:spLocks noChangeArrowheads="1"/>
          </p:cNvSpPr>
          <p:nvPr/>
        </p:nvSpPr>
        <p:spPr bwMode="auto">
          <a:xfrm>
            <a:off x="1567305" y="32390910"/>
            <a:ext cx="2514600" cy="341436"/>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Tree>
    <p:extLst>
      <p:ext uri="{BB962C8B-B14F-4D97-AF65-F5344CB8AC3E}">
        <p14:creationId xmlns:p14="http://schemas.microsoft.com/office/powerpoint/2010/main" val="717728416"/>
      </p:ext>
    </p:extLst>
  </p:cSld>
  <p:clrMap bg1="lt1" tx1="dk1" bg2="lt2" tx2="dk2" accent1="accent1" accent2="accent2" accent3="accent3" accent4="accent4" accent5="accent5" accent6="accent6" hlink="hlink" folHlink="folHlink"/>
  <p:sldLayoutIdLst>
    <p:sldLayoutId id="2147483654" r:id="rId1"/>
    <p:sldLayoutId id="2147483655" r:id="rId2"/>
    <p:sldLayoutId id="2147483694" r:id="rId3"/>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C764DE79-268F-4C1A-8933-263129D2AF90}" type="datetimeFigureOut">
              <a:rPr lang="en-US" dirty="0"/>
              <a:t>11/30/19</a:t>
            </a:fld>
            <a:endParaRPr lang="en-US" dirty="0"/>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48F63A3B-78C7-47BE-AE5E-E10140E04643}" type="slidenum">
              <a:rPr lang="en-US" dirty="0"/>
              <a:t>‹#›</a:t>
            </a:fld>
            <a:endParaRPr lang="en-US" dirty="0"/>
          </a:p>
        </p:txBody>
      </p:sp>
      <p:graphicFrame>
        <p:nvGraphicFramePr>
          <p:cNvPr id="7" name="Table 6">
            <a:extLst>
              <a:ext uri="{FF2B5EF4-FFF2-40B4-BE49-F238E27FC236}">
                <a16:creationId xmlns:a16="http://schemas.microsoft.com/office/drawing/2014/main" id="{CC8D8C75-1C0C-B340-BBFA-AB0F9F5B1EC2}"/>
              </a:ext>
            </a:extLst>
          </p:cNvPr>
          <p:cNvGraphicFramePr>
            <a:graphicFrameLocks noGrp="1"/>
          </p:cNvGraphicFramePr>
          <p:nvPr userDrawn="1">
            <p:extLst>
              <p:ext uri="{D42A27DB-BD31-4B8C-83A1-F6EECF244321}">
                <p14:modId xmlns:p14="http://schemas.microsoft.com/office/powerpoint/2010/main" val="846862511"/>
              </p:ext>
            </p:extLst>
          </p:nvPr>
        </p:nvGraphicFramePr>
        <p:xfrm>
          <a:off x="-10611120" y="14098"/>
          <a:ext cx="9776869" cy="32679220"/>
        </p:xfrm>
        <a:graphic>
          <a:graphicData uri="http://schemas.openxmlformats.org/drawingml/2006/table">
            <a:tbl>
              <a:tblPr firstRow="1" bandRow="1">
                <a:tableStyleId>{5C22544A-7EE6-4342-B048-85BDC9FD1C3A}</a:tableStyleId>
              </a:tblPr>
              <a:tblGrid>
                <a:gridCol w="4192245">
                  <a:extLst>
                    <a:ext uri="{9D8B030D-6E8A-4147-A177-3AD203B41FA5}">
                      <a16:colId xmlns:a16="http://schemas.microsoft.com/office/drawing/2014/main" val="20000"/>
                    </a:ext>
                  </a:extLst>
                </a:gridCol>
                <a:gridCol w="5584624">
                  <a:extLst>
                    <a:ext uri="{9D8B030D-6E8A-4147-A177-3AD203B41FA5}">
                      <a16:colId xmlns:a16="http://schemas.microsoft.com/office/drawing/2014/main" val="20001"/>
                    </a:ext>
                  </a:extLst>
                </a:gridCol>
              </a:tblGrid>
              <a:tr h="1329113">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600" b="0" spc="600" dirty="0">
                          <a:solidFill>
                            <a:srgbClr val="1F3A4E"/>
                          </a:solidFill>
                          <a:latin typeface="Arial Black" panose="020B0A04020102020204" pitchFamily="34" charset="0"/>
                        </a:rPr>
                        <a:t>QUICK START GUIDE</a:t>
                      </a:r>
                      <a:br>
                        <a:rPr lang="en-US" sz="3600" b="0" spc="600" dirty="0">
                          <a:solidFill>
                            <a:srgbClr val="1F3A4E"/>
                          </a:solidFill>
                          <a:latin typeface="Arial Black" panose="020B0A04020102020204" pitchFamily="34" charset="0"/>
                        </a:rPr>
                      </a:br>
                      <a:r>
                        <a:rPr lang="en-US" sz="2800" b="1" spc="0" dirty="0">
                          <a:solidFill>
                            <a:srgbClr val="FF0000"/>
                          </a:solidFill>
                          <a:latin typeface="Trebuchet MS" pitchFamily="34" charset="0"/>
                        </a:rPr>
                        <a:t>(THIS SIDEBAR WILL NOT PRINT)</a:t>
                      </a:r>
                      <a:endParaRPr lang="en-US" sz="3600" b="1" spc="600" dirty="0">
                        <a:solidFill>
                          <a:schemeClr val="bg1"/>
                        </a:solidFill>
                        <a:latin typeface="Trebuchet MS" pitchFamily="34" charset="0"/>
                      </a:endParaRPr>
                    </a:p>
                  </a:txBody>
                  <a:tcPr marL="182880" marT="13716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4206624">
                <a:tc gridSpan="2">
                  <a:txBody>
                    <a:bodyPr/>
                    <a:lstStyle/>
                    <a:p>
                      <a:pPr defTabSz="3765639"/>
                      <a:r>
                        <a:rPr lang="en-US" sz="2000" i="0" dirty="0">
                          <a:solidFill>
                            <a:srgbClr val="D9D9D9"/>
                          </a:solidFill>
                          <a:latin typeface="Arial"/>
                          <a:cs typeface="Arial"/>
                        </a:rPr>
                        <a:t>This PowerPoint template produces a </a:t>
                      </a:r>
                      <a:r>
                        <a:rPr lang="en-US" sz="2000" i="0" dirty="0">
                          <a:solidFill>
                            <a:srgbClr val="FFC000"/>
                          </a:solidFill>
                          <a:latin typeface="Arial"/>
                          <a:cs typeface="Arial"/>
                        </a:rPr>
                        <a:t>36"x48" </a:t>
                      </a:r>
                      <a:r>
                        <a:rPr lang="en-US" sz="20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2000" i="0" dirty="0">
                        <a:solidFill>
                          <a:srgbClr val="D9D9D9"/>
                        </a:solidFill>
                        <a:latin typeface="Arial"/>
                        <a:cs typeface="Arial"/>
                      </a:endParaRPr>
                    </a:p>
                    <a:p>
                      <a:pPr defTabSz="3765639"/>
                      <a:r>
                        <a:rPr lang="en-US" sz="20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2000" i="0" dirty="0" err="1">
                          <a:solidFill>
                            <a:srgbClr val="FFC000"/>
                          </a:solidFill>
                          <a:latin typeface="Arial"/>
                          <a:cs typeface="Arial"/>
                        </a:rPr>
                        <a:t>PosterPresentations.com</a:t>
                      </a:r>
                      <a:r>
                        <a:rPr lang="en-US" sz="2000" i="0" dirty="0">
                          <a:solidFill>
                            <a:srgbClr val="D9D9D9"/>
                          </a:solidFill>
                          <a:latin typeface="Arial"/>
                          <a:cs typeface="Arial"/>
                        </a:rPr>
                        <a:t> and click on the  </a:t>
                      </a:r>
                      <a:r>
                        <a:rPr lang="en-US" sz="2000" i="0" dirty="0">
                          <a:solidFill>
                            <a:srgbClr val="FFC000"/>
                          </a:solidFill>
                          <a:latin typeface="Arial"/>
                          <a:cs typeface="Arial"/>
                        </a:rPr>
                        <a:t>HELP DESK</a:t>
                      </a:r>
                      <a:r>
                        <a:rPr lang="en-US" sz="2000" i="0" baseline="0" dirty="0">
                          <a:solidFill>
                            <a:srgbClr val="D9D9D9"/>
                          </a:solidFill>
                          <a:latin typeface="Arial"/>
                          <a:cs typeface="Arial"/>
                        </a:rPr>
                        <a:t> </a:t>
                      </a:r>
                      <a:r>
                        <a:rPr lang="en-US" sz="2000" i="0" dirty="0">
                          <a:solidFill>
                            <a:srgbClr val="D9D9D9"/>
                          </a:solidFill>
                          <a:latin typeface="Arial"/>
                          <a:cs typeface="Arial"/>
                        </a:rPr>
                        <a:t>tab.</a:t>
                      </a:r>
                    </a:p>
                    <a:p>
                      <a:pPr defTabSz="3765639"/>
                      <a:endParaRPr lang="en-US" sz="2000" i="0" dirty="0">
                        <a:solidFill>
                          <a:srgbClr val="D9D9D9"/>
                        </a:solidFill>
                        <a:latin typeface="Arial"/>
                        <a:cs typeface="Arial"/>
                      </a:endParaRPr>
                    </a:p>
                    <a:p>
                      <a:pPr defTabSz="3765639"/>
                      <a:r>
                        <a:rPr lang="en-US" sz="2000" i="0" dirty="0">
                          <a:solidFill>
                            <a:srgbClr val="D9D9D9"/>
                          </a:solidFill>
                          <a:latin typeface="Arial"/>
                          <a:cs typeface="Arial"/>
                        </a:rPr>
                        <a:t>To print your poster using our same-day professional printing service, go online to </a:t>
                      </a:r>
                      <a:r>
                        <a:rPr lang="en-US" sz="2000" i="0" dirty="0" err="1">
                          <a:solidFill>
                            <a:srgbClr val="FFC000"/>
                          </a:solidFill>
                          <a:latin typeface="Arial"/>
                          <a:cs typeface="Arial"/>
                        </a:rPr>
                        <a:t>PosterPresentations.com</a:t>
                      </a:r>
                      <a:r>
                        <a:rPr lang="en-US" sz="2000" i="0" dirty="0">
                          <a:solidFill>
                            <a:srgbClr val="D9D9D9"/>
                          </a:solidFill>
                          <a:latin typeface="Arial"/>
                          <a:cs typeface="Arial"/>
                        </a:rPr>
                        <a:t> and click on "</a:t>
                      </a:r>
                      <a:r>
                        <a:rPr lang="en-US" sz="2000" i="0" dirty="0">
                          <a:solidFill>
                            <a:srgbClr val="FFC000"/>
                          </a:solidFill>
                          <a:latin typeface="Arial"/>
                          <a:cs typeface="Arial"/>
                        </a:rPr>
                        <a:t>Order your poster</a:t>
                      </a:r>
                      <a:r>
                        <a:rPr lang="en-US" sz="2000" i="0" dirty="0">
                          <a:solidFill>
                            <a:srgbClr val="D9D9D9"/>
                          </a:solidFill>
                          <a:latin typeface="Arial"/>
                          <a:cs typeface="Arial"/>
                        </a:rPr>
                        <a:t>".</a:t>
                      </a:r>
                      <a:endParaRPr lang="en-US" sz="2000" b="1" dirty="0">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4572417">
                <a:tc>
                  <a:txBody>
                    <a:bodyPr/>
                    <a:lstStyle/>
                    <a:p>
                      <a:pPr algn="ctr"/>
                      <a:endParaRPr lang="en-US" sz="2000" dirty="0">
                        <a:solidFill>
                          <a:srgbClr val="1F3A4E"/>
                        </a:solidFill>
                      </a:endParaRPr>
                    </a:p>
                    <a:p>
                      <a:pPr algn="ctr"/>
                      <a:endParaRPr lang="en-US" sz="2000" dirty="0">
                        <a:solidFill>
                          <a:srgbClr val="1F3A4E"/>
                        </a:solidFill>
                      </a:endParaRPr>
                    </a:p>
                    <a:p>
                      <a:pPr algn="ctr"/>
                      <a:r>
                        <a:rPr lang="en-US" sz="2000" dirty="0">
                          <a:solidFill>
                            <a:schemeClr val="bg1"/>
                          </a:solidFill>
                          <a:latin typeface="Arial" panose="020B0604020202020204" pitchFamily="34" charset="0"/>
                          <a:cs typeface="Arial" panose="020B0604020202020204" pitchFamily="34" charset="0"/>
                        </a:rPr>
                        <a:t>This is a template for a </a:t>
                      </a:r>
                    </a:p>
                    <a:p>
                      <a:pPr algn="ctr"/>
                      <a:r>
                        <a:rPr lang="en-US" sz="2000" dirty="0">
                          <a:solidFill>
                            <a:schemeClr val="bg1"/>
                          </a:solidFill>
                          <a:latin typeface="Arial" panose="020B0604020202020204" pitchFamily="34" charset="0"/>
                          <a:cs typeface="Arial" panose="020B0604020202020204" pitchFamily="34" charset="0"/>
                        </a:rPr>
                        <a:t>presentation poster</a:t>
                      </a:r>
                      <a:br>
                        <a:rPr lang="en-US" sz="2000" dirty="0">
                          <a:solidFill>
                            <a:schemeClr val="bg1"/>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36 inches tall</a:t>
                      </a:r>
                      <a:br>
                        <a:rPr lang="en-US" sz="3600" b="1" dirty="0">
                          <a:solidFill>
                            <a:srgbClr val="FFC000"/>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by</a:t>
                      </a:r>
                      <a:br>
                        <a:rPr lang="en-US" sz="3600" b="1" dirty="0">
                          <a:solidFill>
                            <a:srgbClr val="FFC000"/>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48 inches wide</a:t>
                      </a:r>
                      <a:br>
                        <a:rPr lang="en-US" sz="2000" dirty="0">
                          <a:solidFill>
                            <a:schemeClr val="bg1"/>
                          </a:solidFill>
                          <a:latin typeface="Arial" panose="020B0604020202020204" pitchFamily="34" charset="0"/>
                          <a:cs typeface="Arial" panose="020B0604020202020204" pitchFamily="34" charset="0"/>
                        </a:rPr>
                      </a:br>
                      <a:endParaRPr lang="en-US" sz="2000" dirty="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Important: Check the template size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30 tall x 40 wide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42 tall x 56 wide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48 tall x 64 wide</a:t>
                      </a:r>
                    </a:p>
                  </a:txBody>
                  <a:tcPr marL="182880" marT="137160">
                    <a:solidFill>
                      <a:srgbClr val="010101"/>
                    </a:solidFill>
                  </a:tcPr>
                </a:tc>
                <a:extLst>
                  <a:ext uri="{0D108BD9-81ED-4DB2-BD59-A6C34878D82A}">
                    <a16:rowId xmlns:a16="http://schemas.microsoft.com/office/drawing/2014/main" val="10008"/>
                  </a:ext>
                </a:extLst>
              </a:tr>
              <a:tr h="4288692">
                <a:tc>
                  <a:txBody>
                    <a:bodyPr/>
                    <a:lstStyle/>
                    <a:p>
                      <a:endParaRPr lang="en-US" sz="2000" dirty="0">
                        <a:solidFill>
                          <a:srgbClr val="1F3A4E"/>
                        </a:solidFill>
                      </a:endParaRPr>
                    </a:p>
                  </a:txBody>
                  <a:tcPr>
                    <a:blipFill rotWithShape="1">
                      <a:blip r:embed="rId14"/>
                      <a:stretch>
                        <a:fillRect/>
                      </a:stretch>
                    </a:blipFill>
                  </a:tcPr>
                </a:tc>
                <a:tc>
                  <a:txBody>
                    <a:bodyPr/>
                    <a:lstStyle/>
                    <a:p>
                      <a:pPr algn="l"/>
                      <a:r>
                        <a:rPr lang="en-US" sz="2400" b="1" baseline="0" dirty="0">
                          <a:solidFill>
                            <a:srgbClr val="FFC000"/>
                          </a:solidFill>
                          <a:latin typeface="Arial" panose="020B0604020202020204" pitchFamily="34" charset="0"/>
                          <a:cs typeface="Arial" panose="020B0604020202020204" pitchFamily="34" charset="0"/>
                        </a:rPr>
                        <a:t>How to </a:t>
                      </a:r>
                      <a:r>
                        <a:rPr lang="en-US" sz="4000" b="1" baseline="0" dirty="0">
                          <a:solidFill>
                            <a:srgbClr val="FFC000"/>
                          </a:solidFill>
                          <a:latin typeface="Arial" panose="020B0604020202020204" pitchFamily="34" charset="0"/>
                          <a:cs typeface="Arial" panose="020B0604020202020204" pitchFamily="34" charset="0"/>
                        </a:rPr>
                        <a:t>Zoom in </a:t>
                      </a:r>
                      <a:r>
                        <a:rPr lang="en-US" sz="2400" b="1" baseline="0" dirty="0">
                          <a:solidFill>
                            <a:srgbClr val="FFC000"/>
                          </a:solidFill>
                          <a:latin typeface="Arial" panose="020B0604020202020204" pitchFamily="34" charset="0"/>
                          <a:cs typeface="Arial" panose="020B0604020202020204" pitchFamily="34" charset="0"/>
                        </a:rPr>
                        <a:t>and </a:t>
                      </a:r>
                      <a:r>
                        <a:rPr lang="en-US" sz="1800" b="1" baseline="0" dirty="0">
                          <a:solidFill>
                            <a:srgbClr val="FFC000"/>
                          </a:solidFill>
                          <a:latin typeface="Arial" panose="020B0604020202020204" pitchFamily="34" charset="0"/>
                          <a:cs typeface="Arial" panose="020B0604020202020204" pitchFamily="34" charset="0"/>
                        </a:rPr>
                        <a:t>out</a:t>
                      </a:r>
                      <a:endParaRPr lang="en-US" sz="2400" b="1" baseline="0" dirty="0">
                        <a:solidFill>
                          <a:srgbClr val="FFC000"/>
                        </a:solidFill>
                        <a:latin typeface="Arial" panose="020B0604020202020204" pitchFamily="34" charset="0"/>
                        <a:cs typeface="Arial" panose="020B0604020202020204" pitchFamily="34" charset="0"/>
                      </a:endParaRPr>
                    </a:p>
                    <a:p>
                      <a:pPr algn="l"/>
                      <a:r>
                        <a:rPr lang="en-US" sz="20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1. </a:t>
                      </a:r>
                      <a:r>
                        <a:rPr lang="en-US" sz="20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2. </a:t>
                      </a:r>
                      <a:r>
                        <a:rPr lang="en-US" sz="20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1"/>
                  </a:ext>
                </a:extLst>
              </a:tr>
              <a:tr h="1800526">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Ruler and Guides</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3824339">
                <a:tc>
                  <a:txBody>
                    <a:bodyPr/>
                    <a:lstStyle/>
                    <a:p>
                      <a:endParaRPr lang="en-US" sz="2000" dirty="0">
                        <a:solidFill>
                          <a:srgbClr val="1F3A4E"/>
                        </a:solidFill>
                      </a:endParaRPr>
                    </a:p>
                  </a:txBody>
                  <a:tcPr>
                    <a:blipFill rotWithShape="1">
                      <a:blip r:embed="rId15"/>
                      <a:stretch>
                        <a:fillRect/>
                      </a:stretch>
                    </a:blipFill>
                  </a:tcPr>
                </a:tc>
                <a:tc>
                  <a:txBody>
                    <a:bodyPr/>
                    <a:lstStyle/>
                    <a:p>
                      <a:pPr marL="0" lvl="1" indent="0" algn="l" defTabSz="114300"/>
                      <a:r>
                        <a:rPr lang="en-US" sz="2400" b="1" baseline="0" dirty="0">
                          <a:solidFill>
                            <a:srgbClr val="FFC000"/>
                          </a:solidFill>
                          <a:latin typeface="Arial" panose="020B0604020202020204" pitchFamily="34" charset="0"/>
                          <a:cs typeface="Arial" panose="020B0604020202020204" pitchFamily="34" charset="0"/>
                        </a:rPr>
                        <a:t>Headers and text containers</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3"/>
                  </a:ext>
                </a:extLst>
              </a:tr>
              <a:tr h="3519135">
                <a:tc gridSpan="2">
                  <a:txBody>
                    <a:bodyPr/>
                    <a:lstStyle/>
                    <a:p>
                      <a:r>
                        <a:rPr lang="en-US" sz="2400" b="1" dirty="0">
                          <a:solidFill>
                            <a:srgbClr val="FFC000"/>
                          </a:solidFill>
                          <a:latin typeface="Arial" panose="020B0604020202020204" pitchFamily="34" charset="0"/>
                          <a:cs typeface="Arial" panose="020B0604020202020204" pitchFamily="34" charset="0"/>
                        </a:rPr>
                        <a:t>Adding content to the poster</a:t>
                      </a:r>
                    </a:p>
                    <a:p>
                      <a:r>
                        <a:rPr lang="en-US" sz="20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20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2000" dirty="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237765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2293170">
                <a:tc gridSpan="2">
                  <a:txBody>
                    <a:bodyPr/>
                    <a:lstStyle/>
                    <a:p>
                      <a:endParaRPr lang="en-US" sz="2000" dirty="0">
                        <a:solidFill>
                          <a:schemeClr val="bg1"/>
                        </a:solidFill>
                        <a:latin typeface="Arial" panose="020B0604020202020204" pitchFamily="34" charset="0"/>
                        <a:cs typeface="Arial" panose="020B0604020202020204" pitchFamily="34" charset="0"/>
                      </a:endParaRPr>
                    </a:p>
                  </a:txBody>
                  <a:tcPr marL="182880" marT="137160">
                    <a:blipFill rotWithShape="1">
                      <a:blip r:embed="rId16"/>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128027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000" noProof="0" dirty="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3187270">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000" noProof="0" dirty="0">
                        <a:solidFill>
                          <a:schemeClr val="bg1"/>
                        </a:solidFill>
                        <a:latin typeface="Arial"/>
                        <a:cs typeface="Arial"/>
                      </a:endParaRPr>
                    </a:p>
                  </a:txBody>
                  <a:tcPr marL="182880" marT="137160">
                    <a:blipFill rotWithShape="1">
                      <a:blip r:embed="rId17"/>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8" name="Table 7">
            <a:extLst>
              <a:ext uri="{FF2B5EF4-FFF2-40B4-BE49-F238E27FC236}">
                <a16:creationId xmlns:a16="http://schemas.microsoft.com/office/drawing/2014/main" id="{B283C176-7151-054C-B81E-AB2B8C8DBCE3}"/>
              </a:ext>
            </a:extLst>
          </p:cNvPr>
          <p:cNvGraphicFramePr>
            <a:graphicFrameLocks noGrp="1"/>
          </p:cNvGraphicFramePr>
          <p:nvPr userDrawn="1">
            <p:extLst>
              <p:ext uri="{D42A27DB-BD31-4B8C-83A1-F6EECF244321}">
                <p14:modId xmlns:p14="http://schemas.microsoft.com/office/powerpoint/2010/main" val="336852881"/>
              </p:ext>
            </p:extLst>
          </p:nvPr>
        </p:nvGraphicFramePr>
        <p:xfrm>
          <a:off x="44695229" y="-84749"/>
          <a:ext cx="9430188" cy="33075070"/>
        </p:xfrm>
        <a:graphic>
          <a:graphicData uri="http://schemas.openxmlformats.org/drawingml/2006/table">
            <a:tbl>
              <a:tblPr firstRow="1" bandRow="1">
                <a:tableStyleId>{5C22544A-7EE6-4342-B048-85BDC9FD1C3A}</a:tableStyleId>
              </a:tblPr>
              <a:tblGrid>
                <a:gridCol w="3343835">
                  <a:extLst>
                    <a:ext uri="{9D8B030D-6E8A-4147-A177-3AD203B41FA5}">
                      <a16:colId xmlns:a16="http://schemas.microsoft.com/office/drawing/2014/main" val="20000"/>
                    </a:ext>
                  </a:extLst>
                </a:gridCol>
                <a:gridCol w="1381559">
                  <a:extLst>
                    <a:ext uri="{9D8B030D-6E8A-4147-A177-3AD203B41FA5}">
                      <a16:colId xmlns:a16="http://schemas.microsoft.com/office/drawing/2014/main" val="997673227"/>
                    </a:ext>
                  </a:extLst>
                </a:gridCol>
                <a:gridCol w="4704794">
                  <a:extLst>
                    <a:ext uri="{9D8B030D-6E8A-4147-A177-3AD203B41FA5}">
                      <a16:colId xmlns:a16="http://schemas.microsoft.com/office/drawing/2014/main" val="4164475170"/>
                    </a:ext>
                  </a:extLst>
                </a:gridCol>
              </a:tblGrid>
              <a:tr h="1756432">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4000" b="0" spc="600" dirty="0">
                          <a:solidFill>
                            <a:srgbClr val="1F3A4E"/>
                          </a:solidFill>
                          <a:latin typeface="Arial Black" panose="020B0A04020102020204" pitchFamily="34" charset="0"/>
                        </a:rPr>
                        <a:t>QUICK START GUIDE</a:t>
                      </a:r>
                      <a:br>
                        <a:rPr lang="en-US" sz="4000" b="0" spc="600" dirty="0">
                          <a:solidFill>
                            <a:srgbClr val="1F3A4E"/>
                          </a:solidFill>
                          <a:latin typeface="Arial Black" panose="020B0A04020102020204" pitchFamily="34" charset="0"/>
                        </a:rPr>
                      </a:br>
                      <a:r>
                        <a:rPr lang="en-US" sz="3200" b="1" spc="0" dirty="0">
                          <a:solidFill>
                            <a:srgbClr val="FF0000"/>
                          </a:solidFill>
                          <a:latin typeface="Trebuchet MS" pitchFamily="34" charset="0"/>
                        </a:rPr>
                        <a:t>(THIS SIDEBAR WILL NOT PRINT)</a:t>
                      </a:r>
                      <a:endParaRPr lang="en-US" sz="40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563101">
                <a:tc gridSpan="3">
                  <a:txBody>
                    <a:bodyPr/>
                    <a:lstStyle/>
                    <a:p>
                      <a:pPr algn="l"/>
                      <a:r>
                        <a:rPr lang="en-US" sz="28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2400" dirty="0">
                          <a:solidFill>
                            <a:srgbClr val="FFC000"/>
                          </a:solidFill>
                          <a:hlinkClick r:id="rId18">
                            <a:extLst>
                              <a:ext uri="{A12FA001-AC4F-418D-AE19-62706E023703}">
                                <ahyp:hlinkClr xmlns:ahyp="http://schemas.microsoft.com/office/drawing/2018/hyperlinkcolor" val="tx"/>
                              </a:ext>
                            </a:extLst>
                          </a:hlinkClick>
                        </a:rPr>
                        <a:t>https://www.posterpresentations.com/how-to-change-the-research-poster-template-colors.html</a:t>
                      </a:r>
                      <a:endParaRPr lang="en-US" sz="2400" dirty="0">
                        <a:solidFill>
                          <a:srgbClr val="FFC000"/>
                        </a:solidFill>
                      </a:endParaRP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19"/>
                      <a:stretch>
                        <a:fillRect/>
                      </a:stretch>
                    </a:blipFill>
                  </a:tcPr>
                </a:tc>
                <a:tc hMerge="1">
                  <a:txBody>
                    <a:bodyPr/>
                    <a:lstStyle/>
                    <a:p>
                      <a:endParaRPr lang="en-US"/>
                    </a:p>
                  </a:txBody>
                  <a:tcPr/>
                </a:tc>
                <a:extLst>
                  <a:ext uri="{0D108BD9-81ED-4DB2-BD59-A6C34878D82A}">
                    <a16:rowId xmlns:a16="http://schemas.microsoft.com/office/drawing/2014/main" val="10001"/>
                  </a:ext>
                </a:extLst>
              </a:tr>
              <a:tr h="3667719">
                <a:tc gridSpan="3">
                  <a:txBody>
                    <a:bodyPr/>
                    <a:lstStyle/>
                    <a:p>
                      <a:r>
                        <a:rPr lang="en-US" sz="2800" b="1" dirty="0">
                          <a:solidFill>
                            <a:srgbClr val="FFC000"/>
                          </a:solidFill>
                          <a:latin typeface="Arial" panose="020B0604020202020204" pitchFamily="34" charset="0"/>
                          <a:cs typeface="Arial" panose="020B0604020202020204" pitchFamily="34" charset="0"/>
                        </a:rPr>
                        <a:t>How to change the column layout configuration</a:t>
                      </a:r>
                    </a:p>
                    <a:p>
                      <a:r>
                        <a:rPr lang="en-US" sz="24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2400" dirty="0">
                          <a:solidFill>
                            <a:srgbClr val="D9D9D9"/>
                          </a:solidFill>
                          <a:latin typeface="Arial" panose="020B0604020202020204" pitchFamily="34" charset="0"/>
                          <a:cs typeface="Arial" panose="020B0604020202020204" pitchFamily="34" charset="0"/>
                        </a:rPr>
                        <a:t>You can see a tutorial here: </a:t>
                      </a:r>
                      <a:r>
                        <a:rPr lang="en-US" sz="2400" u="sng" dirty="0">
                          <a:solidFill>
                            <a:srgbClr val="FFC000"/>
                          </a:solidFill>
                          <a:latin typeface="Arial" panose="020B0604020202020204" pitchFamily="34" charset="0"/>
                          <a:cs typeface="Arial" panose="020B0604020202020204" pitchFamily="34" charset="0"/>
                        </a:rPr>
                        <a:t>https://</a:t>
                      </a:r>
                      <a:r>
                        <a:rPr lang="en-US" sz="2400" u="sng" dirty="0" err="1">
                          <a:solidFill>
                            <a:srgbClr val="FFC000"/>
                          </a:solidFill>
                          <a:latin typeface="Arial" panose="020B0604020202020204" pitchFamily="34" charset="0"/>
                          <a:cs typeface="Arial" panose="020B0604020202020204" pitchFamily="34" charset="0"/>
                        </a:rPr>
                        <a:t>www.posterpresentations.com</a:t>
                      </a:r>
                      <a:r>
                        <a:rPr lang="en-US" sz="2400" u="sng" dirty="0">
                          <a:solidFill>
                            <a:srgbClr val="FFC000"/>
                          </a:solidFill>
                          <a:latin typeface="Arial" panose="020B0604020202020204" pitchFamily="34" charset="0"/>
                          <a:cs typeface="Arial" panose="020B0604020202020204" pitchFamily="34" charset="0"/>
                        </a:rPr>
                        <a:t>/how-to-change-the-column-</a:t>
                      </a:r>
                      <a:r>
                        <a:rPr lang="en-US" sz="2400" u="sng" dirty="0" err="1">
                          <a:solidFill>
                            <a:srgbClr val="FFC000"/>
                          </a:solidFill>
                          <a:latin typeface="Arial" panose="020B0604020202020204" pitchFamily="34" charset="0"/>
                          <a:cs typeface="Arial" panose="020B0604020202020204" pitchFamily="34" charset="0"/>
                        </a:rPr>
                        <a:t>configuration.html</a:t>
                      </a:r>
                      <a:endParaRPr lang="en-US" u="sng" dirty="0">
                        <a:solidFill>
                          <a:srgbClr val="FFC000"/>
                        </a:solidFill>
                      </a:endParaRP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20"/>
                      <a:stretch>
                        <a:fillRect/>
                      </a:stretch>
                    </a:blipFill>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517707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21">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panose="020B0604020202020204" pitchFamily="34" charset="0"/>
                          <a:cs typeface="Arial" panose="020B0604020202020204" pitchFamily="34" charset="0"/>
                        </a:rPr>
                        <a:t>The Quick Start</a:t>
                      </a:r>
                      <a:r>
                        <a:rPr lang="en-US" sz="2400" baseline="0" noProof="0" dirty="0">
                          <a:solidFill>
                            <a:srgbClr val="D9D9D9"/>
                          </a:solidFill>
                          <a:latin typeface="Arial" panose="020B0604020202020204" pitchFamily="34" charset="0"/>
                          <a:cs typeface="Arial" panose="020B0604020202020204" pitchFamily="34" charset="0"/>
                        </a:rPr>
                        <a:t> Guides</a:t>
                      </a:r>
                      <a:r>
                        <a:rPr lang="en-US" sz="2400" noProof="0" dirty="0">
                          <a:solidFill>
                            <a:srgbClr val="D9D9D9"/>
                          </a:solidFill>
                          <a:latin typeface="Arial" panose="020B0604020202020204" pitchFamily="34" charset="0"/>
                          <a:cs typeface="Arial" panose="020B0604020202020204" pitchFamily="34" charset="0"/>
                        </a:rPr>
                        <a:t> </a:t>
                      </a:r>
                      <a:r>
                        <a:rPr lang="en-US" sz="2400" u="sng" noProof="0" dirty="0">
                          <a:solidFill>
                            <a:srgbClr val="D9D9D9"/>
                          </a:solidFill>
                          <a:latin typeface="Arial" panose="020B0604020202020204" pitchFamily="34" charset="0"/>
                          <a:cs typeface="Arial" panose="020B0604020202020204" pitchFamily="34" charset="0"/>
                        </a:rPr>
                        <a:t>are outside the template’s printable area</a:t>
                      </a:r>
                      <a:r>
                        <a:rPr lang="en-US" sz="2400" noProof="0" dirty="0">
                          <a:solidFill>
                            <a:srgbClr val="D9D9D9"/>
                          </a:solidFill>
                          <a:latin typeface="Arial" panose="020B0604020202020204" pitchFamily="34" charset="0"/>
                          <a:cs typeface="Arial" panose="020B0604020202020204" pitchFamily="34" charset="0"/>
                        </a:rPr>
                        <a:t> and they will not be on the printed poster</a:t>
                      </a:r>
                      <a:r>
                        <a:rPr lang="en-US" sz="24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To hide the guides click on the </a:t>
                      </a:r>
                      <a:r>
                        <a:rPr lang="en-US" sz="2400" b="1" baseline="0" noProof="0" dirty="0">
                          <a:solidFill>
                            <a:srgbClr val="D9D9D9"/>
                          </a:solidFill>
                          <a:latin typeface="Arial" panose="020B0604020202020204" pitchFamily="34" charset="0"/>
                          <a:cs typeface="Arial" panose="020B0604020202020204" pitchFamily="34" charset="0"/>
                        </a:rPr>
                        <a:t>Home</a:t>
                      </a:r>
                      <a:r>
                        <a:rPr lang="en-US" sz="24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2400" b="1"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2400" b="1" baseline="0" noProof="0" dirty="0">
                          <a:solidFill>
                            <a:srgbClr val="D9D9D9"/>
                          </a:solidFill>
                          <a:latin typeface="Arial" panose="020B0604020202020204" pitchFamily="34" charset="0"/>
                          <a:cs typeface="Arial" panose="020B0604020202020204" pitchFamily="34" charset="0"/>
                        </a:rPr>
                        <a:t>Without Guides </a:t>
                      </a:r>
                      <a:r>
                        <a:rPr lang="en-US" sz="2400" b="0"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a:t>
                      </a:r>
                      <a:endParaRPr lang="en-US" sz="240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288832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766341567"/>
                  </a:ext>
                </a:extLst>
              </a:tr>
              <a:tr h="3781426">
                <a:tc gridSpan="2">
                  <a:txBody>
                    <a:bodyPr/>
                    <a:lstStyle/>
                    <a:p>
                      <a:r>
                        <a:rPr lang="en-US" sz="2800" b="1" dirty="0">
                          <a:solidFill>
                            <a:srgbClr val="FFC000"/>
                          </a:solidFill>
                          <a:latin typeface="Arial" panose="020B0604020202020204" pitchFamily="34" charset="0"/>
                          <a:cs typeface="Arial" panose="020B0604020202020204" pitchFamily="34" charset="0"/>
                        </a:rPr>
                        <a:t>How to</a:t>
                      </a:r>
                      <a:r>
                        <a:rPr lang="en-US" sz="2800" b="1" baseline="0" dirty="0">
                          <a:solidFill>
                            <a:srgbClr val="FFC000"/>
                          </a:solidFill>
                          <a:latin typeface="Arial" panose="020B0604020202020204" pitchFamily="34" charset="0"/>
                          <a:cs typeface="Arial" panose="020B0604020202020204" pitchFamily="34" charset="0"/>
                        </a:rPr>
                        <a:t> preview your poster prior to printing</a:t>
                      </a:r>
                      <a:endParaRPr lang="en-US" sz="2800" b="1" dirty="0">
                        <a:solidFill>
                          <a:srgbClr val="FFC000"/>
                        </a:solidFill>
                        <a:latin typeface="Arial" panose="020B0604020202020204" pitchFamily="34" charset="0"/>
                        <a:cs typeface="Arial" panose="020B0604020202020204" pitchFamily="34" charset="0"/>
                      </a:endParaRPr>
                    </a:p>
                    <a:p>
                      <a:r>
                        <a:rPr lang="en-US" sz="2400" dirty="0">
                          <a:solidFill>
                            <a:srgbClr val="D9D9D9"/>
                          </a:solidFill>
                          <a:latin typeface="Arial" panose="020B0604020202020204" pitchFamily="34" charset="0"/>
                          <a:cs typeface="Arial" panose="020B0604020202020204" pitchFamily="34" charset="0"/>
                        </a:rPr>
                        <a:t>You can preview your poster at any time by pressing the </a:t>
                      </a:r>
                      <a:r>
                        <a:rPr lang="en-US" sz="2400" dirty="0">
                          <a:solidFill>
                            <a:srgbClr val="FFC000"/>
                          </a:solidFill>
                          <a:latin typeface="Arial" panose="020B0604020202020204" pitchFamily="34" charset="0"/>
                          <a:cs typeface="Arial" panose="020B0604020202020204" pitchFamily="34" charset="0"/>
                        </a:rPr>
                        <a:t>F5 key</a:t>
                      </a:r>
                      <a:r>
                        <a:rPr lang="en-US" sz="24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2400" dirty="0">
                          <a:solidFill>
                            <a:srgbClr val="FFC000"/>
                          </a:solidFill>
                          <a:latin typeface="Arial" panose="020B0604020202020204" pitchFamily="34" charset="0"/>
                          <a:cs typeface="Arial" panose="020B0604020202020204" pitchFamily="34" charset="0"/>
                        </a:rPr>
                        <a:t>ESC key </a:t>
                      </a:r>
                      <a:r>
                        <a:rPr lang="en-US" sz="24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hMerge="1">
                  <a:txBody>
                    <a:bodyPr/>
                    <a:lstStyle/>
                    <a:p>
                      <a:endParaRPr lang="en-US"/>
                    </a:p>
                  </a:txBody>
                  <a:tcPr/>
                </a:tc>
                <a:tc>
                  <a:txBody>
                    <a:bodyPr/>
                    <a:lstStyle/>
                    <a:p>
                      <a:pPr algn="ctr"/>
                      <a:r>
                        <a:rPr lang="en-US" sz="11500" b="1" dirty="0">
                          <a:solidFill>
                            <a:srgbClr val="D9D9D9"/>
                          </a:solidFill>
                          <a:latin typeface="Arial" panose="020B0604020202020204" pitchFamily="34" charset="0"/>
                          <a:cs typeface="Arial" panose="020B0604020202020204" pitchFamily="34" charset="0"/>
                        </a:rPr>
                        <a:t>F5</a:t>
                      </a:r>
                      <a:r>
                        <a:rPr lang="en-US" sz="2400" baseline="0" dirty="0">
                          <a:solidFill>
                            <a:srgbClr val="D9D9D9"/>
                          </a:solidFill>
                          <a:latin typeface="Arial" panose="020B0604020202020204" pitchFamily="34" charset="0"/>
                          <a:cs typeface="Arial" panose="020B0604020202020204" pitchFamily="34" charset="0"/>
                        </a:rPr>
                        <a:t> </a:t>
                      </a:r>
                      <a:endParaRPr lang="en-US" dirty="0"/>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5674009">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When you are ready to have your poster printed go online to </a:t>
                      </a:r>
                      <a:r>
                        <a:rPr lang="en-US" sz="2400" noProof="0" dirty="0" err="1">
                          <a:solidFill>
                            <a:srgbClr val="FFC000"/>
                          </a:solidFill>
                          <a:latin typeface="Arial"/>
                          <a:cs typeface="Arial"/>
                        </a:rPr>
                        <a:t>PosterPresentations.com</a:t>
                      </a:r>
                      <a:r>
                        <a:rPr lang="en-US" sz="2400" noProof="0" dirty="0">
                          <a:solidFill>
                            <a:srgbClr val="D9D9D9"/>
                          </a:solidFill>
                          <a:latin typeface="Arial"/>
                          <a:cs typeface="Arial"/>
                        </a:rPr>
                        <a:t> and click on the "</a:t>
                      </a:r>
                      <a:r>
                        <a:rPr lang="en-US" sz="2400" noProof="0" dirty="0">
                          <a:solidFill>
                            <a:srgbClr val="FFC000"/>
                          </a:solidFill>
                          <a:latin typeface="Arial"/>
                          <a:cs typeface="Arial"/>
                        </a:rPr>
                        <a:t>Order Your Poster</a:t>
                      </a:r>
                      <a:r>
                        <a:rPr lang="en-US" sz="24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2400" noProof="0" dirty="0">
                          <a:solidFill>
                            <a:srgbClr val="D9D9D9"/>
                          </a:solidFill>
                          <a:latin typeface="Arial"/>
                          <a:cs typeface="Arial"/>
                        </a:rPr>
                      </a:br>
                      <a:r>
                        <a:rPr lang="en-US" sz="2400" noProof="0" dirty="0">
                          <a:solidFill>
                            <a:srgbClr val="D9D9D9"/>
                          </a:solidFill>
                          <a:latin typeface="Arial"/>
                          <a:cs typeface="Arial"/>
                        </a:rPr>
                        <a:t>Go to </a:t>
                      </a:r>
                      <a:r>
                        <a:rPr lang="en-US" sz="2400" noProof="0" dirty="0" err="1">
                          <a:solidFill>
                            <a:srgbClr val="FFC000"/>
                          </a:solidFill>
                          <a:latin typeface="Arial"/>
                          <a:cs typeface="Arial"/>
                        </a:rPr>
                        <a:t>PosterPresentations.com</a:t>
                      </a:r>
                      <a:r>
                        <a:rPr lang="en-US" sz="2400" noProof="0" dirty="0">
                          <a:solidFill>
                            <a:srgbClr val="D9D9D9"/>
                          </a:solidFill>
                          <a:latin typeface="Arial"/>
                          <a:cs typeface="Arial"/>
                        </a:rPr>
                        <a:t> for more information.</a:t>
                      </a:r>
                    </a:p>
                  </a:txBody>
                  <a:tcPr marL="182880" marT="137160">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1354778">
                <a:tc gridSpan="3">
                  <a:txBody>
                    <a:bodyPr/>
                    <a:lstStyle/>
                    <a:p>
                      <a:endParaRPr lang="en-US" sz="2400" dirty="0">
                        <a:solidFill>
                          <a:srgbClr val="1F3A4E"/>
                        </a:solidFill>
                      </a:endParaRPr>
                    </a:p>
                  </a:txBody>
                  <a:tcPr marL="182880" marT="137160">
                    <a:blipFill dpi="0" rotWithShape="1">
                      <a:blip r:embed="rId22">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3212204">
                <a:tc>
                  <a:txBody>
                    <a:bodyPr/>
                    <a:lstStyle/>
                    <a:p>
                      <a:pPr>
                        <a:lnSpc>
                          <a:spcPts val="2600"/>
                        </a:lnSpc>
                      </a:pPr>
                      <a:r>
                        <a:rPr lang="en-US" sz="2000" dirty="0">
                          <a:solidFill>
                            <a:schemeClr val="bg1">
                              <a:lumMod val="85000"/>
                            </a:schemeClr>
                          </a:solidFill>
                          <a:latin typeface="Arial"/>
                          <a:cs typeface="Arial"/>
                        </a:rPr>
                        <a:t>© 2019</a:t>
                      </a:r>
                      <a:r>
                        <a:rPr lang="en-US" sz="2000" baseline="0" dirty="0">
                          <a:solidFill>
                            <a:schemeClr val="bg1">
                              <a:lumMod val="85000"/>
                            </a:schemeClr>
                          </a:solidFill>
                          <a:latin typeface="Arial"/>
                          <a:cs typeface="Arial"/>
                        </a:rPr>
                        <a:t> </a:t>
                      </a:r>
                      <a:r>
                        <a:rPr lang="en-US" sz="2000" dirty="0" err="1">
                          <a:solidFill>
                            <a:schemeClr val="bg1">
                              <a:lumMod val="85000"/>
                            </a:schemeClr>
                          </a:solidFill>
                          <a:latin typeface="Arial"/>
                          <a:cs typeface="Arial"/>
                        </a:rPr>
                        <a:t>PosterPresentations.com</a:t>
                      </a:r>
                      <a:br>
                        <a:rPr lang="en-US" sz="2000" dirty="0">
                          <a:solidFill>
                            <a:schemeClr val="bg1">
                              <a:lumMod val="85000"/>
                            </a:schemeClr>
                          </a:solidFill>
                          <a:latin typeface="Arial"/>
                          <a:cs typeface="Arial"/>
                        </a:rPr>
                      </a:br>
                      <a:r>
                        <a:rPr lang="en-US" sz="2000" dirty="0">
                          <a:solidFill>
                            <a:schemeClr val="bg1">
                              <a:lumMod val="85000"/>
                            </a:schemeClr>
                          </a:solidFill>
                          <a:latin typeface="Arial"/>
                          <a:cs typeface="Arial"/>
                        </a:rPr>
                        <a:t>2117 Fourth Street ,</a:t>
                      </a:r>
                      <a:r>
                        <a:rPr lang="en-US" sz="2000" baseline="0" dirty="0">
                          <a:solidFill>
                            <a:schemeClr val="bg1">
                              <a:lumMod val="85000"/>
                            </a:schemeClr>
                          </a:solidFill>
                          <a:latin typeface="Arial"/>
                          <a:cs typeface="Arial"/>
                        </a:rPr>
                        <a:t> STE C        </a:t>
                      </a:r>
                    </a:p>
                    <a:p>
                      <a:pPr>
                        <a:lnSpc>
                          <a:spcPts val="2600"/>
                        </a:lnSpc>
                      </a:pPr>
                      <a:r>
                        <a:rPr lang="en-US" sz="2000" baseline="0" dirty="0">
                          <a:solidFill>
                            <a:schemeClr val="bg1">
                              <a:lumMod val="85000"/>
                            </a:schemeClr>
                          </a:solidFill>
                          <a:latin typeface="Arial"/>
                          <a:cs typeface="Arial"/>
                        </a:rPr>
                        <a:t>Berkeley CA 94710 USA</a:t>
                      </a:r>
                      <a:endParaRPr lang="en-US" sz="2000" dirty="0">
                        <a:solidFill>
                          <a:schemeClr val="bg1">
                            <a:lumMod val="85000"/>
                          </a:schemeClr>
                        </a:solidFill>
                        <a:latin typeface="Arial"/>
                        <a:cs typeface="Arial"/>
                      </a:endParaRPr>
                    </a:p>
                  </a:txBody>
                  <a:tcPr marL="182880" marT="137160">
                    <a:solidFill>
                      <a:srgbClr val="010101"/>
                    </a:solidFill>
                  </a:tcPr>
                </a:tc>
                <a:tc gridSpan="2">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dirty="0">
                          <a:solidFill>
                            <a:srgbClr val="D0D0D0"/>
                          </a:solidFill>
                          <a:latin typeface="Arial"/>
                          <a:cs typeface="Arial"/>
                        </a:rPr>
                        <a:t>For complete tutorials</a:t>
                      </a:r>
                      <a:r>
                        <a:rPr lang="en-US" sz="24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800" b="1" dirty="0">
                          <a:solidFill>
                            <a:srgbClr val="FFC000"/>
                          </a:solidFill>
                          <a:latin typeface="Arial"/>
                          <a:cs typeface="Arial"/>
                        </a:rPr>
                        <a:t>https://</a:t>
                      </a:r>
                      <a:r>
                        <a:rPr lang="en-US" sz="1800" b="1" dirty="0" err="1">
                          <a:solidFill>
                            <a:srgbClr val="FFC000"/>
                          </a:solidFill>
                          <a:latin typeface="Arial"/>
                          <a:cs typeface="Arial"/>
                        </a:rPr>
                        <a:t>www.posterpresentations.com</a:t>
                      </a:r>
                      <a:r>
                        <a:rPr lang="en-US" sz="1800" b="1" dirty="0">
                          <a:solidFill>
                            <a:srgbClr val="FFC000"/>
                          </a:solidFill>
                          <a:latin typeface="Arial"/>
                          <a:cs typeface="Arial"/>
                        </a:rPr>
                        <a:t>/</a:t>
                      </a:r>
                      <a:r>
                        <a:rPr lang="en-US" sz="1800" b="1" dirty="0" err="1">
                          <a:solidFill>
                            <a:srgbClr val="FFC000"/>
                          </a:solidFill>
                          <a:latin typeface="Arial"/>
                          <a:cs typeface="Arial"/>
                        </a:rPr>
                        <a:t>helpdesk.html</a:t>
                      </a:r>
                      <a:endParaRPr lang="en-US" sz="1800" dirty="0">
                        <a:solidFill>
                          <a:schemeClr val="bg1">
                            <a:lumMod val="85000"/>
                          </a:schemeClr>
                        </a:solidFill>
                        <a:latin typeface="Arial"/>
                        <a:cs typeface="Arial"/>
                      </a:endParaRPr>
                    </a:p>
                  </a:txBody>
                  <a:tcPr marL="182880" marT="137160">
                    <a:solidFill>
                      <a:srgbClr val="010101"/>
                    </a:solidFill>
                  </a:tcPr>
                </a:tc>
                <a:tc hMerge="1">
                  <a:txBody>
                    <a:bodyPr/>
                    <a:lstStyle/>
                    <a:p>
                      <a:endParaRPr lang="en-US"/>
                    </a:p>
                  </a:txBody>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1047740426"/>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18" Type="http://schemas.openxmlformats.org/officeDocument/2006/relationships/image" Target="../media/image22.png"/><Relationship Id="rId3" Type="http://schemas.openxmlformats.org/officeDocument/2006/relationships/image" Target="../media/image9.png"/><Relationship Id="rId7" Type="http://schemas.openxmlformats.org/officeDocument/2006/relationships/image" Target="../media/image11.png"/><Relationship Id="rId12" Type="http://schemas.openxmlformats.org/officeDocument/2006/relationships/image" Target="../media/image16.png"/><Relationship Id="rId17" Type="http://schemas.openxmlformats.org/officeDocument/2006/relationships/image" Target="../media/image21.png"/><Relationship Id="rId2" Type="http://schemas.openxmlformats.org/officeDocument/2006/relationships/notesSlide" Target="../notesSlides/notesSlide1.xml"/><Relationship Id="rId16" Type="http://schemas.openxmlformats.org/officeDocument/2006/relationships/image" Target="../media/image20.png"/><Relationship Id="rId1" Type="http://schemas.openxmlformats.org/officeDocument/2006/relationships/slideLayout" Target="../slideLayouts/slideLayout17.xml"/><Relationship Id="rId6" Type="http://schemas.openxmlformats.org/officeDocument/2006/relationships/hyperlink" Target="https://github.com/lubar13/Final-Project-Equation-of-Pendulum" TargetMode="External"/><Relationship Id="rId11" Type="http://schemas.openxmlformats.org/officeDocument/2006/relationships/image" Target="../media/image15.png"/><Relationship Id="rId5" Type="http://schemas.openxmlformats.org/officeDocument/2006/relationships/hyperlink" Target="mailto:lbaralt@uchicago.edu" TargetMode="External"/><Relationship Id="rId15" Type="http://schemas.openxmlformats.org/officeDocument/2006/relationships/image" Target="../media/image19.png"/><Relationship Id="rId10" Type="http://schemas.openxmlformats.org/officeDocument/2006/relationships/image" Target="../media/image14.png"/><Relationship Id="rId4" Type="http://schemas.openxmlformats.org/officeDocument/2006/relationships/image" Target="../media/image10.png"/><Relationship Id="rId9" Type="http://schemas.openxmlformats.org/officeDocument/2006/relationships/image" Target="../media/image13.png"/><Relationship Id="rId1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3">
            <a:alpha val="75000"/>
          </a:schemeClr>
        </a:solidFill>
        <a:effectLst/>
      </p:bgPr>
    </p:bg>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87" name="Text Placeholder 86">
                <a:extLst>
                  <a:ext uri="{FF2B5EF4-FFF2-40B4-BE49-F238E27FC236}">
                    <a16:creationId xmlns:a16="http://schemas.microsoft.com/office/drawing/2014/main" id="{B51B601C-AA87-C448-96E5-5B6D1C8B4249}"/>
                  </a:ext>
                </a:extLst>
              </p:cNvPr>
              <p:cNvSpPr>
                <a:spLocks noGrp="1"/>
              </p:cNvSpPr>
              <p:nvPr>
                <p:ph type="body" sz="quarter" idx="10"/>
              </p:nvPr>
            </p:nvSpPr>
            <p:spPr>
              <a:xfrm>
                <a:off x="477825" y="6378481"/>
                <a:ext cx="10047018" cy="7980496"/>
              </a:xfrm>
              <a:solidFill>
                <a:srgbClr val="EAEAEA"/>
              </a:solidFill>
              <a:ln>
                <a:solidFill>
                  <a:schemeClr val="accent4">
                    <a:lumMod val="50000"/>
                  </a:schemeClr>
                </a:solidFill>
              </a:ln>
            </p:spPr>
            <p:txBody>
              <a:bodyPr/>
              <a:lstStyle/>
              <a:p>
                <a:pPr>
                  <a:lnSpc>
                    <a:spcPct val="125000"/>
                  </a:lnSpc>
                </a:pPr>
                <a:r>
                  <a:rPr lang="en-US" sz="2800" dirty="0">
                    <a:solidFill>
                      <a:schemeClr val="tx1"/>
                    </a:solidFill>
                  </a:rPr>
                  <a:t>The dynamics of a pendulum can be precisely determined by the well-known differential equation</a:t>
                </a:r>
                <a:br>
                  <a:rPr lang="en-US" sz="2800" dirty="0">
                    <a:solidFill>
                      <a:schemeClr val="tx1"/>
                    </a:solidFill>
                  </a:rPr>
                </a:br>
                <a14:m>
                  <m:oMathPara xmlns:m="http://schemas.openxmlformats.org/officeDocument/2006/math">
                    <m:oMathParaPr>
                      <m:jc m:val="centerGroup"/>
                    </m:oMathParaPr>
                    <m:oMath xmlns:m="http://schemas.openxmlformats.org/officeDocument/2006/math">
                      <m:acc>
                        <m:accPr>
                          <m:chr m:val="̈"/>
                          <m:ctrlPr>
                            <a:rPr lang="en-US" sz="2800" i="1" smtClean="0">
                              <a:solidFill>
                                <a:schemeClr val="tx1"/>
                              </a:solidFill>
                              <a:latin typeface="Cambria Math" panose="02040503050406030204" pitchFamily="18" charset="0"/>
                            </a:rPr>
                          </m:ctrlPr>
                        </m:accPr>
                        <m:e>
                          <m:r>
                            <a:rPr lang="en-US" sz="2800" b="0" i="1" smtClean="0">
                              <a:solidFill>
                                <a:schemeClr val="tx1"/>
                              </a:solidFill>
                              <a:latin typeface="Cambria Math" panose="02040503050406030204" pitchFamily="18" charset="0"/>
                            </a:rPr>
                            <m:t>𝜙</m:t>
                          </m:r>
                        </m:e>
                      </m:acc>
                      <m:r>
                        <a:rPr lang="en-US" sz="2800" b="0" i="1" smtClean="0">
                          <a:solidFill>
                            <a:schemeClr val="tx1"/>
                          </a:solidFill>
                          <a:latin typeface="Cambria Math" panose="02040503050406030204" pitchFamily="18" charset="0"/>
                        </a:rPr>
                        <m:t>=−</m:t>
                      </m:r>
                      <m:sSubSup>
                        <m:sSubSupPr>
                          <m:ctrlPr>
                            <a:rPr lang="en-US" sz="2800" b="0" i="1" smtClean="0">
                              <a:solidFill>
                                <a:schemeClr val="tx1"/>
                              </a:solidFill>
                              <a:latin typeface="Cambria Math" panose="02040503050406030204" pitchFamily="18" charset="0"/>
                            </a:rPr>
                          </m:ctrlPr>
                        </m:sSubSupPr>
                        <m:e>
                          <m:r>
                            <a:rPr lang="en-US" sz="2800" b="0" i="1" smtClean="0">
                              <a:solidFill>
                                <a:schemeClr val="tx1"/>
                              </a:solidFill>
                              <a:latin typeface="Cambria Math" panose="02040503050406030204" pitchFamily="18" charset="0"/>
                            </a:rPr>
                            <m:t>𝜔</m:t>
                          </m:r>
                        </m:e>
                        <m:sub>
                          <m:r>
                            <a:rPr lang="en-US" sz="2800" b="0" i="1" smtClean="0">
                              <a:solidFill>
                                <a:schemeClr val="tx1"/>
                              </a:solidFill>
                              <a:latin typeface="Cambria Math" panose="02040503050406030204" pitchFamily="18" charset="0"/>
                            </a:rPr>
                            <m:t>0</m:t>
                          </m:r>
                        </m:sub>
                        <m:sup>
                          <m:r>
                            <a:rPr lang="en-US" sz="2800" b="0" i="1" smtClean="0">
                              <a:solidFill>
                                <a:schemeClr val="tx1"/>
                              </a:solidFill>
                              <a:latin typeface="Cambria Math" panose="02040503050406030204" pitchFamily="18" charset="0"/>
                            </a:rPr>
                            <m:t>2</m:t>
                          </m:r>
                        </m:sup>
                      </m:sSubSup>
                      <m:r>
                        <m:rPr>
                          <m:nor/>
                        </m:rPr>
                        <a:rPr lang="en-US" sz="2800" b="0" i="0" smtClean="0">
                          <a:solidFill>
                            <a:schemeClr val="tx1"/>
                          </a:solidFill>
                          <a:latin typeface="Cambria Math" panose="02040503050406030204" pitchFamily="18" charset="0"/>
                        </a:rPr>
                        <m:t>sin</m:t>
                      </m:r>
                      <m:d>
                        <m:dPr>
                          <m:ctrlPr>
                            <a:rPr lang="en-US" sz="2800" b="0" i="1" smtClean="0">
                              <a:solidFill>
                                <a:schemeClr val="tx1"/>
                              </a:solidFill>
                              <a:latin typeface="Cambria Math" panose="02040503050406030204" pitchFamily="18" charset="0"/>
                            </a:rPr>
                          </m:ctrlPr>
                        </m:dPr>
                        <m:e>
                          <m:r>
                            <a:rPr lang="en-US" sz="2800" b="0" i="1" smtClean="0">
                              <a:solidFill>
                                <a:schemeClr val="tx1"/>
                              </a:solidFill>
                              <a:latin typeface="Cambria Math" panose="02040503050406030204" pitchFamily="18" charset="0"/>
                            </a:rPr>
                            <m:t>𝜙</m:t>
                          </m:r>
                        </m:e>
                      </m:d>
                      <m:r>
                        <a:rPr lang="en-US" sz="2800" b="0" i="1" smtClean="0">
                          <a:solidFill>
                            <a:schemeClr val="tx1"/>
                          </a:solidFill>
                          <a:latin typeface="Cambria Math" panose="02040503050406030204" pitchFamily="18" charset="0"/>
                        </a:rPr>
                        <m:t> −2</m:t>
                      </m:r>
                      <m:sSub>
                        <m:sSubPr>
                          <m:ctrlPr>
                            <a:rPr lang="en-US" sz="2800" b="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𝜔</m:t>
                          </m:r>
                        </m:e>
                        <m:sub>
                          <m:r>
                            <a:rPr lang="en-US" sz="2800" b="0" i="1" smtClean="0">
                              <a:solidFill>
                                <a:schemeClr val="tx1"/>
                              </a:solidFill>
                              <a:latin typeface="Cambria Math" panose="02040503050406030204" pitchFamily="18" charset="0"/>
                            </a:rPr>
                            <m:t>0</m:t>
                          </m:r>
                        </m:sub>
                      </m:sSub>
                      <m:r>
                        <a:rPr lang="en-US" sz="2800" b="0" i="1" smtClean="0">
                          <a:solidFill>
                            <a:schemeClr val="tx1"/>
                          </a:solidFill>
                          <a:latin typeface="Cambria Math" panose="02040503050406030204" pitchFamily="18" charset="0"/>
                        </a:rPr>
                        <m:t>𝜒</m:t>
                      </m:r>
                      <m:acc>
                        <m:accPr>
                          <m:chr m:val="̇"/>
                          <m:ctrlPr>
                            <a:rPr lang="en-US" sz="2800" b="0" i="1" smtClean="0">
                              <a:solidFill>
                                <a:schemeClr val="tx1"/>
                              </a:solidFill>
                              <a:latin typeface="Cambria Math" panose="02040503050406030204" pitchFamily="18" charset="0"/>
                            </a:rPr>
                          </m:ctrlPr>
                        </m:accPr>
                        <m:e>
                          <m:r>
                            <a:rPr lang="en-US" sz="2800" b="0" i="1" smtClean="0">
                              <a:solidFill>
                                <a:schemeClr val="tx1"/>
                              </a:solidFill>
                              <a:latin typeface="Cambria Math" panose="02040503050406030204" pitchFamily="18" charset="0"/>
                            </a:rPr>
                            <m:t>𝜙</m:t>
                          </m:r>
                        </m:e>
                      </m:acc>
                      <m:r>
                        <a:rPr lang="en-US" sz="2800" b="0" i="1" smtClean="0">
                          <a:solidFill>
                            <a:schemeClr val="tx1"/>
                          </a:solidFill>
                          <a:latin typeface="Cambria Math" panose="02040503050406030204" pitchFamily="18" charset="0"/>
                        </a:rPr>
                        <m:t>+</m:t>
                      </m:r>
                      <m:r>
                        <a:rPr lang="en-US" sz="2800" b="0" i="1" smtClean="0">
                          <a:solidFill>
                            <a:schemeClr val="tx1"/>
                          </a:solidFill>
                          <a:latin typeface="Cambria Math" panose="02040503050406030204" pitchFamily="18" charset="0"/>
                        </a:rPr>
                        <m:t>𝜂</m:t>
                      </m:r>
                      <m:r>
                        <m:rPr>
                          <m:nor/>
                        </m:rPr>
                        <a:rPr lang="en-US" sz="2800" b="0" i="0" smtClean="0">
                          <a:solidFill>
                            <a:schemeClr val="tx1"/>
                          </a:solidFill>
                          <a:latin typeface="Cambria Math" panose="02040503050406030204" pitchFamily="18" charset="0"/>
                        </a:rPr>
                        <m:t>cos</m:t>
                      </m:r>
                      <m:d>
                        <m:dPr>
                          <m:ctrlPr>
                            <a:rPr lang="en-US" sz="2800" b="0" i="1" smtClean="0">
                              <a:solidFill>
                                <a:schemeClr val="tx1"/>
                              </a:solidFill>
                              <a:latin typeface="Cambria Math" panose="02040503050406030204" pitchFamily="18" charset="0"/>
                            </a:rPr>
                          </m:ctrlPr>
                        </m:dPr>
                        <m:e>
                          <m:sSub>
                            <m:sSubPr>
                              <m:ctrlPr>
                                <a:rPr lang="en-US" sz="2800" b="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𝜔</m:t>
                              </m:r>
                            </m:e>
                            <m:sub>
                              <m:r>
                                <a:rPr lang="en-US" sz="2800" b="0" i="1" smtClean="0">
                                  <a:solidFill>
                                    <a:schemeClr val="tx1"/>
                                  </a:solidFill>
                                  <a:latin typeface="Cambria Math" panose="02040503050406030204" pitchFamily="18" charset="0"/>
                                </a:rPr>
                                <m:t>𝑑</m:t>
                              </m:r>
                            </m:sub>
                          </m:sSub>
                          <m:r>
                            <a:rPr lang="en-US" sz="2800" b="0" i="1" smtClean="0">
                              <a:solidFill>
                                <a:schemeClr val="tx1"/>
                              </a:solidFill>
                              <a:latin typeface="Cambria Math" panose="02040503050406030204" pitchFamily="18" charset="0"/>
                            </a:rPr>
                            <m:t>𝑡</m:t>
                          </m:r>
                        </m:e>
                      </m:d>
                    </m:oMath>
                  </m:oMathPara>
                </a14:m>
                <a:br>
                  <a:rPr lang="en-US" sz="2800" b="0" dirty="0">
                    <a:solidFill>
                      <a:schemeClr val="tx1"/>
                    </a:solidFill>
                  </a:rPr>
                </a:br>
                <a:r>
                  <a:rPr lang="en-US" sz="2800" dirty="0">
                    <a:solidFill>
                      <a:schemeClr val="tx1"/>
                    </a:solidFill>
                  </a:rPr>
                  <a:t>where </a:t>
                </a:r>
                <a14:m>
                  <m:oMath xmlns:m="http://schemas.openxmlformats.org/officeDocument/2006/math">
                    <m:r>
                      <a:rPr lang="en-US" sz="2800" b="0" i="1" smtClean="0">
                        <a:solidFill>
                          <a:schemeClr val="tx1"/>
                        </a:solidFill>
                        <a:latin typeface="Cambria Math" panose="02040503050406030204" pitchFamily="18" charset="0"/>
                      </a:rPr>
                      <m:t>𝜙</m:t>
                    </m:r>
                  </m:oMath>
                </a14:m>
                <a:r>
                  <a:rPr lang="en-US" sz="2800" dirty="0">
                    <a:solidFill>
                      <a:schemeClr val="tx1"/>
                    </a:solidFill>
                  </a:rPr>
                  <a:t> is the angular displacement, </a:t>
                </a:r>
                <a14:m>
                  <m:oMath xmlns:m="http://schemas.openxmlformats.org/officeDocument/2006/math">
                    <m:sSub>
                      <m:sSubPr>
                        <m:ctrlPr>
                          <a:rPr lang="en-US" sz="2800" b="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𝜔</m:t>
                        </m:r>
                      </m:e>
                      <m:sub>
                        <m:r>
                          <a:rPr lang="en-US" sz="2800" b="0" i="1" smtClean="0">
                            <a:solidFill>
                              <a:schemeClr val="tx1"/>
                            </a:solidFill>
                            <a:latin typeface="Cambria Math" panose="02040503050406030204" pitchFamily="18" charset="0"/>
                          </a:rPr>
                          <m:t>0</m:t>
                        </m:r>
                      </m:sub>
                    </m:sSub>
                  </m:oMath>
                </a14:m>
                <a:r>
                  <a:rPr lang="en-US" sz="2800" dirty="0">
                    <a:solidFill>
                      <a:schemeClr val="tx1"/>
                    </a:solidFill>
                  </a:rPr>
                  <a:t> is the natural frequency, </a:t>
                </a:r>
                <a14:m>
                  <m:oMath xmlns:m="http://schemas.openxmlformats.org/officeDocument/2006/math">
                    <m:r>
                      <a:rPr lang="en-US" sz="2800" b="0" i="1" smtClean="0">
                        <a:solidFill>
                          <a:schemeClr val="tx1"/>
                        </a:solidFill>
                        <a:latin typeface="Cambria Math" panose="02040503050406030204" pitchFamily="18" charset="0"/>
                      </a:rPr>
                      <m:t>𝜒</m:t>
                    </m:r>
                  </m:oMath>
                </a14:m>
                <a:r>
                  <a:rPr lang="en-US" sz="2800" dirty="0">
                    <a:solidFill>
                      <a:schemeClr val="tx1"/>
                    </a:solidFill>
                  </a:rPr>
                  <a:t> is the damping coefficient, and </a:t>
                </a:r>
                <a14:m>
                  <m:oMath xmlns:m="http://schemas.openxmlformats.org/officeDocument/2006/math">
                    <m:r>
                      <a:rPr lang="en-US" sz="2800" b="0" i="1" smtClean="0">
                        <a:solidFill>
                          <a:schemeClr val="tx1"/>
                        </a:solidFill>
                        <a:latin typeface="Cambria Math" panose="02040503050406030204" pitchFamily="18" charset="0"/>
                      </a:rPr>
                      <m:t>𝜂</m:t>
                    </m:r>
                  </m:oMath>
                </a14:m>
                <a:r>
                  <a:rPr lang="en-US" sz="2800" dirty="0">
                    <a:solidFill>
                      <a:schemeClr val="tx1"/>
                    </a:solidFill>
                  </a:rPr>
                  <a:t> and </a:t>
                </a:r>
                <a14:m>
                  <m:oMath xmlns:m="http://schemas.openxmlformats.org/officeDocument/2006/math">
                    <m:sSub>
                      <m:sSubPr>
                        <m:ctrlPr>
                          <a:rPr lang="en-US" sz="2800" b="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𝜔</m:t>
                        </m:r>
                      </m:e>
                      <m:sub>
                        <m:r>
                          <a:rPr lang="en-US" sz="2800" b="0" i="1" smtClean="0">
                            <a:solidFill>
                              <a:schemeClr val="tx1"/>
                            </a:solidFill>
                            <a:latin typeface="Cambria Math" panose="02040503050406030204" pitchFamily="18" charset="0"/>
                          </a:rPr>
                          <m:t>𝑑</m:t>
                        </m:r>
                      </m:sub>
                    </m:sSub>
                  </m:oMath>
                </a14:m>
                <a:r>
                  <a:rPr lang="en-US" sz="2800" dirty="0">
                    <a:solidFill>
                      <a:schemeClr val="tx1"/>
                    </a:solidFill>
                  </a:rPr>
                  <a:t> are the driving force and frequency. In the absence of external forces and for small initial boundary conditions, this equation can lead to predictable linear pendulum dynamics. However, as the initial boundary conditions are varied and external forces are added to the system, the dynamics of the pendulum become increasingly nonlinear. Further varying the external force parameters can give rise to complex chaotic behavior as the system becomes ever more sensitive to the initial conditions. This increasing complexity in behavior make it an interesting case study in the physics of dynamical systems.</a:t>
                </a:r>
              </a:p>
            </p:txBody>
          </p:sp>
        </mc:Choice>
        <mc:Fallback>
          <p:sp>
            <p:nvSpPr>
              <p:cNvPr id="87" name="Text Placeholder 86">
                <a:extLst>
                  <a:ext uri="{FF2B5EF4-FFF2-40B4-BE49-F238E27FC236}">
                    <a16:creationId xmlns:a16="http://schemas.microsoft.com/office/drawing/2014/main" id="{B51B601C-AA87-C448-96E5-5B6D1C8B4249}"/>
                  </a:ext>
                </a:extLst>
              </p:cNvPr>
              <p:cNvSpPr>
                <a:spLocks noGrp="1" noRot="1" noChangeAspect="1" noMove="1" noResize="1" noEditPoints="1" noAdjustHandles="1" noChangeArrowheads="1" noChangeShapeType="1" noTextEdit="1"/>
              </p:cNvSpPr>
              <p:nvPr>
                <p:ph type="body" sz="quarter" idx="10"/>
              </p:nvPr>
            </p:nvSpPr>
            <p:spPr>
              <a:xfrm>
                <a:off x="477825" y="6378481"/>
                <a:ext cx="10047018" cy="7980496"/>
              </a:xfrm>
              <a:blipFill>
                <a:blip r:embed="rId3"/>
                <a:stretch>
                  <a:fillRect/>
                </a:stretch>
              </a:blipFill>
              <a:ln>
                <a:solidFill>
                  <a:schemeClr val="accent4">
                    <a:lumMod val="50000"/>
                  </a:schemeClr>
                </a:solidFill>
              </a:ln>
            </p:spPr>
            <p:txBody>
              <a:bodyPr/>
              <a:lstStyle/>
              <a:p>
                <a:r>
                  <a:rPr lang="en-US">
                    <a:noFill/>
                  </a:rPr>
                  <a:t> </a:t>
                </a:r>
              </a:p>
            </p:txBody>
          </p:sp>
        </mc:Fallback>
      </mc:AlternateContent>
      <p:sp>
        <p:nvSpPr>
          <p:cNvPr id="88" name="Text Placeholder 87">
            <a:extLst>
              <a:ext uri="{FF2B5EF4-FFF2-40B4-BE49-F238E27FC236}">
                <a16:creationId xmlns:a16="http://schemas.microsoft.com/office/drawing/2014/main" id="{ED6BA1F4-974B-AA4D-BF12-3F1211493C26}"/>
              </a:ext>
            </a:extLst>
          </p:cNvPr>
          <p:cNvSpPr>
            <a:spLocks noGrp="1"/>
          </p:cNvSpPr>
          <p:nvPr>
            <p:ph type="body" sz="quarter" idx="11"/>
          </p:nvPr>
        </p:nvSpPr>
        <p:spPr>
          <a:xfrm>
            <a:off x="477827" y="5577218"/>
            <a:ext cx="10048875" cy="697106"/>
          </a:xfrm>
          <a:solidFill>
            <a:srgbClr val="FFAF79"/>
          </a:solidFill>
          <a:ln>
            <a:solidFill>
              <a:schemeClr val="accent5">
                <a:lumMod val="50000"/>
              </a:schemeClr>
            </a:solidFill>
          </a:ln>
        </p:spPr>
        <p:txBody>
          <a:bodyPr/>
          <a:lstStyle/>
          <a:p>
            <a:r>
              <a:rPr lang="en-US" u="none" dirty="0">
                <a:solidFill>
                  <a:schemeClr val="tx1">
                    <a:lumMod val="95000"/>
                  </a:schemeClr>
                </a:solidFill>
              </a:rPr>
              <a:t>Introduction</a:t>
            </a:r>
          </a:p>
        </p:txBody>
      </p:sp>
      <p:sp>
        <p:nvSpPr>
          <p:cNvPr id="89" name="Text Placeholder 88">
            <a:extLst>
              <a:ext uri="{FF2B5EF4-FFF2-40B4-BE49-F238E27FC236}">
                <a16:creationId xmlns:a16="http://schemas.microsoft.com/office/drawing/2014/main" id="{52482D9A-DD3A-3E4D-B5A8-692345FB258E}"/>
              </a:ext>
            </a:extLst>
          </p:cNvPr>
          <p:cNvSpPr>
            <a:spLocks noGrp="1"/>
          </p:cNvSpPr>
          <p:nvPr>
            <p:ph type="body" sz="quarter" idx="20"/>
          </p:nvPr>
        </p:nvSpPr>
        <p:spPr>
          <a:xfrm>
            <a:off x="448858" y="14586162"/>
            <a:ext cx="10050462" cy="697106"/>
          </a:xfrm>
          <a:solidFill>
            <a:srgbClr val="FFAF79"/>
          </a:solidFill>
          <a:ln>
            <a:solidFill>
              <a:schemeClr val="accent5">
                <a:lumMod val="50000"/>
              </a:schemeClr>
            </a:solidFill>
          </a:ln>
          <a:effectLst>
            <a:softEdge rad="12700"/>
          </a:effectLst>
        </p:spPr>
        <p:txBody>
          <a:bodyPr/>
          <a:lstStyle/>
          <a:p>
            <a:r>
              <a:rPr lang="en-US" u="none" dirty="0"/>
              <a:t>Three Main Cases</a:t>
            </a:r>
          </a:p>
        </p:txBody>
      </p:sp>
      <mc:AlternateContent xmlns:mc="http://schemas.openxmlformats.org/markup-compatibility/2006">
        <mc:Choice xmlns:a14="http://schemas.microsoft.com/office/drawing/2010/main" Requires="a14">
          <p:sp>
            <p:nvSpPr>
              <p:cNvPr id="90" name="Text Placeholder 89">
                <a:extLst>
                  <a:ext uri="{FF2B5EF4-FFF2-40B4-BE49-F238E27FC236}">
                    <a16:creationId xmlns:a16="http://schemas.microsoft.com/office/drawing/2014/main" id="{B20DAE73-7398-3541-9047-3EF06FA94C0B}"/>
                  </a:ext>
                </a:extLst>
              </p:cNvPr>
              <p:cNvSpPr>
                <a:spLocks noGrp="1"/>
              </p:cNvSpPr>
              <p:nvPr>
                <p:ph type="body" sz="quarter" idx="21"/>
              </p:nvPr>
            </p:nvSpPr>
            <p:spPr>
              <a:xfrm>
                <a:off x="11433249" y="6289219"/>
                <a:ext cx="10038662" cy="2365690"/>
              </a:xfrm>
              <a:solidFill>
                <a:srgbClr val="EAEAEA"/>
              </a:solidFill>
              <a:ln>
                <a:solidFill>
                  <a:schemeClr val="accent4">
                    <a:lumMod val="50000"/>
                  </a:schemeClr>
                </a:solidFill>
              </a:ln>
            </p:spPr>
            <p:txBody>
              <a:bodyPr/>
              <a:lstStyle/>
              <a:p>
                <a:pPr>
                  <a:lnSpc>
                    <a:spcPct val="114000"/>
                  </a:lnSpc>
                </a:pPr>
                <a:r>
                  <a:rPr lang="en-US" sz="2800" dirty="0">
                    <a:solidFill>
                      <a:schemeClr val="tx1"/>
                    </a:solidFill>
                  </a:rPr>
                  <a:t>For a small initial displacement </a:t>
                </a:r>
                <a14:m>
                  <m:oMath xmlns:m="http://schemas.openxmlformats.org/officeDocument/2006/math">
                    <m:sSub>
                      <m:sSubPr>
                        <m:ctrlPr>
                          <a:rPr lang="en-US" sz="2800" b="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𝜙</m:t>
                        </m:r>
                      </m:e>
                      <m:sub>
                        <m:r>
                          <a:rPr lang="en-US" sz="2800" b="0" i="1" smtClean="0">
                            <a:solidFill>
                              <a:schemeClr val="tx1"/>
                            </a:solidFill>
                            <a:latin typeface="Cambria Math" panose="02040503050406030204" pitchFamily="18" charset="0"/>
                          </a:rPr>
                          <m:t>0</m:t>
                        </m:r>
                      </m:sub>
                    </m:sSub>
                    <m:r>
                      <a:rPr lang="en-US" sz="2800" b="0" i="1" smtClean="0">
                        <a:solidFill>
                          <a:schemeClr val="tx1"/>
                        </a:solidFill>
                        <a:latin typeface="Cambria Math" panose="02040503050406030204" pitchFamily="18" charset="0"/>
                      </a:rPr>
                      <m:t>=</m:t>
                    </m:r>
                    <m:f>
                      <m:fPr>
                        <m:ctrlPr>
                          <a:rPr lang="en-US" sz="2800" b="0" i="1" smtClean="0">
                            <a:solidFill>
                              <a:schemeClr val="tx1"/>
                            </a:solidFill>
                            <a:latin typeface="Cambria Math" panose="02040503050406030204" pitchFamily="18" charset="0"/>
                          </a:rPr>
                        </m:ctrlPr>
                      </m:fPr>
                      <m:num>
                        <m:r>
                          <a:rPr lang="en-US" sz="2800" b="0" i="1" smtClean="0">
                            <a:solidFill>
                              <a:schemeClr val="tx1"/>
                            </a:solidFill>
                            <a:latin typeface="Cambria Math" panose="02040503050406030204" pitchFamily="18" charset="0"/>
                          </a:rPr>
                          <m:t>𝜋</m:t>
                        </m:r>
                      </m:num>
                      <m:den>
                        <m:r>
                          <a:rPr lang="en-US" sz="2800" b="0" i="1" smtClean="0">
                            <a:solidFill>
                              <a:schemeClr val="tx1"/>
                            </a:solidFill>
                            <a:latin typeface="Cambria Math" panose="02040503050406030204" pitchFamily="18" charset="0"/>
                          </a:rPr>
                          <m:t>20</m:t>
                        </m:r>
                      </m:den>
                    </m:f>
                  </m:oMath>
                </a14:m>
                <a:r>
                  <a:rPr lang="en-US" sz="2800" dirty="0">
                    <a:solidFill>
                      <a:schemeClr val="tx1"/>
                    </a:solidFill>
                  </a:rPr>
                  <a:t>, the motion can be well approximated by the analytic solution </a:t>
                </a:r>
                <a14:m>
                  <m:oMath xmlns:m="http://schemas.openxmlformats.org/officeDocument/2006/math">
                    <m:r>
                      <a:rPr lang="en-US" sz="2800" b="0" i="1" smtClean="0">
                        <a:solidFill>
                          <a:schemeClr val="tx1"/>
                        </a:solidFill>
                        <a:latin typeface="Cambria Math" panose="02040503050406030204" pitchFamily="18" charset="0"/>
                      </a:rPr>
                      <m:t>𝜙</m:t>
                    </m:r>
                    <m:r>
                      <a:rPr lang="en-US" sz="2800" b="0" i="1" smtClean="0">
                        <a:solidFill>
                          <a:schemeClr val="tx1"/>
                        </a:solidFill>
                        <a:latin typeface="Cambria Math" panose="02040503050406030204" pitchFamily="18" charset="0"/>
                      </a:rPr>
                      <m:t>(</m:t>
                    </m:r>
                    <m:r>
                      <a:rPr lang="en-US" sz="2800" b="0" i="1" smtClean="0">
                        <a:solidFill>
                          <a:schemeClr val="tx1"/>
                        </a:solidFill>
                        <a:latin typeface="Cambria Math" panose="02040503050406030204" pitchFamily="18" charset="0"/>
                      </a:rPr>
                      <m:t>𝑡</m:t>
                    </m:r>
                    <m:r>
                      <a:rPr lang="en-US" sz="2800" b="0" i="1" smtClean="0">
                        <a:solidFill>
                          <a:schemeClr val="tx1"/>
                        </a:solidFill>
                        <a:latin typeface="Cambria Math" panose="02040503050406030204" pitchFamily="18" charset="0"/>
                      </a:rPr>
                      <m:t>)=</m:t>
                    </m:r>
                    <m:sSub>
                      <m:sSubPr>
                        <m:ctrlPr>
                          <a:rPr lang="en-US" sz="2800" b="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𝜙</m:t>
                        </m:r>
                      </m:e>
                      <m:sub>
                        <m:r>
                          <a:rPr lang="en-US" sz="2800" b="0" i="1" smtClean="0">
                            <a:solidFill>
                              <a:schemeClr val="tx1"/>
                            </a:solidFill>
                            <a:latin typeface="Cambria Math" panose="02040503050406030204" pitchFamily="18" charset="0"/>
                          </a:rPr>
                          <m:t>0</m:t>
                        </m:r>
                      </m:sub>
                    </m:sSub>
                    <m:r>
                      <m:rPr>
                        <m:nor/>
                      </m:rPr>
                      <a:rPr lang="en-US" sz="2800" b="0" i="0" smtClean="0">
                        <a:solidFill>
                          <a:schemeClr val="tx1"/>
                        </a:solidFill>
                        <a:latin typeface="Cambria Math" panose="02040503050406030204" pitchFamily="18" charset="0"/>
                      </a:rPr>
                      <m:t>cos</m:t>
                    </m:r>
                    <m:r>
                      <a:rPr lang="en-US" sz="2800" b="0" i="1" smtClean="0">
                        <a:solidFill>
                          <a:schemeClr val="tx1"/>
                        </a:solidFill>
                        <a:latin typeface="Cambria Math" panose="02040503050406030204" pitchFamily="18" charset="0"/>
                      </a:rPr>
                      <m:t>(</m:t>
                    </m:r>
                    <m:sSub>
                      <m:sSubPr>
                        <m:ctrlPr>
                          <a:rPr lang="en-US" sz="2800" b="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𝜔</m:t>
                        </m:r>
                      </m:e>
                      <m:sub>
                        <m:r>
                          <a:rPr lang="en-US" sz="2800" b="0" i="1" smtClean="0">
                            <a:solidFill>
                              <a:schemeClr val="tx1"/>
                            </a:solidFill>
                            <a:latin typeface="Cambria Math" panose="02040503050406030204" pitchFamily="18" charset="0"/>
                          </a:rPr>
                          <m:t>0</m:t>
                        </m:r>
                      </m:sub>
                    </m:sSub>
                    <m:r>
                      <a:rPr lang="en-US" sz="2800" b="0" i="1" smtClean="0">
                        <a:solidFill>
                          <a:schemeClr val="tx1"/>
                        </a:solidFill>
                        <a:latin typeface="Cambria Math" panose="02040503050406030204" pitchFamily="18" charset="0"/>
                      </a:rPr>
                      <m:t>𝑡</m:t>
                    </m:r>
                    <m:r>
                      <a:rPr lang="en-US" sz="2800" b="0" i="1" smtClean="0">
                        <a:solidFill>
                          <a:schemeClr val="tx1"/>
                        </a:solidFill>
                        <a:latin typeface="Cambria Math" panose="02040503050406030204" pitchFamily="18" charset="0"/>
                      </a:rPr>
                      <m:t>)</m:t>
                    </m:r>
                  </m:oMath>
                </a14:m>
                <a:r>
                  <a:rPr lang="en-US" sz="2800" dirty="0">
                    <a:solidFill>
                      <a:schemeClr val="tx1"/>
                    </a:solidFill>
                  </a:rPr>
                  <a:t>. For the case shown, the pendulum acquires a period of </a:t>
                </a:r>
                <a14:m>
                  <m:oMath xmlns:m="http://schemas.openxmlformats.org/officeDocument/2006/math">
                    <m:sSub>
                      <m:sSubPr>
                        <m:ctrlPr>
                          <a:rPr lang="en-US" sz="2800" b="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𝑇</m:t>
                        </m:r>
                      </m:e>
                      <m:sub>
                        <m:r>
                          <a:rPr lang="en-US" sz="2800" b="0" i="1" smtClean="0">
                            <a:solidFill>
                              <a:schemeClr val="tx1"/>
                            </a:solidFill>
                            <a:latin typeface="Cambria Math" panose="02040503050406030204" pitchFamily="18" charset="0"/>
                          </a:rPr>
                          <m:t>0</m:t>
                        </m:r>
                      </m:sub>
                    </m:sSub>
                    <m:r>
                      <a:rPr lang="en-US" sz="2800" b="0" i="1" smtClean="0">
                        <a:solidFill>
                          <a:schemeClr val="tx1"/>
                        </a:solidFill>
                        <a:latin typeface="Cambria Math" panose="02040503050406030204" pitchFamily="18" charset="0"/>
                      </a:rPr>
                      <m:t>=</m:t>
                    </m:r>
                    <m:f>
                      <m:fPr>
                        <m:ctrlPr>
                          <a:rPr lang="en-US" sz="2800" b="0" i="1" smtClean="0">
                            <a:solidFill>
                              <a:schemeClr val="tx1"/>
                            </a:solidFill>
                            <a:latin typeface="Cambria Math" panose="02040503050406030204" pitchFamily="18" charset="0"/>
                          </a:rPr>
                        </m:ctrlPr>
                      </m:fPr>
                      <m:num>
                        <m:r>
                          <a:rPr lang="en-US" sz="2800" b="0" i="1" smtClean="0">
                            <a:solidFill>
                              <a:schemeClr val="tx1"/>
                            </a:solidFill>
                            <a:latin typeface="Cambria Math" panose="02040503050406030204" pitchFamily="18" charset="0"/>
                          </a:rPr>
                          <m:t>2</m:t>
                        </m:r>
                        <m:r>
                          <a:rPr lang="en-US" sz="2800" b="0" i="1" smtClean="0">
                            <a:solidFill>
                              <a:schemeClr val="tx1"/>
                            </a:solidFill>
                            <a:latin typeface="Cambria Math" panose="02040503050406030204" pitchFamily="18" charset="0"/>
                          </a:rPr>
                          <m:t>𝜋</m:t>
                        </m:r>
                      </m:num>
                      <m:den>
                        <m:sSub>
                          <m:sSubPr>
                            <m:ctrlPr>
                              <a:rPr lang="en-US" sz="2800" b="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𝜔</m:t>
                            </m:r>
                          </m:e>
                          <m:sub>
                            <m:r>
                              <a:rPr lang="en-US" sz="2800" b="0" i="1" smtClean="0">
                                <a:solidFill>
                                  <a:schemeClr val="tx1"/>
                                </a:solidFill>
                                <a:latin typeface="Cambria Math" panose="02040503050406030204" pitchFamily="18" charset="0"/>
                              </a:rPr>
                              <m:t>0</m:t>
                            </m:r>
                          </m:sub>
                        </m:sSub>
                      </m:den>
                    </m:f>
                    <m:r>
                      <a:rPr lang="en-US" sz="2800" b="0" i="1" smtClean="0">
                        <a:solidFill>
                          <a:schemeClr val="tx1"/>
                        </a:solidFill>
                        <a:latin typeface="Cambria Math" panose="02040503050406030204" pitchFamily="18" charset="0"/>
                      </a:rPr>
                      <m:t>=0.916 </m:t>
                    </m:r>
                    <m:r>
                      <a:rPr lang="en-US" sz="2800" b="0" i="1" smtClean="0">
                        <a:solidFill>
                          <a:schemeClr val="tx1"/>
                        </a:solidFill>
                        <a:latin typeface="Cambria Math" panose="02040503050406030204" pitchFamily="18" charset="0"/>
                      </a:rPr>
                      <m:t>𝑠</m:t>
                    </m:r>
                  </m:oMath>
                </a14:m>
                <a:r>
                  <a:rPr lang="en-US" sz="2800" dirty="0">
                    <a:solidFill>
                      <a:schemeClr val="tx1"/>
                    </a:solidFill>
                  </a:rPr>
                  <a:t>.</a:t>
                </a:r>
              </a:p>
            </p:txBody>
          </p:sp>
        </mc:Choice>
        <mc:Fallback>
          <p:sp>
            <p:nvSpPr>
              <p:cNvPr id="90" name="Text Placeholder 89">
                <a:extLst>
                  <a:ext uri="{FF2B5EF4-FFF2-40B4-BE49-F238E27FC236}">
                    <a16:creationId xmlns:a16="http://schemas.microsoft.com/office/drawing/2014/main" id="{B20DAE73-7398-3541-9047-3EF06FA94C0B}"/>
                  </a:ext>
                </a:extLst>
              </p:cNvPr>
              <p:cNvSpPr>
                <a:spLocks noGrp="1" noRot="1" noChangeAspect="1" noMove="1" noResize="1" noEditPoints="1" noAdjustHandles="1" noChangeArrowheads="1" noChangeShapeType="1" noTextEdit="1"/>
              </p:cNvSpPr>
              <p:nvPr>
                <p:ph type="body" sz="quarter" idx="21"/>
              </p:nvPr>
            </p:nvSpPr>
            <p:spPr>
              <a:xfrm>
                <a:off x="11433249" y="6289219"/>
                <a:ext cx="10038662" cy="2365690"/>
              </a:xfrm>
              <a:blipFill>
                <a:blip r:embed="rId4"/>
                <a:stretch>
                  <a:fillRect r="-505"/>
                </a:stretch>
              </a:blipFill>
              <a:ln>
                <a:solidFill>
                  <a:schemeClr val="accent4">
                    <a:lumMod val="50000"/>
                  </a:schemeClr>
                </a:solidFill>
              </a:ln>
            </p:spPr>
            <p:txBody>
              <a:bodyPr/>
              <a:lstStyle/>
              <a:p>
                <a:r>
                  <a:rPr lang="en-US">
                    <a:noFill/>
                  </a:rPr>
                  <a:t> </a:t>
                </a:r>
              </a:p>
            </p:txBody>
          </p:sp>
        </mc:Fallback>
      </mc:AlternateContent>
      <p:sp>
        <p:nvSpPr>
          <p:cNvPr id="91" name="Text Placeholder 90">
            <a:extLst>
              <a:ext uri="{FF2B5EF4-FFF2-40B4-BE49-F238E27FC236}">
                <a16:creationId xmlns:a16="http://schemas.microsoft.com/office/drawing/2014/main" id="{6A984DC8-C031-724D-9B33-B7D232AE5C5D}"/>
              </a:ext>
            </a:extLst>
          </p:cNvPr>
          <p:cNvSpPr>
            <a:spLocks noGrp="1"/>
          </p:cNvSpPr>
          <p:nvPr>
            <p:ph type="body" sz="quarter" idx="22"/>
          </p:nvPr>
        </p:nvSpPr>
        <p:spPr>
          <a:xfrm>
            <a:off x="11400135" y="5468805"/>
            <a:ext cx="21049432" cy="744267"/>
          </a:xfrm>
          <a:solidFill>
            <a:srgbClr val="FFAF79"/>
          </a:solidFill>
          <a:ln>
            <a:solidFill>
              <a:schemeClr val="accent5">
                <a:lumMod val="50000"/>
              </a:schemeClr>
            </a:solidFill>
          </a:ln>
        </p:spPr>
        <p:txBody>
          <a:bodyPr/>
          <a:lstStyle/>
          <a:p>
            <a:r>
              <a:rPr lang="en-US" u="none" dirty="0"/>
              <a:t>The Simple Harmonic Oscillator</a:t>
            </a:r>
          </a:p>
        </p:txBody>
      </p:sp>
      <p:sp>
        <p:nvSpPr>
          <p:cNvPr id="94" name="Text Placeholder 93">
            <a:extLst>
              <a:ext uri="{FF2B5EF4-FFF2-40B4-BE49-F238E27FC236}">
                <a16:creationId xmlns:a16="http://schemas.microsoft.com/office/drawing/2014/main" id="{2F97B74B-534C-0842-BE55-AF8FB3442020}"/>
              </a:ext>
            </a:extLst>
          </p:cNvPr>
          <p:cNvSpPr>
            <a:spLocks noGrp="1"/>
          </p:cNvSpPr>
          <p:nvPr>
            <p:ph type="body" sz="quarter" idx="25"/>
          </p:nvPr>
        </p:nvSpPr>
        <p:spPr>
          <a:xfrm>
            <a:off x="33390292" y="5577218"/>
            <a:ext cx="10047018" cy="697106"/>
          </a:xfrm>
          <a:solidFill>
            <a:srgbClr val="FFAF79"/>
          </a:solidFill>
          <a:ln>
            <a:solidFill>
              <a:schemeClr val="accent4">
                <a:lumMod val="50000"/>
              </a:schemeClr>
            </a:solidFill>
          </a:ln>
        </p:spPr>
        <p:txBody>
          <a:bodyPr/>
          <a:lstStyle/>
          <a:p>
            <a:r>
              <a:rPr lang="en-US" u="none" dirty="0"/>
              <a:t>How Chaos Develops</a:t>
            </a:r>
          </a:p>
        </p:txBody>
      </p:sp>
      <p:sp>
        <p:nvSpPr>
          <p:cNvPr id="95" name="Text Placeholder 94">
            <a:extLst>
              <a:ext uri="{FF2B5EF4-FFF2-40B4-BE49-F238E27FC236}">
                <a16:creationId xmlns:a16="http://schemas.microsoft.com/office/drawing/2014/main" id="{C425D03E-96C1-804B-9990-78B2B8349537}"/>
              </a:ext>
            </a:extLst>
          </p:cNvPr>
          <p:cNvSpPr>
            <a:spLocks noGrp="1"/>
          </p:cNvSpPr>
          <p:nvPr>
            <p:ph type="body" sz="quarter" idx="26"/>
          </p:nvPr>
        </p:nvSpPr>
        <p:spPr/>
        <p:txBody>
          <a:bodyPr/>
          <a:lstStyle/>
          <a:p>
            <a:endParaRPr lang="en-US" dirty="0"/>
          </a:p>
        </p:txBody>
      </p:sp>
      <p:sp>
        <p:nvSpPr>
          <p:cNvPr id="96" name="Text Placeholder 95">
            <a:extLst>
              <a:ext uri="{FF2B5EF4-FFF2-40B4-BE49-F238E27FC236}">
                <a16:creationId xmlns:a16="http://schemas.microsoft.com/office/drawing/2014/main" id="{59AA662D-8D39-F746-9987-521130222D8C}"/>
              </a:ext>
            </a:extLst>
          </p:cNvPr>
          <p:cNvSpPr>
            <a:spLocks noGrp="1"/>
          </p:cNvSpPr>
          <p:nvPr>
            <p:ph type="body" sz="quarter" idx="27"/>
          </p:nvPr>
        </p:nvSpPr>
        <p:spPr>
          <a:solidFill>
            <a:srgbClr val="FFAF79"/>
          </a:solidFill>
          <a:ln>
            <a:solidFill>
              <a:schemeClr val="accent4">
                <a:lumMod val="50000"/>
              </a:schemeClr>
            </a:solidFill>
          </a:ln>
        </p:spPr>
        <p:txBody>
          <a:bodyPr/>
          <a:lstStyle/>
          <a:p>
            <a:endParaRPr lang="en-US" dirty="0"/>
          </a:p>
        </p:txBody>
      </p:sp>
      <p:sp>
        <p:nvSpPr>
          <p:cNvPr id="97" name="Text Placeholder 96">
            <a:extLst>
              <a:ext uri="{FF2B5EF4-FFF2-40B4-BE49-F238E27FC236}">
                <a16:creationId xmlns:a16="http://schemas.microsoft.com/office/drawing/2014/main" id="{C9838796-29D9-8A4D-9392-4C51FAC609C9}"/>
              </a:ext>
            </a:extLst>
          </p:cNvPr>
          <p:cNvSpPr>
            <a:spLocks noGrp="1"/>
          </p:cNvSpPr>
          <p:nvPr>
            <p:ph type="body" sz="quarter" idx="28"/>
          </p:nvPr>
        </p:nvSpPr>
        <p:spPr/>
        <p:txBody>
          <a:bodyPr/>
          <a:lstStyle/>
          <a:p>
            <a:endParaRPr lang="en-US"/>
          </a:p>
        </p:txBody>
      </p:sp>
      <p:sp>
        <p:nvSpPr>
          <p:cNvPr id="98" name="Text Placeholder 97">
            <a:extLst>
              <a:ext uri="{FF2B5EF4-FFF2-40B4-BE49-F238E27FC236}">
                <a16:creationId xmlns:a16="http://schemas.microsoft.com/office/drawing/2014/main" id="{5FF1C2DE-3A2B-6E4D-A87A-F041F0046A3A}"/>
              </a:ext>
            </a:extLst>
          </p:cNvPr>
          <p:cNvSpPr>
            <a:spLocks noGrp="1"/>
          </p:cNvSpPr>
          <p:nvPr>
            <p:ph type="body" sz="quarter" idx="29"/>
          </p:nvPr>
        </p:nvSpPr>
        <p:spPr>
          <a:xfrm>
            <a:off x="33390292" y="25591094"/>
            <a:ext cx="10047018" cy="697106"/>
          </a:xfrm>
          <a:solidFill>
            <a:srgbClr val="FFAF79"/>
          </a:solidFill>
          <a:ln>
            <a:solidFill>
              <a:schemeClr val="accent5">
                <a:lumMod val="50000"/>
              </a:schemeClr>
            </a:solidFill>
          </a:ln>
        </p:spPr>
        <p:txBody>
          <a:bodyPr/>
          <a:lstStyle/>
          <a:p>
            <a:r>
              <a:rPr lang="en-US" u="none" dirty="0"/>
              <a:t>References</a:t>
            </a:r>
          </a:p>
        </p:txBody>
      </p:sp>
      <p:sp>
        <p:nvSpPr>
          <p:cNvPr id="99" name="Text Placeholder 98">
            <a:extLst>
              <a:ext uri="{FF2B5EF4-FFF2-40B4-BE49-F238E27FC236}">
                <a16:creationId xmlns:a16="http://schemas.microsoft.com/office/drawing/2014/main" id="{D5A02CF7-A081-4343-8CE7-EA107BE5C7F0}"/>
              </a:ext>
            </a:extLst>
          </p:cNvPr>
          <p:cNvSpPr>
            <a:spLocks noGrp="1"/>
          </p:cNvSpPr>
          <p:nvPr>
            <p:ph type="body" sz="quarter" idx="30"/>
          </p:nvPr>
        </p:nvSpPr>
        <p:spPr>
          <a:xfrm>
            <a:off x="33390292" y="26433446"/>
            <a:ext cx="10052050" cy="5963149"/>
          </a:xfrm>
          <a:solidFill>
            <a:srgbClr val="EAEAEA"/>
          </a:solidFill>
        </p:spPr>
        <p:txBody>
          <a:bodyPr/>
          <a:lstStyle/>
          <a:p>
            <a:pPr marL="457200" indent="-457200">
              <a:spcBef>
                <a:spcPts val="2400"/>
              </a:spcBef>
              <a:buFont typeface="+mj-lt"/>
              <a:buAutoNum type="arabicPeriod"/>
            </a:pPr>
            <a:r>
              <a:rPr lang="en-US" dirty="0"/>
              <a:t>Davidson, Gray (2011). The Damped Driven Pendulum: Bifurcation Analysis of Experimental Data. Reed College.</a:t>
            </a:r>
          </a:p>
          <a:p>
            <a:pPr marL="457200" indent="-457200">
              <a:spcBef>
                <a:spcPts val="2400"/>
              </a:spcBef>
              <a:buFont typeface="+mj-lt"/>
              <a:buAutoNum type="arabicPeriod"/>
            </a:pPr>
            <a:r>
              <a:rPr lang="en-US" dirty="0" err="1"/>
              <a:t>Bevivino</a:t>
            </a:r>
            <a:r>
              <a:rPr lang="en-US" dirty="0"/>
              <a:t>, Josh (2009). The Path From the Simple Pendulum to Chaos. Department of Physics, Colorado State University.</a:t>
            </a:r>
          </a:p>
          <a:p>
            <a:pPr marL="457200" indent="-457200">
              <a:spcBef>
                <a:spcPts val="2400"/>
              </a:spcBef>
              <a:buFont typeface="+mj-lt"/>
              <a:buAutoNum type="arabicPeriod"/>
            </a:pPr>
            <a:r>
              <a:rPr lang="en-US" dirty="0" err="1"/>
              <a:t>Borkar</a:t>
            </a:r>
            <a:r>
              <a:rPr lang="en-US" dirty="0"/>
              <a:t>, V.C. and Kulkarni, P.R. (2015). IJSIMR. 3. ISSN 2347-3142</a:t>
            </a:r>
          </a:p>
          <a:p>
            <a:pPr>
              <a:lnSpc>
                <a:spcPct val="114000"/>
              </a:lnSpc>
              <a:spcBef>
                <a:spcPts val="2400"/>
              </a:spcBef>
            </a:pPr>
            <a:r>
              <a:rPr lang="en-US" dirty="0"/>
              <a:t>This project was done as part of the Computational Physics 25000 course  for the 2019 autumn quarter at the University of Chicago. For more information, contact me at </a:t>
            </a:r>
            <a:r>
              <a:rPr lang="en-US" dirty="0">
                <a:hlinkClick r:id="rId5"/>
              </a:rPr>
              <a:t>lbaralt@uchicago.edu</a:t>
            </a:r>
            <a:r>
              <a:rPr lang="en-US" dirty="0"/>
              <a:t> or visit the GitHub repository </a:t>
            </a:r>
            <a:r>
              <a:rPr lang="en-US" dirty="0">
                <a:hlinkClick r:id="rId6"/>
              </a:rPr>
              <a:t>https://github.com/lubar13/Final-Project-Equation-of-Pendulum</a:t>
            </a:r>
            <a:r>
              <a:rPr lang="en-US" dirty="0"/>
              <a:t>. </a:t>
            </a:r>
          </a:p>
          <a:p>
            <a:pPr marL="457200" indent="-457200">
              <a:spcBef>
                <a:spcPts val="2400"/>
              </a:spcBef>
              <a:buFont typeface="+mj-lt"/>
              <a:buAutoNum type="arabicPeriod"/>
            </a:pPr>
            <a:endParaRPr lang="en-US" dirty="0"/>
          </a:p>
        </p:txBody>
      </p:sp>
      <mc:AlternateContent xmlns:mc="http://schemas.openxmlformats.org/markup-compatibility/2006">
        <mc:Choice xmlns:a14="http://schemas.microsoft.com/office/drawing/2010/main" Requires="a14">
          <p:sp>
            <p:nvSpPr>
              <p:cNvPr id="100" name="Text Placeholder 99">
                <a:extLst>
                  <a:ext uri="{FF2B5EF4-FFF2-40B4-BE49-F238E27FC236}">
                    <a16:creationId xmlns:a16="http://schemas.microsoft.com/office/drawing/2014/main" id="{E1D63EAF-47F9-774B-9E42-7734CFFDC91E}"/>
                  </a:ext>
                </a:extLst>
              </p:cNvPr>
              <p:cNvSpPr>
                <a:spLocks noGrp="1"/>
              </p:cNvSpPr>
              <p:nvPr>
                <p:ph type="body" sz="quarter" idx="96"/>
              </p:nvPr>
            </p:nvSpPr>
            <p:spPr>
              <a:xfrm>
                <a:off x="459674" y="15611676"/>
                <a:ext cx="10056813" cy="16838969"/>
              </a:xfrm>
              <a:solidFill>
                <a:srgbClr val="EAEAEA"/>
              </a:solidFill>
              <a:ln>
                <a:solidFill>
                  <a:schemeClr val="accent4">
                    <a:lumMod val="50000"/>
                  </a:schemeClr>
                </a:solidFill>
              </a:ln>
            </p:spPr>
            <p:txBody>
              <a:bodyPr/>
              <a:lstStyle/>
              <a:p>
                <a:pPr algn="just">
                  <a:lnSpc>
                    <a:spcPct val="114000"/>
                  </a:lnSpc>
                  <a:spcBef>
                    <a:spcPts val="3000"/>
                  </a:spcBef>
                </a:pPr>
                <a:r>
                  <a:rPr lang="en-US" sz="2800" dirty="0">
                    <a:solidFill>
                      <a:schemeClr val="tx1"/>
                    </a:solidFill>
                  </a:rPr>
                  <a:t>In this project, I explore how </a:t>
                </a:r>
                <a:r>
                  <a:rPr lang="en-US" sz="2800" dirty="0" err="1">
                    <a:solidFill>
                      <a:schemeClr val="tx1"/>
                    </a:solidFill>
                  </a:rPr>
                  <a:t>anharmonic</a:t>
                </a:r>
                <a:r>
                  <a:rPr lang="en-US" sz="2800" dirty="0">
                    <a:solidFill>
                      <a:schemeClr val="tx1"/>
                    </a:solidFill>
                  </a:rPr>
                  <a:t> and chaotic behavior progressively arises in pendulum dynamics by simulating the above differential equation. I implement a fourth order Runge-</a:t>
                </a:r>
                <a:r>
                  <a:rPr lang="en-US" sz="2800" dirty="0" err="1">
                    <a:solidFill>
                      <a:schemeClr val="tx1"/>
                    </a:solidFill>
                  </a:rPr>
                  <a:t>Kutta</a:t>
                </a:r>
                <a:r>
                  <a:rPr lang="en-US" sz="2800" dirty="0">
                    <a:solidFill>
                      <a:schemeClr val="tx1"/>
                    </a:solidFill>
                  </a:rPr>
                  <a:t> method in Python, using a time step of 0.001 s for each simulation. </a:t>
                </a:r>
              </a:p>
              <a:p>
                <a:pPr algn="just">
                  <a:lnSpc>
                    <a:spcPct val="114000"/>
                  </a:lnSpc>
                  <a:spcBef>
                    <a:spcPts val="3000"/>
                  </a:spcBef>
                </a:pPr>
                <a:r>
                  <a:rPr lang="en-US" sz="2800" dirty="0">
                    <a:solidFill>
                      <a:schemeClr val="tx1"/>
                    </a:solidFill>
                  </a:rPr>
                  <a:t>By varying the frictional and driving force parameters, </a:t>
                </a:r>
                <a14:m>
                  <m:oMath xmlns:m="http://schemas.openxmlformats.org/officeDocument/2006/math">
                    <m:r>
                      <a:rPr lang="en-US" sz="2800" i="1">
                        <a:solidFill>
                          <a:schemeClr val="tx1"/>
                        </a:solidFill>
                        <a:latin typeface="Cambria Math" panose="02040503050406030204" pitchFamily="18" charset="0"/>
                      </a:rPr>
                      <m:t>𝜒</m:t>
                    </m:r>
                    <m:r>
                      <a:rPr lang="en-US" sz="2800" b="0" i="1" smtClean="0">
                        <a:solidFill>
                          <a:schemeClr val="tx1"/>
                        </a:solidFill>
                        <a:latin typeface="Cambria Math" panose="02040503050406030204" pitchFamily="18" charset="0"/>
                      </a:rPr>
                      <m:t>,  </m:t>
                    </m:r>
                    <m:r>
                      <a:rPr lang="en-US" sz="2800" b="0" i="1" smtClean="0">
                        <a:solidFill>
                          <a:schemeClr val="tx1"/>
                        </a:solidFill>
                        <a:latin typeface="Cambria Math" panose="02040503050406030204" pitchFamily="18" charset="0"/>
                      </a:rPr>
                      <m:t>𝜂</m:t>
                    </m:r>
                    <m:r>
                      <a:rPr lang="en-US" sz="2800" b="0" i="1" smtClean="0">
                        <a:solidFill>
                          <a:schemeClr val="tx1"/>
                        </a:solidFill>
                        <a:latin typeface="Cambria Math" panose="02040503050406030204" pitchFamily="18" charset="0"/>
                      </a:rPr>
                      <m:t>,  </m:t>
                    </m:r>
                    <m:r>
                      <m:rPr>
                        <m:nor/>
                      </m:rPr>
                      <a:rPr lang="en-US" sz="2800" b="0" i="0" smtClean="0">
                        <a:solidFill>
                          <a:schemeClr val="tx1"/>
                        </a:solidFill>
                        <a:latin typeface="Cambria Math" panose="02040503050406030204" pitchFamily="18" charset="0"/>
                      </a:rPr>
                      <m:t>and</m:t>
                    </m:r>
                    <m:r>
                      <m:rPr>
                        <m:nor/>
                      </m:rPr>
                      <a:rPr lang="en-US" sz="2800" b="0" i="0" smtClean="0">
                        <a:solidFill>
                          <a:schemeClr val="tx1"/>
                        </a:solidFill>
                        <a:latin typeface="Cambria Math" panose="02040503050406030204" pitchFamily="18" charset="0"/>
                      </a:rPr>
                      <m:t> </m:t>
                    </m:r>
                    <m:sSub>
                      <m:sSubPr>
                        <m:ctrlPr>
                          <a:rPr lang="en-US" sz="2800" b="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𝜔</m:t>
                        </m:r>
                      </m:e>
                      <m:sub>
                        <m:r>
                          <a:rPr lang="en-US" sz="2800" b="0" i="1" smtClean="0">
                            <a:solidFill>
                              <a:schemeClr val="tx1"/>
                            </a:solidFill>
                            <a:latin typeface="Cambria Math" panose="02040503050406030204" pitchFamily="18" charset="0"/>
                          </a:rPr>
                          <m:t>𝑑</m:t>
                        </m:r>
                      </m:sub>
                    </m:sSub>
                  </m:oMath>
                </a14:m>
                <a:r>
                  <a:rPr lang="en-US" sz="2800" dirty="0">
                    <a:solidFill>
                      <a:schemeClr val="tx1"/>
                    </a:solidFill>
                  </a:rPr>
                  <a:t> for a fixed </a:t>
                </a:r>
                <a14:m>
                  <m:oMath xmlns:m="http://schemas.openxmlformats.org/officeDocument/2006/math">
                    <m:sSub>
                      <m:sSubPr>
                        <m:ctrlPr>
                          <a:rPr lang="en-US" sz="2800" i="1">
                            <a:solidFill>
                              <a:schemeClr val="tx1"/>
                            </a:solidFill>
                            <a:latin typeface="Cambria Math" panose="02040503050406030204" pitchFamily="18" charset="0"/>
                          </a:rPr>
                        </m:ctrlPr>
                      </m:sSubPr>
                      <m:e>
                        <m:r>
                          <a:rPr lang="en-US" sz="2800" i="1">
                            <a:solidFill>
                              <a:schemeClr val="tx1"/>
                            </a:solidFill>
                            <a:latin typeface="Cambria Math" panose="02040503050406030204" pitchFamily="18" charset="0"/>
                          </a:rPr>
                          <m:t>𝜔</m:t>
                        </m:r>
                      </m:e>
                      <m:sub>
                        <m:r>
                          <a:rPr lang="en-US" sz="2800" i="1">
                            <a:solidFill>
                              <a:schemeClr val="tx1"/>
                            </a:solidFill>
                            <a:latin typeface="Cambria Math" panose="02040503050406030204" pitchFamily="18" charset="0"/>
                          </a:rPr>
                          <m:t>0</m:t>
                        </m:r>
                      </m:sub>
                    </m:sSub>
                  </m:oMath>
                </a14:m>
                <a:r>
                  <a:rPr lang="en-US" sz="2800" dirty="0">
                    <a:solidFill>
                      <a:schemeClr val="tx1"/>
                    </a:solidFill>
                  </a:rPr>
                  <a:t>, we can study three main cases of oscillations and their corresponding differential equations:</a:t>
                </a:r>
              </a:p>
              <a:p>
                <a:pPr marL="514350" indent="-514350">
                  <a:lnSpc>
                    <a:spcPct val="100000"/>
                  </a:lnSpc>
                  <a:spcBef>
                    <a:spcPts val="3000"/>
                  </a:spcBef>
                  <a:buFont typeface="+mj-lt"/>
                  <a:buAutoNum type="romanUcPeriod"/>
                </a:pPr>
                <a:r>
                  <a:rPr lang="en-US" sz="2800" dirty="0">
                    <a:solidFill>
                      <a:schemeClr val="tx1"/>
                    </a:solidFill>
                  </a:rPr>
                  <a:t>Simple Harmonic Oscillator:</a:t>
                </a:r>
                <a:endParaRPr lang="en-US" sz="2800" b="0" i="1" dirty="0">
                  <a:solidFill>
                    <a:schemeClr val="tx1"/>
                  </a:solidFill>
                  <a:latin typeface="Cambria Math" panose="02040503050406030204" pitchFamily="18" charset="0"/>
                </a:endParaRPr>
              </a:p>
              <a:p>
                <a:pPr>
                  <a:lnSpc>
                    <a:spcPct val="100000"/>
                  </a:lnSpc>
                </a:pPr>
                <a14:m>
                  <m:oMathPara xmlns:m="http://schemas.openxmlformats.org/officeDocument/2006/math">
                    <m:oMathParaPr>
                      <m:jc m:val="right"/>
                    </m:oMathParaPr>
                    <m:oMath xmlns:m="http://schemas.openxmlformats.org/officeDocument/2006/math">
                      <m:acc>
                        <m:accPr>
                          <m:chr m:val="̈"/>
                          <m:ctrlPr>
                            <a:rPr lang="en-US" sz="2400" b="0" i="1" dirty="0" smtClean="0">
                              <a:solidFill>
                                <a:schemeClr val="tx1"/>
                              </a:solidFill>
                              <a:latin typeface="Cambria Math" panose="02040503050406030204" pitchFamily="18" charset="0"/>
                            </a:rPr>
                          </m:ctrlPr>
                        </m:accPr>
                        <m:e>
                          <m:r>
                            <a:rPr lang="en-US" sz="2400" b="0" i="1" dirty="0" smtClean="0">
                              <a:solidFill>
                                <a:schemeClr val="tx1"/>
                              </a:solidFill>
                              <a:latin typeface="Cambria Math" panose="02040503050406030204" pitchFamily="18" charset="0"/>
                            </a:rPr>
                            <m:t>𝜙</m:t>
                          </m:r>
                        </m:e>
                      </m:acc>
                      <m:r>
                        <a:rPr lang="en-US" sz="2400" b="0" i="1" dirty="0" smtClean="0">
                          <a:solidFill>
                            <a:schemeClr val="tx1"/>
                          </a:solidFill>
                          <a:latin typeface="Cambria Math" panose="02040503050406030204" pitchFamily="18" charset="0"/>
                        </a:rPr>
                        <m:t>=−</m:t>
                      </m:r>
                      <m:sSubSup>
                        <m:sSubSupPr>
                          <m:ctrlPr>
                            <a:rPr lang="en-US" sz="2400" b="0" i="1" dirty="0" smtClean="0">
                              <a:solidFill>
                                <a:schemeClr val="tx1"/>
                              </a:solidFill>
                              <a:latin typeface="Cambria Math" panose="02040503050406030204" pitchFamily="18" charset="0"/>
                            </a:rPr>
                          </m:ctrlPr>
                        </m:sSubSupPr>
                        <m:e>
                          <m:r>
                            <a:rPr lang="en-US" sz="2400" b="0" i="1" dirty="0" smtClean="0">
                              <a:solidFill>
                                <a:schemeClr val="tx1"/>
                              </a:solidFill>
                              <a:latin typeface="Cambria Math" panose="02040503050406030204" pitchFamily="18" charset="0"/>
                            </a:rPr>
                            <m:t>𝜔</m:t>
                          </m:r>
                        </m:e>
                        <m:sub>
                          <m:r>
                            <a:rPr lang="en-US" sz="2400" b="0" i="1" dirty="0" smtClean="0">
                              <a:solidFill>
                                <a:schemeClr val="tx1"/>
                              </a:solidFill>
                              <a:latin typeface="Cambria Math" panose="02040503050406030204" pitchFamily="18" charset="0"/>
                            </a:rPr>
                            <m:t>0</m:t>
                          </m:r>
                        </m:sub>
                        <m:sup>
                          <m:r>
                            <a:rPr lang="en-US" sz="2400" b="0" i="1" dirty="0" smtClean="0">
                              <a:solidFill>
                                <a:schemeClr val="tx1"/>
                              </a:solidFill>
                              <a:latin typeface="Cambria Math" panose="02040503050406030204" pitchFamily="18" charset="0"/>
                            </a:rPr>
                            <m:t>2</m:t>
                          </m:r>
                        </m:sup>
                      </m:sSubSup>
                      <m:r>
                        <a:rPr lang="en-US" sz="2400" b="0" i="1" dirty="0" smtClean="0">
                          <a:solidFill>
                            <a:schemeClr val="tx1"/>
                          </a:solidFill>
                          <a:latin typeface="Cambria Math" panose="02040503050406030204" pitchFamily="18" charset="0"/>
                        </a:rPr>
                        <m:t>𝜙</m:t>
                      </m:r>
                      <m:r>
                        <a:rPr lang="en-US" sz="2400" b="0" i="1" dirty="0" smtClean="0">
                          <a:solidFill>
                            <a:schemeClr val="tx1"/>
                          </a:solidFill>
                          <a:latin typeface="Cambria Math" panose="02040503050406030204" pitchFamily="18" charset="0"/>
                        </a:rPr>
                        <m:t>−2</m:t>
                      </m:r>
                      <m:sSub>
                        <m:sSubPr>
                          <m:ctrlPr>
                            <a:rPr lang="en-US" sz="2400" i="1" smtClean="0">
                              <a:solidFill>
                                <a:schemeClr val="tx1"/>
                              </a:solidFill>
                              <a:latin typeface="Cambria Math" panose="02040503050406030204" pitchFamily="18" charset="0"/>
                            </a:rPr>
                          </m:ctrlPr>
                        </m:sSubPr>
                        <m:e>
                          <m:r>
                            <a:rPr lang="en-US" sz="2400" i="1">
                              <a:solidFill>
                                <a:schemeClr val="tx1"/>
                              </a:solidFill>
                              <a:latin typeface="Cambria Math" panose="02040503050406030204" pitchFamily="18" charset="0"/>
                            </a:rPr>
                            <m:t>𝜔</m:t>
                          </m:r>
                        </m:e>
                        <m:sub>
                          <m:r>
                            <a:rPr lang="en-US" sz="2400" i="1">
                              <a:solidFill>
                                <a:schemeClr val="tx1"/>
                              </a:solidFill>
                              <a:latin typeface="Cambria Math" panose="02040503050406030204" pitchFamily="18" charset="0"/>
                            </a:rPr>
                            <m:t>0</m:t>
                          </m:r>
                        </m:sub>
                      </m:sSub>
                      <m:r>
                        <a:rPr lang="en-US" sz="2400" i="1" smtClean="0">
                          <a:solidFill>
                            <a:schemeClr val="tx1"/>
                          </a:solidFill>
                          <a:latin typeface="Cambria Math" panose="02040503050406030204" pitchFamily="18" charset="0"/>
                        </a:rPr>
                        <m:t>𝜒</m:t>
                      </m:r>
                      <m:acc>
                        <m:accPr>
                          <m:chr m:val="̇"/>
                          <m:ctrlPr>
                            <a:rPr lang="en-US" sz="2400" b="0" i="1" dirty="0" smtClean="0">
                              <a:solidFill>
                                <a:schemeClr val="tx1"/>
                              </a:solidFill>
                              <a:latin typeface="Cambria Math" panose="02040503050406030204" pitchFamily="18" charset="0"/>
                            </a:rPr>
                          </m:ctrlPr>
                        </m:accPr>
                        <m:e>
                          <m:r>
                            <a:rPr lang="en-US" sz="2400" b="0" i="1" dirty="0" smtClean="0">
                              <a:solidFill>
                                <a:schemeClr val="tx1"/>
                              </a:solidFill>
                              <a:latin typeface="Cambria Math" panose="02040503050406030204" pitchFamily="18" charset="0"/>
                            </a:rPr>
                            <m:t>𝜙</m:t>
                          </m:r>
                        </m:e>
                      </m:acc>
                    </m:oMath>
                  </m:oMathPara>
                </a14:m>
                <a:br>
                  <a:rPr lang="en-US" sz="2800" dirty="0">
                    <a:solidFill>
                      <a:schemeClr val="tx1"/>
                    </a:solidFill>
                  </a:rPr>
                </a:br>
                <a:endParaRPr lang="en-US" sz="2800" dirty="0">
                  <a:solidFill>
                    <a:schemeClr val="tx1"/>
                  </a:solidFill>
                </a:endParaRPr>
              </a:p>
              <a:p>
                <a:pPr>
                  <a:lnSpc>
                    <a:spcPct val="100000"/>
                  </a:lnSpc>
                </a:pPr>
                <a:br>
                  <a:rPr lang="en-US" dirty="0">
                    <a:solidFill>
                      <a:schemeClr val="tx1"/>
                    </a:solidFill>
                  </a:rPr>
                </a:br>
                <a:br>
                  <a:rPr lang="en-US" dirty="0">
                    <a:solidFill>
                      <a:schemeClr val="tx1"/>
                    </a:solidFill>
                  </a:rPr>
                </a:br>
                <a:endParaRPr lang="en-US" dirty="0">
                  <a:solidFill>
                    <a:schemeClr val="tx1"/>
                  </a:solidFill>
                </a:endParaRPr>
              </a:p>
              <a:p>
                <a:pPr marL="514350" indent="-514350">
                  <a:lnSpc>
                    <a:spcPct val="100000"/>
                  </a:lnSpc>
                  <a:buFont typeface="+mj-lt"/>
                  <a:buAutoNum type="romanUcPeriod" startAt="2"/>
                </a:pPr>
                <a:endParaRPr lang="en-US" sz="2800" dirty="0">
                  <a:solidFill>
                    <a:schemeClr val="tx1"/>
                  </a:solidFill>
                </a:endParaRPr>
              </a:p>
              <a:p>
                <a:pPr marL="514350" indent="-514350">
                  <a:lnSpc>
                    <a:spcPct val="100000"/>
                  </a:lnSpc>
                  <a:buFont typeface="+mj-lt"/>
                  <a:buAutoNum type="romanUcPeriod" startAt="2"/>
                </a:pPr>
                <a:r>
                  <a:rPr lang="en-US" sz="2800" dirty="0" err="1">
                    <a:solidFill>
                      <a:schemeClr val="tx1"/>
                    </a:solidFill>
                  </a:rPr>
                  <a:t>Anharmonic</a:t>
                </a:r>
                <a:r>
                  <a:rPr lang="en-US" sz="2800" dirty="0">
                    <a:solidFill>
                      <a:schemeClr val="tx1"/>
                    </a:solidFill>
                  </a:rPr>
                  <a:t> Oscillator:</a:t>
                </a:r>
                <a:br>
                  <a:rPr lang="en-US" sz="2800" dirty="0">
                    <a:solidFill>
                      <a:schemeClr val="tx1"/>
                    </a:solidFill>
                  </a:rPr>
                </a:br>
                <a14:m>
                  <m:oMath xmlns:m="http://schemas.openxmlformats.org/officeDocument/2006/math">
                    <m:acc>
                      <m:accPr>
                        <m:chr m:val="̈"/>
                        <m:ctrlPr>
                          <a:rPr lang="en-US" sz="2400" b="0" i="1" smtClean="0">
                            <a:solidFill>
                              <a:schemeClr val="tx1"/>
                            </a:solidFill>
                            <a:latin typeface="Cambria Math" panose="02040503050406030204" pitchFamily="18" charset="0"/>
                          </a:rPr>
                        </m:ctrlPr>
                      </m:accPr>
                      <m:e>
                        <m:r>
                          <a:rPr lang="en-US" sz="2400" b="0" i="1" smtClean="0">
                            <a:solidFill>
                              <a:schemeClr val="tx1"/>
                            </a:solidFill>
                            <a:latin typeface="Cambria Math" panose="02040503050406030204" pitchFamily="18" charset="0"/>
                          </a:rPr>
                          <m:t>𝜙</m:t>
                        </m:r>
                      </m:e>
                    </m:acc>
                    <m:r>
                      <a:rPr lang="en-US" sz="2400" b="0" i="1" dirty="0" smtClean="0">
                        <a:solidFill>
                          <a:schemeClr val="tx1"/>
                        </a:solidFill>
                        <a:latin typeface="Cambria Math" panose="02040503050406030204" pitchFamily="18" charset="0"/>
                      </a:rPr>
                      <m:t>=−</m:t>
                    </m:r>
                    <m:sSubSup>
                      <m:sSubSupPr>
                        <m:ctrlPr>
                          <a:rPr lang="en-US" sz="2400" b="0" i="1" dirty="0" smtClean="0">
                            <a:solidFill>
                              <a:schemeClr val="tx1"/>
                            </a:solidFill>
                            <a:latin typeface="Cambria Math" panose="02040503050406030204" pitchFamily="18" charset="0"/>
                          </a:rPr>
                        </m:ctrlPr>
                      </m:sSubSupPr>
                      <m:e>
                        <m:r>
                          <a:rPr lang="en-US" sz="2400" b="0" i="1" dirty="0" smtClean="0">
                            <a:solidFill>
                              <a:schemeClr val="tx1"/>
                            </a:solidFill>
                            <a:latin typeface="Cambria Math" panose="02040503050406030204" pitchFamily="18" charset="0"/>
                          </a:rPr>
                          <m:t>𝜔</m:t>
                        </m:r>
                      </m:e>
                      <m:sub>
                        <m:r>
                          <a:rPr lang="en-US" sz="2400" b="0" i="1" dirty="0" smtClean="0">
                            <a:solidFill>
                              <a:schemeClr val="tx1"/>
                            </a:solidFill>
                            <a:latin typeface="Cambria Math" panose="02040503050406030204" pitchFamily="18" charset="0"/>
                          </a:rPr>
                          <m:t>0</m:t>
                        </m:r>
                      </m:sub>
                      <m:sup>
                        <m:r>
                          <a:rPr lang="en-US" sz="2400" b="0" i="1" dirty="0" smtClean="0">
                            <a:solidFill>
                              <a:schemeClr val="tx1"/>
                            </a:solidFill>
                            <a:latin typeface="Cambria Math" panose="02040503050406030204" pitchFamily="18" charset="0"/>
                          </a:rPr>
                          <m:t>2</m:t>
                        </m:r>
                      </m:sup>
                    </m:sSubSup>
                    <m:r>
                      <m:rPr>
                        <m:nor/>
                      </m:rPr>
                      <a:rPr lang="en-US" sz="2400" b="0" i="0" dirty="0" smtClean="0">
                        <a:solidFill>
                          <a:schemeClr val="tx1"/>
                        </a:solidFill>
                        <a:latin typeface="Cambria Math" panose="02040503050406030204" pitchFamily="18" charset="0"/>
                      </a:rPr>
                      <m:t>sin</m:t>
                    </m:r>
                    <m:d>
                      <m:dPr>
                        <m:ctrlPr>
                          <a:rPr lang="en-US" sz="2400" b="0" i="1" dirty="0" smtClean="0">
                            <a:solidFill>
                              <a:schemeClr val="tx1"/>
                            </a:solidFill>
                            <a:latin typeface="Cambria Math" panose="02040503050406030204" pitchFamily="18" charset="0"/>
                          </a:rPr>
                        </m:ctrlPr>
                      </m:dPr>
                      <m:e>
                        <m:r>
                          <a:rPr lang="en-US" sz="2400" b="0" i="1" dirty="0" smtClean="0">
                            <a:solidFill>
                              <a:schemeClr val="tx1"/>
                            </a:solidFill>
                            <a:latin typeface="Cambria Math" panose="02040503050406030204" pitchFamily="18" charset="0"/>
                          </a:rPr>
                          <m:t>𝜙</m:t>
                        </m:r>
                      </m:e>
                    </m:d>
                    <m:r>
                      <a:rPr lang="en-US" sz="2400" b="0" i="1" dirty="0" smtClean="0">
                        <a:solidFill>
                          <a:schemeClr val="tx1"/>
                        </a:solidFill>
                        <a:latin typeface="Cambria Math" panose="02040503050406030204" pitchFamily="18" charset="0"/>
                      </a:rPr>
                      <m:t>−</m:t>
                    </m:r>
                    <m:r>
                      <a:rPr lang="en-US" sz="2400" i="1">
                        <a:solidFill>
                          <a:schemeClr val="tx1"/>
                        </a:solidFill>
                        <a:latin typeface="Cambria Math" panose="02040503050406030204" pitchFamily="18" charset="0"/>
                      </a:rPr>
                      <m:t>2</m:t>
                    </m:r>
                    <m:sSub>
                      <m:sSubPr>
                        <m:ctrlPr>
                          <a:rPr lang="en-US" sz="2400" i="1">
                            <a:solidFill>
                              <a:schemeClr val="tx1"/>
                            </a:solidFill>
                            <a:latin typeface="Cambria Math" panose="02040503050406030204" pitchFamily="18" charset="0"/>
                          </a:rPr>
                        </m:ctrlPr>
                      </m:sSubPr>
                      <m:e>
                        <m:r>
                          <a:rPr lang="en-US" sz="2400" i="1">
                            <a:solidFill>
                              <a:schemeClr val="tx1"/>
                            </a:solidFill>
                            <a:latin typeface="Cambria Math" panose="02040503050406030204" pitchFamily="18" charset="0"/>
                          </a:rPr>
                          <m:t>𝜔</m:t>
                        </m:r>
                      </m:e>
                      <m:sub>
                        <m:r>
                          <a:rPr lang="en-US" sz="2400" i="1">
                            <a:solidFill>
                              <a:schemeClr val="tx1"/>
                            </a:solidFill>
                            <a:latin typeface="Cambria Math" panose="02040503050406030204" pitchFamily="18" charset="0"/>
                          </a:rPr>
                          <m:t>0</m:t>
                        </m:r>
                      </m:sub>
                    </m:sSub>
                    <m:r>
                      <a:rPr lang="en-US" sz="2400" i="1">
                        <a:solidFill>
                          <a:schemeClr val="tx1"/>
                        </a:solidFill>
                        <a:latin typeface="Cambria Math" panose="02040503050406030204" pitchFamily="18" charset="0"/>
                      </a:rPr>
                      <m:t>𝜒</m:t>
                    </m:r>
                    <m:acc>
                      <m:accPr>
                        <m:chr m:val="̇"/>
                        <m:ctrlPr>
                          <a:rPr lang="en-US" sz="2400" b="0" i="1" dirty="0" smtClean="0">
                            <a:solidFill>
                              <a:schemeClr val="tx1"/>
                            </a:solidFill>
                            <a:latin typeface="Cambria Math" panose="02040503050406030204" pitchFamily="18" charset="0"/>
                          </a:rPr>
                        </m:ctrlPr>
                      </m:accPr>
                      <m:e>
                        <m:r>
                          <a:rPr lang="en-US" sz="2400" b="0" i="1" dirty="0" smtClean="0">
                            <a:solidFill>
                              <a:schemeClr val="tx1"/>
                            </a:solidFill>
                            <a:latin typeface="Cambria Math" panose="02040503050406030204" pitchFamily="18" charset="0"/>
                          </a:rPr>
                          <m:t>𝜙</m:t>
                        </m:r>
                      </m:e>
                    </m:acc>
                  </m:oMath>
                </a14:m>
                <a:br>
                  <a:rPr lang="en-US" i="1" dirty="0">
                    <a:solidFill>
                      <a:schemeClr val="tx1"/>
                    </a:solidFill>
                    <a:latin typeface="Cambria Math" panose="02040503050406030204" pitchFamily="18" charset="0"/>
                  </a:rPr>
                </a:br>
                <a:endParaRPr lang="en-US" i="1" dirty="0">
                  <a:solidFill>
                    <a:schemeClr val="tx1"/>
                  </a:solidFill>
                  <a:latin typeface="Cambria Math" panose="02040503050406030204" pitchFamily="18" charset="0"/>
                </a:endParaRPr>
              </a:p>
              <a:p>
                <a:pPr>
                  <a:lnSpc>
                    <a:spcPct val="100000"/>
                  </a:lnSpc>
                </a:pPr>
                <a:endParaRPr lang="en-US" i="1" dirty="0">
                  <a:solidFill>
                    <a:schemeClr val="tx1"/>
                  </a:solidFill>
                  <a:latin typeface="Cambria Math" panose="02040503050406030204" pitchFamily="18" charset="0"/>
                </a:endParaRPr>
              </a:p>
              <a:p>
                <a:pPr>
                  <a:lnSpc>
                    <a:spcPct val="100000"/>
                  </a:lnSpc>
                </a:pPr>
                <a:endParaRPr lang="en-US" sz="2800" dirty="0">
                  <a:solidFill>
                    <a:schemeClr val="tx1"/>
                  </a:solidFill>
                  <a:latin typeface="Cambria Math" panose="02040503050406030204" pitchFamily="18" charset="0"/>
                </a:endParaRPr>
              </a:p>
              <a:p>
                <a:pPr marL="514350" indent="-514350">
                  <a:lnSpc>
                    <a:spcPct val="100000"/>
                  </a:lnSpc>
                  <a:buFont typeface="+mj-lt"/>
                  <a:buAutoNum type="romanUcPeriod" startAt="3"/>
                </a:pPr>
                <a:r>
                  <a:rPr lang="en-US" sz="2800" dirty="0">
                    <a:solidFill>
                      <a:schemeClr val="tx1"/>
                    </a:solidFill>
                    <a:latin typeface="Cambria Math" panose="02040503050406030204" pitchFamily="18" charset="0"/>
                  </a:rPr>
                  <a:t>Chaotic Oscillator:</a:t>
                </a:r>
                <a:br>
                  <a:rPr lang="en-US" sz="2800" dirty="0">
                    <a:solidFill>
                      <a:schemeClr val="tx1"/>
                    </a:solidFill>
                    <a:latin typeface="Cambria Math" panose="02040503050406030204" pitchFamily="18" charset="0"/>
                  </a:rPr>
                </a:br>
                <a14:m>
                  <m:oMath xmlns:m="http://schemas.openxmlformats.org/officeDocument/2006/math">
                    <m:acc>
                      <m:accPr>
                        <m:chr m:val="̈"/>
                        <m:ctrlPr>
                          <a:rPr lang="en-US" sz="2400" i="1">
                            <a:solidFill>
                              <a:schemeClr val="tx1"/>
                            </a:solidFill>
                            <a:latin typeface="Cambria Math" panose="02040503050406030204" pitchFamily="18" charset="0"/>
                          </a:rPr>
                        </m:ctrlPr>
                      </m:accPr>
                      <m:e>
                        <m:r>
                          <a:rPr lang="en-US" sz="2400" i="1">
                            <a:solidFill>
                              <a:schemeClr val="tx1"/>
                            </a:solidFill>
                            <a:latin typeface="Cambria Math" panose="02040503050406030204" pitchFamily="18" charset="0"/>
                          </a:rPr>
                          <m:t>𝜙</m:t>
                        </m:r>
                      </m:e>
                    </m:acc>
                    <m:r>
                      <a:rPr lang="en-US" sz="2400" i="1">
                        <a:solidFill>
                          <a:schemeClr val="tx1"/>
                        </a:solidFill>
                        <a:latin typeface="Cambria Math" panose="02040503050406030204" pitchFamily="18" charset="0"/>
                      </a:rPr>
                      <m:t>=−</m:t>
                    </m:r>
                    <m:r>
                      <m:rPr>
                        <m:nor/>
                      </m:rPr>
                      <a:rPr lang="en-US" sz="2400">
                        <a:solidFill>
                          <a:schemeClr val="tx1"/>
                        </a:solidFill>
                        <a:latin typeface="Cambria Math" panose="02040503050406030204" pitchFamily="18" charset="0"/>
                      </a:rPr>
                      <m:t>sin</m:t>
                    </m:r>
                    <m:d>
                      <m:dPr>
                        <m:ctrlPr>
                          <a:rPr lang="en-US" sz="2400" i="1">
                            <a:solidFill>
                              <a:schemeClr val="tx1"/>
                            </a:solidFill>
                            <a:latin typeface="Cambria Math" panose="02040503050406030204" pitchFamily="18" charset="0"/>
                          </a:rPr>
                        </m:ctrlPr>
                      </m:dPr>
                      <m:e>
                        <m:r>
                          <a:rPr lang="en-US" sz="2400" i="1">
                            <a:solidFill>
                              <a:schemeClr val="tx1"/>
                            </a:solidFill>
                            <a:latin typeface="Cambria Math" panose="02040503050406030204" pitchFamily="18" charset="0"/>
                          </a:rPr>
                          <m:t>𝜙</m:t>
                        </m:r>
                      </m:e>
                    </m:d>
                    <m:d>
                      <m:dPr>
                        <m:ctrlPr>
                          <a:rPr lang="en-US" sz="2400" b="0" i="1" smtClean="0">
                            <a:solidFill>
                              <a:schemeClr val="tx1"/>
                            </a:solidFill>
                            <a:latin typeface="Cambria Math" panose="02040503050406030204" pitchFamily="18" charset="0"/>
                          </a:rPr>
                        </m:ctrlPr>
                      </m:dPr>
                      <m:e>
                        <m:sSubSup>
                          <m:sSubSupPr>
                            <m:ctrlPr>
                              <a:rPr lang="en-US" sz="2400" i="1">
                                <a:solidFill>
                                  <a:schemeClr val="tx1"/>
                                </a:solidFill>
                                <a:latin typeface="Cambria Math" panose="02040503050406030204" pitchFamily="18" charset="0"/>
                              </a:rPr>
                            </m:ctrlPr>
                          </m:sSubSupPr>
                          <m:e>
                            <m:r>
                              <a:rPr lang="en-US" sz="2400" i="1">
                                <a:solidFill>
                                  <a:schemeClr val="tx1"/>
                                </a:solidFill>
                                <a:latin typeface="Cambria Math" panose="02040503050406030204" pitchFamily="18" charset="0"/>
                              </a:rPr>
                              <m:t>𝜔</m:t>
                            </m:r>
                          </m:e>
                          <m:sub>
                            <m:r>
                              <a:rPr lang="en-US" sz="2400" i="1">
                                <a:solidFill>
                                  <a:schemeClr val="tx1"/>
                                </a:solidFill>
                                <a:latin typeface="Cambria Math" panose="02040503050406030204" pitchFamily="18" charset="0"/>
                              </a:rPr>
                              <m:t>0</m:t>
                            </m:r>
                          </m:sub>
                          <m:sup>
                            <m:r>
                              <a:rPr lang="en-US" sz="2400" i="1">
                                <a:solidFill>
                                  <a:schemeClr val="tx1"/>
                                </a:solidFill>
                                <a:latin typeface="Cambria Math" panose="02040503050406030204" pitchFamily="18" charset="0"/>
                              </a:rPr>
                              <m:t>2</m:t>
                            </m:r>
                          </m:sup>
                        </m:sSubSup>
                        <m:r>
                          <a:rPr lang="en-US" sz="2400" b="0" i="1" smtClean="0">
                            <a:solidFill>
                              <a:schemeClr val="tx1"/>
                            </a:solidFill>
                            <a:latin typeface="Cambria Math" panose="02040503050406030204" pitchFamily="18" charset="0"/>
                          </a:rPr>
                          <m:t>+</m:t>
                        </m:r>
                        <m:r>
                          <a:rPr lang="en-US" sz="2400" i="1">
                            <a:solidFill>
                              <a:schemeClr val="tx1"/>
                            </a:solidFill>
                            <a:latin typeface="Cambria Math" panose="02040503050406030204" pitchFamily="18" charset="0"/>
                          </a:rPr>
                          <m:t>𝜂</m:t>
                        </m:r>
                        <m:r>
                          <m:rPr>
                            <m:nor/>
                          </m:rPr>
                          <a:rPr lang="en-US" sz="2400">
                            <a:solidFill>
                              <a:schemeClr val="tx1"/>
                            </a:solidFill>
                            <a:latin typeface="Cambria Math" panose="02040503050406030204" pitchFamily="18" charset="0"/>
                          </a:rPr>
                          <m:t>cos</m:t>
                        </m:r>
                        <m:d>
                          <m:dPr>
                            <m:ctrlPr>
                              <a:rPr lang="en-US" sz="2400" i="1">
                                <a:solidFill>
                                  <a:schemeClr val="tx1"/>
                                </a:solidFill>
                                <a:latin typeface="Cambria Math" panose="02040503050406030204" pitchFamily="18" charset="0"/>
                              </a:rPr>
                            </m:ctrlPr>
                          </m:dPr>
                          <m:e>
                            <m:sSub>
                              <m:sSubPr>
                                <m:ctrlPr>
                                  <a:rPr lang="en-US" sz="2400" i="1">
                                    <a:solidFill>
                                      <a:schemeClr val="tx1"/>
                                    </a:solidFill>
                                    <a:latin typeface="Cambria Math" panose="02040503050406030204" pitchFamily="18" charset="0"/>
                                  </a:rPr>
                                </m:ctrlPr>
                              </m:sSubPr>
                              <m:e>
                                <m:r>
                                  <a:rPr lang="en-US" sz="2400" i="1">
                                    <a:solidFill>
                                      <a:schemeClr val="tx1"/>
                                    </a:solidFill>
                                    <a:latin typeface="Cambria Math" panose="02040503050406030204" pitchFamily="18" charset="0"/>
                                  </a:rPr>
                                  <m:t>𝜔</m:t>
                                </m:r>
                              </m:e>
                              <m:sub>
                                <m:r>
                                  <a:rPr lang="en-US" sz="2400" i="1">
                                    <a:solidFill>
                                      <a:schemeClr val="tx1"/>
                                    </a:solidFill>
                                    <a:latin typeface="Cambria Math" panose="02040503050406030204" pitchFamily="18" charset="0"/>
                                  </a:rPr>
                                  <m:t>𝑑</m:t>
                                </m:r>
                              </m:sub>
                            </m:sSub>
                            <m:r>
                              <a:rPr lang="en-US" sz="2400" i="1">
                                <a:solidFill>
                                  <a:schemeClr val="tx1"/>
                                </a:solidFill>
                                <a:latin typeface="Cambria Math" panose="02040503050406030204" pitchFamily="18" charset="0"/>
                              </a:rPr>
                              <m:t>𝑡</m:t>
                            </m:r>
                            <m:r>
                              <a:rPr lang="en-US" sz="2400" i="1">
                                <a:solidFill>
                                  <a:schemeClr val="tx1"/>
                                </a:solidFill>
                                <a:latin typeface="Cambria Math" panose="02040503050406030204" pitchFamily="18" charset="0"/>
                              </a:rPr>
                              <m:t>+</m:t>
                            </m:r>
                            <m:r>
                              <a:rPr lang="en-US" sz="2400" i="1">
                                <a:solidFill>
                                  <a:schemeClr val="tx1"/>
                                </a:solidFill>
                                <a:latin typeface="Cambria Math" panose="02040503050406030204" pitchFamily="18" charset="0"/>
                              </a:rPr>
                              <m:t>𝛿</m:t>
                            </m:r>
                          </m:e>
                        </m:d>
                      </m:e>
                    </m:d>
                    <m:r>
                      <a:rPr lang="en-US" sz="2400" b="0" i="1" smtClean="0">
                        <a:solidFill>
                          <a:schemeClr val="tx1"/>
                        </a:solidFill>
                        <a:latin typeface="Cambria Math" panose="02040503050406030204" pitchFamily="18" charset="0"/>
                      </a:rPr>
                      <m:t>−2</m:t>
                    </m:r>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𝜔</m:t>
                        </m:r>
                      </m:e>
                      <m:sub>
                        <m:r>
                          <a:rPr lang="en-US" sz="2400" b="0" i="1" smtClean="0">
                            <a:solidFill>
                              <a:schemeClr val="tx1"/>
                            </a:solidFill>
                            <a:latin typeface="Cambria Math" panose="02040503050406030204" pitchFamily="18" charset="0"/>
                          </a:rPr>
                          <m:t>0</m:t>
                        </m:r>
                      </m:sub>
                    </m:sSub>
                    <m:r>
                      <a:rPr lang="en-US" sz="2400" b="0" i="1" smtClean="0">
                        <a:solidFill>
                          <a:schemeClr val="tx1"/>
                        </a:solidFill>
                        <a:latin typeface="Cambria Math" panose="02040503050406030204" pitchFamily="18" charset="0"/>
                      </a:rPr>
                      <m:t>𝜒</m:t>
                    </m:r>
                    <m:acc>
                      <m:accPr>
                        <m:chr m:val="̇"/>
                        <m:ctrlPr>
                          <a:rPr lang="en-US" sz="2400" b="0" i="1" smtClean="0">
                            <a:solidFill>
                              <a:schemeClr val="tx1"/>
                            </a:solidFill>
                            <a:latin typeface="Cambria Math" panose="02040503050406030204" pitchFamily="18" charset="0"/>
                          </a:rPr>
                        </m:ctrlPr>
                      </m:accPr>
                      <m:e>
                        <m:r>
                          <a:rPr lang="en-US" sz="2400" b="0" i="1" smtClean="0">
                            <a:solidFill>
                              <a:schemeClr val="tx1"/>
                            </a:solidFill>
                            <a:latin typeface="Cambria Math" panose="02040503050406030204" pitchFamily="18" charset="0"/>
                          </a:rPr>
                          <m:t>𝜙</m:t>
                        </m:r>
                      </m:e>
                    </m:acc>
                  </m:oMath>
                </a14:m>
                <a:endParaRPr lang="en-US" dirty="0">
                  <a:solidFill>
                    <a:schemeClr val="tx1"/>
                  </a:solidFill>
                  <a:latin typeface="Cambria Math" panose="02040503050406030204" pitchFamily="18" charset="0"/>
                </a:endParaRPr>
              </a:p>
              <a:p>
                <a:pPr marL="514350" indent="-514350">
                  <a:lnSpc>
                    <a:spcPct val="100000"/>
                  </a:lnSpc>
                  <a:buFont typeface="+mj-lt"/>
                  <a:buAutoNum type="romanUcPeriod" startAt="2"/>
                </a:pPr>
                <a:endParaRPr lang="en-US" dirty="0">
                  <a:solidFill>
                    <a:schemeClr val="tx1"/>
                  </a:solidFill>
                </a:endParaRPr>
              </a:p>
              <a:p>
                <a:pPr lvl="1" indent="0" algn="ctr">
                  <a:lnSpc>
                    <a:spcPct val="100000"/>
                  </a:lnSpc>
                  <a:buNone/>
                </a:pPr>
                <a:endParaRPr lang="en-US" dirty="0">
                  <a:solidFill>
                    <a:schemeClr val="tx1"/>
                  </a:solidFill>
                </a:endParaRPr>
              </a:p>
              <a:p>
                <a:pPr lvl="1" indent="0">
                  <a:lnSpc>
                    <a:spcPct val="100000"/>
                  </a:lnSpc>
                  <a:buNone/>
                </a:pPr>
                <a:endParaRPr lang="en-US" dirty="0">
                  <a:solidFill>
                    <a:schemeClr val="tx1"/>
                  </a:solidFill>
                </a:endParaRPr>
              </a:p>
            </p:txBody>
          </p:sp>
        </mc:Choice>
        <mc:Fallback>
          <p:sp>
            <p:nvSpPr>
              <p:cNvPr id="100" name="Text Placeholder 99">
                <a:extLst>
                  <a:ext uri="{FF2B5EF4-FFF2-40B4-BE49-F238E27FC236}">
                    <a16:creationId xmlns:a16="http://schemas.microsoft.com/office/drawing/2014/main" id="{E1D63EAF-47F9-774B-9E42-7734CFFDC91E}"/>
                  </a:ext>
                </a:extLst>
              </p:cNvPr>
              <p:cNvSpPr>
                <a:spLocks noGrp="1" noRot="1" noChangeAspect="1" noMove="1" noResize="1" noEditPoints="1" noAdjustHandles="1" noChangeArrowheads="1" noChangeShapeType="1" noTextEdit="1"/>
              </p:cNvSpPr>
              <p:nvPr>
                <p:ph type="body" sz="quarter" idx="96"/>
              </p:nvPr>
            </p:nvSpPr>
            <p:spPr>
              <a:xfrm>
                <a:off x="459674" y="15611676"/>
                <a:ext cx="10056813" cy="16838969"/>
              </a:xfrm>
              <a:blipFill>
                <a:blip r:embed="rId7"/>
                <a:stretch>
                  <a:fillRect/>
                </a:stretch>
              </a:blipFill>
              <a:ln>
                <a:solidFill>
                  <a:schemeClr val="accent4">
                    <a:lumMod val="50000"/>
                  </a:schemeClr>
                </a:solidFill>
              </a:ln>
            </p:spPr>
            <p:txBody>
              <a:bodyPr/>
              <a:lstStyle/>
              <a:p>
                <a:r>
                  <a:rPr lang="en-US">
                    <a:noFill/>
                  </a:rPr>
                  <a:t> </a:t>
                </a:r>
              </a:p>
            </p:txBody>
          </p:sp>
        </mc:Fallback>
      </mc:AlternateContent>
      <p:sp>
        <p:nvSpPr>
          <p:cNvPr id="101" name="Text Placeholder 100">
            <a:extLst>
              <a:ext uri="{FF2B5EF4-FFF2-40B4-BE49-F238E27FC236}">
                <a16:creationId xmlns:a16="http://schemas.microsoft.com/office/drawing/2014/main" id="{3F1E5495-EDC6-8943-BA21-C1F3009450C4}"/>
              </a:ext>
            </a:extLst>
          </p:cNvPr>
          <p:cNvSpPr>
            <a:spLocks noGrp="1"/>
          </p:cNvSpPr>
          <p:nvPr>
            <p:ph type="body" sz="quarter" idx="150"/>
          </p:nvPr>
        </p:nvSpPr>
        <p:spPr/>
        <p:txBody>
          <a:bodyPr/>
          <a:lstStyle/>
          <a:p>
            <a:r>
              <a:rPr lang="en-US" dirty="0"/>
              <a:t>Department of Physics, The University of Chicago</a:t>
            </a:r>
          </a:p>
        </p:txBody>
      </p:sp>
      <p:sp>
        <p:nvSpPr>
          <p:cNvPr id="102" name="Text Placeholder 101">
            <a:extLst>
              <a:ext uri="{FF2B5EF4-FFF2-40B4-BE49-F238E27FC236}">
                <a16:creationId xmlns:a16="http://schemas.microsoft.com/office/drawing/2014/main" id="{54FAC610-AA8B-4244-8F06-6E0DE1A9D297}"/>
              </a:ext>
            </a:extLst>
          </p:cNvPr>
          <p:cNvSpPr>
            <a:spLocks noGrp="1"/>
          </p:cNvSpPr>
          <p:nvPr>
            <p:ph type="body" sz="quarter" idx="151"/>
          </p:nvPr>
        </p:nvSpPr>
        <p:spPr/>
        <p:txBody>
          <a:bodyPr>
            <a:normAutofit lnSpcReduction="10000"/>
          </a:bodyPr>
          <a:lstStyle/>
          <a:p>
            <a:r>
              <a:rPr lang="en-US" dirty="0"/>
              <a:t>Lucas Baralt Nazario</a:t>
            </a:r>
          </a:p>
        </p:txBody>
      </p:sp>
      <p:sp>
        <p:nvSpPr>
          <p:cNvPr id="103" name="Text Placeholder 102">
            <a:extLst>
              <a:ext uri="{FF2B5EF4-FFF2-40B4-BE49-F238E27FC236}">
                <a16:creationId xmlns:a16="http://schemas.microsoft.com/office/drawing/2014/main" id="{95FDDD8F-0EE1-3F4F-AEB9-C6A6DBC65968}"/>
              </a:ext>
            </a:extLst>
          </p:cNvPr>
          <p:cNvSpPr>
            <a:spLocks noGrp="1"/>
          </p:cNvSpPr>
          <p:nvPr>
            <p:ph type="body" sz="quarter" idx="153"/>
          </p:nvPr>
        </p:nvSpPr>
        <p:spPr>
          <a:noFill/>
          <a:ln>
            <a:noFill/>
          </a:ln>
        </p:spPr>
        <p:txBody>
          <a:bodyPr>
            <a:normAutofit lnSpcReduction="10000"/>
          </a:bodyPr>
          <a:lstStyle/>
          <a:p>
            <a:r>
              <a:rPr lang="en-US" dirty="0"/>
              <a:t>Pendulum Dynamics: From Harmony to Chaos</a:t>
            </a:r>
          </a:p>
        </p:txBody>
      </p:sp>
      <p:sp>
        <p:nvSpPr>
          <p:cNvPr id="36" name="Text Placeholder 90">
            <a:extLst>
              <a:ext uri="{FF2B5EF4-FFF2-40B4-BE49-F238E27FC236}">
                <a16:creationId xmlns:a16="http://schemas.microsoft.com/office/drawing/2014/main" id="{48A7AC09-BD9B-A345-A71D-310A37552380}"/>
              </a:ext>
            </a:extLst>
          </p:cNvPr>
          <p:cNvSpPr txBox="1">
            <a:spLocks/>
          </p:cNvSpPr>
          <p:nvPr/>
        </p:nvSpPr>
        <p:spPr>
          <a:xfrm>
            <a:off x="11472262" y="14329677"/>
            <a:ext cx="20974055" cy="697106"/>
          </a:xfrm>
          <a:prstGeom prst="rect">
            <a:avLst/>
          </a:prstGeom>
          <a:solidFill>
            <a:srgbClr val="FFAF79"/>
          </a:solidFill>
          <a:ln>
            <a:solidFill>
              <a:schemeClr val="accent5">
                <a:lumMod val="50000"/>
              </a:schemeClr>
            </a:solidFill>
          </a:ln>
        </p:spPr>
        <p:txBody>
          <a:bodyPr vert="horz" lIns="91436" tIns="91436" rIns="91436" bIns="91436" rtlCol="0" anchor="ctr" anchorCtr="0">
            <a:spAutoFit/>
          </a:bodyPr>
          <a:lstStyle>
            <a:lvl1pPr marL="0" indent="0" algn="ctr" defTabSz="4389120" rtl="0" eaLnBrk="1" latinLnBrk="0" hangingPunct="1">
              <a:lnSpc>
                <a:spcPct val="90000"/>
              </a:lnSpc>
              <a:spcBef>
                <a:spcPts val="4800"/>
              </a:spcBef>
              <a:buFont typeface="Arial" panose="020B0604020202020204" pitchFamily="34" charset="0"/>
              <a:buNone/>
              <a:defRPr sz="3700" b="1" u="sng" kern="1200" baseline="0">
                <a:solidFill>
                  <a:schemeClr val="accent5">
                    <a:lumMod val="50000"/>
                  </a:schemeClr>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r>
              <a:rPr lang="en-US" u="none" dirty="0"/>
              <a:t>The </a:t>
            </a:r>
            <a:r>
              <a:rPr lang="en-US" u="none" dirty="0" err="1"/>
              <a:t>Anharmonic</a:t>
            </a:r>
            <a:r>
              <a:rPr lang="en-US" u="none" dirty="0"/>
              <a:t> Oscillator</a:t>
            </a:r>
          </a:p>
        </p:txBody>
      </p:sp>
      <mc:AlternateContent xmlns:mc="http://schemas.openxmlformats.org/markup-compatibility/2006">
        <mc:Choice xmlns:a14="http://schemas.microsoft.com/office/drawing/2010/main" Requires="a14">
          <p:sp>
            <p:nvSpPr>
              <p:cNvPr id="37" name="Text Placeholder 89">
                <a:extLst>
                  <a:ext uri="{FF2B5EF4-FFF2-40B4-BE49-F238E27FC236}">
                    <a16:creationId xmlns:a16="http://schemas.microsoft.com/office/drawing/2014/main" id="{A9A36B7B-F10F-704C-8CED-B5A530088F29}"/>
                  </a:ext>
                </a:extLst>
              </p:cNvPr>
              <p:cNvSpPr txBox="1">
                <a:spLocks/>
              </p:cNvSpPr>
              <p:nvPr/>
            </p:nvSpPr>
            <p:spPr>
              <a:xfrm>
                <a:off x="11466362" y="15144161"/>
                <a:ext cx="7006087" cy="2387876"/>
              </a:xfrm>
              <a:prstGeom prst="rect">
                <a:avLst/>
              </a:prstGeom>
              <a:solidFill>
                <a:srgbClr val="EAEAEA"/>
              </a:solidFill>
              <a:ln>
                <a:solidFill>
                  <a:schemeClr val="accent4">
                    <a:lumMod val="50000"/>
                  </a:schemeClr>
                </a:solidFill>
              </a:ln>
            </p:spPr>
            <p:txBody>
              <a:bodyPr vert="horz" wrap="square" lIns="228589" tIns="228589" rIns="228589" bIns="228589" rtlCol="0">
                <a:spAutoFit/>
              </a:bodyPr>
              <a:lstStyle>
                <a:lvl1pPr marL="0" indent="0" algn="l" defTabSz="4389120" rtl="0" eaLnBrk="1" latinLnBrk="0" hangingPunct="1">
                  <a:lnSpc>
                    <a:spcPct val="90000"/>
                  </a:lnSpc>
                  <a:spcBef>
                    <a:spcPts val="4800"/>
                  </a:spcBef>
                  <a:buFont typeface="Arial" panose="020B0604020202020204"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9120" rtl="0" eaLnBrk="1" latinLnBrk="0" hangingPunct="1">
                  <a:lnSpc>
                    <a:spcPct val="90000"/>
                  </a:lnSpc>
                  <a:spcBef>
                    <a:spcPts val="2400"/>
                  </a:spcBef>
                  <a:buFont typeface="Arial" panose="020B0604020202020204" pitchFamily="34" charset="0"/>
                  <a:buChar char="•"/>
                  <a:defRPr sz="2500" kern="1200">
                    <a:solidFill>
                      <a:schemeClr val="tx1"/>
                    </a:solidFill>
                    <a:latin typeface="Trebuchet MS" pitchFamily="34" charset="0"/>
                    <a:ea typeface="+mn-ea"/>
                    <a:cs typeface="+mn-cs"/>
                  </a:defRPr>
                </a:lvl2pPr>
                <a:lvl3pPr marL="2057297" indent="-571471" algn="l" defTabSz="4389120" rtl="0" eaLnBrk="1" latinLnBrk="0" hangingPunct="1">
                  <a:lnSpc>
                    <a:spcPct val="90000"/>
                  </a:lnSpc>
                  <a:spcBef>
                    <a:spcPts val="2400"/>
                  </a:spcBef>
                  <a:buFont typeface="Arial" panose="020B0604020202020204" pitchFamily="34" charset="0"/>
                  <a:buChar char="•"/>
                  <a:defRPr sz="2500" kern="1200">
                    <a:solidFill>
                      <a:schemeClr val="tx1"/>
                    </a:solidFill>
                    <a:latin typeface="Trebuchet MS" pitchFamily="34" charset="0"/>
                    <a:ea typeface="+mn-ea"/>
                    <a:cs typeface="+mn-cs"/>
                  </a:defRPr>
                </a:lvl3pPr>
                <a:lvl4pPr marL="2685916" indent="-628619" algn="l" defTabSz="4389120" rtl="0" eaLnBrk="1" latinLnBrk="0" hangingPunct="1">
                  <a:lnSpc>
                    <a:spcPct val="90000"/>
                  </a:lnSpc>
                  <a:spcBef>
                    <a:spcPts val="2400"/>
                  </a:spcBef>
                  <a:buFont typeface="Arial" panose="020B0604020202020204" pitchFamily="34" charset="0"/>
                  <a:buChar char="•"/>
                  <a:defRPr sz="2500" kern="1200">
                    <a:solidFill>
                      <a:schemeClr val="tx1"/>
                    </a:solidFill>
                    <a:latin typeface="Trebuchet MS" pitchFamily="34" charset="0"/>
                    <a:ea typeface="+mn-ea"/>
                    <a:cs typeface="+mn-cs"/>
                  </a:defRPr>
                </a:lvl4pPr>
                <a:lvl5pPr marL="3143093" indent="-457177" algn="l" defTabSz="4389120" rtl="0" eaLnBrk="1" latinLnBrk="0" hangingPunct="1">
                  <a:lnSpc>
                    <a:spcPct val="90000"/>
                  </a:lnSpc>
                  <a:spcBef>
                    <a:spcPts val="2400"/>
                  </a:spcBef>
                  <a:buFont typeface="Arial" panose="020B0604020202020204" pitchFamily="34" charset="0"/>
                  <a:buChar char="•"/>
                  <a:defRPr sz="2500" kern="1200">
                    <a:solidFill>
                      <a:schemeClr val="tx1"/>
                    </a:solidFill>
                    <a:latin typeface="Trebuchet MS" pitchFamily="34" charset="0"/>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pPr>
                  <a:lnSpc>
                    <a:spcPct val="114000"/>
                  </a:lnSpc>
                </a:pPr>
                <a:r>
                  <a:rPr lang="en-US" sz="2800" dirty="0">
                    <a:solidFill>
                      <a:schemeClr val="tx1"/>
                    </a:solidFill>
                  </a:rPr>
                  <a:t>As the initial displacement is further increased, higher order terms in the </a:t>
                </a:r>
                <a14:m>
                  <m:oMath xmlns:m="http://schemas.openxmlformats.org/officeDocument/2006/math">
                    <m:r>
                      <m:rPr>
                        <m:nor/>
                      </m:rPr>
                      <a:rPr lang="en-US" sz="2800" b="0" i="0" smtClean="0">
                        <a:solidFill>
                          <a:schemeClr val="tx1"/>
                        </a:solidFill>
                        <a:latin typeface="Cambria Math" panose="02040503050406030204" pitchFamily="18" charset="0"/>
                      </a:rPr>
                      <m:t>sin</m:t>
                    </m:r>
                    <m:r>
                      <a:rPr lang="en-US" sz="2800" b="0" i="1" smtClean="0">
                        <a:solidFill>
                          <a:schemeClr val="tx1"/>
                        </a:solidFill>
                        <a:latin typeface="Cambria Math" panose="02040503050406030204" pitchFamily="18" charset="0"/>
                      </a:rPr>
                      <m:t>(</m:t>
                    </m:r>
                    <m:r>
                      <a:rPr lang="en-US" sz="2800" b="0" i="1" smtClean="0">
                        <a:solidFill>
                          <a:schemeClr val="tx1"/>
                        </a:solidFill>
                        <a:latin typeface="Cambria Math" panose="02040503050406030204" pitchFamily="18" charset="0"/>
                      </a:rPr>
                      <m:t>𝜙</m:t>
                    </m:r>
                    <m:r>
                      <a:rPr lang="en-US" sz="2800" b="0" i="1" smtClean="0">
                        <a:solidFill>
                          <a:schemeClr val="tx1"/>
                        </a:solidFill>
                        <a:latin typeface="Cambria Math" panose="02040503050406030204" pitchFamily="18" charset="0"/>
                      </a:rPr>
                      <m:t>)</m:t>
                    </m:r>
                  </m:oMath>
                </a14:m>
                <a:r>
                  <a:rPr lang="en-US" sz="2800" dirty="0">
                    <a:solidFill>
                      <a:schemeClr val="tx1"/>
                    </a:solidFill>
                  </a:rPr>
                  <a:t> term become dominant. While periodic, the behavior is no longer harmonic [].  </a:t>
                </a:r>
              </a:p>
            </p:txBody>
          </p:sp>
        </mc:Choice>
        <mc:Fallback>
          <p:sp>
            <p:nvSpPr>
              <p:cNvPr id="37" name="Text Placeholder 89">
                <a:extLst>
                  <a:ext uri="{FF2B5EF4-FFF2-40B4-BE49-F238E27FC236}">
                    <a16:creationId xmlns:a16="http://schemas.microsoft.com/office/drawing/2014/main" id="{A9A36B7B-F10F-704C-8CED-B5A530088F29}"/>
                  </a:ext>
                </a:extLst>
              </p:cNvPr>
              <p:cNvSpPr txBox="1">
                <a:spLocks noRot="1" noChangeAspect="1" noMove="1" noResize="1" noEditPoints="1" noAdjustHandles="1" noChangeArrowheads="1" noChangeShapeType="1" noTextEdit="1"/>
              </p:cNvSpPr>
              <p:nvPr/>
            </p:nvSpPr>
            <p:spPr>
              <a:xfrm>
                <a:off x="11466362" y="15144161"/>
                <a:ext cx="7006087" cy="2387876"/>
              </a:xfrm>
              <a:prstGeom prst="rect">
                <a:avLst/>
              </a:prstGeom>
              <a:blipFill>
                <a:blip r:embed="rId8"/>
                <a:stretch>
                  <a:fillRect/>
                </a:stretch>
              </a:blipFill>
              <a:ln>
                <a:solidFill>
                  <a:schemeClr val="accent4">
                    <a:lumMod val="50000"/>
                  </a:schemeClr>
                </a:solidFill>
              </a:ln>
            </p:spPr>
            <p:txBody>
              <a:bodyPr/>
              <a:lstStyle/>
              <a:p>
                <a:r>
                  <a:rPr lang="en-US">
                    <a:noFill/>
                  </a:rPr>
                  <a:t> </a:t>
                </a:r>
              </a:p>
            </p:txBody>
          </p:sp>
        </mc:Fallback>
      </mc:AlternateContent>
      <p:pic>
        <p:nvPicPr>
          <p:cNvPr id="34" name="Picture 33">
            <a:extLst>
              <a:ext uri="{FF2B5EF4-FFF2-40B4-BE49-F238E27FC236}">
                <a16:creationId xmlns:a16="http://schemas.microsoft.com/office/drawing/2014/main" id="{ABBDECF5-BDE1-6145-A84F-294830BD9373}"/>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7223" y="27957971"/>
            <a:ext cx="7386588" cy="5143832"/>
          </a:xfrm>
          <a:prstGeom prst="rect">
            <a:avLst/>
          </a:prstGeom>
        </p:spPr>
      </p:pic>
      <p:sp>
        <p:nvSpPr>
          <p:cNvPr id="54" name="Text Placeholder 89">
            <a:extLst>
              <a:ext uri="{FF2B5EF4-FFF2-40B4-BE49-F238E27FC236}">
                <a16:creationId xmlns:a16="http://schemas.microsoft.com/office/drawing/2014/main" id="{249576E7-3750-0245-AA4D-B17D9B32E321}"/>
              </a:ext>
            </a:extLst>
          </p:cNvPr>
          <p:cNvSpPr txBox="1">
            <a:spLocks/>
          </p:cNvSpPr>
          <p:nvPr/>
        </p:nvSpPr>
        <p:spPr>
          <a:xfrm>
            <a:off x="18472449" y="15144161"/>
            <a:ext cx="6829427" cy="2387876"/>
          </a:xfrm>
          <a:prstGeom prst="rect">
            <a:avLst/>
          </a:prstGeom>
          <a:solidFill>
            <a:srgbClr val="EAEAEA"/>
          </a:solidFill>
          <a:ln>
            <a:solidFill>
              <a:schemeClr val="accent4">
                <a:lumMod val="50000"/>
              </a:schemeClr>
            </a:solidFill>
          </a:ln>
        </p:spPr>
        <p:txBody>
          <a:bodyPr vert="horz" wrap="square" lIns="228589" tIns="228589" rIns="228589" bIns="228589" rtlCol="0">
            <a:spAutoFit/>
          </a:bodyPr>
          <a:lstStyle>
            <a:lvl1pPr marL="0" indent="0" algn="l" defTabSz="4389120" rtl="0" eaLnBrk="1" latinLnBrk="0" hangingPunct="1">
              <a:lnSpc>
                <a:spcPct val="90000"/>
              </a:lnSpc>
              <a:spcBef>
                <a:spcPts val="4800"/>
              </a:spcBef>
              <a:buFont typeface="Arial" panose="020B0604020202020204"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9120" rtl="0" eaLnBrk="1" latinLnBrk="0" hangingPunct="1">
              <a:lnSpc>
                <a:spcPct val="90000"/>
              </a:lnSpc>
              <a:spcBef>
                <a:spcPts val="2400"/>
              </a:spcBef>
              <a:buFont typeface="Arial" panose="020B0604020202020204" pitchFamily="34" charset="0"/>
              <a:buChar char="•"/>
              <a:defRPr sz="2500" kern="1200">
                <a:solidFill>
                  <a:schemeClr val="tx1"/>
                </a:solidFill>
                <a:latin typeface="Trebuchet MS" pitchFamily="34" charset="0"/>
                <a:ea typeface="+mn-ea"/>
                <a:cs typeface="+mn-cs"/>
              </a:defRPr>
            </a:lvl2pPr>
            <a:lvl3pPr marL="2057297" indent="-571471" algn="l" defTabSz="4389120" rtl="0" eaLnBrk="1" latinLnBrk="0" hangingPunct="1">
              <a:lnSpc>
                <a:spcPct val="90000"/>
              </a:lnSpc>
              <a:spcBef>
                <a:spcPts val="2400"/>
              </a:spcBef>
              <a:buFont typeface="Arial" panose="020B0604020202020204" pitchFamily="34" charset="0"/>
              <a:buChar char="•"/>
              <a:defRPr sz="2500" kern="1200">
                <a:solidFill>
                  <a:schemeClr val="tx1"/>
                </a:solidFill>
                <a:latin typeface="Trebuchet MS" pitchFamily="34" charset="0"/>
                <a:ea typeface="+mn-ea"/>
                <a:cs typeface="+mn-cs"/>
              </a:defRPr>
            </a:lvl3pPr>
            <a:lvl4pPr marL="2685916" indent="-628619" algn="l" defTabSz="4389120" rtl="0" eaLnBrk="1" latinLnBrk="0" hangingPunct="1">
              <a:lnSpc>
                <a:spcPct val="90000"/>
              </a:lnSpc>
              <a:spcBef>
                <a:spcPts val="2400"/>
              </a:spcBef>
              <a:buFont typeface="Arial" panose="020B0604020202020204" pitchFamily="34" charset="0"/>
              <a:buChar char="•"/>
              <a:defRPr sz="2500" kern="1200">
                <a:solidFill>
                  <a:schemeClr val="tx1"/>
                </a:solidFill>
                <a:latin typeface="Trebuchet MS" pitchFamily="34" charset="0"/>
                <a:ea typeface="+mn-ea"/>
                <a:cs typeface="+mn-cs"/>
              </a:defRPr>
            </a:lvl4pPr>
            <a:lvl5pPr marL="3143093" indent="-457177" algn="l" defTabSz="4389120" rtl="0" eaLnBrk="1" latinLnBrk="0" hangingPunct="1">
              <a:lnSpc>
                <a:spcPct val="90000"/>
              </a:lnSpc>
              <a:spcBef>
                <a:spcPts val="2400"/>
              </a:spcBef>
              <a:buFont typeface="Arial" panose="020B0604020202020204" pitchFamily="34" charset="0"/>
              <a:buChar char="•"/>
              <a:defRPr sz="2500" kern="1200">
                <a:solidFill>
                  <a:schemeClr val="tx1"/>
                </a:solidFill>
                <a:latin typeface="Trebuchet MS" pitchFamily="34" charset="0"/>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pPr>
              <a:lnSpc>
                <a:spcPct val="114000"/>
              </a:lnSpc>
            </a:pPr>
            <a:r>
              <a:rPr lang="en-US" sz="2800" dirty="0">
                <a:solidFill>
                  <a:schemeClr val="tx1"/>
                </a:solidFill>
              </a:rPr>
              <a:t>The phase space orbits now become pointed ellipses, indicating an elongation of the period. </a:t>
            </a:r>
            <a:br>
              <a:rPr lang="en-US" sz="2800" dirty="0">
                <a:solidFill>
                  <a:schemeClr val="tx1"/>
                </a:solidFill>
              </a:rPr>
            </a:br>
            <a:endParaRPr lang="en-US" sz="2800" dirty="0">
              <a:solidFill>
                <a:schemeClr val="tx1"/>
              </a:solidFill>
            </a:endParaRPr>
          </a:p>
        </p:txBody>
      </p:sp>
      <p:sp>
        <p:nvSpPr>
          <p:cNvPr id="58" name="Text Placeholder 89">
            <a:extLst>
              <a:ext uri="{FF2B5EF4-FFF2-40B4-BE49-F238E27FC236}">
                <a16:creationId xmlns:a16="http://schemas.microsoft.com/office/drawing/2014/main" id="{1BF51346-5E94-474F-B65D-93C0189192C0}"/>
              </a:ext>
            </a:extLst>
          </p:cNvPr>
          <p:cNvSpPr txBox="1">
            <a:spLocks/>
          </p:cNvSpPr>
          <p:nvPr/>
        </p:nvSpPr>
        <p:spPr>
          <a:xfrm>
            <a:off x="21471911" y="6308200"/>
            <a:ext cx="10659392" cy="2387876"/>
          </a:xfrm>
          <a:prstGeom prst="rect">
            <a:avLst/>
          </a:prstGeom>
          <a:solidFill>
            <a:srgbClr val="EAEAEA"/>
          </a:solidFill>
          <a:ln>
            <a:solidFill>
              <a:schemeClr val="accent4">
                <a:lumMod val="50000"/>
              </a:schemeClr>
            </a:solidFill>
          </a:ln>
        </p:spPr>
        <p:txBody>
          <a:bodyPr vert="horz" wrap="square" lIns="228589" tIns="228589" rIns="228589" bIns="228589" rtlCol="0">
            <a:spAutoFit/>
          </a:bodyPr>
          <a:lstStyle>
            <a:lvl1pPr marL="0" indent="0" algn="l" defTabSz="4389120" rtl="0" eaLnBrk="1" latinLnBrk="0" hangingPunct="1">
              <a:lnSpc>
                <a:spcPct val="90000"/>
              </a:lnSpc>
              <a:spcBef>
                <a:spcPts val="4800"/>
              </a:spcBef>
              <a:buFont typeface="Arial" panose="020B0604020202020204"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9120" rtl="0" eaLnBrk="1" latinLnBrk="0" hangingPunct="1">
              <a:lnSpc>
                <a:spcPct val="90000"/>
              </a:lnSpc>
              <a:spcBef>
                <a:spcPts val="2400"/>
              </a:spcBef>
              <a:buFont typeface="Arial" panose="020B0604020202020204" pitchFamily="34" charset="0"/>
              <a:buChar char="•"/>
              <a:defRPr sz="2500" kern="1200">
                <a:solidFill>
                  <a:schemeClr val="tx1"/>
                </a:solidFill>
                <a:latin typeface="Trebuchet MS" pitchFamily="34" charset="0"/>
                <a:ea typeface="+mn-ea"/>
                <a:cs typeface="+mn-cs"/>
              </a:defRPr>
            </a:lvl2pPr>
            <a:lvl3pPr marL="2057297" indent="-571471" algn="l" defTabSz="4389120" rtl="0" eaLnBrk="1" latinLnBrk="0" hangingPunct="1">
              <a:lnSpc>
                <a:spcPct val="90000"/>
              </a:lnSpc>
              <a:spcBef>
                <a:spcPts val="2400"/>
              </a:spcBef>
              <a:buFont typeface="Arial" panose="020B0604020202020204" pitchFamily="34" charset="0"/>
              <a:buChar char="•"/>
              <a:defRPr sz="2500" kern="1200">
                <a:solidFill>
                  <a:schemeClr val="tx1"/>
                </a:solidFill>
                <a:latin typeface="Trebuchet MS" pitchFamily="34" charset="0"/>
                <a:ea typeface="+mn-ea"/>
                <a:cs typeface="+mn-cs"/>
              </a:defRPr>
            </a:lvl3pPr>
            <a:lvl4pPr marL="2685916" indent="-628619" algn="l" defTabSz="4389120" rtl="0" eaLnBrk="1" latinLnBrk="0" hangingPunct="1">
              <a:lnSpc>
                <a:spcPct val="90000"/>
              </a:lnSpc>
              <a:spcBef>
                <a:spcPts val="2400"/>
              </a:spcBef>
              <a:buFont typeface="Arial" panose="020B0604020202020204" pitchFamily="34" charset="0"/>
              <a:buChar char="•"/>
              <a:defRPr sz="2500" kern="1200">
                <a:solidFill>
                  <a:schemeClr val="tx1"/>
                </a:solidFill>
                <a:latin typeface="Trebuchet MS" pitchFamily="34" charset="0"/>
                <a:ea typeface="+mn-ea"/>
                <a:cs typeface="+mn-cs"/>
              </a:defRPr>
            </a:lvl4pPr>
            <a:lvl5pPr marL="3143093" indent="-457177" algn="l" defTabSz="4389120" rtl="0" eaLnBrk="1" latinLnBrk="0" hangingPunct="1">
              <a:lnSpc>
                <a:spcPct val="90000"/>
              </a:lnSpc>
              <a:spcBef>
                <a:spcPts val="2400"/>
              </a:spcBef>
              <a:buFont typeface="Arial" panose="020B0604020202020204" pitchFamily="34" charset="0"/>
              <a:buChar char="•"/>
              <a:defRPr sz="2500" kern="1200">
                <a:solidFill>
                  <a:schemeClr val="tx1"/>
                </a:solidFill>
                <a:latin typeface="Trebuchet MS" pitchFamily="34" charset="0"/>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pPr>
              <a:lnSpc>
                <a:spcPct val="114000"/>
              </a:lnSpc>
            </a:pPr>
            <a:r>
              <a:rPr lang="en-US" sz="2800" dirty="0">
                <a:solidFill>
                  <a:schemeClr val="tx1"/>
                </a:solidFill>
              </a:rPr>
              <a:t>Elliptical phase space orbits indicate harmonic pendulum oscillations. Adding a damping force to the system causes the orbits to converge to a single point.</a:t>
            </a:r>
            <a:br>
              <a:rPr lang="en-US" sz="2800" dirty="0">
                <a:solidFill>
                  <a:schemeClr val="tx1"/>
                </a:solidFill>
              </a:rPr>
            </a:br>
            <a:endParaRPr lang="en-US" sz="2800" dirty="0">
              <a:solidFill>
                <a:schemeClr val="tx1"/>
              </a:solidFill>
            </a:endParaRPr>
          </a:p>
        </p:txBody>
      </p:sp>
      <mc:AlternateContent xmlns:mc="http://schemas.openxmlformats.org/markup-compatibility/2006">
        <mc:Choice xmlns:a14="http://schemas.microsoft.com/office/drawing/2010/main" Requires="a14">
          <p:sp>
            <p:nvSpPr>
              <p:cNvPr id="59" name="Text Placeholder 89">
                <a:extLst>
                  <a:ext uri="{FF2B5EF4-FFF2-40B4-BE49-F238E27FC236}">
                    <a16:creationId xmlns:a16="http://schemas.microsoft.com/office/drawing/2014/main" id="{ABC0D69B-B231-4342-8C0B-6FD25750A5FE}"/>
                  </a:ext>
                </a:extLst>
              </p:cNvPr>
              <p:cNvSpPr txBox="1">
                <a:spLocks/>
              </p:cNvSpPr>
              <p:nvPr/>
            </p:nvSpPr>
            <p:spPr>
              <a:xfrm>
                <a:off x="25301876" y="15144161"/>
                <a:ext cx="6829427" cy="2387876"/>
              </a:xfrm>
              <a:prstGeom prst="rect">
                <a:avLst/>
              </a:prstGeom>
              <a:solidFill>
                <a:srgbClr val="EAEAEA"/>
              </a:solidFill>
              <a:ln>
                <a:solidFill>
                  <a:schemeClr val="accent4">
                    <a:lumMod val="50000"/>
                  </a:schemeClr>
                </a:solidFill>
              </a:ln>
            </p:spPr>
            <p:txBody>
              <a:bodyPr vert="horz" wrap="square" lIns="228589" tIns="228589" rIns="228589" bIns="228589" rtlCol="0">
                <a:spAutoFit/>
              </a:bodyPr>
              <a:lstStyle>
                <a:lvl1pPr marL="0" indent="0" algn="l" defTabSz="4389120" rtl="0" eaLnBrk="1" latinLnBrk="0" hangingPunct="1">
                  <a:lnSpc>
                    <a:spcPct val="90000"/>
                  </a:lnSpc>
                  <a:spcBef>
                    <a:spcPts val="4800"/>
                  </a:spcBef>
                  <a:buFont typeface="Arial" panose="020B0604020202020204"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9120" rtl="0" eaLnBrk="1" latinLnBrk="0" hangingPunct="1">
                  <a:lnSpc>
                    <a:spcPct val="90000"/>
                  </a:lnSpc>
                  <a:spcBef>
                    <a:spcPts val="2400"/>
                  </a:spcBef>
                  <a:buFont typeface="Arial" panose="020B0604020202020204" pitchFamily="34" charset="0"/>
                  <a:buChar char="•"/>
                  <a:defRPr sz="2500" kern="1200">
                    <a:solidFill>
                      <a:schemeClr val="tx1"/>
                    </a:solidFill>
                    <a:latin typeface="Trebuchet MS" pitchFamily="34" charset="0"/>
                    <a:ea typeface="+mn-ea"/>
                    <a:cs typeface="+mn-cs"/>
                  </a:defRPr>
                </a:lvl2pPr>
                <a:lvl3pPr marL="2057297" indent="-571471" algn="l" defTabSz="4389120" rtl="0" eaLnBrk="1" latinLnBrk="0" hangingPunct="1">
                  <a:lnSpc>
                    <a:spcPct val="90000"/>
                  </a:lnSpc>
                  <a:spcBef>
                    <a:spcPts val="2400"/>
                  </a:spcBef>
                  <a:buFont typeface="Arial" panose="020B0604020202020204" pitchFamily="34" charset="0"/>
                  <a:buChar char="•"/>
                  <a:defRPr sz="2500" kern="1200">
                    <a:solidFill>
                      <a:schemeClr val="tx1"/>
                    </a:solidFill>
                    <a:latin typeface="Trebuchet MS" pitchFamily="34" charset="0"/>
                    <a:ea typeface="+mn-ea"/>
                    <a:cs typeface="+mn-cs"/>
                  </a:defRPr>
                </a:lvl3pPr>
                <a:lvl4pPr marL="2685916" indent="-628619" algn="l" defTabSz="4389120" rtl="0" eaLnBrk="1" latinLnBrk="0" hangingPunct="1">
                  <a:lnSpc>
                    <a:spcPct val="90000"/>
                  </a:lnSpc>
                  <a:spcBef>
                    <a:spcPts val="2400"/>
                  </a:spcBef>
                  <a:buFont typeface="Arial" panose="020B0604020202020204" pitchFamily="34" charset="0"/>
                  <a:buChar char="•"/>
                  <a:defRPr sz="2500" kern="1200">
                    <a:solidFill>
                      <a:schemeClr val="tx1"/>
                    </a:solidFill>
                    <a:latin typeface="Trebuchet MS" pitchFamily="34" charset="0"/>
                    <a:ea typeface="+mn-ea"/>
                    <a:cs typeface="+mn-cs"/>
                  </a:defRPr>
                </a:lvl4pPr>
                <a:lvl5pPr marL="3143093" indent="-457177" algn="l" defTabSz="4389120" rtl="0" eaLnBrk="1" latinLnBrk="0" hangingPunct="1">
                  <a:lnSpc>
                    <a:spcPct val="90000"/>
                  </a:lnSpc>
                  <a:spcBef>
                    <a:spcPts val="2400"/>
                  </a:spcBef>
                  <a:buFont typeface="Arial" panose="020B0604020202020204" pitchFamily="34" charset="0"/>
                  <a:buChar char="•"/>
                  <a:defRPr sz="2500" kern="1200">
                    <a:solidFill>
                      <a:schemeClr val="tx1"/>
                    </a:solidFill>
                    <a:latin typeface="Trebuchet MS" pitchFamily="34" charset="0"/>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pPr>
                  <a:lnSpc>
                    <a:spcPct val="114000"/>
                  </a:lnSpc>
                </a:pPr>
                <a:r>
                  <a:rPr lang="en-US" sz="2800" dirty="0">
                    <a:solidFill>
                      <a:schemeClr val="tx1"/>
                    </a:solidFill>
                  </a:rPr>
                  <a:t>As the initial angle approaches </a:t>
                </a:r>
                <a14:m>
                  <m:oMath xmlns:m="http://schemas.openxmlformats.org/officeDocument/2006/math">
                    <m:r>
                      <a:rPr lang="en-US" sz="2800" b="0" i="1" smtClean="0">
                        <a:solidFill>
                          <a:schemeClr val="tx1"/>
                        </a:solidFill>
                        <a:latin typeface="Cambria Math" panose="02040503050406030204" pitchFamily="18" charset="0"/>
                      </a:rPr>
                      <m:t>𝜋</m:t>
                    </m:r>
                  </m:oMath>
                </a14:m>
                <a:r>
                  <a:rPr lang="en-US" sz="2800" dirty="0">
                    <a:solidFill>
                      <a:schemeClr val="tx1"/>
                    </a:solidFill>
                  </a:rPr>
                  <a:t>, the period of oscillations quickly diverges. When the initial angle is equal to </a:t>
                </a:r>
                <a14:m>
                  <m:oMath xmlns:m="http://schemas.openxmlformats.org/officeDocument/2006/math">
                    <m:r>
                      <a:rPr lang="en-US" sz="2800" b="0" i="1" smtClean="0">
                        <a:solidFill>
                          <a:schemeClr val="tx1"/>
                        </a:solidFill>
                        <a:latin typeface="Cambria Math" panose="02040503050406030204" pitchFamily="18" charset="0"/>
                      </a:rPr>
                      <m:t>𝜋</m:t>
                    </m:r>
                  </m:oMath>
                </a14:m>
                <a:r>
                  <a:rPr lang="en-US" sz="2800" dirty="0">
                    <a:solidFill>
                      <a:schemeClr val="tx1"/>
                    </a:solidFill>
                  </a:rPr>
                  <a:t> the system becomes unstable.</a:t>
                </a:r>
              </a:p>
            </p:txBody>
          </p:sp>
        </mc:Choice>
        <mc:Fallback>
          <p:sp>
            <p:nvSpPr>
              <p:cNvPr id="59" name="Text Placeholder 89">
                <a:extLst>
                  <a:ext uri="{FF2B5EF4-FFF2-40B4-BE49-F238E27FC236}">
                    <a16:creationId xmlns:a16="http://schemas.microsoft.com/office/drawing/2014/main" id="{ABC0D69B-B231-4342-8C0B-6FD25750A5FE}"/>
                  </a:ext>
                </a:extLst>
              </p:cNvPr>
              <p:cNvSpPr txBox="1">
                <a:spLocks noRot="1" noChangeAspect="1" noMove="1" noResize="1" noEditPoints="1" noAdjustHandles="1" noChangeArrowheads="1" noChangeShapeType="1" noTextEdit="1"/>
              </p:cNvSpPr>
              <p:nvPr/>
            </p:nvSpPr>
            <p:spPr>
              <a:xfrm>
                <a:off x="25301876" y="15144161"/>
                <a:ext cx="6829427" cy="2387876"/>
              </a:xfrm>
              <a:prstGeom prst="rect">
                <a:avLst/>
              </a:prstGeom>
              <a:blipFill>
                <a:blip r:embed="rId10"/>
                <a:stretch>
                  <a:fillRect/>
                </a:stretch>
              </a:blipFill>
              <a:ln>
                <a:solidFill>
                  <a:schemeClr val="accent4">
                    <a:lumMod val="50000"/>
                  </a:schemeClr>
                </a:solidFill>
              </a:ln>
            </p:spPr>
            <p:txBody>
              <a:bodyPr/>
              <a:lstStyle/>
              <a:p>
                <a:r>
                  <a:rPr lang="en-US">
                    <a:noFill/>
                  </a:rPr>
                  <a:t> </a:t>
                </a:r>
              </a:p>
            </p:txBody>
          </p:sp>
        </mc:Fallback>
      </mc:AlternateContent>
      <p:sp>
        <p:nvSpPr>
          <p:cNvPr id="62" name="Text Placeholder 90">
            <a:extLst>
              <a:ext uri="{FF2B5EF4-FFF2-40B4-BE49-F238E27FC236}">
                <a16:creationId xmlns:a16="http://schemas.microsoft.com/office/drawing/2014/main" id="{2598926A-A1B4-A143-A74C-813F9CC1A1D2}"/>
              </a:ext>
            </a:extLst>
          </p:cNvPr>
          <p:cNvSpPr txBox="1">
            <a:spLocks/>
          </p:cNvSpPr>
          <p:nvPr/>
        </p:nvSpPr>
        <p:spPr>
          <a:xfrm>
            <a:off x="11400134" y="23095968"/>
            <a:ext cx="20974055" cy="697106"/>
          </a:xfrm>
          <a:prstGeom prst="rect">
            <a:avLst/>
          </a:prstGeom>
          <a:solidFill>
            <a:srgbClr val="FFAF79"/>
          </a:solidFill>
          <a:ln>
            <a:solidFill>
              <a:schemeClr val="accent5">
                <a:lumMod val="50000"/>
              </a:schemeClr>
            </a:solidFill>
          </a:ln>
        </p:spPr>
        <p:txBody>
          <a:bodyPr vert="horz" lIns="91436" tIns="91436" rIns="91436" bIns="91436" rtlCol="0" anchor="ctr" anchorCtr="0">
            <a:spAutoFit/>
          </a:bodyPr>
          <a:lstStyle>
            <a:lvl1pPr marL="0" indent="0" algn="ctr" defTabSz="4389120" rtl="0" eaLnBrk="1" latinLnBrk="0" hangingPunct="1">
              <a:lnSpc>
                <a:spcPct val="90000"/>
              </a:lnSpc>
              <a:spcBef>
                <a:spcPts val="4800"/>
              </a:spcBef>
              <a:buFont typeface="Arial" panose="020B0604020202020204" pitchFamily="34" charset="0"/>
              <a:buNone/>
              <a:defRPr sz="3700" b="1" u="sng" kern="1200" baseline="0">
                <a:solidFill>
                  <a:schemeClr val="accent5">
                    <a:lumMod val="50000"/>
                  </a:schemeClr>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r>
              <a:rPr lang="en-US" u="none" dirty="0"/>
              <a:t>The Chaotic Oscillator</a:t>
            </a:r>
          </a:p>
        </p:txBody>
      </p:sp>
      <mc:AlternateContent xmlns:mc="http://schemas.openxmlformats.org/markup-compatibility/2006">
        <mc:Choice xmlns:a14="http://schemas.microsoft.com/office/drawing/2010/main" Requires="a14">
          <p:sp>
            <p:nvSpPr>
              <p:cNvPr id="76" name="TextBox 75">
                <a:extLst>
                  <a:ext uri="{FF2B5EF4-FFF2-40B4-BE49-F238E27FC236}">
                    <a16:creationId xmlns:a16="http://schemas.microsoft.com/office/drawing/2014/main" id="{F1260E50-4786-944F-BA17-86E5B2535E4A}"/>
                  </a:ext>
                </a:extLst>
              </p:cNvPr>
              <p:cNvSpPr txBox="1"/>
              <p:nvPr/>
            </p:nvSpPr>
            <p:spPr>
              <a:xfrm>
                <a:off x="11640453" y="24192908"/>
                <a:ext cx="9893299" cy="1527341"/>
              </a:xfrm>
              <a:prstGeom prst="rect">
                <a:avLst/>
              </a:prstGeom>
              <a:solidFill>
                <a:srgbClr val="EAEAEA"/>
              </a:solidFill>
              <a:ln>
                <a:solidFill>
                  <a:schemeClr val="accent4">
                    <a:lumMod val="50000"/>
                  </a:schemeClr>
                </a:solidFill>
              </a:ln>
            </p:spPr>
            <p:txBody>
              <a:bodyPr wrap="square" rtlCol="0">
                <a:spAutoFit/>
              </a:bodyPr>
              <a:lstStyle/>
              <a:p>
                <a:pPr>
                  <a:lnSpc>
                    <a:spcPct val="114000"/>
                  </a:lnSpc>
                </a:pPr>
                <a:r>
                  <a:rPr lang="en-US" sz="2800" dirty="0">
                    <a:latin typeface="Times New Roman" panose="02020603050405020304" pitchFamily="18" charset="0"/>
                    <a:cs typeface="Times New Roman" panose="02020603050405020304" pitchFamily="18" charset="0"/>
                  </a:rPr>
                  <a:t>Periodic but chaotic behavior arises when a driving force is added to the system. The case shown demonstrates convergent limit cycles for </a:t>
                </a:r>
                <a14:m>
                  <m:oMath xmlns:m="http://schemas.openxmlformats.org/officeDocument/2006/math">
                    <m:sSub>
                      <m:sSubPr>
                        <m:ctrlPr>
                          <a:rPr lang="en-US" sz="2800" b="0" i="1" smtClean="0">
                            <a:latin typeface="Cambria Math" panose="02040503050406030204" pitchFamily="18" charset="0"/>
                            <a:cs typeface="Times New Roman" panose="02020603050405020304" pitchFamily="18" charset="0"/>
                          </a:rPr>
                        </m:ctrlPr>
                      </m:sSubPr>
                      <m:e>
                        <m:r>
                          <a:rPr lang="en-US" sz="2800" b="0" i="1" smtClean="0">
                            <a:latin typeface="Cambria Math" panose="02040503050406030204" pitchFamily="18" charset="0"/>
                            <a:cs typeface="Times New Roman" panose="02020603050405020304" pitchFamily="18" charset="0"/>
                          </a:rPr>
                          <m:t>𝜔</m:t>
                        </m:r>
                      </m:e>
                      <m:sub>
                        <m:r>
                          <a:rPr lang="en-US" sz="2800" b="0" i="1" smtClean="0">
                            <a:latin typeface="Cambria Math" panose="02040503050406030204" pitchFamily="18" charset="0"/>
                            <a:cs typeface="Times New Roman" panose="02020603050405020304" pitchFamily="18" charset="0"/>
                          </a:rPr>
                          <m:t>𝑑</m:t>
                        </m:r>
                      </m:sub>
                    </m:sSub>
                    <m:r>
                      <a:rPr lang="en-US" sz="2800" b="0" i="1" smtClean="0">
                        <a:latin typeface="Cambria Math" panose="02040503050406030204" pitchFamily="18" charset="0"/>
                        <a:cs typeface="Times New Roman" panose="02020603050405020304" pitchFamily="18" charset="0"/>
                      </a:rPr>
                      <m:t>=2</m:t>
                    </m:r>
                    <m:sSub>
                      <m:sSubPr>
                        <m:ctrlPr>
                          <a:rPr lang="en-US" sz="2800" b="0" i="1" smtClean="0">
                            <a:latin typeface="Cambria Math" panose="02040503050406030204" pitchFamily="18" charset="0"/>
                            <a:cs typeface="Times New Roman" panose="02020603050405020304" pitchFamily="18" charset="0"/>
                          </a:rPr>
                        </m:ctrlPr>
                      </m:sSubPr>
                      <m:e>
                        <m:r>
                          <a:rPr lang="en-US" sz="2800" b="0" i="1" smtClean="0">
                            <a:latin typeface="Cambria Math" panose="02040503050406030204" pitchFamily="18" charset="0"/>
                            <a:cs typeface="Times New Roman" panose="02020603050405020304" pitchFamily="18" charset="0"/>
                          </a:rPr>
                          <m:t>𝜔</m:t>
                        </m:r>
                      </m:e>
                      <m:sub>
                        <m:r>
                          <a:rPr lang="en-US" sz="2800" b="0" i="1" smtClean="0">
                            <a:latin typeface="Cambria Math" panose="02040503050406030204" pitchFamily="18" charset="0"/>
                            <a:cs typeface="Times New Roman" panose="02020603050405020304" pitchFamily="18" charset="0"/>
                          </a:rPr>
                          <m:t>0</m:t>
                        </m:r>
                      </m:sub>
                    </m:sSub>
                    <m:r>
                      <a:rPr lang="en-US" sz="2800" b="0" i="1" smtClean="0">
                        <a:latin typeface="Cambria Math" panose="02040503050406030204" pitchFamily="18" charset="0"/>
                        <a:cs typeface="Times New Roman" panose="02020603050405020304" pitchFamily="18" charset="0"/>
                      </a:rPr>
                      <m:t>=13.717</m:t>
                    </m:r>
                  </m:oMath>
                </a14:m>
                <a:r>
                  <a:rPr lang="en-US" sz="2800" dirty="0">
                    <a:latin typeface="Times New Roman" panose="02020603050405020304" pitchFamily="18" charset="0"/>
                    <a:cs typeface="Times New Roman" panose="02020603050405020304" pitchFamily="18" charset="0"/>
                  </a:rPr>
                  <a:t> and  </a:t>
                </a:r>
                <a14:m>
                  <m:oMath xmlns:m="http://schemas.openxmlformats.org/officeDocument/2006/math">
                    <m:r>
                      <a:rPr lang="en-US" sz="2800" b="0" i="1" smtClean="0">
                        <a:latin typeface="Cambria Math" panose="02040503050406030204" pitchFamily="18" charset="0"/>
                        <a:cs typeface="Times New Roman" panose="02020603050405020304" pitchFamily="18" charset="0"/>
                      </a:rPr>
                      <m:t>𝜅</m:t>
                    </m:r>
                    <m:r>
                      <a:rPr lang="en-US" sz="2800" b="0" i="1" smtClean="0">
                        <a:latin typeface="Cambria Math" panose="02040503050406030204" pitchFamily="18" charset="0"/>
                        <a:cs typeface="Times New Roman" panose="02020603050405020304" pitchFamily="18" charset="0"/>
                      </a:rPr>
                      <m:t>=0.178</m:t>
                    </m:r>
                  </m:oMath>
                </a14:m>
                <a:r>
                  <a:rPr lang="en-US" sz="2800" dirty="0">
                    <a:latin typeface="Times New Roman" panose="02020603050405020304" pitchFamily="18" charset="0"/>
                    <a:cs typeface="Times New Roman" panose="02020603050405020304" pitchFamily="18" charset="0"/>
                  </a:rPr>
                  <a:t>.</a:t>
                </a:r>
              </a:p>
            </p:txBody>
          </p:sp>
        </mc:Choice>
        <mc:Fallback>
          <p:sp>
            <p:nvSpPr>
              <p:cNvPr id="76" name="TextBox 75">
                <a:extLst>
                  <a:ext uri="{FF2B5EF4-FFF2-40B4-BE49-F238E27FC236}">
                    <a16:creationId xmlns:a16="http://schemas.microsoft.com/office/drawing/2014/main" id="{F1260E50-4786-944F-BA17-86E5B2535E4A}"/>
                  </a:ext>
                </a:extLst>
              </p:cNvPr>
              <p:cNvSpPr txBox="1">
                <a:spLocks noRot="1" noChangeAspect="1" noMove="1" noResize="1" noEditPoints="1" noAdjustHandles="1" noChangeArrowheads="1" noChangeShapeType="1" noTextEdit="1"/>
              </p:cNvSpPr>
              <p:nvPr/>
            </p:nvSpPr>
            <p:spPr>
              <a:xfrm>
                <a:off x="11640453" y="24192908"/>
                <a:ext cx="9893299" cy="1527341"/>
              </a:xfrm>
              <a:prstGeom prst="rect">
                <a:avLst/>
              </a:prstGeom>
              <a:blipFill>
                <a:blip r:embed="rId11"/>
                <a:stretch>
                  <a:fillRect l="-1280" t="-2459" r="-1536" b="-9016"/>
                </a:stretch>
              </a:blipFill>
              <a:ln>
                <a:solidFill>
                  <a:schemeClr val="accent4">
                    <a:lumMod val="50000"/>
                  </a:schemeClr>
                </a:solidFill>
              </a:ln>
            </p:spPr>
            <p:txBody>
              <a:bodyPr/>
              <a:lstStyle/>
              <a:p>
                <a:r>
                  <a:rPr lang="en-US">
                    <a:noFill/>
                  </a:rPr>
                  <a:t> </a:t>
                </a:r>
              </a:p>
            </p:txBody>
          </p:sp>
        </mc:Fallback>
      </mc:AlternateContent>
      <p:sp>
        <p:nvSpPr>
          <p:cNvPr id="104" name="TextBox 103">
            <a:extLst>
              <a:ext uri="{FF2B5EF4-FFF2-40B4-BE49-F238E27FC236}">
                <a16:creationId xmlns:a16="http://schemas.microsoft.com/office/drawing/2014/main" id="{B61135DA-16B9-DA47-BB6C-EFC97E7605A5}"/>
              </a:ext>
            </a:extLst>
          </p:cNvPr>
          <p:cNvSpPr txBox="1"/>
          <p:nvPr/>
        </p:nvSpPr>
        <p:spPr>
          <a:xfrm>
            <a:off x="21533752" y="24198461"/>
            <a:ext cx="9893302" cy="1515543"/>
          </a:xfrm>
          <a:prstGeom prst="rect">
            <a:avLst/>
          </a:prstGeom>
          <a:solidFill>
            <a:srgbClr val="EAEAEA"/>
          </a:solidFill>
          <a:ln>
            <a:solidFill>
              <a:schemeClr val="accent4">
                <a:lumMod val="50000"/>
              </a:schemeClr>
            </a:solidFill>
          </a:ln>
        </p:spPr>
        <p:txBody>
          <a:bodyPr wrap="square" rtlCol="0">
            <a:spAutoFit/>
          </a:bodyPr>
          <a:lstStyle/>
          <a:p>
            <a:pPr>
              <a:lnSpc>
                <a:spcPct val="113000"/>
              </a:lnSpc>
            </a:pPr>
            <a:r>
              <a:rPr lang="en-US" sz="2800" dirty="0">
                <a:latin typeface="Times New Roman" panose="02020603050405020304" pitchFamily="18" charset="0"/>
                <a:cs typeface="Times New Roman" panose="02020603050405020304" pitchFamily="18" charset="0"/>
              </a:rPr>
              <a:t>When the driving force is increased, the oscillations become aperiodic and the system becomes more chaotic.</a:t>
            </a:r>
          </a:p>
          <a:p>
            <a:pPr algn="just">
              <a:lnSpc>
                <a:spcPct val="113000"/>
              </a:lnSpc>
            </a:pPr>
            <a:endParaRPr lang="en-US" sz="2800" dirty="0">
              <a:latin typeface="Times New Roman" panose="02020603050405020304" pitchFamily="18" charset="0"/>
              <a:cs typeface="Times New Roman" panose="02020603050405020304" pitchFamily="18" charset="0"/>
            </a:endParaRPr>
          </a:p>
        </p:txBody>
      </p:sp>
      <p:pic>
        <p:nvPicPr>
          <p:cNvPr id="82" name="Picture 81">
            <a:extLst>
              <a:ext uri="{FF2B5EF4-FFF2-40B4-BE49-F238E27FC236}">
                <a16:creationId xmlns:a16="http://schemas.microsoft.com/office/drawing/2014/main" id="{2D5B3F94-353C-844A-BD68-AB0D53255333}"/>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2325333" y="8874002"/>
            <a:ext cx="18580100" cy="4978400"/>
          </a:xfrm>
          <a:prstGeom prst="rect">
            <a:avLst/>
          </a:prstGeom>
          <a:ln>
            <a:solidFill>
              <a:schemeClr val="accent4">
                <a:lumMod val="50000"/>
              </a:schemeClr>
            </a:solidFill>
          </a:ln>
        </p:spPr>
      </p:pic>
      <p:pic>
        <p:nvPicPr>
          <p:cNvPr id="106" name="Picture 105">
            <a:extLst>
              <a:ext uri="{FF2B5EF4-FFF2-40B4-BE49-F238E27FC236}">
                <a16:creationId xmlns:a16="http://schemas.microsoft.com/office/drawing/2014/main" id="{09DF4EDC-43B0-044F-A3EF-430D33843A43}"/>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2426933" y="17805752"/>
            <a:ext cx="18376900" cy="5016500"/>
          </a:xfrm>
          <a:prstGeom prst="rect">
            <a:avLst/>
          </a:prstGeom>
          <a:ln>
            <a:solidFill>
              <a:schemeClr val="accent4">
                <a:lumMod val="50000"/>
              </a:schemeClr>
            </a:solidFill>
          </a:ln>
        </p:spPr>
      </p:pic>
      <p:pic>
        <p:nvPicPr>
          <p:cNvPr id="110" name="Picture 109">
            <a:extLst>
              <a:ext uri="{FF2B5EF4-FFF2-40B4-BE49-F238E27FC236}">
                <a16:creationId xmlns:a16="http://schemas.microsoft.com/office/drawing/2014/main" id="{BE0521C2-8328-F949-8789-43F52803FA24}"/>
              </a:ext>
            </a:extLst>
          </p:cNvPr>
          <p:cNvPicPr>
            <a:picLocks noChangeAspect="1"/>
          </p:cNvPicPr>
          <p:nvPr/>
        </p:nvPicPr>
        <p:blipFill>
          <a:blip r:embed="rId14">
            <a:extLst>
              <a:ext uri="{28A0092B-C50C-407E-A947-70E740481C1C}">
                <a14:useLocalDpi xmlns:a14="http://schemas.microsoft.com/office/drawing/2010/main" val="0"/>
              </a:ext>
            </a:extLst>
          </a:blip>
          <a:srcRect/>
          <a:stretch/>
        </p:blipFill>
        <p:spPr>
          <a:xfrm>
            <a:off x="21533754" y="25787029"/>
            <a:ext cx="9893300" cy="6663616"/>
          </a:xfrm>
          <a:prstGeom prst="rect">
            <a:avLst/>
          </a:prstGeom>
          <a:ln>
            <a:solidFill>
              <a:schemeClr val="accent4">
                <a:lumMod val="50000"/>
              </a:schemeClr>
            </a:solidFill>
          </a:ln>
        </p:spPr>
      </p:pic>
      <p:pic>
        <p:nvPicPr>
          <p:cNvPr id="112" name="Picture 111">
            <a:extLst>
              <a:ext uri="{FF2B5EF4-FFF2-40B4-BE49-F238E27FC236}">
                <a16:creationId xmlns:a16="http://schemas.microsoft.com/office/drawing/2014/main" id="{579C83CC-4DE6-7549-878A-9F75D65ADC79}"/>
              </a:ext>
            </a:extLst>
          </p:cNvPr>
          <p:cNvPicPr>
            <a:picLocks noChangeAspect="1"/>
          </p:cNvPicPr>
          <p:nvPr/>
        </p:nvPicPr>
        <p:blipFill>
          <a:blip r:embed="rId15">
            <a:extLst>
              <a:ext uri="{28A0092B-C50C-407E-A947-70E740481C1C}">
                <a14:useLocalDpi xmlns:a14="http://schemas.microsoft.com/office/drawing/2010/main" val="0"/>
              </a:ext>
            </a:extLst>
          </a:blip>
          <a:srcRect/>
          <a:stretch/>
        </p:blipFill>
        <p:spPr>
          <a:xfrm>
            <a:off x="11640454" y="25787029"/>
            <a:ext cx="9893300" cy="6663616"/>
          </a:xfrm>
          <a:prstGeom prst="rect">
            <a:avLst/>
          </a:prstGeom>
          <a:ln>
            <a:solidFill>
              <a:schemeClr val="accent4">
                <a:lumMod val="50000"/>
              </a:schemeClr>
            </a:solidFill>
          </a:ln>
        </p:spPr>
      </p:pic>
      <p:pic>
        <p:nvPicPr>
          <p:cNvPr id="9" name="Picture 8">
            <a:extLst>
              <a:ext uri="{FF2B5EF4-FFF2-40B4-BE49-F238E27FC236}">
                <a16:creationId xmlns:a16="http://schemas.microsoft.com/office/drawing/2014/main" id="{5361F8D2-D58B-B149-9C38-21958D9743E2}"/>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410" y="19531682"/>
            <a:ext cx="7386587" cy="5143832"/>
          </a:xfrm>
          <a:prstGeom prst="rect">
            <a:avLst/>
          </a:prstGeom>
        </p:spPr>
      </p:pic>
      <p:pic>
        <p:nvPicPr>
          <p:cNvPr id="11" name="Picture 10">
            <a:extLst>
              <a:ext uri="{FF2B5EF4-FFF2-40B4-BE49-F238E27FC236}">
                <a16:creationId xmlns:a16="http://schemas.microsoft.com/office/drawing/2014/main" id="{3B9276C2-729A-3345-A6B5-8F505E974F9C}"/>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67223" y="24243678"/>
            <a:ext cx="7449189" cy="5187426"/>
          </a:xfrm>
          <a:prstGeom prst="rect">
            <a:avLst/>
          </a:prstGeom>
        </p:spPr>
      </p:pic>
      <p:pic>
        <p:nvPicPr>
          <p:cNvPr id="114" name="Picture 113">
            <a:extLst>
              <a:ext uri="{FF2B5EF4-FFF2-40B4-BE49-F238E27FC236}">
                <a16:creationId xmlns:a16="http://schemas.microsoft.com/office/drawing/2014/main" id="{38198F86-7A8D-2043-8771-1C55AFCC9EB9}"/>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33988105" y="7994476"/>
            <a:ext cx="8851392" cy="5885561"/>
          </a:xfrm>
          <a:prstGeom prst="rect">
            <a:avLst/>
          </a:prstGeom>
          <a:ln>
            <a:solidFill>
              <a:schemeClr val="accent4">
                <a:lumMod val="50000"/>
              </a:schemeClr>
            </a:solidFill>
          </a:ln>
        </p:spPr>
      </p:pic>
    </p:spTree>
    <p:extLst>
      <p:ext uri="{BB962C8B-B14F-4D97-AF65-F5344CB8AC3E}">
        <p14:creationId xmlns:p14="http://schemas.microsoft.com/office/powerpoint/2010/main" val="783191702"/>
      </p:ext>
    </p:extLst>
  </p:cSld>
  <p:clrMapOvr>
    <a:masterClrMapping/>
  </p:clrMapOvr>
</p:sld>
</file>

<file path=ppt/theme/theme1.xml><?xml version="1.0" encoding="utf-8"?>
<a:theme xmlns:a="http://schemas.openxmlformats.org/drawingml/2006/main" name="36x48-Templa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Without guide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Office Them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36x48-Template-V2b</Template>
  <TotalTime>4883</TotalTime>
  <Words>457</Words>
  <Application>Microsoft Macintosh PowerPoint</Application>
  <PresentationFormat>Custom</PresentationFormat>
  <Paragraphs>34</Paragraphs>
  <Slides>1</Slides>
  <Notes>1</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1</vt:i4>
      </vt:variant>
    </vt:vector>
  </HeadingPairs>
  <TitlesOfParts>
    <vt:vector size="11" baseType="lpstr">
      <vt:lpstr>Arial</vt:lpstr>
      <vt:lpstr>Arial Black</vt:lpstr>
      <vt:lpstr>Calibri</vt:lpstr>
      <vt:lpstr>Calibri Light</vt:lpstr>
      <vt:lpstr>Cambria Math</vt:lpstr>
      <vt:lpstr>Times New Roman</vt:lpstr>
      <vt:lpstr>Trebuchet MS</vt:lpstr>
      <vt:lpstr>36x48-Template</vt:lpstr>
      <vt:lpstr>Without guides</vt:lpstr>
      <vt:lpstr>Office Theme</vt:lpstr>
      <vt:lpstr>PowerPoint Presentation</vt:lpstr>
    </vt:vector>
  </TitlesOfParts>
  <Manager>A. Kotoulas</Manager>
  <Company>Canterbury Media Services, Inc.</Company>
  <LinksUpToDate>false</LinksUpToDate>
  <SharedDoc>false</SharedDoc>
  <HyperlinkBase>https://www.posterpresentations.com/free-poster-templates.html</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36x48 PowerPoint Presentation</dc:title>
  <dc:subject>Research poster presentation template</dc:subject>
  <dc:creator>PosterPresentations.com</dc:creator>
  <cp:keywords>36x48 Powerpoint poster template, scientific poster template, research poster template</cp:keywords>
  <dc:description>This template is the property of PosterPresentations.com. You are free to modify and print the template as needed, as long as the PosterPresentations.com watermark at the bottom left of the page is visible. Call us if you need help with this poster template. 1-866-649-3004 (c)PosterPresentations.com</dc:description>
  <cp:lastModifiedBy>Lucas Baralt Nazario</cp:lastModifiedBy>
  <cp:revision>137</cp:revision>
  <dcterms:created xsi:type="dcterms:W3CDTF">2012-02-03T19:11:35Z</dcterms:created>
  <dcterms:modified xsi:type="dcterms:W3CDTF">2019-12-03T04:07:11Z</dcterms:modified>
  <cp:category>Research poster templates</cp:category>
</cp:coreProperties>
</file>