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70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4" autoAdjust="0"/>
    <p:restoredTop sz="94646" autoAdjust="0"/>
  </p:normalViewPr>
  <p:slideViewPr>
    <p:cSldViewPr snapToGrid="0" snapToObjects="1" showGuides="1">
      <p:cViewPr>
        <p:scale>
          <a:sx n="28" d="100"/>
          <a:sy n="28" d="100"/>
        </p:scale>
        <p:origin x="496" y="-111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F1D65-88FA-B345-95F8-A8FCF199D2AD}" type="datetimeFigureOut">
              <a:rPr lang="en-US" smtClean="0"/>
              <a:t>11/30/19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70598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F1D65-88FA-B345-95F8-A8FCF199D2AD}" type="datetimeFigureOut">
              <a:rPr lang="en-US" smtClean="0"/>
              <a:t>11/30/19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8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F1D65-88FA-B345-95F8-A8FCF199D2AD}" type="datetimeFigureOut">
              <a:rPr lang="en-US" smtClean="0"/>
              <a:t>11/30/19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21285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63643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400317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37100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84069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8332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83757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54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69443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2728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243320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F1D65-88FA-B345-95F8-A8FCF199D2AD}" type="datetimeFigureOut">
              <a:rPr lang="en-US" smtClean="0"/>
              <a:t>11/30/19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307214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F1D65-88FA-B345-95F8-A8FCF199D2AD}" type="datetimeFigureOut">
              <a:rPr lang="en-US" smtClean="0"/>
              <a:t>11/30/19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E7439-91E9-BB46-8CA0-F613ED55B1D2}" type="slidenum">
              <a:rPr lang="en-US" smtClean="0"/>
              <a:t>‹#›</a:t>
            </a:fld>
            <a:endParaRPr lang="en-US"/>
          </a:p>
        </p:txBody>
      </p:sp>
    </p:spTree>
    <p:extLst>
      <p:ext uri="{BB962C8B-B14F-4D97-AF65-F5344CB8AC3E}">
        <p14:creationId xmlns:p14="http://schemas.microsoft.com/office/powerpoint/2010/main" val="16815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8.xml"/><Relationship Id="rId21" Type="http://schemas.openxmlformats.org/officeDocument/2006/relationships/image" Target="../media/image7.png"/><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image" Target="../media/image5.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81"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94" r:id="rId3"/>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11/30/19</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graphicFrame>
        <p:nvGraphicFramePr>
          <p:cNvPr id="7" name="Table 6">
            <a:extLst>
              <a:ext uri="{FF2B5EF4-FFF2-40B4-BE49-F238E27FC236}">
                <a16:creationId xmlns:a16="http://schemas.microsoft.com/office/drawing/2014/main" id="{CC8D8C75-1C0C-B340-BBFA-AB0F9F5B1EC2}"/>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B283C176-7151-054C-B81E-AB2B8C8DBCE3}"/>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7740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6000">
              <a:srgbClr val="A0A0A0"/>
            </a:gs>
            <a:gs pos="64000">
              <a:srgbClr val="BBBBBB"/>
            </a:gs>
            <a:gs pos="0">
              <a:schemeClr val="accent1">
                <a:lumMod val="40000"/>
                <a:lumOff val="60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9276C2-729A-3345-A6B5-8F505E974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76132"/>
            <a:ext cx="7449189" cy="5187426"/>
          </a:xfrm>
          <a:prstGeom prst="rect">
            <a:avLst/>
          </a:prstGeom>
        </p:spPr>
      </p:pic>
      <p:pic>
        <p:nvPicPr>
          <p:cNvPr id="9" name="Picture 8">
            <a:extLst>
              <a:ext uri="{FF2B5EF4-FFF2-40B4-BE49-F238E27FC236}">
                <a16:creationId xmlns:a16="http://schemas.microsoft.com/office/drawing/2014/main" id="{5361F8D2-D58B-B149-9C38-21958D974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79427"/>
            <a:ext cx="7386587" cy="5143832"/>
          </a:xfrm>
          <a:prstGeom prst="rect">
            <a:avLst/>
          </a:prstGeom>
        </p:spPr>
      </p:pic>
      <mc:AlternateContent xmlns:mc="http://schemas.openxmlformats.org/markup-compatibility/2006">
        <mc:Choice xmlns:a14="http://schemas.microsoft.com/office/drawing/2010/main" Requires="a14">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1687491"/>
              </a:xfrm>
            </p:spPr>
            <p:txBody>
              <a:bodyPr/>
              <a:lstStyle/>
              <a:p>
                <a:pPr>
                  <a:lnSpc>
                    <a:spcPct val="150000"/>
                  </a:lnSpc>
                </a:pPr>
                <a:r>
                  <a:rPr lang="en-US" dirty="0"/>
                  <a:t>The equation of motion for the pendulum</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𝜙</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𝜔</m:t>
                          </m:r>
                        </m:e>
                        <m:sub>
                          <m:r>
                            <a:rPr lang="en-US" b="0" i="1" smtClean="0">
                              <a:latin typeface="Cambria Math" panose="02040503050406030204" pitchFamily="18" charset="0"/>
                            </a:rPr>
                            <m:t>0</m:t>
                          </m:r>
                        </m:sub>
                        <m:sup>
                          <m:r>
                            <a:rPr lang="en-US" b="0" i="1" smtClean="0">
                              <a:latin typeface="Cambria Math" panose="02040503050406030204" pitchFamily="18" charset="0"/>
                            </a:rPr>
                            <m:t>2</m:t>
                          </m:r>
                        </m:sup>
                      </m:sSubSup>
                      <m:r>
                        <m:rPr>
                          <m:nor/>
                        </m:rPr>
                        <a:rPr lang="en-US" b="0" i="0" smtClean="0">
                          <a:latin typeface="Cambria Math" panose="02040503050406030204" pitchFamily="18" charset="0"/>
                        </a:rPr>
                        <m:t>sin</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 −2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𝜒</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𝜙</m:t>
                          </m:r>
                        </m:e>
                      </m:acc>
                      <m:r>
                        <a:rPr lang="en-US" b="0" i="1" smtClean="0">
                          <a:latin typeface="Cambria Math" panose="02040503050406030204" pitchFamily="18" charset="0"/>
                        </a:rPr>
                        <m:t>+</m:t>
                      </m:r>
                      <m:r>
                        <a:rPr lang="en-US" b="0" i="1" smtClean="0">
                          <a:latin typeface="Cambria Math" panose="02040503050406030204" pitchFamily="18" charset="0"/>
                        </a:rPr>
                        <m:t>𝜂</m:t>
                      </m:r>
                      <m:r>
                        <m:rPr>
                          <m:nor/>
                        </m:rPr>
                        <a:rPr lang="en-US" b="0" i="0" smtClean="0">
                          <a:latin typeface="Cambria Math" panose="02040503050406030204" pitchFamily="18" charset="0"/>
                        </a:rPr>
                        <m:t>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𝑑</m:t>
                          </m:r>
                        </m:sub>
                      </m:s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oMath>
                  </m:oMathPara>
                </a14:m>
                <a:endParaRPr lang="en-US" dirty="0"/>
              </a:p>
            </p:txBody>
          </p:sp>
        </mc:Choice>
        <mc:Fallback>
          <p:sp>
            <p:nvSpPr>
              <p:cNvPr id="87" name="Text Placeholder 86">
                <a:extLst>
                  <a:ext uri="{FF2B5EF4-FFF2-40B4-BE49-F238E27FC236}">
                    <a16:creationId xmlns:a16="http://schemas.microsoft.com/office/drawing/2014/main" id="{B51B601C-AA87-C448-96E5-5B6D1C8B4249}"/>
                  </a:ext>
                </a:extLst>
              </p:cNvPr>
              <p:cNvSpPr>
                <a:spLocks noGrp="1" noRot="1" noChangeAspect="1" noMove="1" noResize="1" noEditPoints="1" noAdjustHandles="1" noChangeArrowheads="1" noChangeShapeType="1" noTextEdit="1"/>
              </p:cNvSpPr>
              <p:nvPr>
                <p:ph type="body" sz="quarter" idx="10"/>
              </p:nvPr>
            </p:nvSpPr>
            <p:spPr>
              <a:xfrm>
                <a:off x="459674" y="6378481"/>
                <a:ext cx="10056813" cy="1687491"/>
              </a:xfrm>
              <a:blipFill>
                <a:blip r:embed="rId4"/>
                <a:stretch>
                  <a:fillRect/>
                </a:stretch>
              </a:blipFill>
            </p:spPr>
            <p:txBody>
              <a:bodyPr/>
              <a:lstStyle/>
              <a:p>
                <a:r>
                  <a:rPr lang="en-US">
                    <a:noFill/>
                  </a:rPr>
                  <a:t> </a:t>
                </a:r>
              </a:p>
            </p:txBody>
          </p:sp>
        </mc:Fallback>
      </mc:AlternateContent>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u="none"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77825" y="14240982"/>
            <a:ext cx="10050462" cy="697106"/>
          </a:xfrm>
        </p:spPr>
        <p:txBody>
          <a:bodyPr/>
          <a:lstStyle/>
          <a:p>
            <a:r>
              <a:rPr lang="en-US" u="none" dirty="0"/>
              <a:t>Three Main Cases</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45049" y="6320483"/>
            <a:ext cx="20974054" cy="807891"/>
          </a:xfrm>
        </p:spPr>
        <p:txBody>
          <a:bodyPr/>
          <a:lstStyle/>
          <a:p>
            <a:r>
              <a:rPr lang="en-US" dirty="0"/>
              <a:t>l</a:t>
            </a:r>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a:xfrm>
            <a:off x="11460162" y="5623377"/>
            <a:ext cx="20974055" cy="697106"/>
          </a:xfrm>
        </p:spPr>
        <p:txBody>
          <a:bodyPr/>
          <a:lstStyle/>
          <a:p>
            <a:r>
              <a:rPr lang="en-US" u="none" dirty="0"/>
              <a:t>The Simple Harmonic Oscillator</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p:txBody>
          <a:bodyPr/>
          <a:lstStyle/>
          <a:p>
            <a:endParaRPr lang="en-US"/>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p:txBody>
          <a:bodyPr/>
          <a:lstStyle/>
          <a:p>
            <a:endParaRPr lang="en-US"/>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p:txBody>
          <a:bodyPr/>
          <a:lstStyle/>
          <a:p>
            <a:endParaRPr lang="en-US"/>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p:txBody>
          <a:bodyPr/>
          <a:lstStyle/>
          <a:p>
            <a:endParaRPr lang="en-US"/>
          </a:p>
        </p:txBody>
      </p:sp>
      <mc:AlternateContent xmlns:mc="http://schemas.openxmlformats.org/markup-compatibility/2006">
        <mc:Choice xmlns:a14="http://schemas.microsoft.com/office/drawing/2010/main" Requires="a14">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056813" cy="15025694"/>
              </a:xfrm>
            </p:spPr>
            <p:txBody>
              <a:bodyPr/>
              <a:lstStyle/>
              <a:p>
                <a:pPr>
                  <a:lnSpc>
                    <a:spcPct val="100000"/>
                  </a:lnSpc>
                </a:pPr>
                <a:r>
                  <a:rPr lang="en-US" dirty="0"/>
                  <a:t>In this project, I will explore how </a:t>
                </a:r>
                <a:r>
                  <a:rPr lang="en-US" dirty="0" err="1"/>
                  <a:t>anharmonic</a:t>
                </a:r>
                <a:r>
                  <a:rPr lang="en-US" dirty="0"/>
                  <a:t> and chaotic behavior progressively arises in pendulum dynamics by simulating the above differential equation. I will do this by manipulating the frictional and driving force parameters, </a:t>
                </a:r>
                <a14:m>
                  <m:oMath xmlns:m="http://schemas.openxmlformats.org/officeDocument/2006/math">
                    <m:r>
                      <a:rPr lang="en-US" i="1">
                        <a:latin typeface="Cambria Math" panose="02040503050406030204" pitchFamily="18" charset="0"/>
                      </a:rPr>
                      <m:t>𝜒</m:t>
                    </m:r>
                    <m:r>
                      <a:rPr lang="en-US" b="0" i="1" smtClean="0">
                        <a:latin typeface="Cambria Math" panose="02040503050406030204" pitchFamily="18" charset="0"/>
                      </a:rPr>
                      <m:t>,  </m:t>
                    </m:r>
                    <m:r>
                      <a:rPr lang="en-US" b="0" i="1" smtClean="0">
                        <a:latin typeface="Cambria Math" panose="02040503050406030204" pitchFamily="18" charset="0"/>
                      </a:rPr>
                      <m:t>𝜂</m:t>
                    </m:r>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𝑑</m:t>
                        </m:r>
                      </m:sub>
                    </m:sSub>
                  </m:oMath>
                </a14:m>
                <a:r>
                  <a:rPr lang="en-US" dirty="0"/>
                  <a:t> for a fixed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oMath>
                </a14:m>
                <a:r>
                  <a:rPr lang="en-US" dirty="0"/>
                  <a:t>. </a:t>
                </a:r>
              </a:p>
              <a:p>
                <a:pPr marL="514350" indent="-514350">
                  <a:lnSpc>
                    <a:spcPct val="100000"/>
                  </a:lnSpc>
                  <a:buFont typeface="+mj-lt"/>
                  <a:buAutoNum type="romanUcPeriod"/>
                </a:pPr>
                <a:r>
                  <a:rPr lang="en-US" dirty="0"/>
                  <a:t>Simple Harmonic Oscillator:</a:t>
                </a:r>
                <a:endParaRPr lang="en-US" b="0" i="1" dirty="0">
                  <a:solidFill>
                    <a:schemeClr val="accent5">
                      <a:lumMod val="50000"/>
                    </a:schemeClr>
                  </a:solidFill>
                  <a:latin typeface="Cambria Math" panose="02040503050406030204" pitchFamily="18" charset="0"/>
                </a:endParaRPr>
              </a:p>
              <a:p>
                <a:pPr>
                  <a:lnSpc>
                    <a:spcPct val="100000"/>
                  </a:lnSpc>
                </a:pPr>
                <a:endParaRPr lang="en-US" b="0" i="1" dirty="0">
                  <a:solidFill>
                    <a:schemeClr val="accent5">
                      <a:lumMod val="50000"/>
                    </a:schemeClr>
                  </a:solidFill>
                  <a:latin typeface="Cambria Math" panose="02040503050406030204" pitchFamily="18" charset="0"/>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800" b="0" i="1" dirty="0" smtClean="0">
                              <a:solidFill>
                                <a:schemeClr val="accent5">
                                  <a:lumMod val="50000"/>
                                </a:schemeClr>
                              </a:solidFill>
                              <a:latin typeface="Cambria Math" panose="02040503050406030204" pitchFamily="18" charset="0"/>
                            </a:rPr>
                          </m:ctrlPr>
                        </m:accPr>
                        <m:e>
                          <m:r>
                            <a:rPr lang="en-US" sz="2800" b="0" i="1" dirty="0" smtClean="0">
                              <a:solidFill>
                                <a:schemeClr val="accent5">
                                  <a:lumMod val="50000"/>
                                </a:schemeClr>
                              </a:solidFill>
                              <a:latin typeface="Cambria Math" panose="02040503050406030204" pitchFamily="18" charset="0"/>
                            </a:rPr>
                            <m:t>𝜙</m:t>
                          </m:r>
                        </m:e>
                      </m:acc>
                      <m:r>
                        <a:rPr lang="en-US" sz="2800" b="0" i="1" dirty="0" smtClean="0">
                          <a:solidFill>
                            <a:schemeClr val="accent5">
                              <a:lumMod val="50000"/>
                            </a:schemeClr>
                          </a:solidFill>
                          <a:latin typeface="Cambria Math" panose="02040503050406030204" pitchFamily="18" charset="0"/>
                        </a:rPr>
                        <m:t>=−</m:t>
                      </m:r>
                      <m:sSubSup>
                        <m:sSubSupPr>
                          <m:ctrlPr>
                            <a:rPr lang="en-US" sz="2800" b="0" i="1" dirty="0" smtClean="0">
                              <a:solidFill>
                                <a:schemeClr val="accent5">
                                  <a:lumMod val="50000"/>
                                </a:schemeClr>
                              </a:solidFill>
                              <a:latin typeface="Cambria Math" panose="02040503050406030204" pitchFamily="18" charset="0"/>
                            </a:rPr>
                          </m:ctrlPr>
                        </m:sSubSupPr>
                        <m:e>
                          <m:r>
                            <a:rPr lang="en-US" sz="2800" b="0" i="1" dirty="0" smtClean="0">
                              <a:solidFill>
                                <a:schemeClr val="accent5">
                                  <a:lumMod val="50000"/>
                                </a:schemeClr>
                              </a:solidFill>
                              <a:latin typeface="Cambria Math" panose="02040503050406030204" pitchFamily="18" charset="0"/>
                            </a:rPr>
                            <m:t>𝜔</m:t>
                          </m:r>
                        </m:e>
                        <m:sub>
                          <m:r>
                            <a:rPr lang="en-US" sz="2800" b="0" i="1" dirty="0" smtClean="0">
                              <a:solidFill>
                                <a:schemeClr val="accent5">
                                  <a:lumMod val="50000"/>
                                </a:schemeClr>
                              </a:solidFill>
                              <a:latin typeface="Cambria Math" panose="02040503050406030204" pitchFamily="18" charset="0"/>
                            </a:rPr>
                            <m:t>0</m:t>
                          </m:r>
                        </m:sub>
                        <m:sup>
                          <m:r>
                            <a:rPr lang="en-US" sz="2800" b="0" i="1" dirty="0" smtClean="0">
                              <a:solidFill>
                                <a:schemeClr val="accent5">
                                  <a:lumMod val="50000"/>
                                </a:schemeClr>
                              </a:solidFill>
                              <a:latin typeface="Cambria Math" panose="02040503050406030204" pitchFamily="18" charset="0"/>
                            </a:rPr>
                            <m:t>2</m:t>
                          </m:r>
                        </m:sup>
                      </m:sSubSup>
                      <m:r>
                        <a:rPr lang="en-US" sz="2800" b="0" i="1" dirty="0" smtClean="0">
                          <a:solidFill>
                            <a:schemeClr val="accent5">
                              <a:lumMod val="50000"/>
                            </a:schemeClr>
                          </a:solidFill>
                          <a:latin typeface="Cambria Math" panose="02040503050406030204" pitchFamily="18" charset="0"/>
                        </a:rPr>
                        <m:t>𝜙</m:t>
                      </m:r>
                      <m:r>
                        <a:rPr lang="en-US" sz="2800" b="0" i="1" dirty="0" smtClean="0">
                          <a:solidFill>
                            <a:schemeClr val="accent5">
                              <a:lumMod val="50000"/>
                            </a:schemeClr>
                          </a:solidFill>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dirty="0" smtClean="0">
                              <a:solidFill>
                                <a:schemeClr val="accent5">
                                  <a:lumMod val="50000"/>
                                </a:schemeClr>
                              </a:solidFill>
                              <a:latin typeface="Cambria Math" panose="02040503050406030204" pitchFamily="18" charset="0"/>
                            </a:rPr>
                          </m:ctrlPr>
                        </m:accPr>
                        <m:e>
                          <m:r>
                            <a:rPr lang="en-US" sz="2800" b="0" i="1" dirty="0" smtClean="0">
                              <a:solidFill>
                                <a:schemeClr val="accent5">
                                  <a:lumMod val="50000"/>
                                </a:schemeClr>
                              </a:solidFill>
                              <a:latin typeface="Cambria Math" panose="02040503050406030204" pitchFamily="18" charset="0"/>
                            </a:rPr>
                            <m:t>𝜙</m:t>
                          </m:r>
                        </m:e>
                      </m:acc>
                      <m:r>
                        <a:rPr lang="en-US" sz="2800" b="0" i="1" dirty="0" smtClean="0">
                          <a:solidFill>
                            <a:schemeClr val="accent5">
                              <a:lumMod val="50000"/>
                            </a:schemeClr>
                          </a:solidFill>
                          <a:latin typeface="Cambria Math" panose="02040503050406030204" pitchFamily="18" charset="0"/>
                        </a:rPr>
                        <m:t> </m:t>
                      </m:r>
                      <m:d>
                        <m:dPr>
                          <m:ctrlPr>
                            <a:rPr lang="en-US" sz="2800" b="0" i="1" dirty="0" smtClean="0">
                              <a:solidFill>
                                <a:schemeClr val="accent5">
                                  <a:lumMod val="50000"/>
                                </a:schemeClr>
                              </a:solidFill>
                              <a:latin typeface="Cambria Math" panose="02040503050406030204" pitchFamily="18" charset="0"/>
                            </a:rPr>
                          </m:ctrlPr>
                        </m:dPr>
                        <m:e>
                          <m:r>
                            <a:rPr lang="en-US" sz="2800" b="0" i="1" dirty="0" smtClean="0">
                              <a:solidFill>
                                <a:schemeClr val="accent5">
                                  <a:lumMod val="50000"/>
                                </a:schemeClr>
                              </a:solidFill>
                              <a:latin typeface="Cambria Math" panose="02040503050406030204" pitchFamily="18" charset="0"/>
                            </a:rPr>
                            <m:t>1</m:t>
                          </m:r>
                        </m:e>
                      </m:d>
                    </m:oMath>
                  </m:oMathPara>
                </a14:m>
                <a:br>
                  <a:rPr lang="en-US" sz="2800" dirty="0">
                    <a:solidFill>
                      <a:schemeClr val="accent5">
                        <a:lumMod val="50000"/>
                      </a:schemeClr>
                    </a:solidFill>
                  </a:rPr>
                </a:br>
                <a:endParaRPr lang="en-US" sz="2800" dirty="0">
                  <a:solidFill>
                    <a:schemeClr val="accent5">
                      <a:lumMod val="50000"/>
                    </a:schemeClr>
                  </a:solidFill>
                </a:endParaRPr>
              </a:p>
              <a:p>
                <a:pPr>
                  <a:lnSpc>
                    <a:spcPct val="100000"/>
                  </a:lnSpc>
                </a:pPr>
                <a:br>
                  <a:rPr lang="en-US" dirty="0"/>
                </a:br>
                <a:br>
                  <a:rPr lang="en-US" dirty="0">
                    <a:solidFill>
                      <a:schemeClr val="accent5">
                        <a:lumMod val="50000"/>
                      </a:schemeClr>
                    </a:solidFill>
                  </a:rPr>
                </a:br>
                <a:endParaRPr lang="en-US" dirty="0">
                  <a:solidFill>
                    <a:schemeClr val="accent5">
                      <a:lumMod val="50000"/>
                    </a:schemeClr>
                  </a:solidFill>
                </a:endParaRPr>
              </a:p>
              <a:p>
                <a:pPr marL="514350" indent="-514350">
                  <a:lnSpc>
                    <a:spcPct val="100000"/>
                  </a:lnSpc>
                  <a:buFont typeface="+mj-lt"/>
                  <a:buAutoNum type="romanUcPeriod" startAt="2"/>
                </a:pPr>
                <a:r>
                  <a:rPr lang="en-US" dirty="0" err="1">
                    <a:solidFill>
                      <a:schemeClr val="accent5">
                        <a:lumMod val="50000"/>
                      </a:schemeClr>
                    </a:solidFill>
                  </a:rPr>
                  <a:t>Anharmonic</a:t>
                </a:r>
                <a:r>
                  <a:rPr lang="en-US" dirty="0">
                    <a:solidFill>
                      <a:schemeClr val="accent5">
                        <a:lumMod val="50000"/>
                      </a:schemeClr>
                    </a:solidFill>
                  </a:rPr>
                  <a:t> Oscillator:</a:t>
                </a:r>
                <a:br>
                  <a:rPr lang="en-US" dirty="0">
                    <a:solidFill>
                      <a:schemeClr val="accent5">
                        <a:lumMod val="50000"/>
                      </a:schemeClr>
                    </a:solidFill>
                  </a:rPr>
                </a:br>
                <a:endParaRPr lang="en-US" dirty="0">
                  <a:solidFill>
                    <a:schemeClr val="accent5">
                      <a:lumMod val="50000"/>
                    </a:schemeClr>
                  </a:solidFill>
                </a:endParaRPr>
              </a:p>
              <a:p>
                <a:pPr>
                  <a:lnSpc>
                    <a:spcPct val="100000"/>
                  </a:lnSpc>
                </a:pPr>
                <a14:m>
                  <m:oMathPara xmlns:m="http://schemas.openxmlformats.org/officeDocument/2006/math">
                    <m:oMathParaPr>
                      <m:jc m:val="right"/>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𝜙</m:t>
                          </m:r>
                        </m:e>
                      </m:acc>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0</m:t>
                          </m:r>
                        </m:sub>
                        <m:sup>
                          <m:r>
                            <a:rPr lang="en-US" sz="2800" b="0" i="1" dirty="0" smtClean="0">
                              <a:latin typeface="Cambria Math" panose="02040503050406030204" pitchFamily="18" charset="0"/>
                            </a:rPr>
                            <m:t>2</m:t>
                          </m:r>
                        </m:sup>
                      </m:sSubSup>
                      <m:r>
                        <m:rPr>
                          <m:nor/>
                        </m:rPr>
                        <a:rPr lang="en-US" sz="2800" b="0" i="0" dirty="0" smtClean="0">
                          <a:latin typeface="Cambria Math" panose="02040503050406030204" pitchFamily="18" charset="0"/>
                        </a:rPr>
                        <m:t>sin</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𝜙</m:t>
                          </m:r>
                        </m:e>
                      </m:d>
                      <m:r>
                        <a:rPr lang="en-US" sz="2800" b="0" i="1" dirty="0" smtClean="0">
                          <a:latin typeface="Cambria Math" panose="02040503050406030204" pitchFamily="18" charset="0"/>
                        </a:rPr>
                        <m:t>−</m:t>
                      </m:r>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𝜙</m:t>
                          </m:r>
                        </m:e>
                      </m:acc>
                      <m:r>
                        <a:rPr lang="en-US" sz="2800" b="0" i="1" dirty="0" smtClean="0">
                          <a:latin typeface="Cambria Math" panose="02040503050406030204" pitchFamily="18" charset="0"/>
                        </a:rPr>
                        <m:t>  </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2</m:t>
                          </m:r>
                        </m:e>
                      </m:d>
                    </m:oMath>
                  </m:oMathPara>
                </a14:m>
                <a:br>
                  <a:rPr lang="en-US" sz="2800" i="1" dirty="0">
                    <a:latin typeface="Cambria Math" panose="02040503050406030204" pitchFamily="18" charset="0"/>
                  </a:rPr>
                </a:br>
                <a:endParaRPr lang="en-US" sz="2800" i="1" dirty="0">
                  <a:latin typeface="Cambria Math" panose="02040503050406030204" pitchFamily="18" charset="0"/>
                </a:endParaRPr>
              </a:p>
              <a:p>
                <a:pPr>
                  <a:lnSpc>
                    <a:spcPct val="100000"/>
                  </a:lnSpc>
                </a:pPr>
                <a:endParaRPr lang="en-US" sz="2800" i="1" dirty="0">
                  <a:latin typeface="Cambria Math" panose="02040503050406030204" pitchFamily="18" charset="0"/>
                </a:endParaRPr>
              </a:p>
              <a:p>
                <a:pPr>
                  <a:lnSpc>
                    <a:spcPct val="100000"/>
                  </a:lnSpc>
                </a:pPr>
                <a:endParaRPr lang="en-US" sz="2800" i="1" dirty="0">
                  <a:latin typeface="Cambria Math" panose="02040503050406030204" pitchFamily="18" charset="0"/>
                </a:endParaRPr>
              </a:p>
              <a:p>
                <a:pPr marL="514350" indent="-514350">
                  <a:lnSpc>
                    <a:spcPct val="100000"/>
                  </a:lnSpc>
                  <a:buFont typeface="+mj-lt"/>
                  <a:buAutoNum type="romanUcPeriod" startAt="3"/>
                </a:pPr>
                <a:r>
                  <a:rPr lang="en-US" dirty="0">
                    <a:latin typeface="Cambria Math" panose="02040503050406030204" pitchFamily="18" charset="0"/>
                  </a:rPr>
                  <a:t>Chaotic Oscillator:</a:t>
                </a:r>
                <a:br>
                  <a:rPr lang="en-US" dirty="0">
                    <a:latin typeface="Cambria Math" panose="02040503050406030204" pitchFamily="18" charset="0"/>
                  </a:rPr>
                </a:br>
                <a:endParaRPr lang="en-US" dirty="0">
                  <a:latin typeface="Cambria Math" panose="02040503050406030204" pitchFamily="18" charset="0"/>
                </a:endParaRPr>
              </a:p>
              <a:p>
                <a:pPr algn="r">
                  <a:lnSpc>
                    <a:spcPct val="100000"/>
                  </a:lnSpc>
                </a:pPr>
                <a14:m>
                  <m:oMathPara xmlns:m="http://schemas.openxmlformats.org/officeDocument/2006/math">
                    <m:oMathParaPr>
                      <m:jc m:val="righ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𝜙</m:t>
                          </m:r>
                        </m:e>
                      </m:acc>
                      <m:r>
                        <a:rPr lang="en-US" sz="2800" i="1">
                          <a:latin typeface="Cambria Math" panose="02040503050406030204" pitchFamily="18" charset="0"/>
                        </a:rPr>
                        <m:t>=−</m:t>
                      </m:r>
                      <m:r>
                        <m:rPr>
                          <m:nor/>
                        </m:rPr>
                        <a:rPr lang="en-US" sz="2800">
                          <a:latin typeface="Cambria Math" panose="02040503050406030204" pitchFamily="18" charset="0"/>
                        </a:rPr>
                        <m:t>sin</m:t>
                      </m:r>
                      <m:d>
                        <m:dPr>
                          <m:ctrlPr>
                            <a:rPr lang="en-US" sz="2800" i="1">
                              <a:latin typeface="Cambria Math" panose="02040503050406030204" pitchFamily="18" charset="0"/>
                            </a:rPr>
                          </m:ctrlPr>
                        </m:dPr>
                        <m:e>
                          <m:r>
                            <a:rPr lang="en-US" sz="2800" i="1">
                              <a:latin typeface="Cambria Math" panose="02040503050406030204" pitchFamily="18" charset="0"/>
                            </a:rPr>
                            <m:t>𝜙</m:t>
                          </m:r>
                        </m:e>
                      </m:d>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𝜔</m:t>
                              </m:r>
                            </m:e>
                            <m:sub>
                              <m:r>
                                <a:rPr lang="en-US" sz="2800" i="1">
                                  <a:latin typeface="Cambria Math" panose="02040503050406030204" pitchFamily="18" charset="0"/>
                                </a:rPr>
                                <m:t>0</m:t>
                              </m:r>
                            </m:sub>
                            <m:sup>
                              <m:r>
                                <a:rPr lang="en-US" sz="2800" i="1">
                                  <a:latin typeface="Cambria Math" panose="02040503050406030204" pitchFamily="18" charset="0"/>
                                </a:rPr>
                                <m:t>2</m:t>
                              </m:r>
                            </m:sup>
                          </m:sSubSup>
                          <m:r>
                            <a:rPr lang="en-US" sz="2800" b="0" i="1" smtClean="0">
                              <a:latin typeface="Cambria Math" panose="02040503050406030204" pitchFamily="18" charset="0"/>
                            </a:rPr>
                            <m:t>+</m:t>
                          </m:r>
                          <m:r>
                            <a:rPr lang="en-US" sz="2800" i="1">
                              <a:latin typeface="Cambria Math" panose="02040503050406030204" pitchFamily="18" charset="0"/>
                            </a:rPr>
                            <m:t>𝜂</m:t>
                          </m:r>
                          <m:r>
                            <m:rPr>
                              <m:nor/>
                            </m:rPr>
                            <a:rPr lang="en-US" sz="2800">
                              <a:latin typeface="Cambria Math" panose="02040503050406030204" pitchFamily="18" charset="0"/>
                            </a:rPr>
                            <m:t>cos</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𝑑</m:t>
                                  </m:r>
                                </m:sub>
                              </m:s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𝛿</m:t>
                              </m:r>
                            </m:e>
                          </m:d>
                        </m:e>
                      </m:d>
                      <m:r>
                        <a:rPr lang="en-US" sz="2800" b="0" i="1" smtClean="0">
                          <a:latin typeface="Cambria Math" panose="02040503050406030204" pitchFamily="18" charset="0"/>
                        </a:rPr>
                        <m:t>−</m:t>
                      </m:r>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0</m:t>
                          </m:r>
                        </m:sub>
                      </m:sSub>
                      <m:r>
                        <a:rPr lang="en-US" sz="2800" i="1">
                          <a:latin typeface="Cambria Math" panose="02040503050406030204" pitchFamily="18" charset="0"/>
                        </a:rPr>
                        <m:t>𝜒</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𝜙</m:t>
                          </m:r>
                        </m:e>
                      </m:acc>
                      <m:r>
                        <a:rPr lang="en-US" sz="2800" b="0" i="1" smtClean="0">
                          <a:latin typeface="Cambria Math" panose="02040503050406030204" pitchFamily="18" charset="0"/>
                        </a:rPr>
                        <m:t> (3)</m:t>
                      </m:r>
                    </m:oMath>
                  </m:oMathPara>
                </a14:m>
                <a:endParaRPr lang="en-US" sz="2800" dirty="0">
                  <a:latin typeface="Cambria Math" panose="02040503050406030204" pitchFamily="18" charset="0"/>
                </a:endParaRPr>
              </a:p>
              <a:p>
                <a:pPr marL="514350" indent="-514350">
                  <a:lnSpc>
                    <a:spcPct val="100000"/>
                  </a:lnSpc>
                  <a:buFont typeface="+mj-lt"/>
                  <a:buAutoNum type="romanUcPeriod" startAt="2"/>
                </a:pPr>
                <a:endParaRPr lang="en-US" dirty="0">
                  <a:solidFill>
                    <a:schemeClr val="accent5">
                      <a:lumMod val="50000"/>
                    </a:schemeClr>
                  </a:solidFill>
                </a:endParaRPr>
              </a:p>
              <a:p>
                <a:pPr lvl="1" indent="0" algn="ctr">
                  <a:lnSpc>
                    <a:spcPct val="100000"/>
                  </a:lnSpc>
                  <a:buNone/>
                </a:pPr>
                <a:endParaRPr lang="en-US" dirty="0">
                  <a:solidFill>
                    <a:schemeClr val="accent5">
                      <a:lumMod val="50000"/>
                    </a:schemeClr>
                  </a:solidFill>
                </a:endParaRPr>
              </a:p>
              <a:p>
                <a:pPr lvl="1" indent="0">
                  <a:lnSpc>
                    <a:spcPct val="100000"/>
                  </a:lnSpc>
                  <a:buNone/>
                </a:pPr>
                <a:endParaRPr lang="en-US" dirty="0">
                  <a:solidFill>
                    <a:schemeClr val="accent5">
                      <a:lumMod val="50000"/>
                    </a:schemeClr>
                  </a:solidFill>
                </a:endParaRPr>
              </a:p>
            </p:txBody>
          </p:sp>
        </mc:Choice>
        <mc:Fallback>
          <p:sp>
            <p:nvSpPr>
              <p:cNvPr id="100" name="Text Placeholder 99">
                <a:extLst>
                  <a:ext uri="{FF2B5EF4-FFF2-40B4-BE49-F238E27FC236}">
                    <a16:creationId xmlns:a16="http://schemas.microsoft.com/office/drawing/2014/main" id="{E1D63EAF-47F9-774B-9E42-7734CFFDC91E}"/>
                  </a:ext>
                </a:extLst>
              </p:cNvPr>
              <p:cNvSpPr>
                <a:spLocks noGrp="1" noRot="1" noChangeAspect="1" noMove="1" noResize="1" noEditPoints="1" noAdjustHandles="1" noChangeArrowheads="1" noChangeShapeType="1" noTextEdit="1"/>
              </p:cNvSpPr>
              <p:nvPr>
                <p:ph type="body" sz="quarter" idx="96"/>
              </p:nvPr>
            </p:nvSpPr>
            <p:spPr>
              <a:xfrm>
                <a:off x="459674" y="14951552"/>
                <a:ext cx="10056813" cy="15025694"/>
              </a:xfrm>
              <a:blipFill>
                <a:blip r:embed="rId5"/>
                <a:stretch>
                  <a:fillRect/>
                </a:stretch>
              </a:blipFill>
            </p:spPr>
            <p:txBody>
              <a:bodyPr/>
              <a:lstStyle/>
              <a:p>
                <a:r>
                  <a:rPr lang="en-US">
                    <a:noFill/>
                  </a:rPr>
                  <a:t> </a:t>
                </a:r>
              </a:p>
            </p:txBody>
          </p:sp>
        </mc:Fallback>
      </mc:AlternateContent>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Department of Physics, The University of Chicago</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lnSpcReduction="10000"/>
          </a:bodyPr>
          <a:lstStyle/>
          <a:p>
            <a:r>
              <a:rPr lang="en-US" dirty="0"/>
              <a:t>Lucas Baralt Nazario</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lnSpcReduction="10000"/>
          </a:bodyPr>
          <a:lstStyle/>
          <a:p>
            <a:r>
              <a:rPr lang="en-US" dirty="0"/>
              <a:t>Dynamics of a Pendulum: From Harmony to Chaos</a:t>
            </a:r>
          </a:p>
        </p:txBody>
      </p:sp>
      <p:sp>
        <p:nvSpPr>
          <p:cNvPr id="19" name="Text Placeholder 88">
            <a:extLst>
              <a:ext uri="{FF2B5EF4-FFF2-40B4-BE49-F238E27FC236}">
                <a16:creationId xmlns:a16="http://schemas.microsoft.com/office/drawing/2014/main" id="{1F0B2AD6-773D-514F-9563-064FCEA19788}"/>
              </a:ext>
            </a:extLst>
          </p:cNvPr>
          <p:cNvSpPr txBox="1">
            <a:spLocks/>
          </p:cNvSpPr>
          <p:nvPr/>
        </p:nvSpPr>
        <p:spPr>
          <a:xfrm>
            <a:off x="11433249" y="26597917"/>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u="none" dirty="0"/>
              <a:t>Methods</a:t>
            </a:r>
          </a:p>
        </p:txBody>
      </p:sp>
      <p:pic>
        <p:nvPicPr>
          <p:cNvPr id="13" name="Picture 12">
            <a:extLst>
              <a:ext uri="{FF2B5EF4-FFF2-40B4-BE49-F238E27FC236}">
                <a16:creationId xmlns:a16="http://schemas.microsoft.com/office/drawing/2014/main" id="{878E7200-669F-D848-B148-64B0BDF92C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7476" y="8299515"/>
            <a:ext cx="7315200" cy="4864100"/>
          </a:xfrm>
          <a:prstGeom prst="rect">
            <a:avLst/>
          </a:prstGeom>
        </p:spPr>
      </p:pic>
      <p:pic>
        <p:nvPicPr>
          <p:cNvPr id="15" name="Picture 14">
            <a:extLst>
              <a:ext uri="{FF2B5EF4-FFF2-40B4-BE49-F238E27FC236}">
                <a16:creationId xmlns:a16="http://schemas.microsoft.com/office/drawing/2014/main" id="{11E0F095-416F-9E4D-9417-8E96468FEC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577876" y="8312962"/>
            <a:ext cx="7315200" cy="4864100"/>
          </a:xfrm>
          <a:prstGeom prst="rect">
            <a:avLst/>
          </a:prstGeom>
        </p:spPr>
      </p:pic>
      <p:pic>
        <p:nvPicPr>
          <p:cNvPr id="17" name="Picture 16">
            <a:extLst>
              <a:ext uri="{FF2B5EF4-FFF2-40B4-BE49-F238E27FC236}">
                <a16:creationId xmlns:a16="http://schemas.microsoft.com/office/drawing/2014/main" id="{81CFE688-0D20-6B4E-932B-DC710F805F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62676" y="8312962"/>
            <a:ext cx="7315200" cy="4864100"/>
          </a:xfrm>
          <a:prstGeom prst="rect">
            <a:avLst/>
          </a:prstGeom>
        </p:spPr>
      </p:pic>
      <p:sp>
        <p:nvSpPr>
          <p:cNvPr id="36" name="Text Placeholder 90">
            <a:extLst>
              <a:ext uri="{FF2B5EF4-FFF2-40B4-BE49-F238E27FC236}">
                <a16:creationId xmlns:a16="http://schemas.microsoft.com/office/drawing/2014/main" id="{48A7AC09-BD9B-A345-A71D-310A37552380}"/>
              </a:ext>
            </a:extLst>
          </p:cNvPr>
          <p:cNvSpPr txBox="1">
            <a:spLocks/>
          </p:cNvSpPr>
          <p:nvPr/>
        </p:nvSpPr>
        <p:spPr>
          <a:xfrm>
            <a:off x="11445049" y="14509465"/>
            <a:ext cx="20974055" cy="697106"/>
          </a:xfrm>
          <a:prstGeom prst="rect">
            <a:avLst/>
          </a:prstGeom>
          <a:noFill/>
        </p:spPr>
        <p:txBody>
          <a:bodyPr vert="horz" lIns="91436" tIns="91436" rIns="91436" bIns="91436" rtlCol="0" anchor="ctr" anchorCtr="0">
            <a:spAutoFit/>
          </a:bodyPr>
          <a:lstStyle>
            <a:lvl1pPr marL="0" indent="0" algn="ctr" defTabSz="4389120" rtl="0" eaLnBrk="1" latinLnBrk="0" hangingPunct="1">
              <a:lnSpc>
                <a:spcPct val="90000"/>
              </a:lnSpc>
              <a:spcBef>
                <a:spcPts val="4800"/>
              </a:spcBef>
              <a:buFont typeface="Arial" panose="020B0604020202020204" pitchFamily="34" charset="0"/>
              <a:buNone/>
              <a:defRPr sz="3700" b="1" u="sng" kern="1200" baseline="0">
                <a:solidFill>
                  <a:schemeClr val="accent5">
                    <a:lumMod val="50000"/>
                  </a:schemeClr>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u="none" dirty="0"/>
              <a:t>The </a:t>
            </a:r>
            <a:r>
              <a:rPr lang="en-US" u="none" dirty="0" err="1"/>
              <a:t>Anharmonic</a:t>
            </a:r>
            <a:r>
              <a:rPr lang="en-US" u="none" dirty="0"/>
              <a:t> Oscillator</a:t>
            </a:r>
          </a:p>
        </p:txBody>
      </p:sp>
      <p:sp>
        <p:nvSpPr>
          <p:cNvPr id="37" name="Text Placeholder 89">
            <a:extLst>
              <a:ext uri="{FF2B5EF4-FFF2-40B4-BE49-F238E27FC236}">
                <a16:creationId xmlns:a16="http://schemas.microsoft.com/office/drawing/2014/main" id="{A9A36B7B-F10F-704C-8CED-B5A530088F29}"/>
              </a:ext>
            </a:extLst>
          </p:cNvPr>
          <p:cNvSpPr txBox="1">
            <a:spLocks/>
          </p:cNvSpPr>
          <p:nvPr/>
        </p:nvSpPr>
        <p:spPr>
          <a:xfrm>
            <a:off x="11433249" y="15202062"/>
            <a:ext cx="20974054" cy="807891"/>
          </a:xfrm>
          <a:prstGeom prst="rect">
            <a:avLst/>
          </a:prstGeom>
        </p:spPr>
        <p:txBody>
          <a:bodyPr vert="horz" wrap="square" lIns="228589" tIns="228589" rIns="228589" bIns="228589" rtlCol="0">
            <a:spAutoFit/>
          </a:bodyPr>
          <a:lstStyle>
            <a:lvl1pPr marL="0" indent="0" algn="l" defTabSz="4389120" rtl="0" eaLnBrk="1" latinLnBrk="0" hangingPunct="1">
              <a:lnSpc>
                <a:spcPct val="90000"/>
              </a:lnSpc>
              <a:spcBef>
                <a:spcPts val="4800"/>
              </a:spcBef>
              <a:buFont typeface="Arial" panose="020B0604020202020204"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a:t>l</a:t>
            </a:r>
            <a:endParaRPr lang="en-US" dirty="0"/>
          </a:p>
        </p:txBody>
      </p:sp>
      <p:pic>
        <p:nvPicPr>
          <p:cNvPr id="22" name="Picture 21">
            <a:extLst>
              <a:ext uri="{FF2B5EF4-FFF2-40B4-BE49-F238E27FC236}">
                <a16:creationId xmlns:a16="http://schemas.microsoft.com/office/drawing/2014/main" id="{9F688B99-4B96-444A-902C-ABE0220025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4615" y="16702550"/>
            <a:ext cx="7315200" cy="4864100"/>
          </a:xfrm>
          <a:prstGeom prst="rect">
            <a:avLst/>
          </a:prstGeom>
        </p:spPr>
      </p:pic>
      <p:pic>
        <p:nvPicPr>
          <p:cNvPr id="24" name="Picture 23">
            <a:extLst>
              <a:ext uri="{FF2B5EF4-FFF2-40B4-BE49-F238E27FC236}">
                <a16:creationId xmlns:a16="http://schemas.microsoft.com/office/drawing/2014/main" id="{FF958E18-8FD6-9742-BF85-D701FB5304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95789" y="16702550"/>
            <a:ext cx="7315200" cy="4864100"/>
          </a:xfrm>
          <a:prstGeom prst="rect">
            <a:avLst/>
          </a:prstGeom>
        </p:spPr>
      </p:pic>
      <p:pic>
        <p:nvPicPr>
          <p:cNvPr id="32" name="Picture 31">
            <a:extLst>
              <a:ext uri="{FF2B5EF4-FFF2-40B4-BE49-F238E27FC236}">
                <a16:creationId xmlns:a16="http://schemas.microsoft.com/office/drawing/2014/main" id="{59AB2C37-B88E-C846-A4AC-3A2DFBCC2F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77876" y="16700343"/>
            <a:ext cx="7315200" cy="4864100"/>
          </a:xfrm>
          <a:prstGeom prst="rect">
            <a:avLst/>
          </a:prstGeom>
        </p:spPr>
      </p:pic>
      <p:pic>
        <p:nvPicPr>
          <p:cNvPr id="34" name="Picture 33">
            <a:extLst>
              <a:ext uri="{FF2B5EF4-FFF2-40B4-BE49-F238E27FC236}">
                <a16:creationId xmlns:a16="http://schemas.microsoft.com/office/drawing/2014/main" id="{ABBDECF5-BDE1-6145-A84F-294830BD937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53" y="26722233"/>
            <a:ext cx="7386588" cy="5143832"/>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3065</TotalTime>
  <Words>124</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Calibri Light</vt:lpstr>
      <vt:lpstr>Cambria Math</vt:lpstr>
      <vt:lpstr>Times New Roman</vt:lpstr>
      <vt:lpstr>Trebuchet MS</vt:lpstr>
      <vt:lpstr>36x48-Template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Lucas Baralt Nazario</cp:lastModifiedBy>
  <cp:revision>91</cp:revision>
  <dcterms:created xsi:type="dcterms:W3CDTF">2012-02-03T19:11:35Z</dcterms:created>
  <dcterms:modified xsi:type="dcterms:W3CDTF">2019-12-01T21:49:44Z</dcterms:modified>
  <cp:category>Research poster templates</cp:category>
</cp:coreProperties>
</file>