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4" r:id="rId4"/>
    <p:sldId id="257" r:id="rId5"/>
    <p:sldId id="263" r:id="rId6"/>
    <p:sldId id="265" r:id="rId7"/>
    <p:sldId id="258" r:id="rId8"/>
    <p:sldId id="270" r:id="rId9"/>
    <p:sldId id="266" r:id="rId10"/>
    <p:sldId id="271" r:id="rId11"/>
    <p:sldId id="267" r:id="rId12"/>
    <p:sldId id="268" r:id="rId13"/>
    <p:sldId id="269" r:id="rId14"/>
    <p:sldId id="261" r:id="rId15"/>
    <p:sldId id="260" r:id="rId16"/>
    <p:sldId id="25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82444" autoAdjust="0"/>
  </p:normalViewPr>
  <p:slideViewPr>
    <p:cSldViewPr snapToGrid="0">
      <p:cViewPr>
        <p:scale>
          <a:sx n="118" d="100"/>
          <a:sy n="118" d="100"/>
        </p:scale>
        <p:origin x="84" y="-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B48FE-3C8F-426A-B4E8-C57C74C627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733AD-EE9C-4E96-97D1-5014DF21A24E}">
      <dgm:prSet phldrT="[Text]"/>
      <dgm:spPr/>
      <dgm:t>
        <a:bodyPr/>
        <a:lstStyle/>
        <a:p>
          <a:r>
            <a:rPr lang="en-US" dirty="0"/>
            <a:t>Manual Testing</a:t>
          </a:r>
        </a:p>
      </dgm:t>
    </dgm:pt>
    <dgm:pt modelId="{F673BB00-A2A3-4ACA-9138-07060B3FB604}" type="parTrans" cxnId="{A1DA8585-CF4F-4828-8A59-9315DD71F344}">
      <dgm:prSet/>
      <dgm:spPr/>
      <dgm:t>
        <a:bodyPr/>
        <a:lstStyle/>
        <a:p>
          <a:endParaRPr lang="en-US"/>
        </a:p>
      </dgm:t>
    </dgm:pt>
    <dgm:pt modelId="{BBC87DC9-3A24-4B9A-AE0D-6C20D605FC25}" type="sibTrans" cxnId="{A1DA8585-CF4F-4828-8A59-9315DD71F344}">
      <dgm:prSet/>
      <dgm:spPr/>
      <dgm:t>
        <a:bodyPr/>
        <a:lstStyle/>
        <a:p>
          <a:endParaRPr lang="en-US"/>
        </a:p>
      </dgm:t>
    </dgm:pt>
    <dgm:pt modelId="{B12B63DA-F360-4630-9B25-0CD272FB789C}">
      <dgm:prSet phldrT="[Text]"/>
      <dgm:spPr/>
      <dgm:t>
        <a:bodyPr/>
        <a:lstStyle/>
        <a:p>
          <a:r>
            <a:rPr lang="en-US" dirty="0"/>
            <a:t>Developer Testing</a:t>
          </a:r>
        </a:p>
      </dgm:t>
    </dgm:pt>
    <dgm:pt modelId="{333310F9-DC49-4919-ADD3-138E5EB6785B}" type="parTrans" cxnId="{0A99AFFA-10A0-4C59-9820-597BBAE2E7A3}">
      <dgm:prSet/>
      <dgm:spPr/>
      <dgm:t>
        <a:bodyPr/>
        <a:lstStyle/>
        <a:p>
          <a:endParaRPr lang="en-US"/>
        </a:p>
      </dgm:t>
    </dgm:pt>
    <dgm:pt modelId="{C3947F32-C0F8-4D89-9680-68D11E6D364F}" type="sibTrans" cxnId="{0A99AFFA-10A0-4C59-9820-597BBAE2E7A3}">
      <dgm:prSet/>
      <dgm:spPr/>
      <dgm:t>
        <a:bodyPr/>
        <a:lstStyle/>
        <a:p>
          <a:endParaRPr lang="en-US"/>
        </a:p>
      </dgm:t>
    </dgm:pt>
    <dgm:pt modelId="{3644B2A8-F158-47CD-8134-98BEA085B640}">
      <dgm:prSet phldrT="[Text]"/>
      <dgm:spPr/>
      <dgm:t>
        <a:bodyPr/>
        <a:lstStyle/>
        <a:p>
          <a:r>
            <a:rPr lang="en-US" dirty="0"/>
            <a:t>Performance Testing</a:t>
          </a:r>
        </a:p>
      </dgm:t>
    </dgm:pt>
    <dgm:pt modelId="{AE12FC56-323D-445C-A185-DACBA7E4FD6C}" type="parTrans" cxnId="{0B1A3336-972A-4759-BD48-AC8A1A2426FB}">
      <dgm:prSet/>
      <dgm:spPr/>
      <dgm:t>
        <a:bodyPr/>
        <a:lstStyle/>
        <a:p>
          <a:endParaRPr lang="en-US"/>
        </a:p>
      </dgm:t>
    </dgm:pt>
    <dgm:pt modelId="{38327B0E-FF92-4B8C-9186-19AA75546D28}" type="sibTrans" cxnId="{0B1A3336-972A-4759-BD48-AC8A1A2426FB}">
      <dgm:prSet/>
      <dgm:spPr/>
      <dgm:t>
        <a:bodyPr/>
        <a:lstStyle/>
        <a:p>
          <a:endParaRPr lang="en-US"/>
        </a:p>
      </dgm:t>
    </dgm:pt>
    <dgm:pt modelId="{2E38DF32-213E-4F6A-9E52-94F543037745}">
      <dgm:prSet phldrT="[Text]"/>
      <dgm:spPr/>
      <dgm:t>
        <a:bodyPr/>
        <a:lstStyle/>
        <a:p>
          <a:r>
            <a:rPr lang="en-US" dirty="0"/>
            <a:t>Create Test Cases</a:t>
          </a:r>
        </a:p>
      </dgm:t>
    </dgm:pt>
    <dgm:pt modelId="{D51CD228-2332-4CE5-920D-887CDB6724F3}" type="parTrans" cxnId="{4AB2681C-62D1-4331-AD63-F1605200E8A9}">
      <dgm:prSet/>
      <dgm:spPr/>
      <dgm:t>
        <a:bodyPr/>
        <a:lstStyle/>
        <a:p>
          <a:endParaRPr lang="en-US"/>
        </a:p>
      </dgm:t>
    </dgm:pt>
    <dgm:pt modelId="{78A7813F-E9ED-4253-801F-8C4EB31CA1F7}" type="sibTrans" cxnId="{4AB2681C-62D1-4331-AD63-F1605200E8A9}">
      <dgm:prSet/>
      <dgm:spPr/>
      <dgm:t>
        <a:bodyPr/>
        <a:lstStyle/>
        <a:p>
          <a:endParaRPr lang="en-US"/>
        </a:p>
      </dgm:t>
    </dgm:pt>
    <dgm:pt modelId="{B0038485-0ABF-4F55-B906-8F3055FDDD49}">
      <dgm:prSet/>
      <dgm:spPr/>
      <dgm:t>
        <a:bodyPr/>
        <a:lstStyle/>
        <a:p>
          <a:r>
            <a:rPr lang="en-US" dirty="0"/>
            <a:t>Run Tests</a:t>
          </a:r>
        </a:p>
      </dgm:t>
    </dgm:pt>
    <dgm:pt modelId="{4563D08E-14C0-4369-AAE0-5BEA60664A28}" type="parTrans" cxnId="{06334C7E-37C0-415B-8797-19876123E883}">
      <dgm:prSet/>
      <dgm:spPr/>
      <dgm:t>
        <a:bodyPr/>
        <a:lstStyle/>
        <a:p>
          <a:endParaRPr lang="en-US"/>
        </a:p>
      </dgm:t>
    </dgm:pt>
    <dgm:pt modelId="{56C99A24-6730-4733-AC8F-63A2E6855525}" type="sibTrans" cxnId="{06334C7E-37C0-415B-8797-19876123E883}">
      <dgm:prSet/>
      <dgm:spPr/>
      <dgm:t>
        <a:bodyPr/>
        <a:lstStyle/>
        <a:p>
          <a:endParaRPr lang="en-US"/>
        </a:p>
      </dgm:t>
    </dgm:pt>
    <dgm:pt modelId="{A5483233-5C6C-4EB9-973C-0FB6FF682DAF}">
      <dgm:prSet/>
      <dgm:spPr/>
      <dgm:t>
        <a:bodyPr/>
        <a:lstStyle/>
        <a:p>
          <a:r>
            <a:rPr lang="en-US" dirty="0"/>
            <a:t>Run Test with Builds</a:t>
          </a:r>
        </a:p>
      </dgm:t>
    </dgm:pt>
    <dgm:pt modelId="{17FBFD71-CAA4-4D09-B584-EFAC2D432DD2}" type="parTrans" cxnId="{0AD87E74-1F7A-4965-8B91-686B1245F5DF}">
      <dgm:prSet/>
      <dgm:spPr/>
      <dgm:t>
        <a:bodyPr/>
        <a:lstStyle/>
        <a:p>
          <a:endParaRPr lang="en-US"/>
        </a:p>
      </dgm:t>
    </dgm:pt>
    <dgm:pt modelId="{E11F02EF-CD23-4ABE-AA92-C8F8711332A2}" type="sibTrans" cxnId="{0AD87E74-1F7A-4965-8B91-686B1245F5DF}">
      <dgm:prSet/>
      <dgm:spPr/>
      <dgm:t>
        <a:bodyPr/>
        <a:lstStyle/>
        <a:p>
          <a:endParaRPr lang="en-US"/>
        </a:p>
      </dgm:t>
    </dgm:pt>
    <dgm:pt modelId="{488AECFE-0C7C-4158-BE9E-DF83CE7EA021}">
      <dgm:prSet/>
      <dgm:spPr/>
      <dgm:t>
        <a:bodyPr/>
        <a:lstStyle/>
        <a:p>
          <a:r>
            <a:rPr lang="en-US" dirty="0"/>
            <a:t>User Acceptance Testing</a:t>
          </a:r>
        </a:p>
      </dgm:t>
    </dgm:pt>
    <dgm:pt modelId="{8A7F9CCD-AE36-4818-A75B-1278C9F69E54}" type="parTrans" cxnId="{A577D825-61EA-4822-BE8C-D2B333A4A5E3}">
      <dgm:prSet/>
      <dgm:spPr/>
      <dgm:t>
        <a:bodyPr/>
        <a:lstStyle/>
        <a:p>
          <a:endParaRPr lang="en-US"/>
        </a:p>
      </dgm:t>
    </dgm:pt>
    <dgm:pt modelId="{0B4317B2-4364-42DF-B542-F1ABDF09D2F5}" type="sibTrans" cxnId="{A577D825-61EA-4822-BE8C-D2B333A4A5E3}">
      <dgm:prSet/>
      <dgm:spPr/>
      <dgm:t>
        <a:bodyPr/>
        <a:lstStyle/>
        <a:p>
          <a:endParaRPr lang="en-US"/>
        </a:p>
      </dgm:t>
    </dgm:pt>
    <dgm:pt modelId="{B7E63746-5659-49AF-A934-1B89B575BF5A}">
      <dgm:prSet/>
      <dgm:spPr/>
      <dgm:t>
        <a:bodyPr/>
        <a:lstStyle/>
        <a:p>
          <a:r>
            <a:rPr lang="en-US" dirty="0"/>
            <a:t>Manage Test Results</a:t>
          </a:r>
        </a:p>
      </dgm:t>
    </dgm:pt>
    <dgm:pt modelId="{B8F40936-E46A-4D83-9C77-2E50BEF4DF37}" type="parTrans" cxnId="{22111465-DFBD-4278-8944-4527ED60478B}">
      <dgm:prSet/>
      <dgm:spPr/>
      <dgm:t>
        <a:bodyPr/>
        <a:lstStyle/>
        <a:p>
          <a:endParaRPr lang="en-US"/>
        </a:p>
      </dgm:t>
    </dgm:pt>
    <dgm:pt modelId="{8D9948DB-3513-481D-B7EE-4128CEF875FE}" type="sibTrans" cxnId="{22111465-DFBD-4278-8944-4527ED60478B}">
      <dgm:prSet/>
      <dgm:spPr/>
      <dgm:t>
        <a:bodyPr/>
        <a:lstStyle/>
        <a:p>
          <a:endParaRPr lang="en-US"/>
        </a:p>
      </dgm:t>
    </dgm:pt>
    <dgm:pt modelId="{6DFEEC95-1A1C-4A04-9B83-2E65583B72FA}">
      <dgm:prSet/>
      <dgm:spPr/>
      <dgm:t>
        <a:bodyPr/>
        <a:lstStyle/>
        <a:p>
          <a:r>
            <a:rPr lang="en-US" dirty="0"/>
            <a:t>Perform Exploratory Test</a:t>
          </a:r>
        </a:p>
      </dgm:t>
    </dgm:pt>
    <dgm:pt modelId="{1B8255E1-AD83-4BA5-8C17-36F70E54A999}" type="parTrans" cxnId="{B19AE567-71A9-4399-B2F6-2BCC7D733FEA}">
      <dgm:prSet/>
      <dgm:spPr/>
      <dgm:t>
        <a:bodyPr/>
        <a:lstStyle/>
        <a:p>
          <a:endParaRPr lang="en-US"/>
        </a:p>
      </dgm:t>
    </dgm:pt>
    <dgm:pt modelId="{32A11A1B-0A5B-460E-BB96-B2DADC292BFD}" type="sibTrans" cxnId="{B19AE567-71A9-4399-B2F6-2BCC7D733FEA}">
      <dgm:prSet/>
      <dgm:spPr/>
      <dgm:t>
        <a:bodyPr/>
        <a:lstStyle/>
        <a:p>
          <a:endParaRPr lang="en-US"/>
        </a:p>
      </dgm:t>
    </dgm:pt>
    <dgm:pt modelId="{B6962CEA-CC05-43C7-A9F0-9CEC7520ADA1}">
      <dgm:prSet phldrT="[Text]"/>
      <dgm:spPr/>
      <dgm:t>
        <a:bodyPr/>
        <a:lstStyle/>
        <a:p>
          <a:r>
            <a:rPr lang="en-US" dirty="0"/>
            <a:t>Create Test Cases</a:t>
          </a:r>
        </a:p>
      </dgm:t>
    </dgm:pt>
    <dgm:pt modelId="{57FAF1F0-2BC1-47D3-8CDA-94CE3BCFF5CB}" type="parTrans" cxnId="{C2EBF3D6-6B92-4A3B-8F4D-567254867C03}">
      <dgm:prSet/>
      <dgm:spPr/>
      <dgm:t>
        <a:bodyPr/>
        <a:lstStyle/>
        <a:p>
          <a:endParaRPr lang="en-US"/>
        </a:p>
      </dgm:t>
    </dgm:pt>
    <dgm:pt modelId="{7F7E6C54-823A-43CB-878E-5351C5EB5F93}" type="sibTrans" cxnId="{C2EBF3D6-6B92-4A3B-8F4D-567254867C03}">
      <dgm:prSet/>
      <dgm:spPr/>
      <dgm:t>
        <a:bodyPr/>
        <a:lstStyle/>
        <a:p>
          <a:endParaRPr lang="en-US"/>
        </a:p>
      </dgm:t>
    </dgm:pt>
    <dgm:pt modelId="{B7AF5F15-2252-4950-83B4-C1B124AC844A}">
      <dgm:prSet phldrT="[Text]"/>
      <dgm:spPr/>
      <dgm:t>
        <a:bodyPr/>
        <a:lstStyle/>
        <a:p>
          <a:r>
            <a:rPr lang="en-US" dirty="0"/>
            <a:t>Run Tests</a:t>
          </a:r>
        </a:p>
      </dgm:t>
    </dgm:pt>
    <dgm:pt modelId="{870C5B50-C4AC-443B-8005-D727B77B76FC}" type="parTrans" cxnId="{7927864E-11A8-4FED-8FB6-4575E4629FDF}">
      <dgm:prSet/>
      <dgm:spPr/>
      <dgm:t>
        <a:bodyPr/>
        <a:lstStyle/>
        <a:p>
          <a:endParaRPr lang="en-US"/>
        </a:p>
      </dgm:t>
    </dgm:pt>
    <dgm:pt modelId="{6E221F2D-624C-4E71-98AB-37A751288259}" type="sibTrans" cxnId="{7927864E-11A8-4FED-8FB6-4575E4629FDF}">
      <dgm:prSet/>
      <dgm:spPr/>
      <dgm:t>
        <a:bodyPr/>
        <a:lstStyle/>
        <a:p>
          <a:endParaRPr lang="en-US"/>
        </a:p>
      </dgm:t>
    </dgm:pt>
    <dgm:pt modelId="{1F9595C4-3044-42E5-A60F-DF1B0F9DAA95}">
      <dgm:prSet phldrT="[Text]"/>
      <dgm:spPr/>
      <dgm:t>
        <a:bodyPr/>
        <a:lstStyle/>
        <a:p>
          <a:r>
            <a:rPr lang="en-US" dirty="0"/>
            <a:t>Run Test with Builds</a:t>
          </a:r>
        </a:p>
      </dgm:t>
    </dgm:pt>
    <dgm:pt modelId="{B194E4B5-9D7D-48A0-BEBD-242E745D098D}" type="parTrans" cxnId="{BAB410E5-A016-4760-9370-F9FED3E7C88E}">
      <dgm:prSet/>
      <dgm:spPr/>
      <dgm:t>
        <a:bodyPr/>
        <a:lstStyle/>
        <a:p>
          <a:endParaRPr lang="en-US"/>
        </a:p>
      </dgm:t>
    </dgm:pt>
    <dgm:pt modelId="{9DAA183E-BBE7-4A23-B2DA-61CD869494B2}" type="sibTrans" cxnId="{BAB410E5-A016-4760-9370-F9FED3E7C88E}">
      <dgm:prSet/>
      <dgm:spPr/>
      <dgm:t>
        <a:bodyPr/>
        <a:lstStyle/>
        <a:p>
          <a:endParaRPr lang="en-US"/>
        </a:p>
      </dgm:t>
    </dgm:pt>
    <dgm:pt modelId="{2E0C2D8F-85F2-4331-B5FF-4E9E7165E3D4}">
      <dgm:prSet phldrT="[Text]"/>
      <dgm:spPr/>
      <dgm:t>
        <a:bodyPr/>
        <a:lstStyle/>
        <a:p>
          <a:r>
            <a:rPr lang="en-US" dirty="0"/>
            <a:t>User Acceptance Testing</a:t>
          </a:r>
        </a:p>
      </dgm:t>
    </dgm:pt>
    <dgm:pt modelId="{932BCD4C-00DA-4DAC-94FC-A2D7C9716D72}" type="parTrans" cxnId="{D3B522B6-FA08-4CC1-847E-113CDE7AD884}">
      <dgm:prSet/>
      <dgm:spPr/>
      <dgm:t>
        <a:bodyPr/>
        <a:lstStyle/>
        <a:p>
          <a:endParaRPr lang="en-US"/>
        </a:p>
      </dgm:t>
    </dgm:pt>
    <dgm:pt modelId="{A33EE1EB-8D2C-4081-8F61-70F95A589D2C}" type="sibTrans" cxnId="{D3B522B6-FA08-4CC1-847E-113CDE7AD884}">
      <dgm:prSet/>
      <dgm:spPr/>
      <dgm:t>
        <a:bodyPr/>
        <a:lstStyle/>
        <a:p>
          <a:endParaRPr lang="en-US"/>
        </a:p>
      </dgm:t>
    </dgm:pt>
    <dgm:pt modelId="{94941AE6-E369-4D27-86E1-2A7E13816069}">
      <dgm:prSet phldrT="[Text]"/>
      <dgm:spPr/>
      <dgm:t>
        <a:bodyPr/>
        <a:lstStyle/>
        <a:p>
          <a:r>
            <a:rPr lang="en-US" dirty="0"/>
            <a:t>Manage Test Results</a:t>
          </a:r>
        </a:p>
      </dgm:t>
    </dgm:pt>
    <dgm:pt modelId="{742320B6-453A-4572-BAF7-540D607B2B67}" type="parTrans" cxnId="{E64530E9-3046-49A6-86A6-16D96220C8B4}">
      <dgm:prSet/>
      <dgm:spPr/>
      <dgm:t>
        <a:bodyPr/>
        <a:lstStyle/>
        <a:p>
          <a:endParaRPr lang="en-US"/>
        </a:p>
      </dgm:t>
    </dgm:pt>
    <dgm:pt modelId="{78216F3F-A3F9-4330-9E1E-37D40449FAF9}" type="sibTrans" cxnId="{E64530E9-3046-49A6-86A6-16D96220C8B4}">
      <dgm:prSet/>
      <dgm:spPr/>
      <dgm:t>
        <a:bodyPr/>
        <a:lstStyle/>
        <a:p>
          <a:endParaRPr lang="en-US"/>
        </a:p>
      </dgm:t>
    </dgm:pt>
    <dgm:pt modelId="{6059C307-A1C1-4CEF-A8C2-FE67A3621C68}">
      <dgm:prSet phldrT="[Text]"/>
      <dgm:spPr/>
      <dgm:t>
        <a:bodyPr/>
        <a:lstStyle/>
        <a:p>
          <a:r>
            <a:rPr lang="en-US" dirty="0"/>
            <a:t>Perform Exploratory Test</a:t>
          </a:r>
        </a:p>
      </dgm:t>
    </dgm:pt>
    <dgm:pt modelId="{83B3DF84-6A45-44BC-9AEB-C873CD412241}" type="parTrans" cxnId="{CB84589E-338B-4FFE-81A7-B7111F562F02}">
      <dgm:prSet/>
      <dgm:spPr/>
      <dgm:t>
        <a:bodyPr/>
        <a:lstStyle/>
        <a:p>
          <a:endParaRPr lang="en-US"/>
        </a:p>
      </dgm:t>
    </dgm:pt>
    <dgm:pt modelId="{B978D5D0-0493-432F-93A3-D03C198C0C55}" type="sibTrans" cxnId="{CB84589E-338B-4FFE-81A7-B7111F562F02}">
      <dgm:prSet/>
      <dgm:spPr/>
      <dgm:t>
        <a:bodyPr/>
        <a:lstStyle/>
        <a:p>
          <a:endParaRPr lang="en-US"/>
        </a:p>
      </dgm:t>
    </dgm:pt>
    <dgm:pt modelId="{26D7D630-D42C-43DA-873D-C63F2CA2888F}">
      <dgm:prSet phldrT="[Text]"/>
      <dgm:spPr/>
      <dgm:t>
        <a:bodyPr/>
        <a:lstStyle/>
        <a:p>
          <a:r>
            <a:rPr lang="en-US" dirty="0"/>
            <a:t>Scaling w/ the Cloud</a:t>
          </a:r>
        </a:p>
      </dgm:t>
    </dgm:pt>
    <dgm:pt modelId="{156356CC-53B5-4ACF-8E82-F84AA6E59876}" type="parTrans" cxnId="{FD4D7B0F-130B-4251-A92C-B1B42F82A7EA}">
      <dgm:prSet/>
      <dgm:spPr/>
      <dgm:t>
        <a:bodyPr/>
        <a:lstStyle/>
        <a:p>
          <a:endParaRPr lang="en-US"/>
        </a:p>
      </dgm:t>
    </dgm:pt>
    <dgm:pt modelId="{F965C586-878D-4379-AE85-5CAF9F686E08}" type="sibTrans" cxnId="{FD4D7B0F-130B-4251-A92C-B1B42F82A7EA}">
      <dgm:prSet/>
      <dgm:spPr/>
      <dgm:t>
        <a:bodyPr/>
        <a:lstStyle/>
        <a:p>
          <a:endParaRPr lang="en-US"/>
        </a:p>
      </dgm:t>
    </dgm:pt>
    <dgm:pt modelId="{7B38B919-BA9B-4E1D-8A1E-510C1BC32B74}">
      <dgm:prSet phldrT="[Text]"/>
      <dgm:spPr/>
      <dgm:t>
        <a:bodyPr/>
        <a:lstStyle/>
        <a:p>
          <a:r>
            <a:rPr lang="en-US" dirty="0"/>
            <a:t>Authoring</a:t>
          </a:r>
        </a:p>
      </dgm:t>
    </dgm:pt>
    <dgm:pt modelId="{362AF2D6-41E1-47D1-A71F-1F127AB6774E}" type="parTrans" cxnId="{1383C9A9-132E-4E47-BB3E-C0CF0B184DED}">
      <dgm:prSet/>
      <dgm:spPr/>
      <dgm:t>
        <a:bodyPr/>
        <a:lstStyle/>
        <a:p>
          <a:endParaRPr lang="en-US"/>
        </a:p>
      </dgm:t>
    </dgm:pt>
    <dgm:pt modelId="{59F030DA-2940-43E0-ADA8-4E98C641CC0F}" type="sibTrans" cxnId="{1383C9A9-132E-4E47-BB3E-C0CF0B184DED}">
      <dgm:prSet/>
      <dgm:spPr/>
      <dgm:t>
        <a:bodyPr/>
        <a:lstStyle/>
        <a:p>
          <a:endParaRPr lang="en-US"/>
        </a:p>
      </dgm:t>
    </dgm:pt>
    <dgm:pt modelId="{9061A3DD-1FA5-4237-8FFB-397C477EFE21}">
      <dgm:prSet phldrT="[Text]"/>
      <dgm:spPr/>
      <dgm:t>
        <a:bodyPr/>
        <a:lstStyle/>
        <a:p>
          <a:r>
            <a:rPr lang="en-US" dirty="0"/>
            <a:t>Managing results</a:t>
          </a:r>
        </a:p>
      </dgm:t>
    </dgm:pt>
    <dgm:pt modelId="{5EC34AA2-EE2B-44D3-9279-E1B6B035498D}" type="parTrans" cxnId="{3A430144-83E9-4FDB-B08D-DB3EC3A1563B}">
      <dgm:prSet/>
      <dgm:spPr/>
      <dgm:t>
        <a:bodyPr/>
        <a:lstStyle/>
        <a:p>
          <a:endParaRPr lang="en-US"/>
        </a:p>
      </dgm:t>
    </dgm:pt>
    <dgm:pt modelId="{8816A44C-17B2-49A6-9710-4FF8DEFF4C82}" type="sibTrans" cxnId="{3A430144-83E9-4FDB-B08D-DB3EC3A1563B}">
      <dgm:prSet/>
      <dgm:spPr/>
      <dgm:t>
        <a:bodyPr/>
        <a:lstStyle/>
        <a:p>
          <a:endParaRPr lang="en-US"/>
        </a:p>
      </dgm:t>
    </dgm:pt>
    <dgm:pt modelId="{B232242C-36FA-4D1C-9B46-8633E939FAFF}">
      <dgm:prSet phldrT="[Text]"/>
      <dgm:spPr/>
      <dgm:t>
        <a:bodyPr/>
        <a:lstStyle/>
        <a:p>
          <a:r>
            <a:rPr lang="en-US" dirty="0"/>
            <a:t>Real User Simulation</a:t>
          </a:r>
        </a:p>
      </dgm:t>
    </dgm:pt>
    <dgm:pt modelId="{9F501980-706B-44D6-9F4C-20A57CA4BCA9}" type="parTrans" cxnId="{C2FC7715-DAD1-4809-A519-532768767019}">
      <dgm:prSet/>
      <dgm:spPr/>
      <dgm:t>
        <a:bodyPr/>
        <a:lstStyle/>
        <a:p>
          <a:endParaRPr lang="en-US"/>
        </a:p>
      </dgm:t>
    </dgm:pt>
    <dgm:pt modelId="{9FCAFBA5-40C3-4791-B457-6EBCC91B21F9}" type="sibTrans" cxnId="{C2FC7715-DAD1-4809-A519-532768767019}">
      <dgm:prSet/>
      <dgm:spPr/>
      <dgm:t>
        <a:bodyPr/>
        <a:lstStyle/>
        <a:p>
          <a:endParaRPr lang="en-US"/>
        </a:p>
      </dgm:t>
    </dgm:pt>
    <dgm:pt modelId="{AD76B527-3882-4DFA-88FC-054C90DBCFDC}">
      <dgm:prSet phldrT="[Text]"/>
      <dgm:spPr/>
      <dgm:t>
        <a:bodyPr/>
        <a:lstStyle/>
        <a:p>
          <a:r>
            <a:rPr lang="en-US" dirty="0"/>
            <a:t>Continuous Testing</a:t>
          </a:r>
        </a:p>
      </dgm:t>
    </dgm:pt>
    <dgm:pt modelId="{AB2684F6-FAFF-4792-AB15-E862848EB2EF}" type="parTrans" cxnId="{EA7A4C99-6374-457C-990B-8B9E1D62E33D}">
      <dgm:prSet/>
      <dgm:spPr/>
      <dgm:t>
        <a:bodyPr/>
        <a:lstStyle/>
        <a:p>
          <a:endParaRPr lang="en-US"/>
        </a:p>
      </dgm:t>
    </dgm:pt>
    <dgm:pt modelId="{94AE2F44-D295-495C-AA2E-1A3BA8391113}" type="sibTrans" cxnId="{EA7A4C99-6374-457C-990B-8B9E1D62E33D}">
      <dgm:prSet/>
      <dgm:spPr/>
      <dgm:t>
        <a:bodyPr/>
        <a:lstStyle/>
        <a:p>
          <a:endParaRPr lang="en-US"/>
        </a:p>
      </dgm:t>
    </dgm:pt>
    <dgm:pt modelId="{A44F0DCA-AE19-441A-8D14-C50D5B97E0C6}">
      <dgm:prSet phldrT="[Text]"/>
      <dgm:spPr/>
      <dgm:t>
        <a:bodyPr/>
        <a:lstStyle/>
        <a:p>
          <a:r>
            <a:rPr lang="en-US" dirty="0"/>
            <a:t>Create Test Cases</a:t>
          </a:r>
        </a:p>
      </dgm:t>
    </dgm:pt>
    <dgm:pt modelId="{6B1ADE88-069A-4417-9B14-AF40CFBE8A6A}" type="parTrans" cxnId="{A5B47A6C-BDA9-4996-8415-F312B2AA9C8A}">
      <dgm:prSet/>
      <dgm:spPr/>
      <dgm:t>
        <a:bodyPr/>
        <a:lstStyle/>
        <a:p>
          <a:endParaRPr lang="en-US"/>
        </a:p>
      </dgm:t>
    </dgm:pt>
    <dgm:pt modelId="{6D3A0E61-5B0B-4F53-A9BD-B1AB8F442A1E}" type="sibTrans" cxnId="{A5B47A6C-BDA9-4996-8415-F312B2AA9C8A}">
      <dgm:prSet/>
      <dgm:spPr/>
      <dgm:t>
        <a:bodyPr/>
        <a:lstStyle/>
        <a:p>
          <a:endParaRPr lang="en-US"/>
        </a:p>
      </dgm:t>
    </dgm:pt>
    <dgm:pt modelId="{63F36916-F337-426F-BB9C-8E8E8E2DD1DC}">
      <dgm:prSet phldrT="[Text]"/>
      <dgm:spPr/>
      <dgm:t>
        <a:bodyPr/>
        <a:lstStyle/>
        <a:p>
          <a:r>
            <a:rPr lang="en-US" dirty="0"/>
            <a:t>Run Tests</a:t>
          </a:r>
        </a:p>
      </dgm:t>
    </dgm:pt>
    <dgm:pt modelId="{FF2CCA41-3A65-4413-895B-A070CC6D9E14}" type="parTrans" cxnId="{CEF274C3-C313-46A6-A8F1-A804A9AA616B}">
      <dgm:prSet/>
      <dgm:spPr/>
      <dgm:t>
        <a:bodyPr/>
        <a:lstStyle/>
        <a:p>
          <a:endParaRPr lang="en-US"/>
        </a:p>
      </dgm:t>
    </dgm:pt>
    <dgm:pt modelId="{B9B82ABF-9D6A-4788-8EE0-3DB8997C3D6A}" type="sibTrans" cxnId="{CEF274C3-C313-46A6-A8F1-A804A9AA616B}">
      <dgm:prSet/>
      <dgm:spPr/>
      <dgm:t>
        <a:bodyPr/>
        <a:lstStyle/>
        <a:p>
          <a:endParaRPr lang="en-US"/>
        </a:p>
      </dgm:t>
    </dgm:pt>
    <dgm:pt modelId="{45237016-D2DB-4C15-A79E-6B33621AF1FA}">
      <dgm:prSet phldrT="[Text]"/>
      <dgm:spPr/>
      <dgm:t>
        <a:bodyPr/>
        <a:lstStyle/>
        <a:p>
          <a:r>
            <a:rPr lang="en-US" dirty="0"/>
            <a:t>Run Test with Builds</a:t>
          </a:r>
        </a:p>
      </dgm:t>
    </dgm:pt>
    <dgm:pt modelId="{A4C1D72F-3BF2-4B9A-A5FF-2784D20BE22E}" type="parTrans" cxnId="{7B92CCFA-B948-408A-B829-185D37F9BAF1}">
      <dgm:prSet/>
      <dgm:spPr/>
      <dgm:t>
        <a:bodyPr/>
        <a:lstStyle/>
        <a:p>
          <a:endParaRPr lang="en-US"/>
        </a:p>
      </dgm:t>
    </dgm:pt>
    <dgm:pt modelId="{CDEA5518-4FA2-412A-8FCE-E9B9C08A5A46}" type="sibTrans" cxnId="{7B92CCFA-B948-408A-B829-185D37F9BAF1}">
      <dgm:prSet/>
      <dgm:spPr/>
      <dgm:t>
        <a:bodyPr/>
        <a:lstStyle/>
        <a:p>
          <a:endParaRPr lang="en-US"/>
        </a:p>
      </dgm:t>
    </dgm:pt>
    <dgm:pt modelId="{49B21432-5704-416F-892D-1D40291C0A3B}">
      <dgm:prSet phldrT="[Text]"/>
      <dgm:spPr/>
      <dgm:t>
        <a:bodyPr/>
        <a:lstStyle/>
        <a:p>
          <a:r>
            <a:rPr lang="en-US" dirty="0"/>
            <a:t>User Acceptance Testing</a:t>
          </a:r>
        </a:p>
      </dgm:t>
    </dgm:pt>
    <dgm:pt modelId="{AF9667EC-22AD-4171-8CDC-C267410C6F32}" type="parTrans" cxnId="{D7AA28DD-9793-4E3A-802B-5C9C972A58E3}">
      <dgm:prSet/>
      <dgm:spPr/>
      <dgm:t>
        <a:bodyPr/>
        <a:lstStyle/>
        <a:p>
          <a:endParaRPr lang="en-US"/>
        </a:p>
      </dgm:t>
    </dgm:pt>
    <dgm:pt modelId="{7BFED79C-6B49-4B20-8D1D-4717520E0EEA}" type="sibTrans" cxnId="{D7AA28DD-9793-4E3A-802B-5C9C972A58E3}">
      <dgm:prSet/>
      <dgm:spPr/>
      <dgm:t>
        <a:bodyPr/>
        <a:lstStyle/>
        <a:p>
          <a:endParaRPr lang="en-US"/>
        </a:p>
      </dgm:t>
    </dgm:pt>
    <dgm:pt modelId="{72FC498E-4875-44E0-B40A-C83C37C64EE1}">
      <dgm:prSet phldrT="[Text]"/>
      <dgm:spPr/>
      <dgm:t>
        <a:bodyPr/>
        <a:lstStyle/>
        <a:p>
          <a:r>
            <a:rPr lang="en-US" dirty="0"/>
            <a:t>Manage Test Results</a:t>
          </a:r>
        </a:p>
      </dgm:t>
    </dgm:pt>
    <dgm:pt modelId="{535BE5C5-61E8-4DEA-8E96-A4351CB685C8}" type="parTrans" cxnId="{E0DDD6B6-6450-4E30-8713-5457FCD507DA}">
      <dgm:prSet/>
      <dgm:spPr/>
      <dgm:t>
        <a:bodyPr/>
        <a:lstStyle/>
        <a:p>
          <a:endParaRPr lang="en-US"/>
        </a:p>
      </dgm:t>
    </dgm:pt>
    <dgm:pt modelId="{A43FC915-8962-46F6-A988-F94746F1AF43}" type="sibTrans" cxnId="{E0DDD6B6-6450-4E30-8713-5457FCD507DA}">
      <dgm:prSet/>
      <dgm:spPr/>
      <dgm:t>
        <a:bodyPr/>
        <a:lstStyle/>
        <a:p>
          <a:endParaRPr lang="en-US"/>
        </a:p>
      </dgm:t>
    </dgm:pt>
    <dgm:pt modelId="{83EEB2C2-3097-4155-8620-9E317F0D97C4}" type="pres">
      <dgm:prSet presAssocID="{D9BB48FE-3C8F-426A-B4E8-C57C74C6279C}" presName="Name0" presStyleCnt="0">
        <dgm:presLayoutVars>
          <dgm:dir/>
          <dgm:resizeHandles val="exact"/>
        </dgm:presLayoutVars>
      </dgm:prSet>
      <dgm:spPr/>
    </dgm:pt>
    <dgm:pt modelId="{49FBF841-7BD3-40C0-94CA-C311787BF338}" type="pres">
      <dgm:prSet presAssocID="{9C2733AD-EE9C-4E96-97D1-5014DF21A24E}" presName="node" presStyleLbl="node1" presStyleIdx="0" presStyleCnt="4">
        <dgm:presLayoutVars>
          <dgm:bulletEnabled val="1"/>
        </dgm:presLayoutVars>
      </dgm:prSet>
      <dgm:spPr/>
    </dgm:pt>
    <dgm:pt modelId="{EE187A22-F215-4307-BAE4-0F1E2DC09204}" type="pres">
      <dgm:prSet presAssocID="{BBC87DC9-3A24-4B9A-AE0D-6C20D605FC25}" presName="sibTrans" presStyleLbl="sibTrans2D1" presStyleIdx="0" presStyleCnt="3"/>
      <dgm:spPr/>
    </dgm:pt>
    <dgm:pt modelId="{6725FC1E-57BB-4994-A3C7-742714755A24}" type="pres">
      <dgm:prSet presAssocID="{BBC87DC9-3A24-4B9A-AE0D-6C20D605FC25}" presName="connectorText" presStyleLbl="sibTrans2D1" presStyleIdx="0" presStyleCnt="3"/>
      <dgm:spPr/>
    </dgm:pt>
    <dgm:pt modelId="{FC1C085F-822F-47F7-8183-2D43DB532FD8}" type="pres">
      <dgm:prSet presAssocID="{B12B63DA-F360-4630-9B25-0CD272FB789C}" presName="node" presStyleLbl="node1" presStyleIdx="1" presStyleCnt="4">
        <dgm:presLayoutVars>
          <dgm:bulletEnabled val="1"/>
        </dgm:presLayoutVars>
      </dgm:prSet>
      <dgm:spPr/>
    </dgm:pt>
    <dgm:pt modelId="{114B2ACB-5458-47A1-8B41-90556F2B8914}" type="pres">
      <dgm:prSet presAssocID="{C3947F32-C0F8-4D89-9680-68D11E6D364F}" presName="sibTrans" presStyleLbl="sibTrans2D1" presStyleIdx="1" presStyleCnt="3"/>
      <dgm:spPr/>
    </dgm:pt>
    <dgm:pt modelId="{AD616A63-A8B6-4808-BB2D-5D4DBB99CFA5}" type="pres">
      <dgm:prSet presAssocID="{C3947F32-C0F8-4D89-9680-68D11E6D364F}" presName="connectorText" presStyleLbl="sibTrans2D1" presStyleIdx="1" presStyleCnt="3"/>
      <dgm:spPr/>
    </dgm:pt>
    <dgm:pt modelId="{37D352F2-3BA1-4B1C-8B2C-0077CC692B34}" type="pres">
      <dgm:prSet presAssocID="{3644B2A8-F158-47CD-8134-98BEA085B640}" presName="node" presStyleLbl="node1" presStyleIdx="2" presStyleCnt="4">
        <dgm:presLayoutVars>
          <dgm:bulletEnabled val="1"/>
        </dgm:presLayoutVars>
      </dgm:prSet>
      <dgm:spPr/>
    </dgm:pt>
    <dgm:pt modelId="{6C35916A-7B07-497B-840C-D9CD1EE1E165}" type="pres">
      <dgm:prSet presAssocID="{38327B0E-FF92-4B8C-9186-19AA75546D28}" presName="sibTrans" presStyleLbl="sibTrans2D1" presStyleIdx="2" presStyleCnt="3"/>
      <dgm:spPr/>
    </dgm:pt>
    <dgm:pt modelId="{4FA471CB-F306-4E97-BCF2-3A283A78DDC1}" type="pres">
      <dgm:prSet presAssocID="{38327B0E-FF92-4B8C-9186-19AA75546D28}" presName="connectorText" presStyleLbl="sibTrans2D1" presStyleIdx="2" presStyleCnt="3"/>
      <dgm:spPr/>
    </dgm:pt>
    <dgm:pt modelId="{F43EFD75-56B8-4B47-A183-C4271AFC20ED}" type="pres">
      <dgm:prSet presAssocID="{AD76B527-3882-4DFA-88FC-054C90DBCFDC}" presName="node" presStyleLbl="node1" presStyleIdx="3" presStyleCnt="4">
        <dgm:presLayoutVars>
          <dgm:bulletEnabled val="1"/>
        </dgm:presLayoutVars>
      </dgm:prSet>
      <dgm:spPr/>
    </dgm:pt>
  </dgm:ptLst>
  <dgm:cxnLst>
    <dgm:cxn modelId="{72E3F6F0-BAC4-4591-8A78-C138D679F75C}" type="presOf" srcId="{6059C307-A1C1-4CEF-A8C2-FE67A3621C68}" destId="{FC1C085F-822F-47F7-8183-2D43DB532FD8}" srcOrd="0" destOrd="6" presId="urn:microsoft.com/office/officeart/2005/8/layout/process1"/>
    <dgm:cxn modelId="{6865D7BD-E9FD-4113-BCC0-AD0BC15C639F}" type="presOf" srcId="{B7AF5F15-2252-4950-83B4-C1B124AC844A}" destId="{FC1C085F-822F-47F7-8183-2D43DB532FD8}" srcOrd="0" destOrd="2" presId="urn:microsoft.com/office/officeart/2005/8/layout/process1"/>
    <dgm:cxn modelId="{E8A8DA2A-158B-4F74-B64C-DA8D610A2FDF}" type="presOf" srcId="{A44F0DCA-AE19-441A-8D14-C50D5B97E0C6}" destId="{F43EFD75-56B8-4B47-A183-C4271AFC20ED}" srcOrd="0" destOrd="1" presId="urn:microsoft.com/office/officeart/2005/8/layout/process1"/>
    <dgm:cxn modelId="{4AB2681C-62D1-4331-AD63-F1605200E8A9}" srcId="{9C2733AD-EE9C-4E96-97D1-5014DF21A24E}" destId="{2E38DF32-213E-4F6A-9E52-94F543037745}" srcOrd="0" destOrd="0" parTransId="{D51CD228-2332-4CE5-920D-887CDB6724F3}" sibTransId="{78A7813F-E9ED-4253-801F-8C4EB31CA1F7}"/>
    <dgm:cxn modelId="{22111465-DFBD-4278-8944-4527ED60478B}" srcId="{9C2733AD-EE9C-4E96-97D1-5014DF21A24E}" destId="{B7E63746-5659-49AF-A934-1B89B575BF5A}" srcOrd="4" destOrd="0" parTransId="{B8F40936-E46A-4D83-9C77-2E50BEF4DF37}" sibTransId="{8D9948DB-3513-481D-B7EE-4128CEF875FE}"/>
    <dgm:cxn modelId="{7927864E-11A8-4FED-8FB6-4575E4629FDF}" srcId="{B12B63DA-F360-4630-9B25-0CD272FB789C}" destId="{B7AF5F15-2252-4950-83B4-C1B124AC844A}" srcOrd="1" destOrd="0" parTransId="{870C5B50-C4AC-443B-8005-D727B77B76FC}" sibTransId="{6E221F2D-624C-4E71-98AB-37A751288259}"/>
    <dgm:cxn modelId="{DFFC65EE-5636-4120-928D-8803E5B10B77}" type="presOf" srcId="{BBC87DC9-3A24-4B9A-AE0D-6C20D605FC25}" destId="{EE187A22-F215-4307-BAE4-0F1E2DC09204}" srcOrd="0" destOrd="0" presId="urn:microsoft.com/office/officeart/2005/8/layout/process1"/>
    <dgm:cxn modelId="{4E804B2B-313E-4E22-B023-C1E95BE890AA}" type="presOf" srcId="{6DFEEC95-1A1C-4A04-9B83-2E65583B72FA}" destId="{49FBF841-7BD3-40C0-94CA-C311787BF338}" srcOrd="0" destOrd="6" presId="urn:microsoft.com/office/officeart/2005/8/layout/process1"/>
    <dgm:cxn modelId="{E64530E9-3046-49A6-86A6-16D96220C8B4}" srcId="{B12B63DA-F360-4630-9B25-0CD272FB789C}" destId="{94941AE6-E369-4D27-86E1-2A7E13816069}" srcOrd="4" destOrd="0" parTransId="{742320B6-453A-4572-BAF7-540D607B2B67}" sibTransId="{78216F3F-A3F9-4330-9E1E-37D40449FAF9}"/>
    <dgm:cxn modelId="{C2FC7715-DAD1-4809-A519-532768767019}" srcId="{3644B2A8-F158-47CD-8134-98BEA085B640}" destId="{B232242C-36FA-4D1C-9B46-8633E939FAFF}" srcOrd="3" destOrd="0" parTransId="{9F501980-706B-44D6-9F4C-20A57CA4BCA9}" sibTransId="{9FCAFBA5-40C3-4791-B457-6EBCC91B21F9}"/>
    <dgm:cxn modelId="{21DC341C-AFD1-4A8A-99D0-492531CCE307}" type="presOf" srcId="{26D7D630-D42C-43DA-873D-C63F2CA2888F}" destId="{37D352F2-3BA1-4B1C-8B2C-0077CC692B34}" srcOrd="0" destOrd="1" presId="urn:microsoft.com/office/officeart/2005/8/layout/process1"/>
    <dgm:cxn modelId="{A0ECD789-5DE1-4977-87E8-1F85D820B352}" type="presOf" srcId="{B232242C-36FA-4D1C-9B46-8633E939FAFF}" destId="{37D352F2-3BA1-4B1C-8B2C-0077CC692B34}" srcOrd="0" destOrd="4" presId="urn:microsoft.com/office/officeart/2005/8/layout/process1"/>
    <dgm:cxn modelId="{55DDDAF1-5263-4A52-AA0F-E829F27BE092}" type="presOf" srcId="{9061A3DD-1FA5-4237-8FFB-397C477EFE21}" destId="{37D352F2-3BA1-4B1C-8B2C-0077CC692B34}" srcOrd="0" destOrd="3" presId="urn:microsoft.com/office/officeart/2005/8/layout/process1"/>
    <dgm:cxn modelId="{E0DDD6B6-6450-4E30-8713-5457FCD507DA}" srcId="{AD76B527-3882-4DFA-88FC-054C90DBCFDC}" destId="{72FC498E-4875-44E0-B40A-C83C37C64EE1}" srcOrd="4" destOrd="0" parTransId="{535BE5C5-61E8-4DEA-8E96-A4351CB685C8}" sibTransId="{A43FC915-8962-46F6-A988-F94746F1AF43}"/>
    <dgm:cxn modelId="{A5B47A6C-BDA9-4996-8415-F312B2AA9C8A}" srcId="{AD76B527-3882-4DFA-88FC-054C90DBCFDC}" destId="{A44F0DCA-AE19-441A-8D14-C50D5B97E0C6}" srcOrd="0" destOrd="0" parTransId="{6B1ADE88-069A-4417-9B14-AF40CFBE8A6A}" sibTransId="{6D3A0E61-5B0B-4F53-A9BD-B1AB8F442A1E}"/>
    <dgm:cxn modelId="{5A310BE1-9979-404A-9145-F8E3E4DE1D8E}" type="presOf" srcId="{AD76B527-3882-4DFA-88FC-054C90DBCFDC}" destId="{F43EFD75-56B8-4B47-A183-C4271AFC20ED}" srcOrd="0" destOrd="0" presId="urn:microsoft.com/office/officeart/2005/8/layout/process1"/>
    <dgm:cxn modelId="{06334C7E-37C0-415B-8797-19876123E883}" srcId="{9C2733AD-EE9C-4E96-97D1-5014DF21A24E}" destId="{B0038485-0ABF-4F55-B906-8F3055FDDD49}" srcOrd="1" destOrd="0" parTransId="{4563D08E-14C0-4369-AAE0-5BEA60664A28}" sibTransId="{56C99A24-6730-4733-AC8F-63A2E6855525}"/>
    <dgm:cxn modelId="{942BA7D3-FF75-473F-87E4-C0F21EE16145}" type="presOf" srcId="{D9BB48FE-3C8F-426A-B4E8-C57C74C6279C}" destId="{83EEB2C2-3097-4155-8620-9E317F0D97C4}" srcOrd="0" destOrd="0" presId="urn:microsoft.com/office/officeart/2005/8/layout/process1"/>
    <dgm:cxn modelId="{E42C2A48-9CC8-4BF6-936D-C538B058F201}" type="presOf" srcId="{B6962CEA-CC05-43C7-A9F0-9CEC7520ADA1}" destId="{FC1C085F-822F-47F7-8183-2D43DB532FD8}" srcOrd="0" destOrd="1" presId="urn:microsoft.com/office/officeart/2005/8/layout/process1"/>
    <dgm:cxn modelId="{FC52B984-8420-4182-9D53-B85275BF9BF3}" type="presOf" srcId="{2E38DF32-213E-4F6A-9E52-94F543037745}" destId="{49FBF841-7BD3-40C0-94CA-C311787BF338}" srcOrd="0" destOrd="1" presId="urn:microsoft.com/office/officeart/2005/8/layout/process1"/>
    <dgm:cxn modelId="{DDB63013-FC4B-4FCD-8E49-2D55798436AD}" type="presOf" srcId="{A5483233-5C6C-4EB9-973C-0FB6FF682DAF}" destId="{49FBF841-7BD3-40C0-94CA-C311787BF338}" srcOrd="0" destOrd="3" presId="urn:microsoft.com/office/officeart/2005/8/layout/process1"/>
    <dgm:cxn modelId="{DE441AC1-216C-4CCE-A21A-E271A1CFFFB4}" type="presOf" srcId="{72FC498E-4875-44E0-B40A-C83C37C64EE1}" destId="{F43EFD75-56B8-4B47-A183-C4271AFC20ED}" srcOrd="0" destOrd="5" presId="urn:microsoft.com/office/officeart/2005/8/layout/process1"/>
    <dgm:cxn modelId="{C2EBF3D6-6B92-4A3B-8F4D-567254867C03}" srcId="{B12B63DA-F360-4630-9B25-0CD272FB789C}" destId="{B6962CEA-CC05-43C7-A9F0-9CEC7520ADA1}" srcOrd="0" destOrd="0" parTransId="{57FAF1F0-2BC1-47D3-8CDA-94CE3BCFF5CB}" sibTransId="{7F7E6C54-823A-43CB-878E-5351C5EB5F93}"/>
    <dgm:cxn modelId="{D79565CB-C8D5-4CCB-9369-F92DAF2D42A3}" type="presOf" srcId="{BBC87DC9-3A24-4B9A-AE0D-6C20D605FC25}" destId="{6725FC1E-57BB-4994-A3C7-742714755A24}" srcOrd="1" destOrd="0" presId="urn:microsoft.com/office/officeart/2005/8/layout/process1"/>
    <dgm:cxn modelId="{BAB410E5-A016-4760-9370-F9FED3E7C88E}" srcId="{B12B63DA-F360-4630-9B25-0CD272FB789C}" destId="{1F9595C4-3044-42E5-A60F-DF1B0F9DAA95}" srcOrd="2" destOrd="0" parTransId="{B194E4B5-9D7D-48A0-BEBD-242E745D098D}" sibTransId="{9DAA183E-BBE7-4A23-B2DA-61CD869494B2}"/>
    <dgm:cxn modelId="{9F60B5FB-F9C2-43E7-9611-04B079AFFE27}" type="presOf" srcId="{49B21432-5704-416F-892D-1D40291C0A3B}" destId="{F43EFD75-56B8-4B47-A183-C4271AFC20ED}" srcOrd="0" destOrd="4" presId="urn:microsoft.com/office/officeart/2005/8/layout/process1"/>
    <dgm:cxn modelId="{3A430144-83E9-4FDB-B08D-DB3EC3A1563B}" srcId="{3644B2A8-F158-47CD-8134-98BEA085B640}" destId="{9061A3DD-1FA5-4237-8FFB-397C477EFE21}" srcOrd="2" destOrd="0" parTransId="{5EC34AA2-EE2B-44D3-9279-E1B6B035498D}" sibTransId="{8816A44C-17B2-49A6-9710-4FF8DEFF4C82}"/>
    <dgm:cxn modelId="{B19AE567-71A9-4399-B2F6-2BCC7D733FEA}" srcId="{9C2733AD-EE9C-4E96-97D1-5014DF21A24E}" destId="{6DFEEC95-1A1C-4A04-9B83-2E65583B72FA}" srcOrd="5" destOrd="0" parTransId="{1B8255E1-AD83-4BA5-8C17-36F70E54A999}" sibTransId="{32A11A1B-0A5B-460E-BB96-B2DADC292BFD}"/>
    <dgm:cxn modelId="{0A99AFFA-10A0-4C59-9820-597BBAE2E7A3}" srcId="{D9BB48FE-3C8F-426A-B4E8-C57C74C6279C}" destId="{B12B63DA-F360-4630-9B25-0CD272FB789C}" srcOrd="1" destOrd="0" parTransId="{333310F9-DC49-4919-ADD3-138E5EB6785B}" sibTransId="{C3947F32-C0F8-4D89-9680-68D11E6D364F}"/>
    <dgm:cxn modelId="{C6DF6DCE-6D5C-4F78-A7CE-75EAAC427C0C}" type="presOf" srcId="{38327B0E-FF92-4B8C-9186-19AA75546D28}" destId="{4FA471CB-F306-4E97-BCF2-3A283A78DDC1}" srcOrd="1" destOrd="0" presId="urn:microsoft.com/office/officeart/2005/8/layout/process1"/>
    <dgm:cxn modelId="{2138FD2C-6CF4-4452-B830-096A833061D9}" type="presOf" srcId="{38327B0E-FF92-4B8C-9186-19AA75546D28}" destId="{6C35916A-7B07-497B-840C-D9CD1EE1E165}" srcOrd="0" destOrd="0" presId="urn:microsoft.com/office/officeart/2005/8/layout/process1"/>
    <dgm:cxn modelId="{C122A8B7-39F4-43CD-9172-69F913CE103A}" type="presOf" srcId="{B0038485-0ABF-4F55-B906-8F3055FDDD49}" destId="{49FBF841-7BD3-40C0-94CA-C311787BF338}" srcOrd="0" destOrd="2" presId="urn:microsoft.com/office/officeart/2005/8/layout/process1"/>
    <dgm:cxn modelId="{A1DA8585-CF4F-4828-8A59-9315DD71F344}" srcId="{D9BB48FE-3C8F-426A-B4E8-C57C74C6279C}" destId="{9C2733AD-EE9C-4E96-97D1-5014DF21A24E}" srcOrd="0" destOrd="0" parTransId="{F673BB00-A2A3-4ACA-9138-07060B3FB604}" sibTransId="{BBC87DC9-3A24-4B9A-AE0D-6C20D605FC25}"/>
    <dgm:cxn modelId="{0AD87E74-1F7A-4965-8B91-686B1245F5DF}" srcId="{9C2733AD-EE9C-4E96-97D1-5014DF21A24E}" destId="{A5483233-5C6C-4EB9-973C-0FB6FF682DAF}" srcOrd="2" destOrd="0" parTransId="{17FBFD71-CAA4-4D09-B584-EFAC2D432DD2}" sibTransId="{E11F02EF-CD23-4ABE-AA92-C8F8711332A2}"/>
    <dgm:cxn modelId="{40FB8865-E6D4-413C-8DEB-2C828AA15204}" type="presOf" srcId="{B7E63746-5659-49AF-A934-1B89B575BF5A}" destId="{49FBF841-7BD3-40C0-94CA-C311787BF338}" srcOrd="0" destOrd="5" presId="urn:microsoft.com/office/officeart/2005/8/layout/process1"/>
    <dgm:cxn modelId="{C9761A2E-6263-494A-9DD7-14E4E8A4826D}" type="presOf" srcId="{9C2733AD-EE9C-4E96-97D1-5014DF21A24E}" destId="{49FBF841-7BD3-40C0-94CA-C311787BF338}" srcOrd="0" destOrd="0" presId="urn:microsoft.com/office/officeart/2005/8/layout/process1"/>
    <dgm:cxn modelId="{CB84589E-338B-4FFE-81A7-B7111F562F02}" srcId="{B12B63DA-F360-4630-9B25-0CD272FB789C}" destId="{6059C307-A1C1-4CEF-A8C2-FE67A3621C68}" srcOrd="5" destOrd="0" parTransId="{83B3DF84-6A45-44BC-9AEB-C873CD412241}" sibTransId="{B978D5D0-0493-432F-93A3-D03C198C0C55}"/>
    <dgm:cxn modelId="{F3958BBC-77FA-410D-AF98-81A097590B02}" type="presOf" srcId="{C3947F32-C0F8-4D89-9680-68D11E6D364F}" destId="{AD616A63-A8B6-4808-BB2D-5D4DBB99CFA5}" srcOrd="1" destOrd="0" presId="urn:microsoft.com/office/officeart/2005/8/layout/process1"/>
    <dgm:cxn modelId="{CE6F3C31-5ED4-4C7E-8F5B-5807EF58BEB7}" type="presOf" srcId="{1F9595C4-3044-42E5-A60F-DF1B0F9DAA95}" destId="{FC1C085F-822F-47F7-8183-2D43DB532FD8}" srcOrd="0" destOrd="3" presId="urn:microsoft.com/office/officeart/2005/8/layout/process1"/>
    <dgm:cxn modelId="{36EDB871-26B2-4DB3-B731-6C63FA07471E}" type="presOf" srcId="{2E0C2D8F-85F2-4331-B5FF-4E9E7165E3D4}" destId="{FC1C085F-822F-47F7-8183-2D43DB532FD8}" srcOrd="0" destOrd="4" presId="urn:microsoft.com/office/officeart/2005/8/layout/process1"/>
    <dgm:cxn modelId="{CEF274C3-C313-46A6-A8F1-A804A9AA616B}" srcId="{AD76B527-3882-4DFA-88FC-054C90DBCFDC}" destId="{63F36916-F337-426F-BB9C-8E8E8E2DD1DC}" srcOrd="1" destOrd="0" parTransId="{FF2CCA41-3A65-4413-895B-A070CC6D9E14}" sibTransId="{B9B82ABF-9D6A-4788-8EE0-3DB8997C3D6A}"/>
    <dgm:cxn modelId="{0B1A3336-972A-4759-BD48-AC8A1A2426FB}" srcId="{D9BB48FE-3C8F-426A-B4E8-C57C74C6279C}" destId="{3644B2A8-F158-47CD-8134-98BEA085B640}" srcOrd="2" destOrd="0" parTransId="{AE12FC56-323D-445C-A185-DACBA7E4FD6C}" sibTransId="{38327B0E-FF92-4B8C-9186-19AA75546D28}"/>
    <dgm:cxn modelId="{E2043ADA-8EF8-46BF-A4B2-52780B7F4705}" type="presOf" srcId="{3644B2A8-F158-47CD-8134-98BEA085B640}" destId="{37D352F2-3BA1-4B1C-8B2C-0077CC692B34}" srcOrd="0" destOrd="0" presId="urn:microsoft.com/office/officeart/2005/8/layout/process1"/>
    <dgm:cxn modelId="{999EF26C-9C38-44EB-B1E3-EED301BC429E}" type="presOf" srcId="{94941AE6-E369-4D27-86E1-2A7E13816069}" destId="{FC1C085F-822F-47F7-8183-2D43DB532FD8}" srcOrd="0" destOrd="5" presId="urn:microsoft.com/office/officeart/2005/8/layout/process1"/>
    <dgm:cxn modelId="{439C8792-C9FC-4553-B753-78649EC001BB}" type="presOf" srcId="{C3947F32-C0F8-4D89-9680-68D11E6D364F}" destId="{114B2ACB-5458-47A1-8B41-90556F2B8914}" srcOrd="0" destOrd="0" presId="urn:microsoft.com/office/officeart/2005/8/layout/process1"/>
    <dgm:cxn modelId="{D3B522B6-FA08-4CC1-847E-113CDE7AD884}" srcId="{B12B63DA-F360-4630-9B25-0CD272FB789C}" destId="{2E0C2D8F-85F2-4331-B5FF-4E9E7165E3D4}" srcOrd="3" destOrd="0" parTransId="{932BCD4C-00DA-4DAC-94FC-A2D7C9716D72}" sibTransId="{A33EE1EB-8D2C-4081-8F61-70F95A589D2C}"/>
    <dgm:cxn modelId="{EA7A4C99-6374-457C-990B-8B9E1D62E33D}" srcId="{D9BB48FE-3C8F-426A-B4E8-C57C74C6279C}" destId="{AD76B527-3882-4DFA-88FC-054C90DBCFDC}" srcOrd="3" destOrd="0" parTransId="{AB2684F6-FAFF-4792-AB15-E862848EB2EF}" sibTransId="{94AE2F44-D295-495C-AA2E-1A3BA8391113}"/>
    <dgm:cxn modelId="{2DA1793A-23A9-4E73-AA4E-3F8B04AC6C38}" type="presOf" srcId="{488AECFE-0C7C-4158-BE9E-DF83CE7EA021}" destId="{49FBF841-7BD3-40C0-94CA-C311787BF338}" srcOrd="0" destOrd="4" presId="urn:microsoft.com/office/officeart/2005/8/layout/process1"/>
    <dgm:cxn modelId="{D7AA28DD-9793-4E3A-802B-5C9C972A58E3}" srcId="{AD76B527-3882-4DFA-88FC-054C90DBCFDC}" destId="{49B21432-5704-416F-892D-1D40291C0A3B}" srcOrd="3" destOrd="0" parTransId="{AF9667EC-22AD-4171-8CDC-C267410C6F32}" sibTransId="{7BFED79C-6B49-4B20-8D1D-4717520E0EEA}"/>
    <dgm:cxn modelId="{8AEA2DB2-ADF4-42F8-A506-29CB64D65BB5}" type="presOf" srcId="{7B38B919-BA9B-4E1D-8A1E-510C1BC32B74}" destId="{37D352F2-3BA1-4B1C-8B2C-0077CC692B34}" srcOrd="0" destOrd="2" presId="urn:microsoft.com/office/officeart/2005/8/layout/process1"/>
    <dgm:cxn modelId="{A577D825-61EA-4822-BE8C-D2B333A4A5E3}" srcId="{9C2733AD-EE9C-4E96-97D1-5014DF21A24E}" destId="{488AECFE-0C7C-4158-BE9E-DF83CE7EA021}" srcOrd="3" destOrd="0" parTransId="{8A7F9CCD-AE36-4818-A75B-1278C9F69E54}" sibTransId="{0B4317B2-4364-42DF-B542-F1ABDF09D2F5}"/>
    <dgm:cxn modelId="{93F00480-0DF7-4131-931A-A5D9DB65058A}" type="presOf" srcId="{45237016-D2DB-4C15-A79E-6B33621AF1FA}" destId="{F43EFD75-56B8-4B47-A183-C4271AFC20ED}" srcOrd="0" destOrd="3" presId="urn:microsoft.com/office/officeart/2005/8/layout/process1"/>
    <dgm:cxn modelId="{FD4D7B0F-130B-4251-A92C-B1B42F82A7EA}" srcId="{3644B2A8-F158-47CD-8134-98BEA085B640}" destId="{26D7D630-D42C-43DA-873D-C63F2CA2888F}" srcOrd="0" destOrd="0" parTransId="{156356CC-53B5-4ACF-8E82-F84AA6E59876}" sibTransId="{F965C586-878D-4379-AE85-5CAF9F686E08}"/>
    <dgm:cxn modelId="{F23B5BD5-E3A3-4CA4-8701-0F2C3CD1E17D}" type="presOf" srcId="{63F36916-F337-426F-BB9C-8E8E8E2DD1DC}" destId="{F43EFD75-56B8-4B47-A183-C4271AFC20ED}" srcOrd="0" destOrd="2" presId="urn:microsoft.com/office/officeart/2005/8/layout/process1"/>
    <dgm:cxn modelId="{7B92CCFA-B948-408A-B829-185D37F9BAF1}" srcId="{AD76B527-3882-4DFA-88FC-054C90DBCFDC}" destId="{45237016-D2DB-4C15-A79E-6B33621AF1FA}" srcOrd="2" destOrd="0" parTransId="{A4C1D72F-3BF2-4B9A-A5FF-2784D20BE22E}" sibTransId="{CDEA5518-4FA2-412A-8FCE-E9B9C08A5A46}"/>
    <dgm:cxn modelId="{1383C9A9-132E-4E47-BB3E-C0CF0B184DED}" srcId="{3644B2A8-F158-47CD-8134-98BEA085B640}" destId="{7B38B919-BA9B-4E1D-8A1E-510C1BC32B74}" srcOrd="1" destOrd="0" parTransId="{362AF2D6-41E1-47D1-A71F-1F127AB6774E}" sibTransId="{59F030DA-2940-43E0-ADA8-4E98C641CC0F}"/>
    <dgm:cxn modelId="{49FBA6C1-821C-41F6-A9CC-7117F039DBD5}" type="presOf" srcId="{B12B63DA-F360-4630-9B25-0CD272FB789C}" destId="{FC1C085F-822F-47F7-8183-2D43DB532FD8}" srcOrd="0" destOrd="0" presId="urn:microsoft.com/office/officeart/2005/8/layout/process1"/>
    <dgm:cxn modelId="{929E1C91-9DCE-47C8-960D-AAD67D2F7CE5}" type="presParOf" srcId="{83EEB2C2-3097-4155-8620-9E317F0D97C4}" destId="{49FBF841-7BD3-40C0-94CA-C311787BF338}" srcOrd="0" destOrd="0" presId="urn:microsoft.com/office/officeart/2005/8/layout/process1"/>
    <dgm:cxn modelId="{52C63BEC-A76A-4675-A584-E569F1288FEA}" type="presParOf" srcId="{83EEB2C2-3097-4155-8620-9E317F0D97C4}" destId="{EE187A22-F215-4307-BAE4-0F1E2DC09204}" srcOrd="1" destOrd="0" presId="urn:microsoft.com/office/officeart/2005/8/layout/process1"/>
    <dgm:cxn modelId="{546CA90C-80FA-44F9-AB79-C6CC3FF003E6}" type="presParOf" srcId="{EE187A22-F215-4307-BAE4-0F1E2DC09204}" destId="{6725FC1E-57BB-4994-A3C7-742714755A24}" srcOrd="0" destOrd="0" presId="urn:microsoft.com/office/officeart/2005/8/layout/process1"/>
    <dgm:cxn modelId="{22A1B2FC-43D6-48AB-9B16-EE623FC275B1}" type="presParOf" srcId="{83EEB2C2-3097-4155-8620-9E317F0D97C4}" destId="{FC1C085F-822F-47F7-8183-2D43DB532FD8}" srcOrd="2" destOrd="0" presId="urn:microsoft.com/office/officeart/2005/8/layout/process1"/>
    <dgm:cxn modelId="{50573950-D11A-4926-AD1A-F1655F403499}" type="presParOf" srcId="{83EEB2C2-3097-4155-8620-9E317F0D97C4}" destId="{114B2ACB-5458-47A1-8B41-90556F2B8914}" srcOrd="3" destOrd="0" presId="urn:microsoft.com/office/officeart/2005/8/layout/process1"/>
    <dgm:cxn modelId="{B4CBA3F6-55D7-451B-9841-661C1F2A9ED0}" type="presParOf" srcId="{114B2ACB-5458-47A1-8B41-90556F2B8914}" destId="{AD616A63-A8B6-4808-BB2D-5D4DBB99CFA5}" srcOrd="0" destOrd="0" presId="urn:microsoft.com/office/officeart/2005/8/layout/process1"/>
    <dgm:cxn modelId="{DE506914-BF0E-4738-B63E-154732CF179A}" type="presParOf" srcId="{83EEB2C2-3097-4155-8620-9E317F0D97C4}" destId="{37D352F2-3BA1-4B1C-8B2C-0077CC692B34}" srcOrd="4" destOrd="0" presId="urn:microsoft.com/office/officeart/2005/8/layout/process1"/>
    <dgm:cxn modelId="{0253F533-32FB-46BB-8847-633EC8B179A0}" type="presParOf" srcId="{83EEB2C2-3097-4155-8620-9E317F0D97C4}" destId="{6C35916A-7B07-497B-840C-D9CD1EE1E165}" srcOrd="5" destOrd="0" presId="urn:microsoft.com/office/officeart/2005/8/layout/process1"/>
    <dgm:cxn modelId="{27529F04-0F58-4A40-AE59-EC05C3C92307}" type="presParOf" srcId="{6C35916A-7B07-497B-840C-D9CD1EE1E165}" destId="{4FA471CB-F306-4E97-BCF2-3A283A78DDC1}" srcOrd="0" destOrd="0" presId="urn:microsoft.com/office/officeart/2005/8/layout/process1"/>
    <dgm:cxn modelId="{49A11747-5DA7-4FF0-A8BF-985A462FCA18}" type="presParOf" srcId="{83EEB2C2-3097-4155-8620-9E317F0D97C4}" destId="{F43EFD75-56B8-4B47-A183-C4271AFC20E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BF841-7BD3-40C0-94CA-C311787BF338}">
      <dsp:nvSpPr>
        <dsp:cNvPr id="0" name=""/>
        <dsp:cNvSpPr/>
      </dsp:nvSpPr>
      <dsp:spPr>
        <a:xfrm>
          <a:off x="5027" y="446964"/>
          <a:ext cx="2198013" cy="1936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Manual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Test Cases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Tests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Test with Builds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Acceptance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Manage Test 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Perform Exploratory Test</a:t>
          </a:r>
        </a:p>
      </dsp:txBody>
      <dsp:txXfrm>
        <a:off x="61760" y="503697"/>
        <a:ext cx="2084547" cy="1823533"/>
      </dsp:txXfrm>
    </dsp:sp>
    <dsp:sp modelId="{EE187A22-F215-4307-BAE4-0F1E2DC09204}">
      <dsp:nvSpPr>
        <dsp:cNvPr id="0" name=""/>
        <dsp:cNvSpPr/>
      </dsp:nvSpPr>
      <dsp:spPr>
        <a:xfrm>
          <a:off x="2422842" y="1142910"/>
          <a:ext cx="465978" cy="5451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22842" y="1251931"/>
        <a:ext cx="326185" cy="327065"/>
      </dsp:txXfrm>
    </dsp:sp>
    <dsp:sp modelId="{FC1C085F-822F-47F7-8183-2D43DB532FD8}">
      <dsp:nvSpPr>
        <dsp:cNvPr id="0" name=""/>
        <dsp:cNvSpPr/>
      </dsp:nvSpPr>
      <dsp:spPr>
        <a:xfrm>
          <a:off x="3082246" y="446964"/>
          <a:ext cx="2198013" cy="1936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Developer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Test Cases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Tests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Test with Builds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Acceptance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Manage Test 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Perform Exploratory Test</a:t>
          </a:r>
        </a:p>
      </dsp:txBody>
      <dsp:txXfrm>
        <a:off x="3138979" y="503697"/>
        <a:ext cx="2084547" cy="1823533"/>
      </dsp:txXfrm>
    </dsp:sp>
    <dsp:sp modelId="{114B2ACB-5458-47A1-8B41-90556F2B8914}">
      <dsp:nvSpPr>
        <dsp:cNvPr id="0" name=""/>
        <dsp:cNvSpPr/>
      </dsp:nvSpPr>
      <dsp:spPr>
        <a:xfrm>
          <a:off x="5500061" y="1142910"/>
          <a:ext cx="465978" cy="5451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00061" y="1251931"/>
        <a:ext cx="326185" cy="327065"/>
      </dsp:txXfrm>
    </dsp:sp>
    <dsp:sp modelId="{37D352F2-3BA1-4B1C-8B2C-0077CC692B34}">
      <dsp:nvSpPr>
        <dsp:cNvPr id="0" name=""/>
        <dsp:cNvSpPr/>
      </dsp:nvSpPr>
      <dsp:spPr>
        <a:xfrm>
          <a:off x="6159465" y="446964"/>
          <a:ext cx="2198013" cy="1936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Performance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Scaling w/ the Cloud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Authoring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Managing 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Real User Simulation</a:t>
          </a:r>
        </a:p>
      </dsp:txBody>
      <dsp:txXfrm>
        <a:off x="6216198" y="503697"/>
        <a:ext cx="2084547" cy="1823533"/>
      </dsp:txXfrm>
    </dsp:sp>
    <dsp:sp modelId="{6C35916A-7B07-497B-840C-D9CD1EE1E165}">
      <dsp:nvSpPr>
        <dsp:cNvPr id="0" name=""/>
        <dsp:cNvSpPr/>
      </dsp:nvSpPr>
      <dsp:spPr>
        <a:xfrm>
          <a:off x="8577280" y="1142910"/>
          <a:ext cx="465978" cy="5451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577280" y="1251931"/>
        <a:ext cx="326185" cy="327065"/>
      </dsp:txXfrm>
    </dsp:sp>
    <dsp:sp modelId="{F43EFD75-56B8-4B47-A183-C4271AFC20ED}">
      <dsp:nvSpPr>
        <dsp:cNvPr id="0" name=""/>
        <dsp:cNvSpPr/>
      </dsp:nvSpPr>
      <dsp:spPr>
        <a:xfrm>
          <a:off x="9236685" y="446964"/>
          <a:ext cx="2198013" cy="1936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Continuous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Test Cases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Tests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Test with Builds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Acceptance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Manage Test Results</a:t>
          </a:r>
        </a:p>
      </dsp:txBody>
      <dsp:txXfrm>
        <a:off x="9293418" y="503697"/>
        <a:ext cx="2084547" cy="1823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5223F-DD98-4D0C-B051-6FF9A0EE9FC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63B2D-9E2F-4517-A8A8-3E969CEE4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path – similar to </a:t>
            </a:r>
          </a:p>
          <a:p>
            <a:r>
              <a:rPr lang="en-US" dirty="0"/>
              <a:t>https://azure.microsoft.com/en-us/documentation/learning-paths/cloud-services/</a:t>
            </a:r>
          </a:p>
          <a:p>
            <a:r>
              <a:rPr lang="en-US" dirty="0"/>
              <a:t>https://azure.microsoft.com/en-us/documentation/learning-paths/automation/</a:t>
            </a:r>
          </a:p>
          <a:p>
            <a:r>
              <a:rPr lang="en-US" dirty="0"/>
              <a:t>https://azure.microsoft.com/en-us/documentation/learning-paths/appservice-webapps/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here</a:t>
            </a:r>
          </a:p>
          <a:p>
            <a:r>
              <a:rPr lang="en-US" dirty="0"/>
              <a:t>Try it out</a:t>
            </a:r>
          </a:p>
          <a:p>
            <a:r>
              <a:rPr lang="en-US" dirty="0"/>
              <a:t>Tell me about</a:t>
            </a:r>
          </a:p>
          <a:p>
            <a:r>
              <a:rPr lang="en-US" dirty="0"/>
              <a:t>Get started</a:t>
            </a:r>
          </a:p>
          <a:p>
            <a:r>
              <a:rPr lang="en-US" dirty="0"/>
              <a:t>Ready</a:t>
            </a:r>
            <a:r>
              <a:rPr lang="en-US" baseline="0" dirty="0"/>
              <a:t> to dive in?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63B2D-9E2F-4517-A8A8-3E969CEE4A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63B2D-9E2F-4517-A8A8-3E969CEE4A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63B2D-9E2F-4517-A8A8-3E969CEE4A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63B2D-9E2F-4517-A8A8-3E969CEE4A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63B2D-9E2F-4517-A8A8-3E969CEE4A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63B2D-9E2F-4517-A8A8-3E969CEE4A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tests with builds -&gt; https://msdn.microsoft.com/Library/vs/alm/Test/automated-tests/test-build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https://www.visualstudio.com/en-us/get-started/test/perform-exploratory-tests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https://msdn.microsoft.com/en-us/library/vs/alm/test/automated-tests/review-automated-test-results-after-build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63B2D-9E2F-4517-A8A8-3E969CEE4A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49BE-5DA5-473E-8024-80E2BD10184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6C16-7EAB-4890-BE3D-D082532C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 Learning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Images to Hotlink to Topics </a:t>
            </a:r>
          </a:p>
        </p:txBody>
      </p:sp>
    </p:spTree>
    <p:extLst>
      <p:ext uri="{BB962C8B-B14F-4D97-AF65-F5344CB8AC3E}">
        <p14:creationId xmlns:p14="http://schemas.microsoft.com/office/powerpoint/2010/main" val="57807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45543" y="780127"/>
            <a:ext cx="1637365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Open/edit query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Open flat-list shared query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Modify filter clauses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Save query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75322" y="780127"/>
            <a:ext cx="1463267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chart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chart type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chart values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sort options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1002" y="780127"/>
            <a:ext cx="1444868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to dashboard</a:t>
            </a:r>
          </a:p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(Optional)</a:t>
            </a:r>
            <a:b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dashboard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911" y="241152"/>
            <a:ext cx="19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Lightweight charts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680" y="1997363"/>
            <a:ext cx="404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Light-weight test status and result charts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86244" y="1191607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41925" y="1191607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675" y="2518153"/>
            <a:ext cx="1804281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test chart type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Open test plan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test case or test result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1332" y="2518153"/>
            <a:ext cx="1463267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chart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chart type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chart values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sort options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05976" y="2518153"/>
            <a:ext cx="1444868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to dashboard</a:t>
            </a:r>
          </a:p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(Optional)</a:t>
            </a:r>
            <a:b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dashboard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02773" y="2929633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997416" y="2929633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9563" y="4571067"/>
            <a:ext cx="1470417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dashboard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dashboard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32872" y="4571067"/>
            <a:ext cx="1463267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widget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widget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Configure widget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7885" y="3960789"/>
            <a:ext cx="265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charts to a dashboard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639980" y="4982547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77111" y="4571067"/>
            <a:ext cx="2013764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query-based widget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widget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shared query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Configure widget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20753" y="479788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41829" y="207668"/>
            <a:ext cx="160020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Open/edit query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41829" y="943375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flat-list shared query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Modify filter clauses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query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54388" y="210514"/>
            <a:ext cx="160020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Create chart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54388" y="943375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chart type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chart values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sort options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80433" y="216954"/>
            <a:ext cx="160020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Add to dashboard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380433" y="936691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dashboard </a:t>
            </a:r>
          </a:p>
        </p:txBody>
      </p:sp>
      <p:sp>
        <p:nvSpPr>
          <p:cNvPr id="32" name="Isosceles Triangle 31"/>
          <p:cNvSpPr/>
          <p:nvPr/>
        </p:nvSpPr>
        <p:spPr>
          <a:xfrm rot="5400000">
            <a:off x="7859781" y="1039411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9791573" y="1060807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ectangle 34"/>
          <p:cNvSpPr/>
          <p:nvPr/>
        </p:nvSpPr>
        <p:spPr>
          <a:xfrm>
            <a:off x="10380433" y="826668"/>
            <a:ext cx="160020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41829" y="825367"/>
            <a:ext cx="160020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54388" y="826790"/>
            <a:ext cx="160020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59116" y="2310407"/>
            <a:ext cx="160020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Choose test chart type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59116" y="3046114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test plan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test case or test result</a:t>
            </a:r>
          </a:p>
        </p:txBody>
      </p:sp>
      <p:sp>
        <p:nvSpPr>
          <p:cNvPr id="51" name="Isosceles Triangle 50"/>
          <p:cNvSpPr/>
          <p:nvPr/>
        </p:nvSpPr>
        <p:spPr>
          <a:xfrm rot="5400000">
            <a:off x="7877068" y="3142150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4" name="Rectangle 53"/>
          <p:cNvSpPr/>
          <p:nvPr/>
        </p:nvSpPr>
        <p:spPr>
          <a:xfrm>
            <a:off x="6359116" y="2928106"/>
            <a:ext cx="160020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73866" y="4446166"/>
            <a:ext cx="160020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Create a dashboard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73866" y="5181872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dashboard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86425" y="4449012"/>
            <a:ext cx="160020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Add widget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86425" y="5181873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widget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widget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512470" y="4455452"/>
            <a:ext cx="160020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Add query-based widget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12470" y="5175189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widget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shared query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widget</a:t>
            </a:r>
          </a:p>
        </p:txBody>
      </p:sp>
      <p:sp>
        <p:nvSpPr>
          <p:cNvPr id="61" name="Isosceles Triangle 60"/>
          <p:cNvSpPr/>
          <p:nvPr/>
        </p:nvSpPr>
        <p:spPr>
          <a:xfrm rot="5400000">
            <a:off x="7991818" y="5277909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Isosceles Triangle 61"/>
          <p:cNvSpPr/>
          <p:nvPr/>
        </p:nvSpPr>
        <p:spPr>
          <a:xfrm rot="5400000">
            <a:off x="9923610" y="5299305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Rectangle 62"/>
          <p:cNvSpPr/>
          <p:nvPr/>
        </p:nvSpPr>
        <p:spPr>
          <a:xfrm>
            <a:off x="10512470" y="5065166"/>
            <a:ext cx="160020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73866" y="5063865"/>
            <a:ext cx="160020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86425" y="5065288"/>
            <a:ext cx="160020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911" y="241152"/>
            <a:ext cx="7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 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91730" y="382596"/>
            <a:ext cx="24873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What is the essence of Reporting ? </a:t>
            </a:r>
          </a:p>
          <a:p>
            <a:endParaRPr lang="en-US" sz="1100" i="1" dirty="0"/>
          </a:p>
          <a:p>
            <a:r>
              <a:rPr lang="en-US" sz="1100" i="1" dirty="0"/>
              <a:t>Gain actionable insight </a:t>
            </a:r>
          </a:p>
          <a:p>
            <a:r>
              <a:rPr lang="en-US" sz="1100" i="1" dirty="0"/>
              <a:t>Monitor progress, trends</a:t>
            </a:r>
          </a:p>
          <a:p>
            <a:r>
              <a:rPr lang="en-US" sz="1100" i="1" dirty="0"/>
              <a:t>Ensure work is progressing as expected</a:t>
            </a:r>
          </a:p>
          <a:p>
            <a:r>
              <a:rPr lang="en-US" sz="1100" i="1" dirty="0"/>
              <a:t>Track risks and dependencies </a:t>
            </a:r>
          </a:p>
          <a:p>
            <a:endParaRPr lang="en-US" sz="1100" i="1" dirty="0"/>
          </a:p>
          <a:p>
            <a:r>
              <a:rPr lang="en-US" sz="1100" i="1" dirty="0"/>
              <a:t>Monitor data – track data </a:t>
            </a:r>
          </a:p>
          <a:p>
            <a:r>
              <a:rPr lang="en-US" sz="1100" i="1" dirty="0"/>
              <a:t>May need to add a custom field</a:t>
            </a:r>
          </a:p>
          <a:p>
            <a:r>
              <a:rPr lang="en-US" sz="1100" i="1" dirty="0"/>
              <a:t>Status and trends </a:t>
            </a:r>
          </a:p>
          <a:p>
            <a:r>
              <a:rPr lang="en-US" sz="1100" i="1" dirty="0"/>
              <a:t>Progress, coverage, dependencies</a:t>
            </a:r>
          </a:p>
          <a:p>
            <a:endParaRPr lang="en-US" sz="1100" i="1" dirty="0"/>
          </a:p>
          <a:p>
            <a:r>
              <a:rPr lang="en-US" sz="1100" i="1" dirty="0"/>
              <a:t>Step 1 – </a:t>
            </a:r>
          </a:p>
          <a:p>
            <a:r>
              <a:rPr lang="en-US" sz="1100" i="1" dirty="0"/>
              <a:t>What do you need to track and why? </a:t>
            </a:r>
          </a:p>
          <a:p>
            <a:r>
              <a:rPr lang="en-US" sz="1100" i="1" dirty="0"/>
              <a:t>Actionable insight </a:t>
            </a:r>
          </a:p>
          <a:p>
            <a:endParaRPr lang="en-US" sz="1100" i="1" dirty="0"/>
          </a:p>
          <a:p>
            <a:r>
              <a:rPr lang="en-US" sz="1100" i="1" dirty="0"/>
              <a:t>Step 2 – </a:t>
            </a:r>
          </a:p>
          <a:p>
            <a:r>
              <a:rPr lang="en-US" sz="1100" i="1" dirty="0"/>
              <a:t>What data is available? What data do you want to make available? </a:t>
            </a:r>
          </a:p>
          <a:p>
            <a:endParaRPr lang="en-US" sz="1100" i="1" dirty="0"/>
          </a:p>
          <a:p>
            <a:r>
              <a:rPr lang="en-US" sz="1100" i="1" dirty="0"/>
              <a:t>Step 3 – </a:t>
            </a:r>
          </a:p>
          <a:p>
            <a:r>
              <a:rPr lang="en-US" sz="1100" i="1" dirty="0"/>
              <a:t>Simple status and trend charts – work items; test </a:t>
            </a:r>
          </a:p>
          <a:p>
            <a:r>
              <a:rPr lang="en-US" sz="1100" i="1" dirty="0"/>
              <a:t>Widget charts </a:t>
            </a:r>
          </a:p>
          <a:p>
            <a:endParaRPr lang="en-US" sz="1100" i="1" dirty="0"/>
          </a:p>
          <a:p>
            <a:r>
              <a:rPr lang="en-US" sz="1100" i="1" dirty="0"/>
              <a:t>Step 4 </a:t>
            </a:r>
          </a:p>
          <a:p>
            <a:r>
              <a:rPr lang="en-US" sz="1100" i="1" dirty="0"/>
              <a:t> </a:t>
            </a:r>
          </a:p>
          <a:p>
            <a:endParaRPr lang="en-US" sz="1100" i="1" dirty="0"/>
          </a:p>
          <a:p>
            <a:r>
              <a:rPr lang="en-US" sz="1100" i="1" dirty="0"/>
              <a:t>Task</a:t>
            </a:r>
          </a:p>
          <a:p>
            <a:r>
              <a:rPr lang="en-US" sz="1100" i="1" dirty="0"/>
              <a:t>Resource </a:t>
            </a:r>
          </a:p>
          <a:p>
            <a:r>
              <a:rPr lang="en-US" sz="1100" i="1" dirty="0"/>
              <a:t>Customize  </a:t>
            </a:r>
          </a:p>
          <a:p>
            <a:endParaRPr lang="en-US" sz="1100" i="1" dirty="0"/>
          </a:p>
          <a:p>
            <a:endParaRPr lang="en-US" sz="1100" i="1" dirty="0"/>
          </a:p>
          <a:p>
            <a:r>
              <a:rPr lang="en-US" sz="1100" i="1" dirty="0"/>
              <a:t>Some feedback asks: </a:t>
            </a:r>
          </a:p>
          <a:p>
            <a:endParaRPr lang="en-US" sz="1100" i="1" dirty="0"/>
          </a:p>
          <a:p>
            <a:endParaRPr lang="en-US" sz="1100" i="1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090673555"/>
              </p:ext>
            </p:extLst>
          </p:nvPr>
        </p:nvGraphicFramePr>
        <p:xfrm>
          <a:off x="752274" y="0"/>
          <a:ext cx="11439726" cy="283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19455" y="283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test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450" y="3351717"/>
            <a:ext cx="1804281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test plan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test plan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test suites: static, requirement, query-based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16107" y="3351717"/>
            <a:ext cx="1644250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manual tests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test case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test steps with actions and expected results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80647" y="3351717"/>
            <a:ext cx="2018625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tests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test from test suite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Run Microsoft Test Runner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Start your app to test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Mark test steps pass/fail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Create a bug for failed tests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307548" y="3923217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60357" y="3923217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7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330" y="122168"/>
            <a:ext cx="16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 test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326" y="642957"/>
            <a:ext cx="1403452" cy="10058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test plan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Create test plan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Create manual tests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Run tests</a:t>
            </a:r>
          </a:p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1520" y="642957"/>
            <a:ext cx="1726080" cy="10058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tests with builds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Create CI build definition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Configure VS test task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Review summary of test run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3342" y="642957"/>
            <a:ext cx="2171114" cy="100584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exploratory tests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Install Exploratory Testing extension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Start Exploratory Testing session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Capture and log bugs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Stop your session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45778" y="1100157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57600" y="1100157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126278" y="120734"/>
            <a:ext cx="2198013" cy="1622342"/>
            <a:chOff x="3082246" y="446964"/>
            <a:chExt cx="2198013" cy="1936999"/>
          </a:xfrm>
        </p:grpSpPr>
        <p:sp>
          <p:nvSpPr>
            <p:cNvPr id="12" name="Rounded Rectangle 11"/>
            <p:cNvSpPr/>
            <p:nvPr/>
          </p:nvSpPr>
          <p:spPr>
            <a:xfrm>
              <a:off x="3082246" y="446964"/>
              <a:ext cx="2198013" cy="19369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3138979" y="503697"/>
              <a:ext cx="2084547" cy="182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Developer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Create Test Cases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Run Tests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Run Test with Builds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User Acceptance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Manage Test Results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Perform Exploratory Test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183011" y="1881690"/>
            <a:ext cx="2198013" cy="1223333"/>
            <a:chOff x="6159465" y="446964"/>
            <a:chExt cx="2198013" cy="1936999"/>
          </a:xfrm>
        </p:grpSpPr>
        <p:sp>
          <p:nvSpPr>
            <p:cNvPr id="10" name="Rounded Rectangle 9"/>
            <p:cNvSpPr/>
            <p:nvPr/>
          </p:nvSpPr>
          <p:spPr>
            <a:xfrm>
              <a:off x="6159465" y="446964"/>
              <a:ext cx="2198013" cy="19369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6"/>
            <p:cNvSpPr txBox="1"/>
            <p:nvPr/>
          </p:nvSpPr>
          <p:spPr>
            <a:xfrm>
              <a:off x="6216198" y="503697"/>
              <a:ext cx="2084547" cy="182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Performance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Scaling w/ the Cloud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Authoring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Managing results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Real User Simulation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6597" y="1874435"/>
            <a:ext cx="18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638" y="2359698"/>
            <a:ext cx="1975369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test project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Create performance test project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Record web performance test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Create load test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Run and analyze load test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7479" y="2359698"/>
            <a:ext cx="1634963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tests with builds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Create CI build definition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Configure VS test task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Review summary of test run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9710" y="2359698"/>
            <a:ext cx="1228059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load test results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test from test suite</a:t>
            </a:r>
          </a:p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49872" y="2931198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4307" y="2931198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2326" y="3806903"/>
            <a:ext cx="40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Integration/automated tests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321" y="4325741"/>
            <a:ext cx="1624937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tests with builds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Create CI build definition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Configure VS test task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Run unit test with builds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Review summary of test run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9994" y="4325741"/>
            <a:ext cx="1249918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environments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Set up machines to run apps and tests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Define environments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01648" y="4325741"/>
            <a:ext cx="1492925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automated tests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Set up app deployment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Set up test deployment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Set up tests to run with your build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41255" y="4897241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02909" y="4897241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183010" y="3359193"/>
            <a:ext cx="2198013" cy="1425700"/>
            <a:chOff x="9236685" y="446964"/>
            <a:chExt cx="2198013" cy="1936999"/>
          </a:xfrm>
        </p:grpSpPr>
        <p:sp>
          <p:nvSpPr>
            <p:cNvPr id="27" name="Rounded Rectangle 26"/>
            <p:cNvSpPr/>
            <p:nvPr/>
          </p:nvSpPr>
          <p:spPr>
            <a:xfrm>
              <a:off x="9236685" y="446964"/>
              <a:ext cx="2198013" cy="19369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9293418" y="503697"/>
              <a:ext cx="2084547" cy="182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Continuous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Create Test Cases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Run Tests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Run Test with Builds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User Acceptance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Manage Test Results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706310" y="4325741"/>
            <a:ext cx="1484338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test results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Review build test run summary 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Compare summary from </a:t>
            </a:r>
            <a:r>
              <a:rPr lang="en-US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prev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build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Debug errors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91914" y="2359698"/>
            <a:ext cx="1168322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 test in the cloud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Loren </a:t>
            </a:r>
            <a:r>
              <a:rPr lang="en-US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epsum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Loren </a:t>
            </a:r>
            <a:r>
              <a:rPr lang="en-US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epsum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Loren </a:t>
            </a:r>
            <a:r>
              <a:rPr lang="en-US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epsum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72101" y="2931198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07570" y="4897241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64478" y="787484"/>
            <a:ext cx="2198013" cy="1622342"/>
            <a:chOff x="3082246" y="446964"/>
            <a:chExt cx="2198013" cy="1936999"/>
          </a:xfrm>
        </p:grpSpPr>
        <p:sp>
          <p:nvSpPr>
            <p:cNvPr id="3" name="Rounded Rectangle 2"/>
            <p:cNvSpPr/>
            <p:nvPr/>
          </p:nvSpPr>
          <p:spPr>
            <a:xfrm>
              <a:off x="3082246" y="446964"/>
              <a:ext cx="2198013" cy="19369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3138979" y="503697"/>
              <a:ext cx="2084547" cy="182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Developer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Create Test Cases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Run Tests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Run Test with Builds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User Acceptance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Manage Test Results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Perform Exploratory Test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021211" y="2548440"/>
            <a:ext cx="2198013" cy="1223333"/>
            <a:chOff x="6159465" y="446964"/>
            <a:chExt cx="2198013" cy="1936999"/>
          </a:xfrm>
        </p:grpSpPr>
        <p:sp>
          <p:nvSpPr>
            <p:cNvPr id="6" name="Rounded Rectangle 5"/>
            <p:cNvSpPr/>
            <p:nvPr/>
          </p:nvSpPr>
          <p:spPr>
            <a:xfrm>
              <a:off x="6159465" y="446964"/>
              <a:ext cx="2198013" cy="19369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 txBox="1"/>
            <p:nvPr/>
          </p:nvSpPr>
          <p:spPr>
            <a:xfrm>
              <a:off x="6216198" y="503697"/>
              <a:ext cx="2084547" cy="182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Performance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Scaling w/ the Cloud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Authoring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Managing results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Real User Simulation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1210" y="4025943"/>
            <a:ext cx="2198013" cy="1425700"/>
            <a:chOff x="9236685" y="446964"/>
            <a:chExt cx="2198013" cy="1936999"/>
          </a:xfrm>
        </p:grpSpPr>
        <p:sp>
          <p:nvSpPr>
            <p:cNvPr id="9" name="Rounded Rectangle 8"/>
            <p:cNvSpPr/>
            <p:nvPr/>
          </p:nvSpPr>
          <p:spPr>
            <a:xfrm>
              <a:off x="9236685" y="446964"/>
              <a:ext cx="2198013" cy="19369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9293418" y="503697"/>
              <a:ext cx="2084547" cy="1823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/>
                <a:t>Continuous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Create Test Cases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Run Tests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Run Test with Builds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User Acceptance Testing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Manage Test Results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648077" y="435059"/>
            <a:ext cx="1961774" cy="162234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ounded Rectangle 4"/>
          <p:cNvSpPr txBox="1"/>
          <p:nvPr/>
        </p:nvSpPr>
        <p:spPr>
          <a:xfrm>
            <a:off x="704809" y="482576"/>
            <a:ext cx="1828841" cy="15273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Manual </a:t>
            </a:r>
            <a:r>
              <a:rPr lang="en-US" sz="1400" dirty="0"/>
              <a:t>t</a:t>
            </a:r>
            <a:r>
              <a:rPr lang="en-US" sz="1400" kern="1200" dirty="0"/>
              <a:t>esting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Get end-to-end traceability across all artifacts 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Run tests and log defects 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Track and assess quality throughout your testing lifecycle.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807231" y="435059"/>
            <a:ext cx="2198013" cy="162234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Rounded Rectangle 4"/>
          <p:cNvSpPr txBox="1"/>
          <p:nvPr/>
        </p:nvSpPr>
        <p:spPr>
          <a:xfrm>
            <a:off x="2863964" y="482576"/>
            <a:ext cx="2084547" cy="15273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Exploratory </a:t>
            </a:r>
            <a:r>
              <a:rPr lang="en-US" sz="1400" dirty="0"/>
              <a:t>t</a:t>
            </a:r>
            <a:r>
              <a:rPr lang="en-US" sz="1400" kern="1200" dirty="0"/>
              <a:t>esting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Explore and report rich defects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Explore user stories without test cases or test steps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Create test cases directly from exploratory test sessions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Log rich and actionable defects.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02624" y="441491"/>
            <a:ext cx="2399924" cy="1622342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Rounded Rectangle 4"/>
          <p:cNvSpPr txBox="1"/>
          <p:nvPr/>
        </p:nvSpPr>
        <p:spPr>
          <a:xfrm>
            <a:off x="5259357" y="489008"/>
            <a:ext cx="2228891" cy="15273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User acceptance t</a:t>
            </a:r>
            <a:r>
              <a:rPr lang="en-US" sz="1400" kern="1200" dirty="0"/>
              <a:t>esting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Leverage the same test tools across your quality engineers and user acceptance testing groups. 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Assign pre-defined test cases to your user acceptance testers. 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Pay for the tools only when you need them.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807232" y="2251241"/>
            <a:ext cx="2198013" cy="2574841"/>
            <a:chOff x="3152734" y="4940489"/>
            <a:chExt cx="2198013" cy="2574841"/>
          </a:xfrm>
        </p:grpSpPr>
        <p:sp>
          <p:nvSpPr>
            <p:cNvPr id="27" name="Rounded Rectangle 26"/>
            <p:cNvSpPr/>
            <p:nvPr/>
          </p:nvSpPr>
          <p:spPr>
            <a:xfrm>
              <a:off x="3152734" y="4940489"/>
              <a:ext cx="2198013" cy="2574841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3209467" y="4988007"/>
              <a:ext cx="2084547" cy="152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Unit testing and IDE</a:t>
              </a:r>
              <a:endParaRPr lang="en-US" sz="11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dirty="0"/>
                <a:t>Improve coverage, avoid regressions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dirty="0"/>
                <a:t>Use </a:t>
              </a:r>
              <a:r>
                <a:rPr lang="en-US" sz="1100" dirty="0" err="1"/>
                <a:t>IntelliTest</a:t>
              </a:r>
              <a:r>
                <a:rPr lang="en-US" sz="1100" dirty="0"/>
                <a:t> to dramatically reduce the effort to create and maintain unit tests for new or existing code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dirty="0"/>
                <a:t>Use Coded UI tests to automate UI testing across a variety of technologies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dirty="0"/>
                <a:t>Use rich isolation frameworks and code coverage integration for both unit tests and coded UI tests.</a:t>
              </a: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581402" y="2235284"/>
            <a:ext cx="2028450" cy="2574840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ounded Rectangle 4"/>
          <p:cNvSpPr txBox="1"/>
          <p:nvPr/>
        </p:nvSpPr>
        <p:spPr>
          <a:xfrm>
            <a:off x="638134" y="2282801"/>
            <a:ext cx="1809791" cy="24194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Load t</a:t>
            </a:r>
            <a:r>
              <a:rPr lang="en-US" sz="1400" kern="1200" dirty="0"/>
              <a:t>esting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Any app, anywhere – on premises, in the cloud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Scale your tests to hundreds of thousands of concurrent users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Generate load from multiple regions worldwide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Understand and fix performance issues before they impact your business.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202624" y="2241716"/>
            <a:ext cx="2399924" cy="2574840"/>
          </a:xfrm>
          <a:prstGeom prst="roundRect">
            <a:avLst>
              <a:gd name="adj" fmla="val 10000"/>
            </a:avLst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Rounded Rectangle 4"/>
          <p:cNvSpPr txBox="1"/>
          <p:nvPr/>
        </p:nvSpPr>
        <p:spPr>
          <a:xfrm>
            <a:off x="5259357" y="2289233"/>
            <a:ext cx="2228891" cy="24130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/>
              <a:t>Continuous </a:t>
            </a:r>
            <a:r>
              <a:rPr lang="en-US" sz="1400" dirty="0"/>
              <a:t>t</a:t>
            </a:r>
            <a:r>
              <a:rPr lang="en-US" sz="1400" kern="1200" dirty="0"/>
              <a:t>esting/DevOps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Test early, test often, release with confidence 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Choose the technologies and frameworks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Test your changes continuously in a fast, scalable, and efficient manner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Automate build-deploy-test workflows   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100" dirty="0"/>
              <a:t>Measure app quality with detailed and customizable test results.</a:t>
            </a:r>
          </a:p>
        </p:txBody>
      </p:sp>
    </p:spTree>
    <p:extLst>
      <p:ext uri="{BB962C8B-B14F-4D97-AF65-F5344CB8AC3E}">
        <p14:creationId xmlns:p14="http://schemas.microsoft.com/office/powerpoint/2010/main" val="126050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543" y="777552"/>
            <a:ext cx="2057400" cy="13080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Coverage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your backlog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Prioritize your backlog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Estimate backlog items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Refine your backlog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Storyboard your ideas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7691" y="767317"/>
            <a:ext cx="2057400" cy="112338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Dependencies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Activate backlog levels for your team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Map backlog items to features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9839" y="767317"/>
            <a:ext cx="2057400" cy="152704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bugs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Track bugs as backlog items or tasks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Capture bugs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Triage bugs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Resolve and close bugs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1987" y="767317"/>
            <a:ext cx="2057400" cy="152704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issues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Capture issues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Link backlog items to issues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Query issues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911" y="241152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Traceability  – basics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2259" y="3161365"/>
            <a:ext cx="2057400" cy="13716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sprints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Define and activate sprints for a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0585" y="3161365"/>
            <a:ext cx="2057400" cy="13716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 a sprint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Assign items to a sprint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Set team capacity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Define tasks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Adjust work to fit capacity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8911" y="3161365"/>
            <a:ext cx="2057400" cy="13716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 sprint progress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Task board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Sprint burndown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Sprint capacity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Close out a sprint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7239" y="3161365"/>
            <a:ext cx="2057400" cy="13716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Forecast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Velocity &amp; forecasting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0" y="25835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671" y="4746250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Kanban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0971" y="5150988"/>
            <a:ext cx="2057400" cy="133882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Kanban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 columns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 swimlanes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WIP limits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4283" y="5134602"/>
            <a:ext cx="2057400" cy="13716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Kanban board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Track work in progress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7596" y="5134602"/>
            <a:ext cx="2057400" cy="13716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 progress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Cumulative flow 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48371" y="5820402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2072" y="5820402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82251" y="3847165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30577" y="3847165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78903" y="3847165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543" y="777553"/>
            <a:ext cx="2605432" cy="93871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stories, requirements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your backlog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Prioritize your backlog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Estimate backlog items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7046" y="777553"/>
            <a:ext cx="2156469" cy="112338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Organize your backlog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Activate backlog levels for your team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Map backlog items to features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5401" y="777552"/>
            <a:ext cx="2156469" cy="75405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members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 accounts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 team administrators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03756" y="739849"/>
            <a:ext cx="2156469" cy="78483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a backup schedule and plan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Schedule backups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11" y="241152"/>
            <a:ext cx="255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team management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543" y="3807831"/>
            <a:ext cx="2057400" cy="130805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 query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Query for work items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Prioritize your backlog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Estimate backlog items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Refine your backlog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Storyboard your ideas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7691" y="3797596"/>
            <a:ext cx="2057400" cy="75405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queries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Shared queries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Query permissions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9839" y="3797596"/>
            <a:ext cx="2057400" cy="152704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bugs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Track bugs as backlog items or tasks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Capture bugs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Triage bugs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Resolve and close bugs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987" y="3797596"/>
            <a:ext cx="2057400" cy="152704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issues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Capture issues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Link backlog items to issues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Query issues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911" y="3271431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 – basics  </a:t>
            </a:r>
          </a:p>
        </p:txBody>
      </p:sp>
    </p:spTree>
    <p:extLst>
      <p:ext uri="{BB962C8B-B14F-4D97-AF65-F5344CB8AC3E}">
        <p14:creationId xmlns:p14="http://schemas.microsoft.com/office/powerpoint/2010/main" val="115229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543" y="777553"/>
            <a:ext cx="260543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an Inherited Process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inherited process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Migrate team project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2861" y="777552"/>
            <a:ext cx="215646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a process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Add/modify a field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Change the layout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543" y="2635185"/>
            <a:ext cx="2605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Visual Studio</a:t>
            </a:r>
            <a:b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Install Visual Studio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Connect to Team 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7046" y="2635185"/>
            <a:ext cx="215646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Team Project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Choose a process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Specify Git or TFVC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5401" y="2635184"/>
            <a:ext cx="215646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members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 accounts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 team administrators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543" y="5328324"/>
            <a:ext cx="21564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a backup schedule and plan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Schedule backups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911" y="241152"/>
            <a:ext cx="162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Customization  </a:t>
            </a:r>
          </a:p>
        </p:txBody>
      </p:sp>
    </p:spTree>
    <p:extLst>
      <p:ext uri="{BB962C8B-B14F-4D97-AF65-F5344CB8AC3E}">
        <p14:creationId xmlns:p14="http://schemas.microsoft.com/office/powerpoint/2010/main" val="206053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6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0/ on-</a:t>
            </a:r>
            <a:r>
              <a:rPr lang="en-US" dirty="0" err="1"/>
              <a:t>prem</a:t>
            </a:r>
            <a:r>
              <a:rPr lang="en-US" dirty="0"/>
              <a:t> – modify XML definition file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496797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1/ import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595" y="405338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Export  definition file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595" y="1117033"/>
            <a:ext cx="1463039" cy="767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witadmin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exportwitd</a:t>
            </a:r>
            <a:br>
              <a:rPr lang="en-US" sz="105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0039" y="405213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Edit XML</a:t>
            </a:r>
            <a:b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definition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70039" y="1140921"/>
            <a:ext cx="1463040" cy="780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WORKFLOW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2073" y="403686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Import definition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72073" y="1136547"/>
            <a:ext cx="1463040" cy="791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witadmin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importwitd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5018" y="416810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Refresh </a:t>
            </a:r>
            <a:b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&amp; verify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5018" y="1136547"/>
            <a:ext cx="1463040" cy="791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 web portal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work item of type modified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1532265" y="1235533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270063" y="1235533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059511" y="1247006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14"/>
          <p:cNvSpPr/>
          <p:nvPr/>
        </p:nvSpPr>
        <p:spPr>
          <a:xfrm>
            <a:off x="5305018" y="1026524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1595" y="1009973"/>
            <a:ext cx="1463039" cy="115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0039" y="1022912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2073" y="1019962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1595" y="3028673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Export </a:t>
            </a:r>
            <a:b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909" y="3749594"/>
            <a:ext cx="1454726" cy="823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 a system or custom process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Unzip files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70039" y="3028548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Edit </a:t>
            </a:r>
            <a:b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definition file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70039" y="3764256"/>
            <a:ext cx="1463040" cy="765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Modify XML definition file (s)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13766" y="3027021"/>
            <a:ext cx="150876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Import </a:t>
            </a:r>
            <a:b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13766" y="3759882"/>
            <a:ext cx="1508760" cy="775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Zip files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 customized process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05018" y="3040145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Refresh </a:t>
            </a:r>
            <a:b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&amp; verify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05018" y="3759882"/>
            <a:ext cx="1463040" cy="775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 web portal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work item of type modified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1531619" y="3870342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3270063" y="3858868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5059511" y="3870341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Rectangle 29"/>
          <p:cNvSpPr/>
          <p:nvPr/>
        </p:nvSpPr>
        <p:spPr>
          <a:xfrm>
            <a:off x="5305018" y="3649859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908" y="3641139"/>
            <a:ext cx="1454727" cy="109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70039" y="3646247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13766" y="3643297"/>
            <a:ext cx="150876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0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754" y="398585"/>
            <a:ext cx="19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VSTS-TFS-Overview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754" y="110196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 – basics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41" y="3736620"/>
            <a:ext cx="9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565349" y="1507307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Backlog planning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349" y="2219002"/>
            <a:ext cx="1473205" cy="1196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your backlog</a:t>
            </a:r>
          </a:p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Prioritize your backlog</a:t>
            </a:r>
          </a:p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Estimate work</a:t>
            </a:r>
          </a:p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work </a:t>
            </a:r>
            <a:br>
              <a:rPr lang="en-US" sz="105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3793" y="1507182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Scrum: Plan sprints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3793" y="2242889"/>
            <a:ext cx="1463040" cy="1216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work to a sprint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team capacity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tasks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Adjust plan to fit capacity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3298" y="4128990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Manage bugs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23298" y="4861851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Capture bugs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Triage bugs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Resolve &amp; close bugs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56243" y="4142114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Manage issues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56243" y="4861851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Capture issues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Track dependencies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issues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5400000">
            <a:off x="10371467" y="6125656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7321288" y="4960837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9110736" y="4972310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Rectangle 15"/>
          <p:cNvSpPr/>
          <p:nvPr/>
        </p:nvSpPr>
        <p:spPr>
          <a:xfrm>
            <a:off x="9356243" y="4751828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5349" y="2118118"/>
            <a:ext cx="1454727" cy="109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03793" y="2124881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23298" y="4745266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5349" y="4130642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Add teams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5349" y="4866224"/>
            <a:ext cx="1473205" cy="1196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 team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admins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members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work items under team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3793" y="4130517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Set team defaults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3793" y="4866224"/>
            <a:ext cx="1463040" cy="1216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sprint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 area path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sprints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area paths 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47520" y="4128990"/>
            <a:ext cx="150876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Manage team assets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47520" y="4861851"/>
            <a:ext cx="150876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Backlogs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Kanban board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alerts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room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27557" y="4128468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Forecast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27557" y="4848205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velocity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Forecast next sprints</a:t>
            </a:r>
          </a:p>
        </p:txBody>
      </p:sp>
      <p:sp>
        <p:nvSpPr>
          <p:cNvPr id="28" name="Isosceles Triangle 27"/>
          <p:cNvSpPr/>
          <p:nvPr/>
        </p:nvSpPr>
        <p:spPr>
          <a:xfrm rot="5400000">
            <a:off x="1966019" y="4960837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3703817" y="4960837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Rectangle 30"/>
          <p:cNvSpPr/>
          <p:nvPr/>
        </p:nvSpPr>
        <p:spPr>
          <a:xfrm>
            <a:off x="5927557" y="4738182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3662" y="4753396"/>
            <a:ext cx="1454727" cy="109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03793" y="4748216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47520" y="4745266"/>
            <a:ext cx="150876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2072" y="1507182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Kanban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32072" y="2242889"/>
            <a:ext cx="1463040" cy="1216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Track work in progress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status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Reorder on the fly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2072" y="2124881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646" y="612864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Work in Kanban 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646" y="1348571"/>
            <a:ext cx="1463040" cy="1216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Track work in progress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status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Reorder on the fly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2680" y="611337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2680" y="1344198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5625" y="624461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Monitor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625" y="1344198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Cumulative flow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2885166" y="4127770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Isosceles Triangle 8"/>
          <p:cNvSpPr/>
          <p:nvPr/>
        </p:nvSpPr>
        <p:spPr>
          <a:xfrm rot="5400000">
            <a:off x="3670118" y="1454657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/>
          <p:cNvSpPr/>
          <p:nvPr/>
        </p:nvSpPr>
        <p:spPr>
          <a:xfrm>
            <a:off x="3915625" y="1234175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646" y="1230563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2680" y="1227613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6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466678" y="1114847"/>
            <a:ext cx="10947316" cy="58652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174952" y="407708"/>
            <a:ext cx="1037230" cy="96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5122" y="1619832"/>
            <a:ext cx="109689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Try it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6499" y="2319216"/>
            <a:ext cx="1494137" cy="307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Tell me about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71" y="3194910"/>
            <a:ext cx="1932792" cy="31192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Get started – Set 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4780" y="4103792"/>
            <a:ext cx="1537575" cy="34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Ready to dive in?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722" y="5411052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2409" y="5411052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6096" y="5411052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9783" y="5411052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3470" y="5411052"/>
            <a:ext cx="86868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0036" y="5411052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460953" y="1327609"/>
            <a:ext cx="1591080" cy="274320"/>
            <a:chOff x="5504874" y="1248348"/>
            <a:chExt cx="1591080" cy="274320"/>
          </a:xfrm>
        </p:grpSpPr>
        <p:sp>
          <p:nvSpPr>
            <p:cNvPr id="29" name="TextBox 28"/>
            <p:cNvSpPr txBox="1"/>
            <p:nvPr/>
          </p:nvSpPr>
          <p:spPr>
            <a:xfrm>
              <a:off x="5609650" y="1248348"/>
              <a:ext cx="1486304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Visual Studio Team Services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69496" y="1360543"/>
            <a:ext cx="1442002" cy="274320"/>
            <a:chOff x="5504874" y="1248348"/>
            <a:chExt cx="1442002" cy="274320"/>
          </a:xfrm>
        </p:grpSpPr>
        <p:sp>
          <p:nvSpPr>
            <p:cNvPr id="32" name="TextBox 31"/>
            <p:cNvSpPr txBox="1"/>
            <p:nvPr/>
          </p:nvSpPr>
          <p:spPr>
            <a:xfrm>
              <a:off x="5609650" y="1248348"/>
              <a:ext cx="1337226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Team Foundation Server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69496" y="3012828"/>
            <a:ext cx="1421162" cy="274320"/>
            <a:chOff x="5504874" y="1248348"/>
            <a:chExt cx="1421162" cy="274320"/>
          </a:xfrm>
        </p:grpSpPr>
        <p:sp>
          <p:nvSpPr>
            <p:cNvPr id="35" name="TextBox 34"/>
            <p:cNvSpPr txBox="1"/>
            <p:nvPr/>
          </p:nvSpPr>
          <p:spPr>
            <a:xfrm>
              <a:off x="5609650" y="1248348"/>
              <a:ext cx="1316386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Set up, configure, install</a:t>
              </a: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69496" y="3317455"/>
            <a:ext cx="1307349" cy="274320"/>
            <a:chOff x="5504874" y="1248348"/>
            <a:chExt cx="1307349" cy="274320"/>
          </a:xfrm>
        </p:grpSpPr>
        <p:sp>
          <p:nvSpPr>
            <p:cNvPr id="38" name="TextBox 37"/>
            <p:cNvSpPr txBox="1"/>
            <p:nvPr/>
          </p:nvSpPr>
          <p:spPr>
            <a:xfrm>
              <a:off x="5609650" y="1248348"/>
              <a:ext cx="1202573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Create a team project</a:t>
              </a:r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69496" y="3622083"/>
            <a:ext cx="1220787" cy="274320"/>
            <a:chOff x="5504874" y="1248348"/>
            <a:chExt cx="1220787" cy="274320"/>
          </a:xfrm>
        </p:grpSpPr>
        <p:sp>
          <p:nvSpPr>
            <p:cNvPr id="41" name="TextBox 40"/>
            <p:cNvSpPr txBox="1"/>
            <p:nvPr/>
          </p:nvSpPr>
          <p:spPr>
            <a:xfrm>
              <a:off x="5609650" y="1248348"/>
              <a:ext cx="111601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Add team members</a:t>
              </a:r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69496" y="3932043"/>
            <a:ext cx="1111783" cy="274320"/>
            <a:chOff x="5504874" y="1248348"/>
            <a:chExt cx="1111783" cy="274320"/>
          </a:xfrm>
        </p:grpSpPr>
        <p:sp>
          <p:nvSpPr>
            <p:cNvPr id="44" name="TextBox 43"/>
            <p:cNvSpPr txBox="1"/>
            <p:nvPr/>
          </p:nvSpPr>
          <p:spPr>
            <a:xfrm>
              <a:off x="5609650" y="1248348"/>
              <a:ext cx="1007007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Configure backup</a:t>
              </a: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864658" y="4914243"/>
            <a:ext cx="5959209" cy="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70460" y="4901536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73361" y="673955"/>
            <a:ext cx="109689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13556" y="645141"/>
            <a:ext cx="1807288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On-premises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437350" y="2031406"/>
            <a:ext cx="1569209" cy="297587"/>
            <a:chOff x="5504874" y="1225081"/>
            <a:chExt cx="1569209" cy="297587"/>
          </a:xfrm>
        </p:grpSpPr>
        <p:sp>
          <p:nvSpPr>
            <p:cNvPr id="62" name="TextBox 61"/>
            <p:cNvSpPr txBox="1"/>
            <p:nvPr/>
          </p:nvSpPr>
          <p:spPr>
            <a:xfrm>
              <a:off x="5587779" y="1225081"/>
              <a:ext cx="1486304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Visual Studio Team Services</a:t>
              </a: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569496" y="2052010"/>
            <a:ext cx="1442002" cy="274320"/>
            <a:chOff x="5504874" y="1248348"/>
            <a:chExt cx="1442002" cy="274320"/>
          </a:xfrm>
        </p:grpSpPr>
        <p:sp>
          <p:nvSpPr>
            <p:cNvPr id="65" name="TextBox 64"/>
            <p:cNvSpPr txBox="1"/>
            <p:nvPr/>
          </p:nvSpPr>
          <p:spPr>
            <a:xfrm>
              <a:off x="5609650" y="1248348"/>
              <a:ext cx="1337226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Team Foundation Server</a:t>
              </a:r>
            </a:p>
          </p:txBody>
        </p:sp>
        <p:sp>
          <p:nvSpPr>
            <p:cNvPr id="66" name="Flowchart: Process 65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460953" y="2982579"/>
            <a:ext cx="1405132" cy="274320"/>
            <a:chOff x="5504874" y="1248348"/>
            <a:chExt cx="1405132" cy="274320"/>
          </a:xfrm>
        </p:grpSpPr>
        <p:sp>
          <p:nvSpPr>
            <p:cNvPr id="68" name="TextBox 67"/>
            <p:cNvSpPr txBox="1"/>
            <p:nvPr/>
          </p:nvSpPr>
          <p:spPr>
            <a:xfrm>
              <a:off x="5609650" y="1248348"/>
              <a:ext cx="1300356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Set up, sign up, connect</a:t>
              </a:r>
            </a:p>
          </p:txBody>
        </p:sp>
        <p:sp>
          <p:nvSpPr>
            <p:cNvPr id="69" name="Flowchart: Process 68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460953" y="3287206"/>
            <a:ext cx="1307349" cy="274320"/>
            <a:chOff x="5504874" y="1248348"/>
            <a:chExt cx="1307349" cy="274320"/>
          </a:xfrm>
        </p:grpSpPr>
        <p:sp>
          <p:nvSpPr>
            <p:cNvPr id="71" name="TextBox 70"/>
            <p:cNvSpPr txBox="1"/>
            <p:nvPr/>
          </p:nvSpPr>
          <p:spPr>
            <a:xfrm>
              <a:off x="5609650" y="1248348"/>
              <a:ext cx="1202573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Create a team project</a:t>
              </a:r>
            </a:p>
          </p:txBody>
        </p:sp>
        <p:sp>
          <p:nvSpPr>
            <p:cNvPr id="72" name="Flowchart: Process 71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60953" y="3591834"/>
            <a:ext cx="1220787" cy="274320"/>
            <a:chOff x="5504874" y="1248348"/>
            <a:chExt cx="1220787" cy="274320"/>
          </a:xfrm>
        </p:grpSpPr>
        <p:sp>
          <p:nvSpPr>
            <p:cNvPr id="74" name="TextBox 73"/>
            <p:cNvSpPr txBox="1"/>
            <p:nvPr/>
          </p:nvSpPr>
          <p:spPr>
            <a:xfrm>
              <a:off x="5609650" y="1248348"/>
              <a:ext cx="111601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Add team members</a:t>
              </a:r>
            </a:p>
          </p:txBody>
        </p:sp>
        <p:sp>
          <p:nvSpPr>
            <p:cNvPr id="75" name="Flowchart: Process 74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859084" y="4917931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329330" y="4901536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531089" y="4917931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27570" y="4866188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805350" y="4901536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569496" y="2403050"/>
            <a:ext cx="2256327" cy="274320"/>
            <a:chOff x="5504874" y="1248348"/>
            <a:chExt cx="2256327" cy="274320"/>
          </a:xfrm>
        </p:grpSpPr>
        <p:sp>
          <p:nvSpPr>
            <p:cNvPr id="89" name="TextBox 88"/>
            <p:cNvSpPr txBox="1"/>
            <p:nvPr/>
          </p:nvSpPr>
          <p:spPr>
            <a:xfrm>
              <a:off x="5609650" y="1248348"/>
              <a:ext cx="215155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Choosing between cloud and on-premises</a:t>
              </a:r>
            </a:p>
          </p:txBody>
        </p:sp>
        <p:sp>
          <p:nvSpPr>
            <p:cNvPr id="90" name="Flowchart: Process 89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>
            <a:off x="1693567" y="4415719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93567" y="3572539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693567" y="2692697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693567" y="1993313"/>
            <a:ext cx="0" cy="32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691610" y="1380848"/>
            <a:ext cx="3915" cy="23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1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543" y="777550"/>
            <a:ext cx="1901095" cy="92333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1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Set up Team Foundation Server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prstClr val="black"/>
                </a:solidFill>
              </a:rPr>
              <a:t>Download and install TFS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prstClr val="black"/>
                </a:solidFill>
              </a:rPr>
              <a:t>Configure TFS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prstClr val="black"/>
                </a:solidFill>
              </a:rPr>
              <a:t>Install Visual Studio Community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6940" y="777550"/>
            <a:ext cx="1281660" cy="102412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/>
              <a:t>Create a team project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Choose a process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Specify Git or TFVC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6622" y="777550"/>
            <a:ext cx="1338828" cy="102412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members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accounts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team administrators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3472" y="777550"/>
            <a:ext cx="1352136" cy="102412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a backup schedule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Schedule backups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364" y="3650894"/>
            <a:ext cx="1865709" cy="10972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Visual Studio</a:t>
            </a:r>
            <a:b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Services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Visual Studio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 for Visual Studio Team Services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Team 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0869" y="3650894"/>
            <a:ext cx="1608047" cy="10972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team project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 process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Specify Git or TFVC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9812" y="3650894"/>
            <a:ext cx="1599557" cy="10972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members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accounts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administrators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911" y="241152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58918" y="1289614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1289614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75450" y="1289614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09073" y="4199534"/>
            <a:ext cx="283464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23387" y="4199534"/>
            <a:ext cx="283464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6501" y="1962145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Install TFS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6501" y="2673840"/>
            <a:ext cx="1473205" cy="778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and install TFS</a:t>
            </a:r>
          </a:p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TFS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74945" y="1962020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Create a team project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4945" y="2697727"/>
            <a:ext cx="1463040" cy="7920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 process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Specify Git or TFVC for a repo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6979" y="1960493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Add team members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76979" y="2693354"/>
            <a:ext cx="1463040" cy="802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account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administrators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09924" y="1973617"/>
            <a:ext cx="150008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Configure a backup schedule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09924" y="2693354"/>
            <a:ext cx="1500080" cy="802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backups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1937171" y="2792340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674969" y="2792340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5464417" y="2803813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ectangle 25"/>
          <p:cNvSpPr/>
          <p:nvPr/>
        </p:nvSpPr>
        <p:spPr>
          <a:xfrm>
            <a:off x="5709924" y="2583331"/>
            <a:ext cx="150008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6501" y="2572956"/>
            <a:ext cx="1454727" cy="109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74945" y="2579719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76979" y="2576769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3914" y="4939058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Sign up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3914" y="5650753"/>
            <a:ext cx="1473205" cy="778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an account</a:t>
            </a:r>
          </a:p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 with Team Services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62358" y="4938933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Create a team project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62358" y="5674640"/>
            <a:ext cx="1463040" cy="7920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 process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Specify Git or TFVC for a repo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64392" y="4937406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Add team members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64392" y="5670267"/>
            <a:ext cx="1463040" cy="802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accounts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administrators</a:t>
            </a:r>
          </a:p>
        </p:txBody>
      </p:sp>
      <p:sp>
        <p:nvSpPr>
          <p:cNvPr id="38" name="Isosceles Triangle 37"/>
          <p:cNvSpPr/>
          <p:nvPr/>
        </p:nvSpPr>
        <p:spPr>
          <a:xfrm rot="5400000">
            <a:off x="1924584" y="5769253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3662382" y="5769253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5451830" y="5780726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Rectangle 41"/>
          <p:cNvSpPr/>
          <p:nvPr/>
        </p:nvSpPr>
        <p:spPr>
          <a:xfrm>
            <a:off x="523914" y="5549869"/>
            <a:ext cx="1454727" cy="109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62358" y="5556632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64392" y="5553682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105961" y="135069"/>
            <a:ext cx="8902572" cy="58652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3725450" y="1618340"/>
            <a:ext cx="640500" cy="274320"/>
            <a:chOff x="5504874" y="1248348"/>
            <a:chExt cx="640500" cy="274320"/>
          </a:xfrm>
        </p:grpSpPr>
        <p:sp>
          <p:nvSpPr>
            <p:cNvPr id="9" name="TextBox 8"/>
            <p:cNvSpPr txBox="1"/>
            <p:nvPr/>
          </p:nvSpPr>
          <p:spPr>
            <a:xfrm>
              <a:off x="5609650" y="1248348"/>
              <a:ext cx="535724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Kanban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6119" y="1318349"/>
            <a:ext cx="748937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68336" y="1318807"/>
            <a:ext cx="748937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TFVC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41121" y="3791881"/>
            <a:ext cx="1742910" cy="31550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Package</a:t>
            </a:r>
            <a:r>
              <a:rPr lang="en-US" sz="1400" dirty="0">
                <a:solidFill>
                  <a:schemeClr val="bg1"/>
                </a:solidFill>
              </a:rPr>
              <a:t> Management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3725450" y="1922967"/>
            <a:ext cx="584394" cy="274320"/>
            <a:chOff x="5504874" y="1248348"/>
            <a:chExt cx="584394" cy="274320"/>
          </a:xfrm>
        </p:grpSpPr>
        <p:sp>
          <p:nvSpPr>
            <p:cNvPr id="163" name="TextBox 162"/>
            <p:cNvSpPr txBox="1"/>
            <p:nvPr/>
          </p:nvSpPr>
          <p:spPr>
            <a:xfrm>
              <a:off x="5609650" y="1248348"/>
              <a:ext cx="479618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Scrum</a:t>
              </a:r>
            </a:p>
          </p:txBody>
        </p:sp>
        <p:sp>
          <p:nvSpPr>
            <p:cNvPr id="164" name="Flowchart: Process 163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725450" y="2227594"/>
            <a:ext cx="541114" cy="274320"/>
            <a:chOff x="5504874" y="1248348"/>
            <a:chExt cx="541114" cy="274320"/>
          </a:xfrm>
        </p:grpSpPr>
        <p:sp>
          <p:nvSpPr>
            <p:cNvPr id="166" name="TextBox 165"/>
            <p:cNvSpPr txBox="1"/>
            <p:nvPr/>
          </p:nvSpPr>
          <p:spPr>
            <a:xfrm>
              <a:off x="5609650" y="1248348"/>
              <a:ext cx="436338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Track</a:t>
              </a:r>
            </a:p>
          </p:txBody>
        </p:sp>
        <p:sp>
          <p:nvSpPr>
            <p:cNvPr id="167" name="Flowchart: Process 166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725450" y="2532221"/>
            <a:ext cx="529892" cy="274320"/>
            <a:chOff x="5504874" y="1248348"/>
            <a:chExt cx="529892" cy="274320"/>
          </a:xfrm>
        </p:grpSpPr>
        <p:sp>
          <p:nvSpPr>
            <p:cNvPr id="169" name="TextBox 168"/>
            <p:cNvSpPr txBox="1"/>
            <p:nvPr/>
          </p:nvSpPr>
          <p:spPr>
            <a:xfrm>
              <a:off x="5609650" y="1248348"/>
              <a:ext cx="425116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Scale</a:t>
              </a:r>
            </a:p>
          </p:txBody>
        </p:sp>
        <p:sp>
          <p:nvSpPr>
            <p:cNvPr id="170" name="Flowchart: Process 169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725450" y="2836849"/>
            <a:ext cx="744695" cy="274320"/>
            <a:chOff x="5504874" y="1248348"/>
            <a:chExt cx="744695" cy="274320"/>
          </a:xfrm>
        </p:grpSpPr>
        <p:sp>
          <p:nvSpPr>
            <p:cNvPr id="172" name="TextBox 171"/>
            <p:cNvSpPr txBox="1"/>
            <p:nvPr/>
          </p:nvSpPr>
          <p:spPr>
            <a:xfrm>
              <a:off x="5609650" y="1248348"/>
              <a:ext cx="639919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Portfolios</a:t>
              </a:r>
            </a:p>
          </p:txBody>
        </p:sp>
        <p:sp>
          <p:nvSpPr>
            <p:cNvPr id="173" name="Flowchart: Process 172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878059" y="1314957"/>
            <a:ext cx="792785" cy="274320"/>
            <a:chOff x="5504874" y="1248348"/>
            <a:chExt cx="792785" cy="274320"/>
          </a:xfrm>
        </p:grpSpPr>
        <p:sp>
          <p:nvSpPr>
            <p:cNvPr id="175" name="TextBox 174"/>
            <p:cNvSpPr txBox="1"/>
            <p:nvPr/>
          </p:nvSpPr>
          <p:spPr>
            <a:xfrm>
              <a:off x="5609650" y="1248348"/>
              <a:ext cx="688009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Test basics</a:t>
              </a:r>
            </a:p>
          </p:txBody>
        </p:sp>
        <p:sp>
          <p:nvSpPr>
            <p:cNvPr id="176" name="Flowchart: Process 175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878059" y="1619584"/>
            <a:ext cx="760725" cy="274320"/>
            <a:chOff x="5504874" y="1248348"/>
            <a:chExt cx="760725" cy="274320"/>
          </a:xfrm>
        </p:grpSpPr>
        <p:sp>
          <p:nvSpPr>
            <p:cNvPr id="178" name="TextBox 177"/>
            <p:cNvSpPr txBox="1"/>
            <p:nvPr/>
          </p:nvSpPr>
          <p:spPr>
            <a:xfrm>
              <a:off x="5609650" y="1248348"/>
              <a:ext cx="655949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Test plans</a:t>
              </a:r>
            </a:p>
          </p:txBody>
        </p:sp>
        <p:sp>
          <p:nvSpPr>
            <p:cNvPr id="179" name="Flowchart: Process 178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878059" y="1924211"/>
            <a:ext cx="848890" cy="274320"/>
            <a:chOff x="5504874" y="1248348"/>
            <a:chExt cx="848890" cy="274320"/>
          </a:xfrm>
        </p:grpSpPr>
        <p:sp>
          <p:nvSpPr>
            <p:cNvPr id="181" name="TextBox 180"/>
            <p:cNvSpPr txBox="1"/>
            <p:nvPr/>
          </p:nvSpPr>
          <p:spPr>
            <a:xfrm>
              <a:off x="5609650" y="1248348"/>
              <a:ext cx="744114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Create tests</a:t>
              </a:r>
            </a:p>
          </p:txBody>
        </p:sp>
        <p:sp>
          <p:nvSpPr>
            <p:cNvPr id="182" name="Flowchart: Process 181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878059" y="2228838"/>
            <a:ext cx="723856" cy="274320"/>
            <a:chOff x="5504874" y="1248348"/>
            <a:chExt cx="723856" cy="274320"/>
          </a:xfrm>
        </p:grpSpPr>
        <p:sp>
          <p:nvSpPr>
            <p:cNvPr id="184" name="TextBox 183"/>
            <p:cNvSpPr txBox="1"/>
            <p:nvPr/>
          </p:nvSpPr>
          <p:spPr>
            <a:xfrm>
              <a:off x="5609650" y="1248348"/>
              <a:ext cx="619080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Run tests</a:t>
              </a:r>
            </a:p>
          </p:txBody>
        </p:sp>
        <p:sp>
          <p:nvSpPr>
            <p:cNvPr id="185" name="Flowchart: Process 184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878059" y="2533466"/>
            <a:ext cx="1265671" cy="274320"/>
            <a:chOff x="5504874" y="1248348"/>
            <a:chExt cx="1265671" cy="274320"/>
          </a:xfrm>
        </p:grpSpPr>
        <p:sp>
          <p:nvSpPr>
            <p:cNvPr id="187" name="TextBox 186"/>
            <p:cNvSpPr txBox="1"/>
            <p:nvPr/>
          </p:nvSpPr>
          <p:spPr>
            <a:xfrm>
              <a:off x="5609650" y="1248348"/>
              <a:ext cx="116089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Run tests with builds</a:t>
              </a:r>
            </a:p>
          </p:txBody>
        </p:sp>
        <p:sp>
          <p:nvSpPr>
            <p:cNvPr id="188" name="Flowchart: Process 187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883472" y="2865722"/>
            <a:ext cx="1054075" cy="274320"/>
            <a:chOff x="5504874" y="1248348"/>
            <a:chExt cx="1054075" cy="274320"/>
          </a:xfrm>
        </p:grpSpPr>
        <p:sp>
          <p:nvSpPr>
            <p:cNvPr id="190" name="TextBox 189"/>
            <p:cNvSpPr txBox="1"/>
            <p:nvPr/>
          </p:nvSpPr>
          <p:spPr>
            <a:xfrm>
              <a:off x="5609650" y="1248348"/>
              <a:ext cx="949299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Track test status</a:t>
              </a:r>
            </a:p>
          </p:txBody>
        </p:sp>
        <p:sp>
          <p:nvSpPr>
            <p:cNvPr id="191" name="Flowchart: Process 190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883472" y="3170349"/>
            <a:ext cx="1215978" cy="274320"/>
            <a:chOff x="5504874" y="1248348"/>
            <a:chExt cx="1215978" cy="274320"/>
          </a:xfrm>
        </p:grpSpPr>
        <p:sp>
          <p:nvSpPr>
            <p:cNvPr id="193" name="TextBox 192"/>
            <p:cNvSpPr txBox="1"/>
            <p:nvPr/>
          </p:nvSpPr>
          <p:spPr>
            <a:xfrm>
              <a:off x="5609650" y="1248348"/>
              <a:ext cx="1111202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Manage test results</a:t>
              </a:r>
            </a:p>
          </p:txBody>
        </p:sp>
        <p:sp>
          <p:nvSpPr>
            <p:cNvPr id="194" name="Flowchart: Process 193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4883472" y="3474976"/>
            <a:ext cx="763931" cy="274320"/>
            <a:chOff x="5504874" y="1248348"/>
            <a:chExt cx="763931" cy="274320"/>
          </a:xfrm>
        </p:grpSpPr>
        <p:sp>
          <p:nvSpPr>
            <p:cNvPr id="196" name="TextBox 195"/>
            <p:cNvSpPr txBox="1"/>
            <p:nvPr/>
          </p:nvSpPr>
          <p:spPr>
            <a:xfrm>
              <a:off x="5609650" y="1248348"/>
              <a:ext cx="65915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Load tests</a:t>
              </a:r>
            </a:p>
          </p:txBody>
        </p:sp>
        <p:sp>
          <p:nvSpPr>
            <p:cNvPr id="197" name="Flowchart: Process 196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2426084" y="1628410"/>
            <a:ext cx="1131019" cy="274320"/>
            <a:chOff x="5504874" y="1248348"/>
            <a:chExt cx="1131019" cy="274320"/>
          </a:xfrm>
        </p:grpSpPr>
        <p:sp>
          <p:nvSpPr>
            <p:cNvPr id="199" name="TextBox 198"/>
            <p:cNvSpPr txBox="1"/>
            <p:nvPr/>
          </p:nvSpPr>
          <p:spPr>
            <a:xfrm>
              <a:off x="5609650" y="1248348"/>
              <a:ext cx="1026243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with Visual Studio</a:t>
              </a:r>
            </a:p>
          </p:txBody>
        </p:sp>
        <p:sp>
          <p:nvSpPr>
            <p:cNvPr id="200" name="Flowchart: Process 199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2426084" y="1933037"/>
            <a:ext cx="961101" cy="274320"/>
            <a:chOff x="5504874" y="1248348"/>
            <a:chExt cx="961101" cy="274320"/>
          </a:xfrm>
        </p:grpSpPr>
        <p:sp>
          <p:nvSpPr>
            <p:cNvPr id="202" name="TextBox 201"/>
            <p:cNvSpPr txBox="1"/>
            <p:nvPr/>
          </p:nvSpPr>
          <p:spPr>
            <a:xfrm>
              <a:off x="5609650" y="1248348"/>
              <a:ext cx="85632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Java web apps</a:t>
              </a:r>
            </a:p>
          </p:txBody>
        </p:sp>
        <p:sp>
          <p:nvSpPr>
            <p:cNvPr id="203" name="Flowchart: Process 202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426084" y="2237664"/>
            <a:ext cx="975527" cy="274320"/>
            <a:chOff x="5504874" y="1248348"/>
            <a:chExt cx="975527" cy="274320"/>
          </a:xfrm>
        </p:grpSpPr>
        <p:sp>
          <p:nvSpPr>
            <p:cNvPr id="205" name="TextBox 204"/>
            <p:cNvSpPr txBox="1"/>
            <p:nvPr/>
          </p:nvSpPr>
          <p:spPr>
            <a:xfrm>
              <a:off x="5609650" y="1248348"/>
              <a:ext cx="87075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Windows apps</a:t>
              </a:r>
            </a:p>
          </p:txBody>
        </p:sp>
        <p:sp>
          <p:nvSpPr>
            <p:cNvPr id="206" name="Flowchart: Process 205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426084" y="2542291"/>
            <a:ext cx="980337" cy="274320"/>
            <a:chOff x="5504874" y="1248348"/>
            <a:chExt cx="980337" cy="274320"/>
          </a:xfrm>
        </p:grpSpPr>
        <p:sp>
          <p:nvSpPr>
            <p:cNvPr id="208" name="TextBox 207"/>
            <p:cNvSpPr txBox="1"/>
            <p:nvPr/>
          </p:nvSpPr>
          <p:spPr>
            <a:xfrm>
              <a:off x="5609650" y="1248348"/>
              <a:ext cx="87556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 err="1">
                  <a:solidFill>
                    <a:srgbClr val="0070C0"/>
                  </a:solidFill>
                </a:rPr>
                <a:t>Xcode</a:t>
              </a:r>
              <a:r>
                <a:rPr lang="en-US" sz="900" u="sng" dirty="0">
                  <a:solidFill>
                    <a:srgbClr val="0070C0"/>
                  </a:solidFill>
                </a:rPr>
                <a:t> projects</a:t>
              </a:r>
            </a:p>
          </p:txBody>
        </p:sp>
        <p:sp>
          <p:nvSpPr>
            <p:cNvPr id="209" name="Flowchart: Process 208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426084" y="2846919"/>
            <a:ext cx="1302540" cy="274320"/>
            <a:chOff x="5504874" y="1248348"/>
            <a:chExt cx="1302540" cy="274320"/>
          </a:xfrm>
        </p:grpSpPr>
        <p:sp>
          <p:nvSpPr>
            <p:cNvPr id="211" name="TextBox 210"/>
            <p:cNvSpPr txBox="1"/>
            <p:nvPr/>
          </p:nvSpPr>
          <p:spPr>
            <a:xfrm>
              <a:off x="5609650" y="1248348"/>
              <a:ext cx="1197764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Apache Cordova apps</a:t>
              </a:r>
            </a:p>
          </p:txBody>
        </p:sp>
        <p:sp>
          <p:nvSpPr>
            <p:cNvPr id="212" name="Flowchart: Process 211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431497" y="3179175"/>
            <a:ext cx="1025221" cy="274320"/>
            <a:chOff x="5504874" y="1248348"/>
            <a:chExt cx="1025221" cy="274320"/>
          </a:xfrm>
        </p:grpSpPr>
        <p:sp>
          <p:nvSpPr>
            <p:cNvPr id="214" name="TextBox 213"/>
            <p:cNvSpPr txBox="1"/>
            <p:nvPr/>
          </p:nvSpPr>
          <p:spPr>
            <a:xfrm>
              <a:off x="5609650" y="1248348"/>
              <a:ext cx="92044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GitHub projects</a:t>
              </a:r>
            </a:p>
          </p:txBody>
        </p:sp>
        <p:sp>
          <p:nvSpPr>
            <p:cNvPr id="215" name="Flowchart: Process 214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431497" y="3483802"/>
            <a:ext cx="1041251" cy="274320"/>
            <a:chOff x="5504874" y="1248348"/>
            <a:chExt cx="1041251" cy="274320"/>
          </a:xfrm>
        </p:grpSpPr>
        <p:sp>
          <p:nvSpPr>
            <p:cNvPr id="217" name="TextBox 216"/>
            <p:cNvSpPr txBox="1"/>
            <p:nvPr/>
          </p:nvSpPr>
          <p:spPr>
            <a:xfrm>
              <a:off x="5609650" y="1248348"/>
              <a:ext cx="93647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Deploy to Azure</a:t>
              </a:r>
            </a:p>
          </p:txBody>
        </p:sp>
        <p:sp>
          <p:nvSpPr>
            <p:cNvPr id="218" name="Flowchart: Process 217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6305757" y="1354010"/>
            <a:ext cx="957895" cy="274320"/>
            <a:chOff x="5504874" y="1248348"/>
            <a:chExt cx="957895" cy="274320"/>
          </a:xfrm>
        </p:grpSpPr>
        <p:sp>
          <p:nvSpPr>
            <p:cNvPr id="223" name="TextBox 222"/>
            <p:cNvSpPr txBox="1"/>
            <p:nvPr/>
          </p:nvSpPr>
          <p:spPr>
            <a:xfrm>
              <a:off x="5609650" y="1248348"/>
              <a:ext cx="853119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Release basics</a:t>
              </a:r>
            </a:p>
          </p:txBody>
        </p:sp>
        <p:sp>
          <p:nvSpPr>
            <p:cNvPr id="224" name="Flowchart: Process 223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6305757" y="1658637"/>
            <a:ext cx="747901" cy="274320"/>
            <a:chOff x="5504874" y="1248348"/>
            <a:chExt cx="747901" cy="274320"/>
          </a:xfrm>
        </p:grpSpPr>
        <p:sp>
          <p:nvSpPr>
            <p:cNvPr id="226" name="TextBox 225"/>
            <p:cNvSpPr txBox="1"/>
            <p:nvPr/>
          </p:nvSpPr>
          <p:spPr>
            <a:xfrm>
              <a:off x="5609650" y="1248348"/>
              <a:ext cx="64312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Configure</a:t>
              </a:r>
            </a:p>
          </p:txBody>
        </p:sp>
        <p:sp>
          <p:nvSpPr>
            <p:cNvPr id="227" name="Flowchart: Process 226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305757" y="1963264"/>
            <a:ext cx="1044457" cy="274320"/>
            <a:chOff x="5504874" y="1248348"/>
            <a:chExt cx="1044457" cy="274320"/>
          </a:xfrm>
        </p:grpSpPr>
        <p:sp>
          <p:nvSpPr>
            <p:cNvPr id="229" name="TextBox 228"/>
            <p:cNvSpPr txBox="1"/>
            <p:nvPr/>
          </p:nvSpPr>
          <p:spPr>
            <a:xfrm>
              <a:off x="5609650" y="1248348"/>
              <a:ext cx="93968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Create a release</a:t>
              </a:r>
            </a:p>
          </p:txBody>
        </p:sp>
        <p:sp>
          <p:nvSpPr>
            <p:cNvPr id="230" name="Flowchart: Process 229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6305757" y="2267891"/>
            <a:ext cx="986749" cy="274320"/>
            <a:chOff x="5504874" y="1248348"/>
            <a:chExt cx="986749" cy="274320"/>
          </a:xfrm>
        </p:grpSpPr>
        <p:sp>
          <p:nvSpPr>
            <p:cNvPr id="232" name="TextBox 231"/>
            <p:cNvSpPr txBox="1"/>
            <p:nvPr/>
          </p:nvSpPr>
          <p:spPr>
            <a:xfrm>
              <a:off x="5609650" y="1248348"/>
              <a:ext cx="881973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Track a release</a:t>
              </a:r>
            </a:p>
          </p:txBody>
        </p:sp>
        <p:sp>
          <p:nvSpPr>
            <p:cNvPr id="233" name="Flowchart: Process 232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305757" y="2572519"/>
            <a:ext cx="1041251" cy="274320"/>
            <a:chOff x="5504874" y="1248348"/>
            <a:chExt cx="1041251" cy="274320"/>
          </a:xfrm>
        </p:grpSpPr>
        <p:sp>
          <p:nvSpPr>
            <p:cNvPr id="235" name="TextBox 234"/>
            <p:cNvSpPr txBox="1"/>
            <p:nvPr/>
          </p:nvSpPr>
          <p:spPr>
            <a:xfrm>
              <a:off x="5609650" y="1248348"/>
              <a:ext cx="93647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Deploy to Azure</a:t>
              </a:r>
            </a:p>
          </p:txBody>
        </p:sp>
        <p:sp>
          <p:nvSpPr>
            <p:cNvPr id="236" name="Flowchart: Process 235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1352948" y="2067316"/>
            <a:ext cx="872935" cy="274320"/>
            <a:chOff x="5504874" y="1248348"/>
            <a:chExt cx="872935" cy="274320"/>
          </a:xfrm>
        </p:grpSpPr>
        <p:sp>
          <p:nvSpPr>
            <p:cNvPr id="247" name="TextBox 246"/>
            <p:cNvSpPr txBox="1"/>
            <p:nvPr/>
          </p:nvSpPr>
          <p:spPr>
            <a:xfrm>
              <a:off x="5609650" y="1248348"/>
              <a:ext cx="768159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Code review</a:t>
              </a:r>
            </a:p>
          </p:txBody>
        </p:sp>
        <p:sp>
          <p:nvSpPr>
            <p:cNvPr id="248" name="Flowchart: Process 247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352948" y="2371943"/>
            <a:ext cx="824845" cy="274320"/>
            <a:chOff x="5504874" y="1248348"/>
            <a:chExt cx="824845" cy="274320"/>
          </a:xfrm>
        </p:grpSpPr>
        <p:sp>
          <p:nvSpPr>
            <p:cNvPr id="250" name="TextBox 249"/>
            <p:cNvSpPr txBox="1"/>
            <p:nvPr/>
          </p:nvSpPr>
          <p:spPr>
            <a:xfrm>
              <a:off x="5609650" y="1248348"/>
              <a:ext cx="720069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 err="1">
                  <a:solidFill>
                    <a:srgbClr val="0070C0"/>
                  </a:solidFill>
                </a:rPr>
                <a:t>Changesets</a:t>
              </a:r>
              <a:endParaRPr lang="en-US" sz="900" u="sng" dirty="0">
                <a:solidFill>
                  <a:srgbClr val="0070C0"/>
                </a:solidFill>
              </a:endParaRPr>
            </a:p>
          </p:txBody>
        </p:sp>
        <p:sp>
          <p:nvSpPr>
            <p:cNvPr id="251" name="Flowchart: Process 250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352948" y="2676570"/>
            <a:ext cx="784770" cy="274320"/>
            <a:chOff x="5504874" y="1248348"/>
            <a:chExt cx="784770" cy="274320"/>
          </a:xfrm>
        </p:grpSpPr>
        <p:sp>
          <p:nvSpPr>
            <p:cNvPr id="253" name="TextBox 252"/>
            <p:cNvSpPr txBox="1"/>
            <p:nvPr/>
          </p:nvSpPr>
          <p:spPr>
            <a:xfrm>
              <a:off x="5609650" y="1248348"/>
              <a:ext cx="679994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Shelvesets</a:t>
              </a:r>
            </a:p>
          </p:txBody>
        </p:sp>
        <p:sp>
          <p:nvSpPr>
            <p:cNvPr id="254" name="Flowchart: Process 253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1352948" y="2981197"/>
            <a:ext cx="949879" cy="274320"/>
            <a:chOff x="5504874" y="1248348"/>
            <a:chExt cx="949879" cy="274320"/>
          </a:xfrm>
        </p:grpSpPr>
        <p:sp>
          <p:nvSpPr>
            <p:cNvPr id="256" name="TextBox 255"/>
            <p:cNvSpPr txBox="1"/>
            <p:nvPr/>
          </p:nvSpPr>
          <p:spPr>
            <a:xfrm>
              <a:off x="5609650" y="1248348"/>
              <a:ext cx="845103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Suspend work</a:t>
              </a:r>
            </a:p>
          </p:txBody>
        </p:sp>
        <p:sp>
          <p:nvSpPr>
            <p:cNvPr id="257" name="Flowchart: Process 256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352948" y="3285825"/>
            <a:ext cx="792785" cy="274320"/>
            <a:chOff x="5504874" y="1248348"/>
            <a:chExt cx="792785" cy="274320"/>
          </a:xfrm>
        </p:grpSpPr>
        <p:sp>
          <p:nvSpPr>
            <p:cNvPr id="259" name="TextBox 258"/>
            <p:cNvSpPr txBox="1"/>
            <p:nvPr/>
          </p:nvSpPr>
          <p:spPr>
            <a:xfrm>
              <a:off x="5609650" y="1248348"/>
              <a:ext cx="688009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Isolate risk</a:t>
              </a:r>
            </a:p>
          </p:txBody>
        </p:sp>
        <p:sp>
          <p:nvSpPr>
            <p:cNvPr id="260" name="Flowchart: Process 259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341121" y="1753787"/>
            <a:ext cx="733474" cy="274320"/>
            <a:chOff x="5504874" y="1248348"/>
            <a:chExt cx="733474" cy="274320"/>
          </a:xfrm>
        </p:grpSpPr>
        <p:sp>
          <p:nvSpPr>
            <p:cNvPr id="268" name="TextBox 267"/>
            <p:cNvSpPr txBox="1"/>
            <p:nvPr/>
          </p:nvSpPr>
          <p:spPr>
            <a:xfrm>
              <a:off x="5609650" y="1248348"/>
              <a:ext cx="628698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Git basics</a:t>
              </a:r>
            </a:p>
          </p:txBody>
        </p:sp>
        <p:sp>
          <p:nvSpPr>
            <p:cNvPr id="269" name="Flowchart: Process 268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341121" y="2072015"/>
            <a:ext cx="895377" cy="274320"/>
            <a:chOff x="5504874" y="1248348"/>
            <a:chExt cx="895377" cy="274320"/>
          </a:xfrm>
        </p:grpSpPr>
        <p:sp>
          <p:nvSpPr>
            <p:cNvPr id="274" name="TextBox 273"/>
            <p:cNvSpPr txBox="1"/>
            <p:nvPr/>
          </p:nvSpPr>
          <p:spPr>
            <a:xfrm>
              <a:off x="5609650" y="1248348"/>
              <a:ext cx="79060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Pull requests</a:t>
              </a:r>
            </a:p>
          </p:txBody>
        </p:sp>
        <p:sp>
          <p:nvSpPr>
            <p:cNvPr id="275" name="Flowchart: Process 274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41121" y="2376642"/>
            <a:ext cx="996367" cy="274320"/>
            <a:chOff x="5504874" y="1248348"/>
            <a:chExt cx="996367" cy="274320"/>
          </a:xfrm>
        </p:grpSpPr>
        <p:sp>
          <p:nvSpPr>
            <p:cNvPr id="277" name="TextBox 276"/>
            <p:cNvSpPr txBox="1"/>
            <p:nvPr/>
          </p:nvSpPr>
          <p:spPr>
            <a:xfrm>
              <a:off x="5609650" y="1248348"/>
              <a:ext cx="89159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Branch policies</a:t>
              </a:r>
            </a:p>
          </p:txBody>
        </p:sp>
        <p:sp>
          <p:nvSpPr>
            <p:cNvPr id="278" name="Flowchart: Process 277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7529830" y="1335751"/>
            <a:ext cx="589204" cy="274320"/>
            <a:chOff x="5504874" y="1248348"/>
            <a:chExt cx="589204" cy="274320"/>
          </a:xfrm>
        </p:grpSpPr>
        <p:sp>
          <p:nvSpPr>
            <p:cNvPr id="280" name="TextBox 279"/>
            <p:cNvSpPr txBox="1"/>
            <p:nvPr/>
          </p:nvSpPr>
          <p:spPr>
            <a:xfrm>
              <a:off x="5609650" y="1248348"/>
              <a:ext cx="484428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Charts</a:t>
              </a:r>
            </a:p>
          </p:txBody>
        </p:sp>
        <p:sp>
          <p:nvSpPr>
            <p:cNvPr id="281" name="Flowchart: Process 280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7529830" y="1640378"/>
            <a:ext cx="842478" cy="274320"/>
            <a:chOff x="5504874" y="1248348"/>
            <a:chExt cx="842478" cy="274320"/>
          </a:xfrm>
        </p:grpSpPr>
        <p:sp>
          <p:nvSpPr>
            <p:cNvPr id="283" name="TextBox 282"/>
            <p:cNvSpPr txBox="1"/>
            <p:nvPr/>
          </p:nvSpPr>
          <p:spPr>
            <a:xfrm>
              <a:off x="5609650" y="1248348"/>
              <a:ext cx="737702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Dashboards</a:t>
              </a:r>
            </a:p>
          </p:txBody>
        </p:sp>
        <p:sp>
          <p:nvSpPr>
            <p:cNvPr id="284" name="Flowchart: Process 283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521731" y="2328504"/>
            <a:ext cx="706223" cy="274320"/>
            <a:chOff x="5504874" y="1248348"/>
            <a:chExt cx="706223" cy="274320"/>
          </a:xfrm>
        </p:grpSpPr>
        <p:sp>
          <p:nvSpPr>
            <p:cNvPr id="286" name="TextBox 285"/>
            <p:cNvSpPr txBox="1"/>
            <p:nvPr/>
          </p:nvSpPr>
          <p:spPr>
            <a:xfrm>
              <a:off x="5609650" y="1248348"/>
              <a:ext cx="601447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Power BI</a:t>
              </a:r>
            </a:p>
          </p:txBody>
        </p:sp>
        <p:sp>
          <p:nvSpPr>
            <p:cNvPr id="287" name="Flowchart: Process 286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7521731" y="2633131"/>
            <a:ext cx="896981" cy="274320"/>
            <a:chOff x="5504874" y="1248348"/>
            <a:chExt cx="896981" cy="274320"/>
          </a:xfrm>
        </p:grpSpPr>
        <p:sp>
          <p:nvSpPr>
            <p:cNvPr id="289" name="TextBox 288"/>
            <p:cNvSpPr txBox="1"/>
            <p:nvPr/>
          </p:nvSpPr>
          <p:spPr>
            <a:xfrm>
              <a:off x="5609650" y="1248348"/>
              <a:ext cx="79220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Excel reports</a:t>
              </a:r>
            </a:p>
          </p:txBody>
        </p:sp>
        <p:sp>
          <p:nvSpPr>
            <p:cNvPr id="290" name="Flowchart: Process 289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7521731" y="2937759"/>
            <a:ext cx="1232802" cy="460814"/>
            <a:chOff x="5504874" y="1248348"/>
            <a:chExt cx="1343276" cy="369332"/>
          </a:xfrm>
        </p:grpSpPr>
        <p:sp>
          <p:nvSpPr>
            <p:cNvPr id="292" name="TextBox 291"/>
            <p:cNvSpPr txBox="1"/>
            <p:nvPr/>
          </p:nvSpPr>
          <p:spPr>
            <a:xfrm>
              <a:off x="5609650" y="1248348"/>
              <a:ext cx="123850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Reporting Services Reports</a:t>
              </a:r>
            </a:p>
          </p:txBody>
        </p:sp>
        <p:sp>
          <p:nvSpPr>
            <p:cNvPr id="293" name="Flowchart: Process 292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7529830" y="1968138"/>
            <a:ext cx="1073311" cy="274320"/>
            <a:chOff x="5504874" y="1248348"/>
            <a:chExt cx="1073311" cy="274320"/>
          </a:xfrm>
        </p:grpSpPr>
        <p:sp>
          <p:nvSpPr>
            <p:cNvPr id="295" name="TextBox 294"/>
            <p:cNvSpPr txBox="1"/>
            <p:nvPr/>
          </p:nvSpPr>
          <p:spPr>
            <a:xfrm>
              <a:off x="5609650" y="1248348"/>
              <a:ext cx="96853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Analytics Service</a:t>
              </a:r>
            </a:p>
          </p:txBody>
        </p:sp>
        <p:sp>
          <p:nvSpPr>
            <p:cNvPr id="296" name="Flowchart: Process 295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665116" y="4190729"/>
            <a:ext cx="977131" cy="274320"/>
            <a:chOff x="5504874" y="1248348"/>
            <a:chExt cx="977131" cy="274320"/>
          </a:xfrm>
        </p:grpSpPr>
        <p:sp>
          <p:nvSpPr>
            <p:cNvPr id="298" name="TextBox 297"/>
            <p:cNvSpPr txBox="1"/>
            <p:nvPr/>
          </p:nvSpPr>
          <p:spPr>
            <a:xfrm>
              <a:off x="5609650" y="1248348"/>
              <a:ext cx="872355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Package basics</a:t>
              </a:r>
            </a:p>
          </p:txBody>
        </p:sp>
        <p:sp>
          <p:nvSpPr>
            <p:cNvPr id="299" name="Flowchart: Process 298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65116" y="4508957"/>
            <a:ext cx="916217" cy="274320"/>
            <a:chOff x="5504874" y="1248348"/>
            <a:chExt cx="916217" cy="274320"/>
          </a:xfrm>
        </p:grpSpPr>
        <p:sp>
          <p:nvSpPr>
            <p:cNvPr id="301" name="TextBox 300"/>
            <p:cNvSpPr txBox="1"/>
            <p:nvPr/>
          </p:nvSpPr>
          <p:spPr>
            <a:xfrm>
              <a:off x="5609650" y="1248348"/>
              <a:ext cx="81144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Create a feed</a:t>
              </a:r>
            </a:p>
          </p:txBody>
        </p:sp>
        <p:sp>
          <p:nvSpPr>
            <p:cNvPr id="302" name="Flowchart: Process 301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665116" y="4813584"/>
            <a:ext cx="630882" cy="274320"/>
            <a:chOff x="5504874" y="1248348"/>
            <a:chExt cx="630882" cy="274320"/>
          </a:xfrm>
        </p:grpSpPr>
        <p:sp>
          <p:nvSpPr>
            <p:cNvPr id="304" name="TextBox 303"/>
            <p:cNvSpPr txBox="1"/>
            <p:nvPr/>
          </p:nvSpPr>
          <p:spPr>
            <a:xfrm>
              <a:off x="5609650" y="1248348"/>
              <a:ext cx="526106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Publish</a:t>
              </a:r>
            </a:p>
          </p:txBody>
        </p:sp>
        <p:sp>
          <p:nvSpPr>
            <p:cNvPr id="305" name="Flowchart: Process 304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665116" y="5120870"/>
            <a:ext cx="1046059" cy="274320"/>
            <a:chOff x="5504874" y="1248348"/>
            <a:chExt cx="1046059" cy="274320"/>
          </a:xfrm>
        </p:grpSpPr>
        <p:sp>
          <p:nvSpPr>
            <p:cNvPr id="307" name="TextBox 306"/>
            <p:cNvSpPr txBox="1"/>
            <p:nvPr/>
          </p:nvSpPr>
          <p:spPr>
            <a:xfrm>
              <a:off x="5609650" y="1248348"/>
              <a:ext cx="941283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Consume a feed</a:t>
              </a:r>
            </a:p>
          </p:txBody>
        </p:sp>
        <p:sp>
          <p:nvSpPr>
            <p:cNvPr id="308" name="Flowchart: Process 307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665116" y="5425497"/>
            <a:ext cx="1044457" cy="274320"/>
            <a:chOff x="5504874" y="1248348"/>
            <a:chExt cx="1044457" cy="274320"/>
          </a:xfrm>
        </p:grpSpPr>
        <p:sp>
          <p:nvSpPr>
            <p:cNvPr id="310" name="TextBox 309"/>
            <p:cNvSpPr txBox="1"/>
            <p:nvPr/>
          </p:nvSpPr>
          <p:spPr>
            <a:xfrm>
              <a:off x="5609650" y="1248348"/>
              <a:ext cx="93968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Build with feeds</a:t>
              </a:r>
            </a:p>
          </p:txBody>
        </p:sp>
        <p:sp>
          <p:nvSpPr>
            <p:cNvPr id="311" name="Flowchart: Process 310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717863" y="1308673"/>
            <a:ext cx="1001175" cy="274320"/>
            <a:chOff x="5504874" y="1248348"/>
            <a:chExt cx="1001175" cy="274320"/>
          </a:xfrm>
        </p:grpSpPr>
        <p:sp>
          <p:nvSpPr>
            <p:cNvPr id="151" name="TextBox 150"/>
            <p:cNvSpPr txBox="1"/>
            <p:nvPr/>
          </p:nvSpPr>
          <p:spPr>
            <a:xfrm>
              <a:off x="5609650" y="1248348"/>
              <a:ext cx="896399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Planning basics</a:t>
              </a:r>
            </a:p>
          </p:txBody>
        </p:sp>
        <p:sp>
          <p:nvSpPr>
            <p:cNvPr id="152" name="Flowchart: Process 151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432497" y="1296547"/>
            <a:ext cx="834463" cy="274320"/>
            <a:chOff x="5504874" y="1248348"/>
            <a:chExt cx="834463" cy="274320"/>
          </a:xfrm>
        </p:grpSpPr>
        <p:sp>
          <p:nvSpPr>
            <p:cNvPr id="154" name="TextBox 153"/>
            <p:cNvSpPr txBox="1"/>
            <p:nvPr/>
          </p:nvSpPr>
          <p:spPr>
            <a:xfrm>
              <a:off x="5609650" y="1248348"/>
              <a:ext cx="729687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Build basics</a:t>
              </a:r>
            </a:p>
          </p:txBody>
        </p:sp>
        <p:sp>
          <p:nvSpPr>
            <p:cNvPr id="155" name="Flowchart: Process 154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355129" y="1743462"/>
            <a:ext cx="831257" cy="274320"/>
            <a:chOff x="5504874" y="1248348"/>
            <a:chExt cx="831257" cy="274320"/>
          </a:xfrm>
        </p:grpSpPr>
        <p:sp>
          <p:nvSpPr>
            <p:cNvPr id="157" name="TextBox 156"/>
            <p:cNvSpPr txBox="1"/>
            <p:nvPr/>
          </p:nvSpPr>
          <p:spPr>
            <a:xfrm>
              <a:off x="5609650" y="1248348"/>
              <a:ext cx="726481" cy="2308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u="sng" dirty="0">
                  <a:solidFill>
                    <a:srgbClr val="0070C0"/>
                  </a:solidFill>
                </a:rPr>
                <a:t>TFVC basics</a:t>
              </a:r>
            </a:p>
          </p:txBody>
        </p:sp>
        <p:sp>
          <p:nvSpPr>
            <p:cNvPr id="158" name="Flowchart: Process 157"/>
            <p:cNvSpPr/>
            <p:nvPr/>
          </p:nvSpPr>
          <p:spPr>
            <a:xfrm>
              <a:off x="5504874" y="1248348"/>
              <a:ext cx="104776" cy="274320"/>
            </a:xfrm>
            <a:prstGeom prst="flowChartProcess">
              <a:avLst/>
            </a:prstGeom>
            <a:solidFill>
              <a:srgbClr val="703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967685" y="804895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344044" y="789415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674557" y="804895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963984" y="821238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5928254" y="837054"/>
            <a:ext cx="86868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275406" y="821124"/>
            <a:ext cx="68580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  <p:cxnSp>
        <p:nvCxnSpPr>
          <p:cNvPr id="239" name="Straight Connector 238"/>
          <p:cNvCxnSpPr/>
          <p:nvPr/>
        </p:nvCxnSpPr>
        <p:spPr>
          <a:xfrm>
            <a:off x="1263621" y="311774"/>
            <a:ext cx="6367259" cy="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2673437" y="312503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258047" y="311774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5331830" y="312434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6362594" y="354657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4054500" y="295379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7630880" y="311774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9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43" y="777550"/>
            <a:ext cx="1901095" cy="102412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1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Set up Team Foundation Server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prstClr val="black"/>
                </a:solidFill>
              </a:rPr>
              <a:t>Install TFS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prstClr val="black"/>
                </a:solidFill>
              </a:rPr>
              <a:t>Configure TFS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prstClr val="black"/>
                </a:solidFill>
              </a:rPr>
              <a:t>Install Visual Studio Community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940" y="777550"/>
            <a:ext cx="1281660" cy="102412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/>
              <a:t>Create a team project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Choose a process</a:t>
            </a:r>
          </a:p>
          <a:p>
            <a:pPr marL="91440" lvl="0" indent="-9144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Specify Git or TFVC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6622" y="777550"/>
            <a:ext cx="1338828" cy="102412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members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accounts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team administrators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3472" y="777550"/>
            <a:ext cx="1352136" cy="102412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a backup schedule</a:t>
            </a:r>
          </a:p>
          <a:p>
            <a:pPr marL="91440" indent="-914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Schedule backups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929" y="2832622"/>
            <a:ext cx="1865709" cy="10972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Visual Studio</a:t>
            </a:r>
            <a:b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Services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Visual Studio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 for Visual Studio Team Services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Team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8434" y="2832622"/>
            <a:ext cx="1608047" cy="10972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team project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 process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Specify Git or TFVC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7377" y="2832622"/>
            <a:ext cx="1599557" cy="109728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members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accounts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administrators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911" y="241152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58918" y="1289614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1289614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5450" y="1289614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46638" y="3381262"/>
            <a:ext cx="283464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60952" y="3381262"/>
            <a:ext cx="283464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7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866" y="4064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964" y="1312131"/>
            <a:ext cx="1901095" cy="75405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Code in Git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Clone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Push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4433" y="1312131"/>
            <a:ext cx="1954640" cy="569387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Share Code in TFVC</a:t>
            </a:r>
          </a:p>
          <a:p>
            <a:pPr marL="228600" lvl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prstClr val="black"/>
                </a:solidFill>
              </a:rPr>
              <a:t>Share project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5332" y="775732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18691" y="1659264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47964" y="3000833"/>
            <a:ext cx="1901095" cy="75405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Code in Git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Clone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Commit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4433" y="3000833"/>
            <a:ext cx="1954640" cy="93871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600"/>
              </a:spcAft>
              <a:defRPr sz="14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Share Code in TFVC</a:t>
            </a:r>
          </a:p>
          <a:p>
            <a:pPr marL="228600" lvl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prstClr val="black"/>
                </a:solidFill>
              </a:rPr>
              <a:t>Configure</a:t>
            </a:r>
          </a:p>
          <a:p>
            <a:pPr marL="228600" lvl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prstClr val="black"/>
                </a:solidFill>
              </a:rPr>
              <a:t>Add solution </a:t>
            </a:r>
          </a:p>
          <a:p>
            <a:pPr marL="228600" lvl="0" indent="-2286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prstClr val="black"/>
                </a:solidFill>
              </a:rPr>
              <a:t>Check-in 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5332" y="246443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8691" y="3347966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94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681" y="241353"/>
            <a:ext cx="10947316" cy="58652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42528" y="407708"/>
            <a:ext cx="1037230" cy="96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2698" y="1619832"/>
            <a:ext cx="109689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Try it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621" y="2319216"/>
            <a:ext cx="195104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Tell me about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970" y="3199058"/>
            <a:ext cx="235034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started – Set 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621" y="4078902"/>
            <a:ext cx="19510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Ready to dive in?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0650" y="5430794"/>
            <a:ext cx="74893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8556" y="5430794"/>
            <a:ext cx="74893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9553" y="5430794"/>
            <a:ext cx="74893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0550" y="5430794"/>
            <a:ext cx="74893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91547" y="5430794"/>
            <a:ext cx="108360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87205" y="5430794"/>
            <a:ext cx="105373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423458" y="4917931"/>
            <a:ext cx="8967370" cy="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83023" y="4917931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417884" y="4917931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44021" y="4917931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98655" y="4917931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07843" y="4917931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390828" y="4917931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459185" y="4415719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61143" y="3572539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461143" y="2692697"/>
            <a:ext cx="1" cy="502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461143" y="1993313"/>
            <a:ext cx="0" cy="32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459186" y="1380848"/>
            <a:ext cx="3915" cy="23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6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543" y="772434"/>
            <a:ext cx="1637365" cy="106182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stories, requirements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Create your backlog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Prioritize your backlog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Estimate backlog items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Refine your backlog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0390" y="772434"/>
            <a:ext cx="1463267" cy="106182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Organize your backlog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Activate backlog levels for your team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Map backlog items to features 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1002" y="787823"/>
            <a:ext cx="1498550" cy="103105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bugs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Track bugs as backlog items or tasks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Capture bugs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Triage bugs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Resolve and close bugs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9340" y="787823"/>
            <a:ext cx="1212808" cy="103105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issues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Capture issues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Link issues to backlog items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Query issues</a:t>
            </a:r>
            <a:b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911" y="24115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 – basics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544" y="3105238"/>
            <a:ext cx="1326800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sprints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Define and activate sprints for a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2908" y="3105238"/>
            <a:ext cx="1679567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 a sprint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Assign items to a sprint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Set team capacity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Define tasks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Adjust work to fit capacity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3039" y="3105238"/>
            <a:ext cx="1411085" cy="88485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 progress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Task board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Sprint burndown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Sprint capacity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Close out a sprint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4686" y="3105238"/>
            <a:ext cx="1366198" cy="11430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Forecast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Review velocity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Forecast next sprints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700" y="25835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671" y="4746250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Kanban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9575" y="5279511"/>
            <a:ext cx="1177027" cy="685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Map workflow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Set WIP limits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5596" y="5279511"/>
            <a:ext cx="1485068" cy="685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Track work in progress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96406" y="5279511"/>
            <a:ext cx="1199326" cy="685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Cumulative flow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99013" y="5622411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10664" y="5622411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84755" y="3676738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74886" y="3676738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96535" y="3676738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82908" y="1303348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45259" y="1303348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23598" y="1303348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3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Planning – basics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49679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7939" y="77714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Kanban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05843" y="610975"/>
            <a:ext cx="1177027" cy="685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Map workflow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Set WIP limits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1864" y="610975"/>
            <a:ext cx="1485068" cy="685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Track work in progress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92674" y="610975"/>
            <a:ext cx="1199326" cy="68580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Cumulative flow</a:t>
            </a:r>
          </a:p>
          <a:p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895281" y="953875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706932" y="953875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1595" y="405338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Define stories,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595" y="1117033"/>
            <a:ext cx="1473205" cy="1196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your backlog</a:t>
            </a:r>
          </a:p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Prioritize your backlog</a:t>
            </a:r>
          </a:p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Estimate work</a:t>
            </a:r>
          </a:p>
          <a:p>
            <a:pPr marL="171450" indent="-171450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work </a:t>
            </a:r>
            <a:br>
              <a:rPr lang="en-US" sz="1050" dirty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70039" y="405213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Manage portfolios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70039" y="1140920"/>
            <a:ext cx="1463040" cy="1216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epics or features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backlog items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72073" y="403686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Manage bugs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2073" y="1136547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Capture bugs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Triage bugs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Resolve &amp; close bugs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05018" y="416810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Manage issues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05018" y="1136547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Capture issues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Track dependencies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issues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1532265" y="1235533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3270063" y="1235533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5059511" y="1247006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Rectangle 40"/>
          <p:cNvSpPr/>
          <p:nvPr/>
        </p:nvSpPr>
        <p:spPr>
          <a:xfrm>
            <a:off x="5305018" y="1026524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1595" y="1016149"/>
            <a:ext cx="1454727" cy="109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70039" y="1022912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2073" y="1019962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1595" y="3028673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Define sprints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1595" y="3764255"/>
            <a:ext cx="1473205" cy="1196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sprints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Activate team sprints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70039" y="3028548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Plan a sprint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70039" y="3764255"/>
            <a:ext cx="1463040" cy="1216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work to a sprint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team capacity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tasks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Adjust plan to fit capacity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13766" y="3027021"/>
            <a:ext cx="150876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Monitor sprint progress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13766" y="3759882"/>
            <a:ext cx="150876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task board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Hold daily scrum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 burndown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 capacity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Close out a sprint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305018" y="3040145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Forecast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305018" y="3759882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velocity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Forecast next sprints</a:t>
            </a:r>
          </a:p>
        </p:txBody>
      </p:sp>
      <p:sp>
        <p:nvSpPr>
          <p:cNvPr id="53" name="Isosceles Triangle 52"/>
          <p:cNvSpPr/>
          <p:nvPr/>
        </p:nvSpPr>
        <p:spPr>
          <a:xfrm rot="5400000">
            <a:off x="1532265" y="3858868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4" name="Isosceles Triangle 53"/>
          <p:cNvSpPr/>
          <p:nvPr/>
        </p:nvSpPr>
        <p:spPr>
          <a:xfrm rot="5400000">
            <a:off x="3270063" y="3858868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Isosceles Triangle 54"/>
          <p:cNvSpPr/>
          <p:nvPr/>
        </p:nvSpPr>
        <p:spPr>
          <a:xfrm rot="5400000">
            <a:off x="5059511" y="3870341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6" name="Rectangle 55"/>
          <p:cNvSpPr/>
          <p:nvPr/>
        </p:nvSpPr>
        <p:spPr>
          <a:xfrm>
            <a:off x="5305018" y="3649859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9908" y="3651427"/>
            <a:ext cx="1454727" cy="109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70039" y="3646247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13766" y="3643297"/>
            <a:ext cx="150876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12551" y="1832064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Configure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12551" y="2567771"/>
            <a:ext cx="1463040" cy="1216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 workflow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WIP limits </a:t>
            </a: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14585" y="1830537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014585" y="2563398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Track work in progress 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status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Reorder on the fly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647530" y="1843661"/>
            <a:ext cx="1463040" cy="6192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Segoe UI" panose="020B0502040204020203" pitchFamily="34" charset="0"/>
                <a:cs typeface="Segoe UI" panose="020B0502040204020203" pitchFamily="34" charset="0"/>
              </a:rPr>
              <a:t>Monitor flow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647530" y="2563398"/>
            <a:ext cx="1463040" cy="1232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Cumulative flow</a:t>
            </a:r>
          </a:p>
        </p:txBody>
      </p:sp>
      <p:sp>
        <p:nvSpPr>
          <p:cNvPr id="66" name="Isosceles Triangle 65"/>
          <p:cNvSpPr/>
          <p:nvPr/>
        </p:nvSpPr>
        <p:spPr>
          <a:xfrm rot="5400000">
            <a:off x="8612575" y="2662384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10402023" y="2673857"/>
            <a:ext cx="258067" cy="13203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Rectangle 67"/>
          <p:cNvSpPr/>
          <p:nvPr/>
        </p:nvSpPr>
        <p:spPr>
          <a:xfrm>
            <a:off x="10647530" y="2453375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212551" y="2449763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14585" y="2446813"/>
            <a:ext cx="1463040" cy="119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300"/>
              </a:spcBef>
            </a:pPr>
            <a:b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2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491730" y="382596"/>
            <a:ext cx="24873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What is the essence of Reporting ? </a:t>
            </a:r>
          </a:p>
          <a:p>
            <a:endParaRPr lang="en-US" sz="1100" i="1" dirty="0"/>
          </a:p>
          <a:p>
            <a:r>
              <a:rPr lang="en-US" sz="1100" i="1" dirty="0"/>
              <a:t>Gain actionable insight </a:t>
            </a:r>
          </a:p>
          <a:p>
            <a:r>
              <a:rPr lang="en-US" sz="1100" i="1" dirty="0"/>
              <a:t>Monitor progress, trends</a:t>
            </a:r>
          </a:p>
          <a:p>
            <a:r>
              <a:rPr lang="en-US" sz="1100" i="1" dirty="0"/>
              <a:t>Ensure work is progressing as expected</a:t>
            </a:r>
          </a:p>
          <a:p>
            <a:r>
              <a:rPr lang="en-US" sz="1100" i="1" dirty="0"/>
              <a:t>Track risks and dependencies </a:t>
            </a:r>
          </a:p>
          <a:p>
            <a:endParaRPr lang="en-US" sz="1100" i="1" dirty="0"/>
          </a:p>
          <a:p>
            <a:r>
              <a:rPr lang="en-US" sz="1100" i="1" dirty="0"/>
              <a:t>Monitor data – track data </a:t>
            </a:r>
          </a:p>
          <a:p>
            <a:r>
              <a:rPr lang="en-US" sz="1100" i="1" dirty="0"/>
              <a:t>May need to add a custom field</a:t>
            </a:r>
          </a:p>
          <a:p>
            <a:r>
              <a:rPr lang="en-US" sz="1100" i="1" dirty="0"/>
              <a:t>Status and trends </a:t>
            </a:r>
          </a:p>
          <a:p>
            <a:r>
              <a:rPr lang="en-US" sz="1100" i="1" dirty="0"/>
              <a:t>Progress, coverage, dependencies</a:t>
            </a:r>
          </a:p>
          <a:p>
            <a:endParaRPr lang="en-US" sz="1100" i="1" dirty="0"/>
          </a:p>
          <a:p>
            <a:r>
              <a:rPr lang="en-US" sz="1100" i="1" dirty="0"/>
              <a:t>Step 1 – </a:t>
            </a:r>
          </a:p>
          <a:p>
            <a:r>
              <a:rPr lang="en-US" sz="1100" i="1" dirty="0"/>
              <a:t>What do you need to track and why? </a:t>
            </a:r>
          </a:p>
          <a:p>
            <a:r>
              <a:rPr lang="en-US" sz="1100" i="1" dirty="0"/>
              <a:t>Actionable insight </a:t>
            </a:r>
          </a:p>
          <a:p>
            <a:endParaRPr lang="en-US" sz="1100" i="1" dirty="0"/>
          </a:p>
          <a:p>
            <a:r>
              <a:rPr lang="en-US" sz="1100" i="1" dirty="0"/>
              <a:t>Step 2 – </a:t>
            </a:r>
          </a:p>
          <a:p>
            <a:r>
              <a:rPr lang="en-US" sz="1100" i="1" dirty="0"/>
              <a:t>What data is available? What data do you want to make available? </a:t>
            </a:r>
          </a:p>
          <a:p>
            <a:endParaRPr lang="en-US" sz="1100" i="1" dirty="0"/>
          </a:p>
          <a:p>
            <a:r>
              <a:rPr lang="en-US" sz="1100" i="1" dirty="0"/>
              <a:t>Step 3 – </a:t>
            </a:r>
          </a:p>
          <a:p>
            <a:r>
              <a:rPr lang="en-US" sz="1100" i="1" dirty="0"/>
              <a:t>Simple status and trend charts – work items; test </a:t>
            </a:r>
          </a:p>
          <a:p>
            <a:r>
              <a:rPr lang="en-US" sz="1100" i="1" dirty="0"/>
              <a:t>Widget charts </a:t>
            </a:r>
          </a:p>
          <a:p>
            <a:endParaRPr lang="en-US" sz="1100" i="1" dirty="0"/>
          </a:p>
          <a:p>
            <a:r>
              <a:rPr lang="en-US" sz="1100" i="1" dirty="0"/>
              <a:t>Step 4 </a:t>
            </a:r>
          </a:p>
          <a:p>
            <a:r>
              <a:rPr lang="en-US" sz="1100" i="1" dirty="0"/>
              <a:t> </a:t>
            </a:r>
          </a:p>
          <a:p>
            <a:endParaRPr lang="en-US" sz="1100" i="1" dirty="0"/>
          </a:p>
          <a:p>
            <a:r>
              <a:rPr lang="en-US" sz="1100" i="1" dirty="0"/>
              <a:t>Task</a:t>
            </a:r>
          </a:p>
          <a:p>
            <a:r>
              <a:rPr lang="en-US" sz="1100" i="1" dirty="0"/>
              <a:t>Resource </a:t>
            </a:r>
          </a:p>
          <a:p>
            <a:r>
              <a:rPr lang="en-US" sz="1100" i="1" dirty="0"/>
              <a:t>Customize  </a:t>
            </a:r>
          </a:p>
          <a:p>
            <a:endParaRPr lang="en-US" sz="1100" i="1" dirty="0"/>
          </a:p>
          <a:p>
            <a:endParaRPr lang="en-US" sz="1100" i="1" dirty="0"/>
          </a:p>
          <a:p>
            <a:r>
              <a:rPr lang="en-US" sz="1100" i="1" dirty="0"/>
              <a:t>Some feedback asks: </a:t>
            </a:r>
          </a:p>
          <a:p>
            <a:endParaRPr lang="en-US" sz="1100" i="1" dirty="0"/>
          </a:p>
          <a:p>
            <a:endParaRPr lang="en-US" sz="11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5543" y="780127"/>
            <a:ext cx="1637365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Open/edit query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Open flat-list shared query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Modify filter clauses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Save query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75322" y="780127"/>
            <a:ext cx="1463267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chart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chart type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chart values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sort options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1002" y="780127"/>
            <a:ext cx="1444868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to dashboard</a:t>
            </a:r>
          </a:p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(Optional)</a:t>
            </a:r>
            <a:b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dashboard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911" y="241152"/>
            <a:ext cx="19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Lightweight charts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680" y="1997363"/>
            <a:ext cx="404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Light-weight test status and result charts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186244" y="1191607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41925" y="1191607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5675" y="2518153"/>
            <a:ext cx="1804281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test chart type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Open test plan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test case or test result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1332" y="2518153"/>
            <a:ext cx="1463267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chart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chart type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chart values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sort options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05976" y="2518153"/>
            <a:ext cx="1444868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to dashboard</a:t>
            </a:r>
          </a:p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(Optional)</a:t>
            </a:r>
            <a:b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Choose dashboard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02773" y="2929633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997416" y="2929633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517" y="4504829"/>
            <a:ext cx="1470417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dashboard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Add dashboard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83826" y="4504829"/>
            <a:ext cx="1463267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widget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widget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Configure widget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7885" y="3960789"/>
            <a:ext cx="265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charts to a dashboard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90934" y="4916309"/>
            <a:ext cx="28574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28065" y="4504829"/>
            <a:ext cx="2013764" cy="82296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query-based widget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widget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Select shared query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Configure widget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1707" y="47316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53608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19864</TotalTime>
  <Words>2306</Words>
  <Application>Microsoft Office PowerPoint</Application>
  <PresentationFormat>Widescreen</PresentationFormat>
  <Paragraphs>812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Trebuchet MS</vt:lpstr>
      <vt:lpstr>Wingdings</vt:lpstr>
      <vt:lpstr>Office Theme</vt:lpstr>
      <vt:lpstr>Get Started Learning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Elliott</dc:creator>
  <cp:lastModifiedBy>Kathryn Elliott</cp:lastModifiedBy>
  <cp:revision>97</cp:revision>
  <dcterms:created xsi:type="dcterms:W3CDTF">2016-01-15T00:06:24Z</dcterms:created>
  <dcterms:modified xsi:type="dcterms:W3CDTF">2016-08-23T04:11:05Z</dcterms:modified>
</cp:coreProperties>
</file>