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64"/>
  </p:notesMasterIdLst>
  <p:sldIdLst>
    <p:sldId id="256" r:id="rId2"/>
    <p:sldId id="363" r:id="rId3"/>
    <p:sldId id="373" r:id="rId4"/>
    <p:sldId id="364" r:id="rId5"/>
    <p:sldId id="365" r:id="rId6"/>
    <p:sldId id="366" r:id="rId7"/>
    <p:sldId id="377" r:id="rId8"/>
    <p:sldId id="378" r:id="rId9"/>
    <p:sldId id="379" r:id="rId10"/>
    <p:sldId id="381" r:id="rId11"/>
    <p:sldId id="380" r:id="rId12"/>
    <p:sldId id="367" r:id="rId13"/>
    <p:sldId id="368" r:id="rId14"/>
    <p:sldId id="259" r:id="rId15"/>
    <p:sldId id="318" r:id="rId16"/>
    <p:sldId id="319" r:id="rId17"/>
    <p:sldId id="369" r:id="rId18"/>
    <p:sldId id="371" r:id="rId19"/>
    <p:sldId id="372" r:id="rId20"/>
    <p:sldId id="370" r:id="rId21"/>
    <p:sldId id="278" r:id="rId22"/>
    <p:sldId id="382" r:id="rId23"/>
    <p:sldId id="280" r:id="rId24"/>
    <p:sldId id="383" r:id="rId25"/>
    <p:sldId id="281" r:id="rId26"/>
    <p:sldId id="395" r:id="rId27"/>
    <p:sldId id="396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7" r:id="rId40"/>
    <p:sldId id="398" r:id="rId41"/>
    <p:sldId id="284" r:id="rId42"/>
    <p:sldId id="399" r:id="rId43"/>
    <p:sldId id="400" r:id="rId44"/>
    <p:sldId id="401" r:id="rId45"/>
    <p:sldId id="285" r:id="rId46"/>
    <p:sldId id="402" r:id="rId47"/>
    <p:sldId id="286" r:id="rId48"/>
    <p:sldId id="289" r:id="rId49"/>
    <p:sldId id="290" r:id="rId50"/>
    <p:sldId id="291" r:id="rId51"/>
    <p:sldId id="374" r:id="rId52"/>
    <p:sldId id="375" r:id="rId53"/>
    <p:sldId id="376" r:id="rId54"/>
    <p:sldId id="403" r:id="rId55"/>
    <p:sldId id="308" r:id="rId56"/>
    <p:sldId id="301" r:id="rId57"/>
    <p:sldId id="302" r:id="rId58"/>
    <p:sldId id="309" r:id="rId59"/>
    <p:sldId id="288" r:id="rId60"/>
    <p:sldId id="315" r:id="rId61"/>
    <p:sldId id="258" r:id="rId62"/>
    <p:sldId id="404" r:id="rId63"/>
  </p:sldIdLst>
  <p:sldSz cx="9144000" cy="6858000" type="screen4x3"/>
  <p:notesSz cx="6858000" cy="9144000"/>
  <p:defaultTextStyle>
    <a:defPPr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區段" id="{577F8A1F-2A19-9546-979B-485E22C67B75}">
          <p14:sldIdLst>
            <p14:sldId id="256"/>
            <p14:sldId id="363"/>
            <p14:sldId id="373"/>
            <p14:sldId id="364"/>
            <p14:sldId id="365"/>
            <p14:sldId id="366"/>
            <p14:sldId id="377"/>
            <p14:sldId id="378"/>
            <p14:sldId id="379"/>
            <p14:sldId id="381"/>
            <p14:sldId id="380"/>
            <p14:sldId id="367"/>
            <p14:sldId id="368"/>
            <p14:sldId id="259"/>
            <p14:sldId id="318"/>
            <p14:sldId id="319"/>
            <p14:sldId id="369"/>
            <p14:sldId id="371"/>
            <p14:sldId id="372"/>
            <p14:sldId id="370"/>
            <p14:sldId id="278"/>
            <p14:sldId id="382"/>
            <p14:sldId id="280"/>
            <p14:sldId id="383"/>
            <p14:sldId id="281"/>
            <p14:sldId id="395"/>
            <p14:sldId id="396"/>
          </p14:sldIdLst>
        </p14:section>
        <p14:section name="Dynamic" id="{C7C4184F-2ABC-E243-950F-6155BF2D0D49}">
          <p14:sldIdLst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8"/>
            <p14:sldId id="284"/>
            <p14:sldId id="399"/>
            <p14:sldId id="400"/>
            <p14:sldId id="401"/>
            <p14:sldId id="285"/>
            <p14:sldId id="402"/>
            <p14:sldId id="286"/>
            <p14:sldId id="289"/>
            <p14:sldId id="290"/>
            <p14:sldId id="291"/>
            <p14:sldId id="374"/>
            <p14:sldId id="375"/>
            <p14:sldId id="376"/>
            <p14:sldId id="403"/>
            <p14:sldId id="308"/>
            <p14:sldId id="301"/>
            <p14:sldId id="302"/>
            <p14:sldId id="309"/>
            <p14:sldId id="288"/>
            <p14:sldId id="315"/>
            <p14:sldId id="258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E2972-D3B0-1D49-A358-5C40669DBC27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FD4FF-4B40-594A-A13D-AC11BD753D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650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未來補充</a:t>
            </a:r>
            <a:r>
              <a:rPr kumimoji="1" lang="en-US" altLang="zh-TW" dirty="0" smtClean="0"/>
              <a:t>Linux</a:t>
            </a:r>
            <a:r>
              <a:rPr kumimoji="1" lang="zh-TW" altLang="en-US" dirty="0" smtClean="0"/>
              <a:t>和</a:t>
            </a:r>
            <a:r>
              <a:rPr kumimoji="1" lang="en-US" altLang="zh-TW" dirty="0" smtClean="0"/>
              <a:t>Windows</a:t>
            </a:r>
            <a:r>
              <a:rPr kumimoji="1" lang="zh-TW" altLang="en-US" dirty="0" smtClean="0"/>
              <a:t>對照圖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FD4FF-4B40-594A-A13D-AC11BD753D60}" type="slidenum">
              <a:rPr kumimoji="1" lang="zh-TW" altLang="en-US" smtClean="0"/>
              <a:t>52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056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398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563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661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972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72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66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003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009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171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24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6913-2F7D-FA45-9AFC-74DBC1509EA3}" type="datetimeFigureOut">
              <a:rPr kumimoji="1" lang="zh-TW" altLang="en-US" smtClean="0"/>
              <a:t>2015/10/16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665F4-0038-5E4D-9216-61B9A968E4D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23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Basic Reverse Engineering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 smtClean="0"/>
              <a:t>C.K. Chen</a:t>
            </a:r>
          </a:p>
        </p:txBody>
      </p:sp>
    </p:spTree>
    <p:extLst>
      <p:ext uri="{BB962C8B-B14F-4D97-AF65-F5344CB8AC3E}">
        <p14:creationId xmlns:p14="http://schemas.microsoft.com/office/powerpoint/2010/main" val="22409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View</a:t>
            </a:r>
            <a:endParaRPr lang="en-US" dirty="0"/>
          </a:p>
        </p:txBody>
      </p:sp>
      <p:pic>
        <p:nvPicPr>
          <p:cNvPr id="4" name="Content Placeholder 3" descr="螢幕快照 2015-10-15 下午9.52.3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86" b="22886"/>
          <a:stretch>
            <a:fillRect/>
          </a:stretch>
        </p:blipFill>
        <p:spPr>
          <a:xfrm>
            <a:off x="457200" y="1332641"/>
            <a:ext cx="4358052" cy="2396761"/>
          </a:xfrm>
        </p:spPr>
      </p:pic>
      <p:pic>
        <p:nvPicPr>
          <p:cNvPr id="5" name="Picture 4" descr="螢幕快照 2015-10-15 下午9.52.4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6201"/>
            <a:ext cx="9144000" cy="18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4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Useful Hotkeys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List of useful hotkeys</a:t>
            </a:r>
            <a:endParaRPr kumimoji="1"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524000" y="2384731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228"/>
                <a:gridCol w="3201772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Hotkey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 dirty="0" smtClean="0"/>
                        <a:t>Strings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zh-TW" dirty="0" smtClean="0"/>
                        <a:t>Shift+F12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operand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Enter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previous position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ESC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next position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Ctrl+Enter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address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Jump to entry point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Ctrl+E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Sequence of bytes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Alt+B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5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471" y="0"/>
            <a:ext cx="6277057" cy="68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9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722" y="858838"/>
            <a:ext cx="69723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Intr. </a:t>
            </a:r>
            <a:r>
              <a:rPr kumimoji="1" lang="en-US" altLang="zh-TW" dirty="0"/>
              <a:t>t</a:t>
            </a:r>
            <a:r>
              <a:rPr kumimoji="1" lang="en-US" altLang="zh-TW" dirty="0" smtClean="0"/>
              <a:t>o Static Analysis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Static analysis</a:t>
            </a:r>
          </a:p>
          <a:p>
            <a:pPr lvl="1"/>
            <a:r>
              <a:rPr kumimoji="1" lang="en-US" altLang="zh-TW" dirty="0" smtClean="0"/>
              <a:t>Analysis malware without execution</a:t>
            </a:r>
          </a:p>
          <a:p>
            <a:r>
              <a:rPr kumimoji="1" lang="en-US" altLang="zh-TW" dirty="0" smtClean="0"/>
              <a:t>Dynamic analysis</a:t>
            </a:r>
          </a:p>
          <a:p>
            <a:pPr lvl="1"/>
            <a:r>
              <a:rPr kumimoji="1" lang="en-US" altLang="zh-TW" dirty="0" smtClean="0"/>
              <a:t>Execute malware inside controllable environment and monitor it’s behavior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6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Information from Static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information we can get from static analysis</a:t>
            </a:r>
          </a:p>
          <a:p>
            <a:pPr lvl="1"/>
            <a:r>
              <a:rPr lang="en-US" altLang="zh-TW" dirty="0" smtClean="0"/>
              <a:t>File Structure</a:t>
            </a:r>
          </a:p>
          <a:p>
            <a:pPr lvl="1"/>
            <a:r>
              <a:rPr lang="en-US" altLang="zh-TW" dirty="0" smtClean="0"/>
              <a:t>Binary Code</a:t>
            </a:r>
          </a:p>
          <a:p>
            <a:pPr lvl="1"/>
            <a:r>
              <a:rPr lang="en-US" altLang="zh-TW" dirty="0" smtClean="0"/>
              <a:t>Related Module</a:t>
            </a:r>
          </a:p>
          <a:p>
            <a:pPr lvl="1"/>
            <a:r>
              <a:rPr lang="en-US" altLang="zh-TW" dirty="0" smtClean="0"/>
              <a:t>Suspicious String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69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Information from Static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we cannot get?</a:t>
            </a:r>
          </a:p>
          <a:p>
            <a:pPr lvl="1"/>
            <a:r>
              <a:rPr lang="en-US" altLang="zh-TW" dirty="0" smtClean="0"/>
              <a:t>Register Value</a:t>
            </a:r>
          </a:p>
          <a:p>
            <a:pPr lvl="1"/>
            <a:r>
              <a:rPr lang="en-US" altLang="zh-TW" dirty="0" smtClean="0"/>
              <a:t>Memory Value</a:t>
            </a:r>
          </a:p>
          <a:p>
            <a:pPr lvl="1"/>
            <a:r>
              <a:rPr lang="en-US" altLang="zh-TW" dirty="0" smtClean="0"/>
              <a:t>Packed Code</a:t>
            </a:r>
          </a:p>
          <a:p>
            <a:pPr lvl="1"/>
            <a:r>
              <a:rPr lang="en-US" altLang="zh-TW" dirty="0" smtClean="0"/>
              <a:t>Encrypted 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3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Disassemble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Disassemble is a procedure to convert binary machine code into assembly code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70" y="2728729"/>
            <a:ext cx="24098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Purpose Registers</a:t>
            </a:r>
            <a:endParaRPr lang="zh-TW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33h ?</a:t>
            </a:r>
          </a:p>
          <a:p>
            <a:r>
              <a:rPr lang="en-US" altLang="zh-TW" dirty="0" smtClean="0"/>
              <a:t>0CCCCCCCCh</a:t>
            </a:r>
            <a:r>
              <a:rPr lang="zh-TW" altLang="en-US" dirty="0" smtClean="0"/>
              <a:t> 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進位方式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二進位 </a:t>
            </a:r>
            <a:r>
              <a:rPr lang="en-US" altLang="zh-TW" dirty="0" smtClean="0"/>
              <a:t>B</a:t>
            </a:r>
          </a:p>
          <a:p>
            <a:pPr lvl="1"/>
            <a:r>
              <a:rPr lang="zh-TW" altLang="en-US" dirty="0" smtClean="0"/>
              <a:t>十</a:t>
            </a:r>
            <a:r>
              <a:rPr lang="zh-TW" altLang="en-US" dirty="0"/>
              <a:t>六</a:t>
            </a:r>
            <a:r>
              <a:rPr lang="zh-TW" altLang="en-US" dirty="0" smtClean="0"/>
              <a:t>進位 </a:t>
            </a:r>
            <a:r>
              <a:rPr lang="en-US" altLang="zh-TW" dirty="0" smtClean="0"/>
              <a:t>H</a:t>
            </a:r>
          </a:p>
          <a:p>
            <a:pPr lvl="1"/>
            <a:r>
              <a:rPr lang="zh-TW" altLang="en-US" dirty="0" smtClean="0"/>
              <a:t>八進位 </a:t>
            </a:r>
            <a:r>
              <a:rPr lang="en-US" altLang="zh-TW" dirty="0" smtClean="0"/>
              <a:t>O</a:t>
            </a:r>
          </a:p>
          <a:p>
            <a:pPr lvl="1"/>
            <a:endParaRPr lang="en-US" altLang="zh-TW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886" t="19031" b="48561"/>
          <a:stretch/>
        </p:blipFill>
        <p:spPr>
          <a:xfrm>
            <a:off x="4765967" y="1467453"/>
            <a:ext cx="3585553" cy="47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2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 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Which one is different ?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65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041h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1000001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TW" dirty="0" smtClean="0"/>
              <a:t>‘B’</a:t>
            </a:r>
          </a:p>
          <a:p>
            <a:pPr marL="914400" lvl="1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6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We Will Do?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Windows Reverse</a:t>
            </a:r>
          </a:p>
          <a:p>
            <a:pPr lvl="1"/>
            <a:r>
              <a:rPr lang="en-US" altLang="zh-TW" dirty="0" smtClean="0"/>
              <a:t>Write Program in Windows</a:t>
            </a:r>
          </a:p>
          <a:p>
            <a:pPr lvl="1"/>
            <a:r>
              <a:rPr lang="en-US" altLang="zh-TW" dirty="0" smtClean="0"/>
              <a:t>Compare to Source Code</a:t>
            </a:r>
          </a:p>
          <a:p>
            <a:pPr lvl="1"/>
            <a:r>
              <a:rPr lang="en-US" altLang="zh-TW" dirty="0" smtClean="0"/>
              <a:t>Reverse/Crack Windows Binary</a:t>
            </a:r>
          </a:p>
          <a:p>
            <a:pPr lvl="2"/>
            <a:r>
              <a:rPr lang="en-US" altLang="zh-TW" dirty="0"/>
              <a:t>http://140.113.194.85:3000/problems/18</a:t>
            </a:r>
            <a:endParaRPr lang="en-US" altLang="zh-TW" dirty="0"/>
          </a:p>
          <a:p>
            <a:r>
              <a:rPr lang="en-US" altLang="zh-TW" dirty="0" smtClean="0"/>
              <a:t>Linux Reverse</a:t>
            </a:r>
          </a:p>
          <a:p>
            <a:pPr lvl="1"/>
            <a:r>
              <a:rPr lang="en-US" altLang="zh-TW" dirty="0" smtClean="0"/>
              <a:t>Reverse an unknown </a:t>
            </a:r>
            <a:r>
              <a:rPr lang="en-US" altLang="zh-TW" dirty="0" smtClean="0"/>
              <a:t>Binary</a:t>
            </a:r>
          </a:p>
          <a:p>
            <a:pPr lvl="2"/>
            <a:r>
              <a:rPr lang="en-US" altLang="zh-TW"/>
              <a:t>http://140.113.194.85:3000/problems/19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7390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86" y="1229518"/>
            <a:ext cx="6972300" cy="526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 Purpose Registers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169664" y="2913888"/>
            <a:ext cx="316992" cy="9753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4169664" y="4071810"/>
            <a:ext cx="316992" cy="4636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569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Reverse Assembly to C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 smtClean="0"/>
              <a:t>Registers Architecture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r>
              <a:rPr kumimoji="1" lang="en-US" altLang="zh-TW" dirty="0" smtClean="0"/>
              <a:t>The </a:t>
            </a:r>
            <a:r>
              <a:rPr kumimoji="1" lang="en-US" altLang="zh-TW" dirty="0"/>
              <a:t>EIP register contains the address of the next instruction to be executed if no branching is done.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547" y="2204244"/>
            <a:ext cx="5915025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86" y="1229518"/>
            <a:ext cx="6972300" cy="526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Movement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37020" y="3359676"/>
            <a:ext cx="2073980" cy="52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3537020" y="4034827"/>
            <a:ext cx="4618666" cy="33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626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Data Movement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MOV </a:t>
            </a:r>
            <a:r>
              <a:rPr kumimoji="1" lang="en-US" altLang="zh-TW" dirty="0" err="1" smtClean="0"/>
              <a:t>dst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src</a:t>
            </a:r>
            <a:endParaRPr kumimoji="1" lang="en-US" altLang="zh-TW" dirty="0" smtClean="0"/>
          </a:p>
          <a:p>
            <a:pPr lvl="1"/>
            <a:r>
              <a:rPr kumimoji="1" lang="en-US" altLang="zh-TW" dirty="0" err="1" smtClean="0"/>
              <a:t>Src</a:t>
            </a:r>
            <a:r>
              <a:rPr kumimoji="1" lang="en-US" altLang="zh-TW" dirty="0" smtClean="0"/>
              <a:t> &lt;= </a:t>
            </a:r>
            <a:r>
              <a:rPr kumimoji="1" lang="en-US" altLang="zh-TW" dirty="0" err="1" smtClean="0"/>
              <a:t>dst</a:t>
            </a:r>
            <a:endParaRPr kumimoji="1" lang="en-US" altLang="zh-TW" dirty="0" smtClean="0"/>
          </a:p>
          <a:p>
            <a:r>
              <a:rPr kumimoji="1" lang="en-US" altLang="zh-TW" dirty="0" smtClean="0"/>
              <a:t>LEA </a:t>
            </a:r>
            <a:r>
              <a:rPr kumimoji="1" lang="en-US" altLang="zh-TW" dirty="0" err="1" smtClean="0"/>
              <a:t>dst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src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Load </a:t>
            </a:r>
            <a:r>
              <a:rPr kumimoji="1" lang="en-US" altLang="zh-TW" dirty="0"/>
              <a:t>effective address of operand into specified </a:t>
            </a:r>
            <a:r>
              <a:rPr kumimoji="1" lang="en-US" altLang="zh-TW" dirty="0" smtClean="0"/>
              <a:t>register</a:t>
            </a:r>
          </a:p>
          <a:p>
            <a:pPr lvl="1"/>
            <a:r>
              <a:rPr kumimoji="1" lang="en-US" altLang="zh-TW" dirty="0" smtClean="0"/>
              <a:t>To </a:t>
            </a:r>
            <a:r>
              <a:rPr kumimoji="1" lang="en-US" altLang="zh-TW" dirty="0"/>
              <a:t>calculate the address of a variable which doesn't have a fixed </a:t>
            </a:r>
            <a:r>
              <a:rPr kumimoji="1" lang="en-US" altLang="zh-TW" dirty="0" smtClean="0"/>
              <a:t>address</a:t>
            </a:r>
          </a:p>
          <a:p>
            <a:r>
              <a:rPr kumimoji="1" lang="en-US" altLang="zh-TW" dirty="0" smtClean="0"/>
              <a:t>Example</a:t>
            </a:r>
          </a:p>
          <a:p>
            <a:pPr lvl="1"/>
            <a:r>
              <a:rPr kumimoji="1" lang="sk-SK" altLang="zh-TW" dirty="0"/>
              <a:t>mov eax, [ebp - 4</a:t>
            </a:r>
            <a:r>
              <a:rPr kumimoji="1" lang="sk-SK" altLang="zh-TW" dirty="0" smtClean="0"/>
              <a:t>] &lt;= get content in [ebp - 4]</a:t>
            </a:r>
          </a:p>
          <a:p>
            <a:pPr lvl="1"/>
            <a:r>
              <a:rPr kumimoji="1" lang="sk-SK" altLang="zh-TW" dirty="0"/>
              <a:t>m</a:t>
            </a:r>
            <a:r>
              <a:rPr kumimoji="1" lang="sk-SK" altLang="zh-TW" dirty="0" smtClean="0"/>
              <a:t>ov eax, ebp – 4 &lt;= wrong, no such instruction</a:t>
            </a:r>
          </a:p>
          <a:p>
            <a:pPr lvl="1"/>
            <a:r>
              <a:rPr kumimoji="1" lang="sk-SK" altLang="zh-TW" dirty="0"/>
              <a:t>l</a:t>
            </a:r>
            <a:r>
              <a:rPr kumimoji="1" lang="sk-SK" altLang="zh-TW" dirty="0" smtClean="0"/>
              <a:t>ea eax, [ebp - 4] &lt;= get address of [ebp - 4]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061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86" y="1229518"/>
            <a:ext cx="6972300" cy="526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Arithmetic Operator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37020" y="3359676"/>
            <a:ext cx="2073980" cy="52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3537020" y="4034827"/>
            <a:ext cx="4618666" cy="338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55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Arithmetic Operator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/>
              <a:t>add </a:t>
            </a:r>
            <a:r>
              <a:rPr kumimoji="1" lang="en-US" altLang="zh-TW" dirty="0" err="1"/>
              <a:t>dest</a:t>
            </a:r>
            <a:r>
              <a:rPr kumimoji="1" lang="en-US" altLang="zh-TW" dirty="0"/>
              <a:t>, </a:t>
            </a:r>
            <a:r>
              <a:rPr kumimoji="1" lang="en-US" altLang="zh-TW" dirty="0" err="1" smtClean="0"/>
              <a:t>src</a:t>
            </a:r>
            <a:endParaRPr kumimoji="1" lang="en-US" altLang="zh-TW" dirty="0" smtClean="0"/>
          </a:p>
          <a:p>
            <a:r>
              <a:rPr kumimoji="1" lang="en-US" altLang="zh-TW" dirty="0"/>
              <a:t>sub </a:t>
            </a:r>
            <a:r>
              <a:rPr kumimoji="1" lang="en-US" altLang="zh-TW" dirty="0" err="1"/>
              <a:t>dest</a:t>
            </a:r>
            <a:r>
              <a:rPr kumimoji="1" lang="en-US" altLang="zh-TW" dirty="0"/>
              <a:t>, </a:t>
            </a:r>
            <a:r>
              <a:rPr kumimoji="1" lang="en-US" altLang="zh-TW" dirty="0" err="1" smtClean="0"/>
              <a:t>src</a:t>
            </a:r>
            <a:endParaRPr kumimoji="1" lang="en-US" altLang="zh-TW" dirty="0" smtClean="0"/>
          </a:p>
          <a:p>
            <a:r>
              <a:rPr kumimoji="1" lang="en-US" altLang="zh-TW" dirty="0" err="1"/>
              <a:t>mul</a:t>
            </a:r>
            <a:r>
              <a:rPr kumimoji="1" lang="en-US" altLang="zh-TW" dirty="0"/>
              <a:t> </a:t>
            </a:r>
            <a:r>
              <a:rPr kumimoji="1" lang="en-US" altLang="zh-TW" dirty="0" err="1" smtClean="0"/>
              <a:t>arg</a:t>
            </a:r>
            <a:endParaRPr kumimoji="1" lang="en-US" altLang="zh-TW" dirty="0" smtClean="0"/>
          </a:p>
          <a:p>
            <a:r>
              <a:rPr kumimoji="1" lang="en-US" altLang="zh-TW" dirty="0" smtClean="0"/>
              <a:t>div</a:t>
            </a:r>
          </a:p>
          <a:p>
            <a:pPr lvl="1"/>
            <a:r>
              <a:rPr kumimoji="1" lang="en-US" altLang="zh-TW" dirty="0" smtClean="0"/>
              <a:t>DIV </a:t>
            </a:r>
            <a:r>
              <a:rPr kumimoji="1" lang="en-US" altLang="zh-TW" dirty="0"/>
              <a:t>r/m8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DIV </a:t>
            </a:r>
            <a:r>
              <a:rPr kumimoji="1" lang="en-US" altLang="zh-TW" dirty="0"/>
              <a:t>r/m16 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DIV </a:t>
            </a:r>
            <a:r>
              <a:rPr kumimoji="1" lang="en-US" altLang="zh-TW" dirty="0"/>
              <a:t>r/</a:t>
            </a:r>
            <a:r>
              <a:rPr kumimoji="1" lang="en-US" altLang="zh-TW" dirty="0" smtClean="0"/>
              <a:t>m32</a:t>
            </a:r>
          </a:p>
          <a:p>
            <a:r>
              <a:rPr kumimoji="1" lang="en-US" altLang="zh-TW" dirty="0" err="1"/>
              <a:t>i</a:t>
            </a:r>
            <a:r>
              <a:rPr kumimoji="1" lang="en-US" altLang="zh-TW" dirty="0" err="1" smtClean="0"/>
              <a:t>nc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dec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72" y="1881273"/>
            <a:ext cx="3524250" cy="1905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089400"/>
            <a:ext cx="5334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Branch Instruction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JE Jump if Equal ZF=1 </a:t>
            </a:r>
            <a:endParaRPr kumimoji="1" lang="en-US" altLang="zh-TW" dirty="0" smtClean="0"/>
          </a:p>
          <a:p>
            <a:r>
              <a:rPr kumimoji="1" lang="en-US" altLang="zh-TW" dirty="0" smtClean="0"/>
              <a:t>JNE </a:t>
            </a:r>
            <a:r>
              <a:rPr kumimoji="1" lang="en-US" altLang="zh-TW" dirty="0"/>
              <a:t>Jump if Not Equal ZF=0 </a:t>
            </a:r>
            <a:endParaRPr kumimoji="1" lang="en-US" altLang="zh-TW" dirty="0" smtClean="0"/>
          </a:p>
          <a:p>
            <a:r>
              <a:rPr kumimoji="1" lang="en-US" altLang="zh-TW" dirty="0" smtClean="0"/>
              <a:t>JG </a:t>
            </a:r>
            <a:r>
              <a:rPr kumimoji="1" lang="en-US" altLang="zh-TW" dirty="0"/>
              <a:t>Jump if Greater (ZF=0) AND (SF=OF) </a:t>
            </a:r>
            <a:endParaRPr kumimoji="1" lang="en-US" altLang="zh-TW" dirty="0" smtClean="0"/>
          </a:p>
          <a:p>
            <a:r>
              <a:rPr kumimoji="1" lang="en-US" altLang="zh-TW" dirty="0" smtClean="0"/>
              <a:t>JGE </a:t>
            </a:r>
            <a:r>
              <a:rPr kumimoji="1" lang="en-US" altLang="zh-TW" dirty="0"/>
              <a:t>Jump if Greater or Equal SF=OF </a:t>
            </a:r>
            <a:endParaRPr kumimoji="1" lang="en-US" altLang="zh-TW" dirty="0" smtClean="0"/>
          </a:p>
          <a:p>
            <a:r>
              <a:rPr kumimoji="1" lang="en-US" altLang="zh-TW" dirty="0" smtClean="0"/>
              <a:t>JL </a:t>
            </a:r>
            <a:r>
              <a:rPr kumimoji="1" lang="en-US" altLang="zh-TW" dirty="0"/>
              <a:t>Jump if Less SF≠OF </a:t>
            </a:r>
            <a:endParaRPr kumimoji="1" lang="en-US" altLang="zh-TW" dirty="0" smtClean="0"/>
          </a:p>
          <a:p>
            <a:r>
              <a:rPr kumimoji="1" lang="en-US" altLang="zh-TW" dirty="0" smtClean="0"/>
              <a:t>JLE </a:t>
            </a:r>
            <a:r>
              <a:rPr kumimoji="1" lang="en-US" altLang="zh-TW" dirty="0"/>
              <a:t>Jump if Less or Equal (ZF=1) OR (SF≠OF)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745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Control Instructions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 smtClean="0"/>
              <a:t>Flag, each instruction updates some field of flag for future branch</a:t>
            </a:r>
          </a:p>
          <a:p>
            <a:r>
              <a:rPr kumimoji="1" lang="en-US" altLang="zh-TW" sz="2400" dirty="0" smtClean="0"/>
              <a:t>test</a:t>
            </a:r>
          </a:p>
          <a:p>
            <a:pPr lvl="1"/>
            <a:r>
              <a:rPr kumimoji="1" lang="en-US" altLang="zh-TW" sz="2000" dirty="0"/>
              <a:t>Performs a bit-wise logical </a:t>
            </a:r>
            <a:r>
              <a:rPr kumimoji="1" lang="en-US" altLang="zh-TW" sz="2000" dirty="0" smtClean="0"/>
              <a:t>AND</a:t>
            </a:r>
          </a:p>
          <a:p>
            <a:pPr lvl="1"/>
            <a:r>
              <a:rPr kumimoji="1" lang="en-US" altLang="zh-TW" sz="2000" dirty="0"/>
              <a:t>sets the ZF(zero), SF(sign) and PF(parity) flags</a:t>
            </a:r>
            <a:endParaRPr kumimoji="1" lang="en-US" altLang="zh-TW" sz="2000" dirty="0" smtClean="0"/>
          </a:p>
          <a:p>
            <a:r>
              <a:rPr kumimoji="1" lang="en-US" altLang="zh-TW" sz="2400" dirty="0" err="1"/>
              <a:t>c</a:t>
            </a:r>
            <a:r>
              <a:rPr kumimoji="1" lang="en-US" altLang="zh-TW" sz="2400" dirty="0" err="1" smtClean="0"/>
              <a:t>mp</a:t>
            </a:r>
            <a:endParaRPr kumimoji="1" lang="en-US" altLang="zh-TW" sz="2400" dirty="0" smtClean="0"/>
          </a:p>
          <a:p>
            <a:pPr lvl="1"/>
            <a:r>
              <a:rPr kumimoji="1" lang="en-US" altLang="zh-TW" sz="2000" dirty="0"/>
              <a:t>Performs a comparison operation between arg1 and </a:t>
            </a:r>
            <a:r>
              <a:rPr kumimoji="1" lang="en-US" altLang="zh-TW" sz="2000" dirty="0" smtClean="0"/>
              <a:t>arg2</a:t>
            </a:r>
          </a:p>
          <a:p>
            <a:pPr lvl="1"/>
            <a:r>
              <a:rPr kumimoji="1" lang="en-US" altLang="zh-TW" sz="2000" dirty="0" smtClean="0"/>
              <a:t>Set SF,  ZF, PF, </a:t>
            </a:r>
            <a:r>
              <a:rPr kumimoji="1" lang="en-US" altLang="zh-TW" sz="2000" dirty="0"/>
              <a:t>CF, OF and AF</a:t>
            </a:r>
            <a:endParaRPr kumimoji="1" lang="en-US" altLang="zh-TW" sz="2000" dirty="0" smtClean="0"/>
          </a:p>
          <a:p>
            <a:pPr lvl="1"/>
            <a:endParaRPr kumimoji="1"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17" y="4488742"/>
            <a:ext cx="61341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9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Debugger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 debugger or debugging tool is a computer program that is used to test and debug other programs (the "target" program)</a:t>
            </a:r>
          </a:p>
          <a:p>
            <a:pPr lvl="1"/>
            <a:r>
              <a:rPr lang="en-US" altLang="zh-TW" dirty="0" smtClean="0"/>
              <a:t>Also useful for malware analysis</a:t>
            </a:r>
          </a:p>
          <a:p>
            <a:r>
              <a:rPr lang="en-US" altLang="zh-TW" dirty="0"/>
              <a:t>breakpoint stops your program whenever a particular point </a:t>
            </a:r>
            <a:r>
              <a:rPr lang="en-US" altLang="zh-TW" dirty="0" smtClean="0"/>
              <a:t>in the </a:t>
            </a:r>
            <a:r>
              <a:rPr lang="en-US" altLang="zh-TW" dirty="0"/>
              <a:t>program is reached</a:t>
            </a:r>
          </a:p>
          <a:p>
            <a:endParaRPr lang="en-US" altLang="zh-TW" dirty="0"/>
          </a:p>
          <a:p>
            <a:r>
              <a:rPr lang="en-US" altLang="zh-TW" dirty="0" err="1"/>
              <a:t>watchpoint</a:t>
            </a:r>
            <a:r>
              <a:rPr lang="en-US" altLang="zh-TW" dirty="0"/>
              <a:t> stops your program whenever the value of </a:t>
            </a:r>
            <a:r>
              <a:rPr lang="en-US" altLang="zh-TW" dirty="0" smtClean="0"/>
              <a:t>a variable </a:t>
            </a:r>
            <a:r>
              <a:rPr lang="en-US" altLang="zh-TW" dirty="0"/>
              <a:t>or expression changes</a:t>
            </a:r>
          </a:p>
          <a:p>
            <a:endParaRPr lang="en-US" altLang="zh-TW" dirty="0"/>
          </a:p>
          <a:p>
            <a:r>
              <a:rPr lang="en-US" altLang="zh-TW" dirty="0" err="1"/>
              <a:t>catchpoint</a:t>
            </a:r>
            <a:r>
              <a:rPr lang="en-US" altLang="zh-TW" dirty="0"/>
              <a:t> stops your program whenever a particular </a:t>
            </a:r>
            <a:r>
              <a:rPr lang="en-US" altLang="zh-TW" dirty="0" smtClean="0"/>
              <a:t>event occurs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94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Information from Debugger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Runtime information</a:t>
            </a:r>
          </a:p>
          <a:p>
            <a:pPr lvl="1"/>
            <a:r>
              <a:rPr kumimoji="1" lang="en-US" altLang="zh-TW" dirty="0" smtClean="0"/>
              <a:t>Memory Address</a:t>
            </a:r>
          </a:p>
          <a:p>
            <a:pPr lvl="1"/>
            <a:r>
              <a:rPr kumimoji="1" lang="en-US" altLang="zh-TW" dirty="0" smtClean="0"/>
              <a:t>Register Value</a:t>
            </a:r>
          </a:p>
          <a:p>
            <a:pPr lvl="1"/>
            <a:r>
              <a:rPr kumimoji="1" lang="en-US" altLang="zh-TW" dirty="0" smtClean="0"/>
              <a:t>Behavior of Executable</a:t>
            </a:r>
          </a:p>
          <a:p>
            <a:pPr lvl="1"/>
            <a:r>
              <a:rPr kumimoji="1" lang="en-US" altLang="zh-TW" dirty="0" smtClean="0"/>
              <a:t>Encrypt/Decrypt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3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Goal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Solve 2 CTF problem</a:t>
            </a:r>
            <a:endParaRPr lang="en-US" altLang="zh-TW" dirty="0"/>
          </a:p>
          <a:p>
            <a:pPr lvl="1"/>
            <a:r>
              <a:rPr lang="en-US" altLang="zh-TW" dirty="0" smtClean="0"/>
              <a:t>Crack Windows Egg-Level Reversing</a:t>
            </a:r>
          </a:p>
          <a:p>
            <a:pPr lvl="1"/>
            <a:r>
              <a:rPr lang="en-US" altLang="zh-TW" dirty="0" smtClean="0"/>
              <a:t>Crack Linux Still-Egg-Level Reversing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Step by step teach you to solve it~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59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Functionalities of Debugger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 smtClean="0"/>
              <a:t>Functionalities</a:t>
            </a:r>
          </a:p>
          <a:p>
            <a:pPr lvl="1"/>
            <a:r>
              <a:rPr kumimoji="1" lang="en-US" altLang="zh-TW" dirty="0" smtClean="0"/>
              <a:t>Set breakpoints, </a:t>
            </a:r>
            <a:r>
              <a:rPr kumimoji="1" lang="en-US" altLang="zh-TW" dirty="0" err="1" smtClean="0"/>
              <a:t>watchpoint</a:t>
            </a:r>
            <a:r>
              <a:rPr kumimoji="1" lang="en-US" altLang="zh-TW" dirty="0" smtClean="0"/>
              <a:t>, </a:t>
            </a:r>
            <a:r>
              <a:rPr kumimoji="1" lang="en-US" altLang="zh-TW" dirty="0" err="1" smtClean="0"/>
              <a:t>catchpoint</a:t>
            </a:r>
            <a:endParaRPr kumimoji="1" lang="en-US" altLang="zh-TW" dirty="0" smtClean="0"/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ine</a:t>
            </a:r>
            <a:r>
              <a:rPr lang="en-US" altLang="zh-TW" dirty="0"/>
              <a:t>-grained debugging levels 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Step into/over</a:t>
            </a:r>
          </a:p>
          <a:p>
            <a:pPr lvl="1"/>
            <a:r>
              <a:rPr kumimoji="1" lang="en-US" altLang="zh-TW" dirty="0" smtClean="0"/>
              <a:t>Memory Manipulate</a:t>
            </a:r>
          </a:p>
          <a:p>
            <a:pPr lvl="1"/>
            <a:r>
              <a:rPr lang="en-US" altLang="zh-TW" dirty="0" smtClean="0"/>
              <a:t>analyze CPU &amp;  </a:t>
            </a:r>
            <a:r>
              <a:rPr lang="en-US" altLang="zh-TW" dirty="0"/>
              <a:t>environment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Registry</a:t>
            </a:r>
          </a:p>
          <a:p>
            <a:pPr lvl="2"/>
            <a:r>
              <a:rPr kumimoji="1" lang="en-US" altLang="zh-TW" dirty="0" smtClean="0"/>
              <a:t>Stack status</a:t>
            </a:r>
          </a:p>
        </p:txBody>
      </p:sp>
    </p:spTree>
    <p:extLst>
      <p:ext uri="{BB962C8B-B14F-4D97-AF65-F5344CB8AC3E}">
        <p14:creationId xmlns:p14="http://schemas.microsoft.com/office/powerpoint/2010/main" val="187922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Debuggers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Popular Debugger</a:t>
            </a:r>
          </a:p>
          <a:p>
            <a:pPr lvl="1"/>
            <a:r>
              <a:rPr kumimoji="1" lang="en-US" altLang="zh-TW" dirty="0" err="1"/>
              <a:t>OllyDebugger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Win debugger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Immunity Debugger</a:t>
            </a:r>
          </a:p>
          <a:p>
            <a:pPr lvl="1"/>
            <a:r>
              <a:rPr kumimoji="1" lang="en-US" altLang="zh-TW" dirty="0"/>
              <a:t>IDA</a:t>
            </a:r>
          </a:p>
          <a:p>
            <a:pPr lvl="1"/>
            <a:r>
              <a:rPr kumimoji="1" lang="en-US" altLang="zh-TW" dirty="0">
                <a:solidFill>
                  <a:srgbClr val="FF0000"/>
                </a:solidFill>
              </a:rPr>
              <a:t>GDB</a:t>
            </a:r>
            <a:endParaRPr kumimoji="1" lang="zh-TW" altLang="en-US" dirty="0">
              <a:solidFill>
                <a:srgbClr val="FF0000"/>
              </a:solidFill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26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Breakpoint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Once breakpoint is set to certain address, program will stop executing and send signal to debugger</a:t>
            </a:r>
          </a:p>
          <a:p>
            <a:r>
              <a:rPr kumimoji="1" lang="en-US" altLang="zh-TW" dirty="0" smtClean="0"/>
              <a:t>After breakpoint hits, we can access registers/memory</a:t>
            </a:r>
          </a:p>
          <a:p>
            <a:r>
              <a:rPr kumimoji="1" lang="en-US" altLang="zh-TW" dirty="0" smtClean="0"/>
              <a:t>Types of breakpoint </a:t>
            </a:r>
          </a:p>
          <a:p>
            <a:pPr lvl="1"/>
            <a:r>
              <a:rPr kumimoji="1" lang="en-US" altLang="zh-TW" dirty="0" smtClean="0"/>
              <a:t>Software Breakpoint</a:t>
            </a:r>
          </a:p>
          <a:p>
            <a:pPr lvl="1"/>
            <a:r>
              <a:rPr kumimoji="1" lang="en-US" altLang="zh-TW" dirty="0" smtClean="0"/>
              <a:t>Hardware Breakpoint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3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Immunity Debugger</a:t>
            </a:r>
            <a:endParaRPr kumimoji="1"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rcRect t="5598" b="5598"/>
          <a:stretch>
            <a:fillRect/>
          </a:stretch>
        </p:blipFill>
        <p:spPr/>
      </p:pic>
      <p:sp>
        <p:nvSpPr>
          <p:cNvPr id="5" name="矩形 4"/>
          <p:cNvSpPr/>
          <p:nvPr/>
        </p:nvSpPr>
        <p:spPr>
          <a:xfrm>
            <a:off x="607684" y="1992269"/>
            <a:ext cx="3892462" cy="2123627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4108" y="4137789"/>
            <a:ext cx="3843190" cy="1992269"/>
          </a:xfrm>
          <a:prstGeom prst="rect">
            <a:avLst/>
          </a:prstGeom>
          <a:noFill/>
          <a:ln w="5715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80930" y="2100032"/>
            <a:ext cx="3943068" cy="1972077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514567" y="4091449"/>
            <a:ext cx="3943068" cy="1972077"/>
          </a:xfrm>
          <a:prstGeom prst="rect">
            <a:avLst/>
          </a:prstGeom>
          <a:noFill/>
          <a:ln w="57150" cmpd="sng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396031" y="2670953"/>
            <a:ext cx="2233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 smtClean="0">
                <a:solidFill>
                  <a:schemeClr val="bg1"/>
                </a:solidFill>
              </a:rPr>
              <a:t>Assembly View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19216" y="2779567"/>
            <a:ext cx="2233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/>
                </a:solidFill>
              </a:rPr>
              <a:t>CPU State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67821" y="4858556"/>
            <a:ext cx="2233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/>
                </a:solidFill>
              </a:rPr>
              <a:t>Stack State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311910" y="4857705"/>
            <a:ext cx="2233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 smtClean="0">
                <a:solidFill>
                  <a:schemeClr val="bg1"/>
                </a:solidFill>
              </a:rPr>
              <a:t>Memory State</a:t>
            </a:r>
            <a:endParaRPr kumimoji="1" lang="zh-TW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561488"/>
            <a:ext cx="7886700" cy="3615475"/>
          </a:xfrm>
        </p:spPr>
        <p:txBody>
          <a:bodyPr/>
          <a:lstStyle/>
          <a:p>
            <a:r>
              <a:rPr kumimoji="1" lang="en-US" altLang="zh-TW" dirty="0" smtClean="0"/>
              <a:t>m – memory map</a:t>
            </a:r>
          </a:p>
          <a:p>
            <a:r>
              <a:rPr kumimoji="1" lang="en-US" altLang="zh-TW" dirty="0" smtClean="0"/>
              <a:t>T – show threads</a:t>
            </a:r>
          </a:p>
          <a:p>
            <a:r>
              <a:rPr kumimoji="1" lang="en-US" altLang="zh-TW" dirty="0" smtClean="0"/>
              <a:t>W – show windows</a:t>
            </a:r>
          </a:p>
          <a:p>
            <a:r>
              <a:rPr kumimoji="1" lang="en-US" altLang="zh-TW" dirty="0" smtClean="0"/>
              <a:t>H – Handle List</a:t>
            </a:r>
          </a:p>
          <a:p>
            <a:r>
              <a:rPr kumimoji="1" lang="en-US" altLang="zh-TW" dirty="0"/>
              <a:t>k</a:t>
            </a:r>
            <a:r>
              <a:rPr kumimoji="1" lang="en-US" altLang="zh-TW" dirty="0" smtClean="0"/>
              <a:t> – Call Stack</a:t>
            </a:r>
          </a:p>
          <a:p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535" y="1921410"/>
            <a:ext cx="5819775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Memory Map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 smtClean="0"/>
              <a:t> M</a:t>
            </a:r>
          </a:p>
          <a:p>
            <a:r>
              <a:rPr kumimoji="1" lang="en-US" altLang="zh-TW" dirty="0" smtClean="0"/>
              <a:t>List memory mapping</a:t>
            </a:r>
          </a:p>
          <a:p>
            <a:r>
              <a:rPr kumimoji="1" lang="en-US" altLang="zh-TW" dirty="0" smtClean="0"/>
              <a:t>Tell you the information</a:t>
            </a:r>
            <a:br>
              <a:rPr kumimoji="1" lang="en-US" altLang="zh-TW" dirty="0" smtClean="0"/>
            </a:br>
            <a:r>
              <a:rPr kumimoji="1" lang="en-US" altLang="zh-TW" dirty="0" smtClean="0"/>
              <a:t>about memory layout</a:t>
            </a:r>
          </a:p>
          <a:p>
            <a:pPr lvl="1"/>
            <a:r>
              <a:rPr kumimoji="1" lang="en-US" altLang="zh-TW" dirty="0" smtClean="0"/>
              <a:t>If address inside your target</a:t>
            </a:r>
          </a:p>
          <a:p>
            <a:pPr lvl="1"/>
            <a:r>
              <a:rPr kumimoji="1" lang="en-US" altLang="zh-TW" dirty="0" smtClean="0"/>
              <a:t>Suspicious memory sector</a:t>
            </a:r>
          </a:p>
          <a:p>
            <a:pPr lvl="1"/>
            <a:r>
              <a:rPr kumimoji="1" lang="en-US" altLang="zh-TW" dirty="0" smtClean="0"/>
              <a:t>Mostly we can ignore</a:t>
            </a:r>
            <a:br>
              <a:rPr kumimoji="1" lang="en-US" altLang="zh-TW" dirty="0" smtClean="0"/>
            </a:br>
            <a:r>
              <a:rPr kumimoji="1" lang="en-US" altLang="zh-TW" dirty="0" smtClean="0"/>
              <a:t>system memory </a:t>
            </a:r>
            <a:br>
              <a:rPr kumimoji="1" lang="en-US" altLang="zh-TW" dirty="0" smtClean="0"/>
            </a:b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553" y="2298770"/>
            <a:ext cx="5057447" cy="373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Handle List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 Information of used resource</a:t>
            </a:r>
          </a:p>
          <a:p>
            <a:pPr lvl="1"/>
            <a:r>
              <a:rPr kumimoji="1" lang="en-US" altLang="zh-TW" dirty="0" smtClean="0"/>
              <a:t>File</a:t>
            </a:r>
          </a:p>
          <a:p>
            <a:pPr lvl="1"/>
            <a:r>
              <a:rPr kumimoji="1" lang="en-US" altLang="zh-TW" dirty="0" smtClean="0"/>
              <a:t>Registry</a:t>
            </a:r>
          </a:p>
          <a:p>
            <a:pPr lvl="1"/>
            <a:r>
              <a:rPr kumimoji="1" lang="en-US" altLang="zh-TW" dirty="0" smtClean="0"/>
              <a:t>Socket</a:t>
            </a:r>
          </a:p>
          <a:p>
            <a:pPr lvl="1"/>
            <a:r>
              <a:rPr kumimoji="1" lang="en-US" altLang="zh-TW" dirty="0" smtClean="0"/>
              <a:t>…….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8" y="3873673"/>
            <a:ext cx="622935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Call Stack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Useful information about which function currently called</a:t>
            </a:r>
          </a:p>
          <a:p>
            <a:r>
              <a:rPr kumimoji="1" lang="en-US" altLang="zh-TW" dirty="0" smtClean="0"/>
              <a:t>Caller, </a:t>
            </a:r>
            <a:r>
              <a:rPr kumimoji="1" lang="en-US" altLang="zh-TW" dirty="0" err="1" smtClean="0"/>
              <a:t>callee</a:t>
            </a:r>
            <a:r>
              <a:rPr kumimoji="1" lang="en-US" altLang="zh-TW" dirty="0" smtClean="0"/>
              <a:t> dependency</a:t>
            </a:r>
          </a:p>
          <a:p>
            <a:r>
              <a:rPr kumimoji="1" lang="en-US" altLang="zh-TW" dirty="0" smtClean="0"/>
              <a:t>Argument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733" y="3556570"/>
            <a:ext cx="5003974" cy="297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HOTKEYS</a:t>
            </a:r>
            <a:endParaRPr kumimoji="1"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31698"/>
              </p:ext>
            </p:extLst>
          </p:nvPr>
        </p:nvGraphicFramePr>
        <p:xfrm>
          <a:off x="1524001" y="1760032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hotkey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func</a:t>
                      </a:r>
                      <a:endParaRPr lang="zh-TW" alt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Control Execution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F7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step in</a:t>
                      </a:r>
                      <a:endParaRPr lang="zh-TW" alt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F8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step over</a:t>
                      </a:r>
                      <a:endParaRPr lang="zh-TW" alt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F9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continue</a:t>
                      </a:r>
                      <a:endParaRPr lang="zh-TW" alt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Breakpoints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F2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Set breakpoints</a:t>
                      </a:r>
                      <a:endParaRPr lang="zh-TW" alt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F4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Run to the cursor</a:t>
                      </a:r>
                      <a:endParaRPr lang="zh-TW" altLang="en-US" dirty="0"/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Location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Ctrl + g</a:t>
                      </a:r>
                      <a:endParaRPr lang="zh-TW" alt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 to location</a:t>
                      </a:r>
                      <a:endParaRPr lang="zh-TW" altLang="en-US" dirty="0"/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8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GOTO Address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Ctrl + G </a:t>
            </a:r>
            <a:r>
              <a:rPr lang="en-US" dirty="0" err="1" smtClean="0"/>
              <a:t>goto</a:t>
            </a:r>
            <a:r>
              <a:rPr lang="en-US" dirty="0" smtClean="0"/>
              <a:t> 0x0411430</a:t>
            </a:r>
            <a:endParaRPr lang="en-US" dirty="0"/>
          </a:p>
        </p:txBody>
      </p:sp>
      <p:pic>
        <p:nvPicPr>
          <p:cNvPr id="4" name="Picture 3" descr="螢幕快照 2015-10-15 下午10.13.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" y="2375317"/>
            <a:ext cx="5723541" cy="2307880"/>
          </a:xfrm>
          <a:prstGeom prst="rect">
            <a:avLst/>
          </a:prstGeom>
        </p:spPr>
      </p:pic>
      <p:pic>
        <p:nvPicPr>
          <p:cNvPr id="5" name="Picture 4" descr="螢幕快照 2015-10-15 下午10.31.5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654" y="3669292"/>
            <a:ext cx="6764550" cy="259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Windows	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Visual Studio</a:t>
            </a:r>
          </a:p>
          <a:p>
            <a:endParaRPr lang="en-US" altLang="zh-TW" dirty="0"/>
          </a:p>
          <a:p>
            <a:r>
              <a:rPr lang="en-US" altLang="zh-TW" dirty="0" smtClean="0"/>
              <a:t>Immunity Debugger</a:t>
            </a:r>
          </a:p>
          <a:p>
            <a:r>
              <a:rPr lang="en-US" altLang="zh-TW" dirty="0" smtClean="0"/>
              <a:t>IDA Pro 6.6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Linux</a:t>
            </a:r>
            <a:endParaRPr lang="zh-TW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GCC</a:t>
            </a:r>
          </a:p>
          <a:p>
            <a:endParaRPr lang="en-US" altLang="zh-TW" dirty="0"/>
          </a:p>
          <a:p>
            <a:r>
              <a:rPr lang="en-US" altLang="zh-TW" dirty="0" smtClean="0"/>
              <a:t>GDB</a:t>
            </a:r>
          </a:p>
          <a:p>
            <a:r>
              <a:rPr lang="en-US" altLang="zh-TW" dirty="0" smtClean="0"/>
              <a:t>NASM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1390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86" y="1229518"/>
            <a:ext cx="6972300" cy="526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Stack Operator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37020" y="2957800"/>
            <a:ext cx="2073980" cy="5295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3537020" y="4308101"/>
            <a:ext cx="4618666" cy="562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09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Stack Operation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Stack is the </a:t>
            </a:r>
            <a:r>
              <a:rPr kumimoji="1" lang="en-US" altLang="zh-TW" dirty="0"/>
              <a:t>L</a:t>
            </a:r>
            <a:r>
              <a:rPr kumimoji="1" lang="en-US" altLang="zh-TW" dirty="0" smtClean="0"/>
              <a:t>IFO data structure</a:t>
            </a:r>
          </a:p>
          <a:p>
            <a:pPr lvl="1"/>
            <a:r>
              <a:rPr kumimoji="1" lang="en-US" altLang="zh-TW" dirty="0" smtClean="0"/>
              <a:t>PUSH: put data into top of stack</a:t>
            </a:r>
          </a:p>
          <a:p>
            <a:pPr lvl="1"/>
            <a:r>
              <a:rPr kumimoji="1" lang="en-US" altLang="zh-TW" dirty="0" smtClean="0"/>
              <a:t>POP: get data from top of stack</a:t>
            </a:r>
            <a:endParaRPr kumimoji="1" lang="zh-TW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99072"/>
              </p:ext>
            </p:extLst>
          </p:nvPr>
        </p:nvGraphicFramePr>
        <p:xfrm>
          <a:off x="1596245" y="3902238"/>
          <a:ext cx="121531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53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1976" y="3612168"/>
            <a:ext cx="2838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ESP = 0x12345678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3034" y="3869972"/>
            <a:ext cx="8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1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29971"/>
              </p:ext>
            </p:extLst>
          </p:nvPr>
        </p:nvGraphicFramePr>
        <p:xfrm>
          <a:off x="3934644" y="3934844"/>
          <a:ext cx="1215310" cy="2225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53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57548"/>
              </p:ext>
            </p:extLst>
          </p:nvPr>
        </p:nvGraphicFramePr>
        <p:xfrm>
          <a:off x="6467727" y="3919945"/>
          <a:ext cx="1215310" cy="18542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531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16881" y="3934844"/>
            <a:ext cx="105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 </a:t>
            </a:r>
            <a:r>
              <a:rPr lang="en-US" dirty="0" err="1" smtClean="0"/>
              <a:t>eax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20895" y="3635848"/>
            <a:ext cx="1529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ESP = 0x12345674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64743" y="3627067"/>
            <a:ext cx="171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ESP = 0x12345678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F2 on 0x411458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</a:t>
            </a:r>
            <a:endParaRPr lang="en-US" dirty="0"/>
          </a:p>
        </p:txBody>
      </p:sp>
      <p:pic>
        <p:nvPicPr>
          <p:cNvPr id="4" name="Picture 3" descr="螢幕快照 2015-10-15 下午10.35.5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302599"/>
            <a:ext cx="5880100" cy="838200"/>
          </a:xfrm>
          <a:prstGeom prst="rect">
            <a:avLst/>
          </a:prstGeom>
        </p:spPr>
      </p:pic>
      <p:pic>
        <p:nvPicPr>
          <p:cNvPr id="5" name="Picture 4" descr="螢幕快照 2015-10-15 下午10.39.5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24868"/>
            <a:ext cx="8446721" cy="28018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82117" y="4320882"/>
            <a:ext cx="1033466" cy="27394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4762" y="5133244"/>
            <a:ext cx="1593780" cy="273947"/>
          </a:xfrm>
          <a:prstGeom prst="rect">
            <a:avLst/>
          </a:prstGeom>
          <a:noFill/>
          <a:ln w="381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f8</a:t>
            </a:r>
            <a:endParaRPr lang="en-US" dirty="0"/>
          </a:p>
        </p:txBody>
      </p:sp>
      <p:pic>
        <p:nvPicPr>
          <p:cNvPr id="7" name="Picture 6" descr="螢幕快照 2015-10-15 下午10.43.1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900"/>
            <a:ext cx="9144000" cy="26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86" y="1229518"/>
            <a:ext cx="6972300" cy="526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Stack Operator</a:t>
            </a:r>
            <a:endParaRPr lang="zh-TW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537020" y="5671547"/>
            <a:ext cx="2073980" cy="237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3537020" y="4308101"/>
            <a:ext cx="4618666" cy="562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3537020" y="6104179"/>
            <a:ext cx="4618666" cy="258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5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 Call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Call</a:t>
            </a:r>
          </a:p>
          <a:p>
            <a:pPr lvl="1"/>
            <a:r>
              <a:rPr kumimoji="1" lang="en-US" altLang="zh-TW" dirty="0" smtClean="0"/>
              <a:t>Similar to </a:t>
            </a:r>
            <a:r>
              <a:rPr kumimoji="1" lang="en-US" altLang="zh-TW" dirty="0" err="1" smtClean="0"/>
              <a:t>jmp</a:t>
            </a:r>
            <a:r>
              <a:rPr kumimoji="1" lang="en-US" altLang="zh-TW" dirty="0" smtClean="0"/>
              <a:t>, but a </a:t>
            </a:r>
            <a:r>
              <a:rPr kumimoji="1" lang="en-US" altLang="zh-TW" dirty="0"/>
              <a:t>CALL </a:t>
            </a:r>
            <a:r>
              <a:rPr kumimoji="1" lang="en-US" altLang="zh-TW" dirty="0" smtClean="0"/>
              <a:t>stores </a:t>
            </a:r>
            <a:r>
              <a:rPr kumimoji="1" lang="en-US" altLang="zh-TW" dirty="0"/>
              <a:t>the current EIP on the </a:t>
            </a:r>
            <a:r>
              <a:rPr kumimoji="1" lang="en-US" altLang="zh-TW" dirty="0" smtClean="0"/>
              <a:t>stack</a:t>
            </a:r>
          </a:p>
          <a:p>
            <a:r>
              <a:rPr kumimoji="1" lang="en-US" altLang="zh-TW" dirty="0"/>
              <a:t>RET </a:t>
            </a:r>
          </a:p>
          <a:p>
            <a:pPr lvl="1"/>
            <a:r>
              <a:rPr kumimoji="1" lang="en-US" altLang="zh-TW" dirty="0" smtClean="0"/>
              <a:t>Load the address in </a:t>
            </a:r>
            <a:r>
              <a:rPr kumimoji="1" lang="en-US" altLang="zh-TW" dirty="0" err="1" smtClean="0"/>
              <a:t>esp</a:t>
            </a:r>
            <a:r>
              <a:rPr kumimoji="1" lang="en-US" altLang="zh-TW" dirty="0" smtClean="0"/>
              <a:t>, and jump to that address</a:t>
            </a:r>
          </a:p>
          <a:p>
            <a:r>
              <a:rPr kumimoji="1" lang="en-US" altLang="zh-TW" dirty="0"/>
              <a:t>RET </a:t>
            </a:r>
            <a:r>
              <a:rPr kumimoji="1" lang="en-US" altLang="zh-TW" dirty="0" err="1" smtClean="0"/>
              <a:t>num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Increase </a:t>
            </a:r>
            <a:r>
              <a:rPr kumimoji="1" lang="en-US" altLang="zh-TW" dirty="0" err="1" smtClean="0"/>
              <a:t>esp</a:t>
            </a:r>
            <a:r>
              <a:rPr kumimoji="1" lang="en-US" altLang="zh-TW" dirty="0" smtClean="0"/>
              <a:t> by </a:t>
            </a:r>
            <a:r>
              <a:rPr kumimoji="1" lang="en-US" altLang="zh-TW" dirty="0" err="1" smtClean="0"/>
              <a:t>num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Load the address in </a:t>
            </a:r>
            <a:r>
              <a:rPr kumimoji="1" lang="en-US" altLang="zh-TW" dirty="0" err="1"/>
              <a:t>esp</a:t>
            </a:r>
            <a:r>
              <a:rPr kumimoji="1" lang="en-US" altLang="zh-TW" dirty="0"/>
              <a:t>, and jump to that address</a:t>
            </a: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25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</a:t>
            </a:r>
            <a:r>
              <a:rPr kumimoji="1" lang="en-US" altLang="zh-TW" dirty="0" smtClean="0"/>
              <a:t>Prologue</a:t>
            </a:r>
            <a:endParaRPr lang="en-US" dirty="0"/>
          </a:p>
        </p:txBody>
      </p:sp>
      <p:pic>
        <p:nvPicPr>
          <p:cNvPr id="4" name="Content Placeholder 3" descr="螢幕快照 2015-10-15 下午11.16.0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56" r="-20456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1606231" y="2266284"/>
            <a:ext cx="3859935" cy="759579"/>
          </a:xfrm>
          <a:prstGeom prst="rect">
            <a:avLst/>
          </a:prstGeom>
          <a:noFill/>
          <a:ln w="381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6231" y="5481904"/>
            <a:ext cx="3859935" cy="759579"/>
          </a:xfrm>
          <a:prstGeom prst="rect">
            <a:avLst/>
          </a:prstGeom>
          <a:noFill/>
          <a:ln w="381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6231" y="1497227"/>
            <a:ext cx="3859935" cy="308329"/>
          </a:xfrm>
          <a:prstGeom prst="rect">
            <a:avLst/>
          </a:prstGeom>
          <a:noFill/>
          <a:ln w="38100" cmpd="sng"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994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 Prologue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Function Prologue</a:t>
            </a:r>
          </a:p>
          <a:p>
            <a:pPr lvl="1"/>
            <a:r>
              <a:rPr kumimoji="1" lang="en-US" altLang="zh-TW" dirty="0" smtClean="0"/>
              <a:t>Store current EBP</a:t>
            </a:r>
          </a:p>
          <a:p>
            <a:pPr lvl="1"/>
            <a:r>
              <a:rPr kumimoji="1" lang="en-US" altLang="zh-TW" dirty="0" smtClean="0"/>
              <a:t>Save ESP</a:t>
            </a:r>
          </a:p>
          <a:p>
            <a:pPr lvl="1"/>
            <a:r>
              <a:rPr kumimoji="1" lang="en-US" altLang="zh-TW" dirty="0" smtClean="0"/>
              <a:t>Leave space for </a:t>
            </a:r>
            <a:br>
              <a:rPr kumimoji="1" lang="en-US" altLang="zh-TW" dirty="0" smtClean="0"/>
            </a:br>
            <a:r>
              <a:rPr kumimoji="1" lang="en-US" altLang="zh-TW" dirty="0" smtClean="0"/>
              <a:t>local variables </a:t>
            </a:r>
          </a:p>
          <a:p>
            <a:r>
              <a:rPr kumimoji="1" lang="en-US" altLang="zh-TW" dirty="0"/>
              <a:t>Function </a:t>
            </a:r>
            <a:r>
              <a:rPr kumimoji="1" lang="en-US" altLang="zh-TW" dirty="0" smtClean="0"/>
              <a:t>Epilogue</a:t>
            </a:r>
          </a:p>
          <a:p>
            <a:pPr lvl="1"/>
            <a:r>
              <a:rPr kumimoji="1" lang="en-US" altLang="zh-TW" dirty="0" smtClean="0"/>
              <a:t>Restore ESP</a:t>
            </a:r>
          </a:p>
          <a:p>
            <a:pPr lvl="1"/>
            <a:r>
              <a:rPr kumimoji="1" lang="en-US" altLang="zh-TW" dirty="0" smtClean="0"/>
              <a:t>Restore EBP</a:t>
            </a:r>
          </a:p>
          <a:p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21" y="2460977"/>
            <a:ext cx="1807986" cy="92568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301" y="3915834"/>
            <a:ext cx="1768898" cy="9666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83" y="2324099"/>
            <a:ext cx="2781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Call </a:t>
            </a:r>
            <a:r>
              <a:rPr kumimoji="1" lang="en-US" altLang="zh-TW" dirty="0" smtClean="0"/>
              <a:t>Structure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 Function Call Structure</a:t>
            </a:r>
          </a:p>
          <a:p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/>
          </a:p>
          <a:p>
            <a:r>
              <a:rPr kumimoji="1" lang="en-US" altLang="zh-TW" dirty="0" smtClean="0"/>
              <a:t> 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58" y="2544232"/>
            <a:ext cx="2609850" cy="1600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09" y="2819398"/>
            <a:ext cx="1762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0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Branch </a:t>
            </a:r>
            <a:r>
              <a:rPr kumimoji="1" lang="en-US" altLang="zh-TW" dirty="0" smtClean="0"/>
              <a:t>Structure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Branch Structure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34" y="2858911"/>
            <a:ext cx="1743075" cy="1422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685" y="3094570"/>
            <a:ext cx="2680981" cy="33965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617" y="1824567"/>
            <a:ext cx="27051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5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World!!</a:t>
            </a:r>
            <a:endParaRPr lang="zh-TW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518488"/>
            <a:ext cx="4029456" cy="312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082" y="4217612"/>
            <a:ext cx="3060192" cy="236612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8944" y="1445837"/>
            <a:ext cx="39909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50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Do-For loop 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Do-For loop 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2449689"/>
            <a:ext cx="1971675" cy="1168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250" y="1964266"/>
            <a:ext cx="26670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Variables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 Disassembled code for local and global </a:t>
            </a:r>
            <a:r>
              <a:rPr kumimoji="1" lang="en-US" altLang="zh-TW" dirty="0" smtClean="0"/>
              <a:t>variables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78" y="2490611"/>
            <a:ext cx="264795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Memory Layout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TW" dirty="0" smtClean="0"/>
              <a:t>Stack</a:t>
            </a:r>
          </a:p>
          <a:p>
            <a:pPr lvl="1"/>
            <a:r>
              <a:rPr kumimoji="1" lang="en-US" altLang="zh-TW" dirty="0" smtClean="0"/>
              <a:t>Not maintain in Executable</a:t>
            </a:r>
          </a:p>
          <a:p>
            <a:pPr lvl="1"/>
            <a:r>
              <a:rPr kumimoji="1" lang="en-US" altLang="zh-TW" dirty="0" smtClean="0"/>
              <a:t>Local Variable</a:t>
            </a:r>
          </a:p>
          <a:p>
            <a:r>
              <a:rPr kumimoji="1" lang="en-US" altLang="zh-TW" dirty="0" smtClean="0"/>
              <a:t>Heap</a:t>
            </a:r>
          </a:p>
          <a:p>
            <a:pPr lvl="1"/>
            <a:r>
              <a:rPr kumimoji="1" lang="en-US" altLang="zh-TW" dirty="0"/>
              <a:t>Not maintain in </a:t>
            </a:r>
            <a:r>
              <a:rPr kumimoji="1" lang="en-US" altLang="zh-TW" dirty="0" smtClean="0"/>
              <a:t>Executable</a:t>
            </a:r>
          </a:p>
          <a:p>
            <a:pPr lvl="1"/>
            <a:r>
              <a:rPr kumimoji="1" lang="en-US" altLang="zh-TW" dirty="0" smtClean="0"/>
              <a:t>Dynamic Allocate Memory</a:t>
            </a:r>
          </a:p>
          <a:p>
            <a:r>
              <a:rPr kumimoji="1" lang="en-US" altLang="zh-TW" dirty="0" smtClean="0"/>
              <a:t>BSS Section</a:t>
            </a:r>
          </a:p>
          <a:p>
            <a:pPr lvl="1"/>
            <a:r>
              <a:rPr kumimoji="1" lang="en-US" altLang="zh-TW" dirty="0" smtClean="0"/>
              <a:t>Uninitialized Data</a:t>
            </a:r>
          </a:p>
          <a:p>
            <a:pPr lvl="1"/>
            <a:r>
              <a:rPr kumimoji="1" lang="en-US" altLang="zh-TW" dirty="0" smtClean="0"/>
              <a:t>Global </a:t>
            </a:r>
            <a:r>
              <a:rPr kumimoji="1" lang="en-US" altLang="zh-TW" dirty="0"/>
              <a:t>variables and static variables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that </a:t>
            </a:r>
            <a:r>
              <a:rPr kumimoji="1" lang="en-US" altLang="zh-TW" dirty="0"/>
              <a:t>are initialized to zero or do not </a:t>
            </a:r>
            <a:r>
              <a:rPr kumimoji="1" lang="en-US" altLang="zh-TW" dirty="0" smtClean="0"/>
              <a:t/>
            </a:r>
            <a:br>
              <a:rPr kumimoji="1" lang="en-US" altLang="zh-TW" dirty="0" smtClean="0"/>
            </a:br>
            <a:r>
              <a:rPr kumimoji="1" lang="en-US" altLang="zh-TW" dirty="0" smtClean="0"/>
              <a:t>have </a:t>
            </a:r>
            <a:r>
              <a:rPr kumimoji="1" lang="en-US" altLang="zh-TW" dirty="0"/>
              <a:t>explicit initialization in source </a:t>
            </a:r>
            <a:r>
              <a:rPr kumimoji="1" lang="en-US" altLang="zh-TW" dirty="0" smtClean="0"/>
              <a:t>code</a:t>
            </a:r>
          </a:p>
          <a:p>
            <a:r>
              <a:rPr kumimoji="1" lang="en-US" altLang="zh-TW" dirty="0" smtClean="0"/>
              <a:t>Data Section</a:t>
            </a:r>
          </a:p>
          <a:p>
            <a:pPr lvl="1"/>
            <a:r>
              <a:rPr kumimoji="1" lang="en-US" altLang="zh-TW" dirty="0" smtClean="0"/>
              <a:t>Initialized Data</a:t>
            </a:r>
          </a:p>
          <a:p>
            <a:pPr lvl="1"/>
            <a:r>
              <a:rPr kumimoji="1" lang="en-US" altLang="zh-TW" dirty="0" smtClean="0"/>
              <a:t>Global </a:t>
            </a:r>
            <a:r>
              <a:rPr kumimoji="1" lang="en-US" altLang="zh-TW" dirty="0"/>
              <a:t>variables and static </a:t>
            </a:r>
            <a:br>
              <a:rPr kumimoji="1" lang="en-US" altLang="zh-TW" dirty="0"/>
            </a:br>
            <a:r>
              <a:rPr kumimoji="1" lang="en-US" altLang="zh-TW" dirty="0"/>
              <a:t>variables</a:t>
            </a:r>
          </a:p>
          <a:p>
            <a:pPr lvl="1"/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258" y="2016274"/>
            <a:ext cx="2924175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0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Local Variables/Arguments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Caller push argument into stack</a:t>
            </a:r>
          </a:p>
          <a:p>
            <a:r>
              <a:rPr kumimoji="1" lang="en-US" altLang="zh-TW" dirty="0" smtClean="0"/>
              <a:t>Caller push </a:t>
            </a:r>
            <a:r>
              <a:rPr kumimoji="1" lang="en-US" altLang="zh-TW" dirty="0" err="1" smtClean="0"/>
              <a:t>eip</a:t>
            </a:r>
            <a:r>
              <a:rPr kumimoji="1" lang="en-US" altLang="zh-TW" dirty="0" smtClean="0"/>
              <a:t> by call </a:t>
            </a:r>
            <a:br>
              <a:rPr kumimoji="1" lang="en-US" altLang="zh-TW" dirty="0" smtClean="0"/>
            </a:br>
            <a:r>
              <a:rPr kumimoji="1" lang="en-US" altLang="zh-TW" dirty="0" smtClean="0"/>
              <a:t>instruction</a:t>
            </a:r>
          </a:p>
          <a:p>
            <a:r>
              <a:rPr kumimoji="1" lang="en-US" altLang="zh-TW" dirty="0" err="1" smtClean="0"/>
              <a:t>Callee</a:t>
            </a:r>
            <a:r>
              <a:rPr kumimoji="1" lang="en-US" altLang="zh-TW" dirty="0" smtClean="0"/>
              <a:t> save/push the caller’s</a:t>
            </a:r>
            <a:br>
              <a:rPr kumimoji="1" lang="en-US" altLang="zh-TW" dirty="0" smtClean="0"/>
            </a:br>
            <a:r>
              <a:rPr kumimoji="1" lang="en-US" altLang="zh-TW" dirty="0" err="1" smtClean="0"/>
              <a:t>ebp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Callee</a:t>
            </a:r>
            <a:r>
              <a:rPr kumimoji="1" lang="en-US" altLang="zh-TW" dirty="0" smtClean="0"/>
              <a:t> reserve space for local</a:t>
            </a:r>
            <a:br>
              <a:rPr kumimoji="1" lang="en-US" altLang="zh-TW" dirty="0" smtClean="0"/>
            </a:br>
            <a:r>
              <a:rPr kumimoji="1" lang="en-US" altLang="zh-TW" dirty="0" smtClean="0"/>
              <a:t>variables</a:t>
            </a:r>
          </a:p>
          <a:p>
            <a:pPr lvl="1"/>
            <a:r>
              <a:rPr kumimoji="1" lang="en-US" altLang="zh-TW" dirty="0" smtClean="0"/>
              <a:t>sub</a:t>
            </a:r>
            <a:endParaRPr kumimoji="1"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83" y="2888531"/>
            <a:ext cx="2781300" cy="2463800"/>
          </a:xfrm>
          <a:prstGeom prst="rect">
            <a:avLst/>
          </a:prstGeom>
        </p:spPr>
      </p:pic>
      <p:cxnSp>
        <p:nvCxnSpPr>
          <p:cNvPr id="8" name="直線箭頭接點 7"/>
          <p:cNvCxnSpPr/>
          <p:nvPr/>
        </p:nvCxnSpPr>
        <p:spPr>
          <a:xfrm>
            <a:off x="5696157" y="2888531"/>
            <a:ext cx="1" cy="246380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120932" y="2334638"/>
            <a:ext cx="153950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smtClean="0"/>
              <a:t>Stack Growing Direction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39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You’re Time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Reverse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Linux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71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Reversing Concept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Identify important part of program</a:t>
            </a:r>
          </a:p>
          <a:p>
            <a:r>
              <a:rPr kumimoji="1" lang="en-US" altLang="zh-TW" dirty="0" smtClean="0"/>
              <a:t>Backward tracking user data</a:t>
            </a:r>
          </a:p>
          <a:p>
            <a:r>
              <a:rPr kumimoji="1" lang="en-US" altLang="zh-TW" dirty="0" smtClean="0"/>
              <a:t>Forward tracking interesting API function</a:t>
            </a:r>
          </a:p>
          <a:p>
            <a:r>
              <a:rPr kumimoji="1" lang="en-US" altLang="zh-TW" dirty="0" smtClean="0"/>
              <a:t>Convert back to C code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4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Identify important part of program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Identify what you interesting</a:t>
            </a:r>
          </a:p>
          <a:p>
            <a:pPr lvl="1"/>
            <a:r>
              <a:rPr kumimoji="1" lang="en-US" altLang="zh-TW" dirty="0" smtClean="0"/>
              <a:t>Strings: ‘flag’, ‘key’, ….</a:t>
            </a:r>
          </a:p>
          <a:p>
            <a:pPr lvl="1"/>
            <a:r>
              <a:rPr kumimoji="1" lang="en-US" altLang="zh-TW" dirty="0" smtClean="0"/>
              <a:t>Function to read input: </a:t>
            </a:r>
            <a:r>
              <a:rPr kumimoji="1" lang="en-US" altLang="zh-TW" dirty="0" err="1" smtClean="0"/>
              <a:t>scanf</a:t>
            </a:r>
            <a:r>
              <a:rPr kumimoji="1" lang="en-US" altLang="zh-TW" dirty="0" smtClean="0"/>
              <a:t>(), gets(),…</a:t>
            </a:r>
          </a:p>
          <a:p>
            <a:pPr lvl="1"/>
            <a:r>
              <a:rPr kumimoji="1" lang="en-US" altLang="zh-TW" dirty="0" smtClean="0"/>
              <a:t>Function for network communication: </a:t>
            </a:r>
            <a:r>
              <a:rPr kumimoji="1" lang="en-US" altLang="zh-TW" dirty="0" err="1" smtClean="0"/>
              <a:t>recv</a:t>
            </a:r>
            <a:r>
              <a:rPr kumimoji="1" lang="en-US" altLang="zh-TW" dirty="0" smtClean="0"/>
              <a:t>(), send()</a:t>
            </a:r>
          </a:p>
          <a:p>
            <a:pPr lvl="1"/>
            <a:r>
              <a:rPr kumimoji="1" lang="en-US" altLang="zh-TW" dirty="0" smtClean="0"/>
              <a:t>Read/Write file </a:t>
            </a:r>
          </a:p>
          <a:p>
            <a:pPr lvl="1"/>
            <a:r>
              <a:rPr kumimoji="1" lang="en-US" altLang="zh-TW" dirty="0" smtClean="0"/>
              <a:t>…..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9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Backward tracking user data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Most program </a:t>
            </a:r>
            <a:r>
              <a:rPr kumimoji="1" lang="en-US" altLang="zh-TW" dirty="0" err="1" smtClean="0"/>
              <a:t>vulns</a:t>
            </a:r>
            <a:r>
              <a:rPr kumimoji="1" lang="en-US" altLang="zh-TW" dirty="0" smtClean="0"/>
              <a:t> must be trigger by user input</a:t>
            </a:r>
          </a:p>
          <a:p>
            <a:pPr lvl="1"/>
            <a:r>
              <a:rPr kumimoji="1" lang="en-US" altLang="zh-TW" dirty="0" smtClean="0"/>
              <a:t>You can not(or difficult) attack a function independent to your input</a:t>
            </a:r>
          </a:p>
          <a:p>
            <a:r>
              <a:rPr kumimoji="1" lang="en-US" altLang="zh-TW" dirty="0" smtClean="0"/>
              <a:t>Keep track about variables affected by your input</a:t>
            </a:r>
          </a:p>
          <a:p>
            <a:pPr lvl="1"/>
            <a:r>
              <a:rPr kumimoji="1" lang="en-US" altLang="zh-TW" dirty="0" smtClean="0"/>
              <a:t>Data Propagate</a:t>
            </a:r>
          </a:p>
          <a:p>
            <a:r>
              <a:rPr kumimoji="1" lang="en-US" altLang="zh-TW" dirty="0" smtClean="0"/>
              <a:t>Data Dependency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54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Forward tracking interesting API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Most </a:t>
            </a:r>
            <a:r>
              <a:rPr kumimoji="1" lang="en-US" altLang="zh-TW" dirty="0" err="1" smtClean="0"/>
              <a:t>vulns</a:t>
            </a:r>
            <a:r>
              <a:rPr kumimoji="1" lang="en-US" altLang="zh-TW" dirty="0" smtClean="0"/>
              <a:t> are cause by some certain functions</a:t>
            </a:r>
          </a:p>
          <a:p>
            <a:pPr lvl="1"/>
            <a:r>
              <a:rPr kumimoji="1" lang="en-US" altLang="zh-TW" dirty="0" err="1" smtClean="0"/>
              <a:t>strcpy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err="1"/>
              <a:t>m</a:t>
            </a:r>
            <a:r>
              <a:rPr kumimoji="1" lang="en-US" altLang="zh-TW" dirty="0" err="1" smtClean="0"/>
              <a:t>emcpy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canf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err="1"/>
              <a:t>p</a:t>
            </a:r>
            <a:r>
              <a:rPr kumimoji="1" lang="en-US" altLang="zh-TW" dirty="0" err="1" smtClean="0"/>
              <a:t>rintf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err="1"/>
              <a:t>s</a:t>
            </a:r>
            <a:r>
              <a:rPr kumimoji="1" lang="en-US" altLang="zh-TW" dirty="0" err="1" smtClean="0"/>
              <a:t>trcat</a:t>
            </a:r>
            <a:r>
              <a:rPr kumimoji="1" lang="en-US" altLang="zh-TW" dirty="0" smtClean="0"/>
              <a:t>()</a:t>
            </a:r>
          </a:p>
          <a:p>
            <a:pPr lvl="1"/>
            <a:r>
              <a:rPr kumimoji="1" lang="en-US" altLang="zh-TW" dirty="0" smtClean="0"/>
              <a:t>…..</a:t>
            </a:r>
          </a:p>
          <a:p>
            <a:r>
              <a:rPr kumimoji="1" lang="en-US" altLang="zh-TW" dirty="0" smtClean="0"/>
              <a:t>Try to trigger these functions</a:t>
            </a:r>
          </a:p>
          <a:p>
            <a:r>
              <a:rPr kumimoji="1" lang="en-US" altLang="zh-TW" dirty="0" smtClean="0"/>
              <a:t>Analysis control flow and make strategy to enforce program </a:t>
            </a:r>
            <a:r>
              <a:rPr kumimoji="1" lang="en-US" altLang="zh-TW" dirty="0" err="1" smtClean="0"/>
              <a:t>goto</a:t>
            </a:r>
            <a:r>
              <a:rPr kumimoji="1" lang="en-US" altLang="zh-TW" dirty="0" smtClean="0"/>
              <a:t> these functions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445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Convert back to C code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Gather information</a:t>
            </a:r>
          </a:p>
          <a:p>
            <a:pPr lvl="1"/>
            <a:r>
              <a:rPr lang="en-US" altLang="zh-TW" dirty="0" smtClean="0"/>
              <a:t>IAT</a:t>
            </a:r>
          </a:p>
          <a:p>
            <a:pPr lvl="1"/>
            <a:r>
              <a:rPr lang="en-US" altLang="zh-TW" dirty="0" smtClean="0"/>
              <a:t>Strings</a:t>
            </a:r>
          </a:p>
          <a:p>
            <a:pPr lvl="1"/>
            <a:r>
              <a:rPr lang="en-US" altLang="zh-TW" dirty="0" smtClean="0"/>
              <a:t>Dynamic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Identify function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Identify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Identify algorithms and 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Pseudo-code it!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Rename function(s), argument(s), variable(s)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34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Start Reverse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What’s Reverse ?</a:t>
            </a:r>
          </a:p>
          <a:p>
            <a:pPr lvl="1"/>
            <a:r>
              <a:rPr lang="en-US" altLang="zh-TW" dirty="0" smtClean="0"/>
              <a:t>Given Binary</a:t>
            </a:r>
          </a:p>
          <a:p>
            <a:pPr lvl="1"/>
            <a:r>
              <a:rPr lang="en-US" altLang="zh-TW" dirty="0" smtClean="0"/>
              <a:t>What it does?</a:t>
            </a:r>
          </a:p>
          <a:p>
            <a:pPr lvl="1"/>
            <a:r>
              <a:rPr lang="en-US" altLang="zh-TW" dirty="0" smtClean="0"/>
              <a:t>Reverse to C</a:t>
            </a:r>
          </a:p>
          <a:p>
            <a:pPr lvl="1"/>
            <a:r>
              <a:rPr lang="en-US" altLang="zh-TW" dirty="0" smtClean="0"/>
              <a:t>Rewriting </a:t>
            </a:r>
          </a:p>
          <a:p>
            <a:endParaRPr lang="en-US" altLang="zh-TW" dirty="0"/>
          </a:p>
          <a:p>
            <a:r>
              <a:rPr lang="en-US" altLang="zh-TW" dirty="0" smtClean="0"/>
              <a:t>IDA Pro 6.6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84" y="2658777"/>
            <a:ext cx="4700016" cy="349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6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Summary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smtClean="0"/>
              <a:t>This course brings the basic idea of reverse </a:t>
            </a:r>
          </a:p>
          <a:p>
            <a:r>
              <a:rPr kumimoji="1" lang="en-US" altLang="zh-TW" dirty="0" smtClean="0"/>
              <a:t>Introduce IDA Pro and Immunity Debugger</a:t>
            </a:r>
          </a:p>
          <a:p>
            <a:r>
              <a:rPr kumimoji="1" lang="en-US" altLang="zh-TW" dirty="0" smtClean="0"/>
              <a:t>Basic ASM</a:t>
            </a:r>
          </a:p>
          <a:p>
            <a:r>
              <a:rPr kumimoji="1" lang="en-US" altLang="zh-TW" dirty="0" smtClean="0"/>
              <a:t>How to reverse </a:t>
            </a:r>
            <a:r>
              <a:rPr kumimoji="1" lang="en-US" altLang="zh-TW" dirty="0" err="1" smtClean="0"/>
              <a:t>asm</a:t>
            </a:r>
            <a:r>
              <a:rPr kumimoji="1" lang="en-US" altLang="zh-TW" dirty="0" smtClean="0"/>
              <a:t> to c</a:t>
            </a:r>
          </a:p>
          <a:p>
            <a:pPr lvl="1"/>
            <a:r>
              <a:rPr kumimoji="1" lang="en-US" altLang="zh-TW" dirty="0" smtClean="0"/>
              <a:t>Function call</a:t>
            </a:r>
          </a:p>
          <a:p>
            <a:pPr lvl="1"/>
            <a:r>
              <a:rPr kumimoji="1" lang="en-US" altLang="zh-TW" smtClean="0"/>
              <a:t>Memory</a:t>
            </a:r>
            <a:endParaRPr kumimoji="1"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7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Q&amp;A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-759536" y="28266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HITCON CTF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7" y="1355012"/>
            <a:ext cx="7405255" cy="55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7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Overview</a:t>
            </a:r>
            <a:endParaRPr kumimoji="1"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2" y="1260527"/>
            <a:ext cx="7771276" cy="55813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2972" y="2822090"/>
            <a:ext cx="5888594" cy="2899057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193114" y="2817011"/>
            <a:ext cx="415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FF0000"/>
                </a:solidFill>
              </a:rPr>
              <a:t>Assembly and Control Flow View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972" y="5721147"/>
            <a:ext cx="7771276" cy="111917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491566" y="4257259"/>
            <a:ext cx="1693453" cy="1463888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48417" y="5721147"/>
            <a:ext cx="314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>
                <a:solidFill>
                  <a:srgbClr val="008000"/>
                </a:solidFill>
              </a:rPr>
              <a:t>Message View</a:t>
            </a:r>
            <a:endParaRPr kumimoji="1" lang="zh-TW" altLang="en-US" dirty="0">
              <a:solidFill>
                <a:srgbClr val="008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91566" y="4676765"/>
            <a:ext cx="165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 smtClean="0">
                <a:solidFill>
                  <a:srgbClr val="0000FF"/>
                </a:solidFill>
              </a:rPr>
              <a:t>Control Flow View</a:t>
            </a:r>
            <a:endParaRPr kumimoji="1"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4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Functionality(1)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79376"/>
          <a:stretch/>
        </p:blipFill>
        <p:spPr>
          <a:xfrm>
            <a:off x="-1" y="1656478"/>
            <a:ext cx="9168459" cy="13580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83595" y="2552709"/>
            <a:ext cx="2103985" cy="230898"/>
          </a:xfrm>
          <a:prstGeom prst="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7201" y="2551177"/>
            <a:ext cx="1736590" cy="2308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88257" y="2552708"/>
            <a:ext cx="538826" cy="230899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27083" y="2538349"/>
            <a:ext cx="1103310" cy="245258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92438" y="3540440"/>
            <a:ext cx="2091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Convert Current Location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DATA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Instruction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String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Self-defined Data Structure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Array</a:t>
            </a:r>
            <a:endParaRPr kumimoji="1"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296423" y="3550202"/>
            <a:ext cx="2091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Convert </a:t>
            </a:r>
            <a:r>
              <a:rPr kumimoji="1" lang="en-US" altLang="zh-TW" dirty="0" err="1" smtClean="0"/>
              <a:t>Oprand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Offset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Hex/Oct/Dec/Bin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Constant Char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Segment-based </a:t>
            </a:r>
            <a:r>
              <a:rPr kumimoji="1" lang="en-US" altLang="zh-TW" dirty="0" err="1" smtClean="0"/>
              <a:t>Var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Stack-based </a:t>
            </a:r>
            <a:r>
              <a:rPr kumimoji="1" lang="en-US" altLang="zh-TW" dirty="0" err="1" smtClean="0"/>
              <a:t>Var</a:t>
            </a:r>
            <a:endParaRPr kumimoji="1" lang="en-US" altLang="zh-TW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….</a:t>
            </a:r>
            <a:endParaRPr kumimoji="1"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527152" y="3014505"/>
            <a:ext cx="209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Fun Call Window</a:t>
            </a:r>
            <a:endParaRPr kumimoji="1"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3"/>
          <a:srcRect r="43698"/>
          <a:stretch/>
        </p:blipFill>
        <p:spPr>
          <a:xfrm>
            <a:off x="4548220" y="3383837"/>
            <a:ext cx="1750909" cy="187103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161" y="5988662"/>
            <a:ext cx="2445148" cy="59999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792488" y="5489194"/>
            <a:ext cx="11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 smtClean="0"/>
              <a:t>Xref</a:t>
            </a:r>
            <a:r>
              <a:rPr kumimoji="1" lang="en-US" altLang="zh-TW" dirty="0" smtClean="0"/>
              <a:t> Table</a:t>
            </a:r>
            <a:endParaRPr kumimoji="1"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7305458" y="3171108"/>
            <a:ext cx="7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smtClean="0"/>
              <a:t>Graph </a:t>
            </a:r>
            <a:endParaRPr kumimoji="1"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549" y="3775094"/>
            <a:ext cx="2448450" cy="1661735"/>
          </a:xfrm>
          <a:prstGeom prst="rect">
            <a:avLst/>
          </a:prstGeom>
        </p:spPr>
      </p:pic>
      <p:cxnSp>
        <p:nvCxnSpPr>
          <p:cNvPr id="18" name="直線箭頭接點 17"/>
          <p:cNvCxnSpPr>
            <a:stCxn id="6" idx="2"/>
            <a:endCxn id="9" idx="0"/>
          </p:cNvCxnSpPr>
          <p:nvPr/>
        </p:nvCxnSpPr>
        <p:spPr>
          <a:xfrm flipH="1">
            <a:off x="1238017" y="2782075"/>
            <a:ext cx="87479" cy="758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stCxn id="5" idx="2"/>
            <a:endCxn id="10" idx="0"/>
          </p:cNvCxnSpPr>
          <p:nvPr/>
        </p:nvCxnSpPr>
        <p:spPr>
          <a:xfrm>
            <a:off x="3335588" y="2783607"/>
            <a:ext cx="6414" cy="766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/>
          <p:cNvCxnSpPr>
            <a:stCxn id="7" idx="2"/>
            <a:endCxn id="11" idx="0"/>
          </p:cNvCxnSpPr>
          <p:nvPr/>
        </p:nvCxnSpPr>
        <p:spPr>
          <a:xfrm flipH="1">
            <a:off x="5572731" y="2783607"/>
            <a:ext cx="84939" cy="2308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直線箭頭接點 23"/>
          <p:cNvCxnSpPr>
            <a:stCxn id="8" idx="2"/>
            <a:endCxn id="15" idx="0"/>
          </p:cNvCxnSpPr>
          <p:nvPr/>
        </p:nvCxnSpPr>
        <p:spPr>
          <a:xfrm>
            <a:off x="6478738" y="2783607"/>
            <a:ext cx="1208665" cy="387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457201" y="5988662"/>
            <a:ext cx="3263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Once The disassemble make mistake, you can fix it yourself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76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Functionality(2)</a:t>
            </a: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79376"/>
          <a:stretch/>
        </p:blipFill>
        <p:spPr>
          <a:xfrm>
            <a:off x="-1" y="1656478"/>
            <a:ext cx="9168459" cy="135802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322758" y="2283329"/>
            <a:ext cx="218095" cy="2565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566511" y="2281796"/>
            <a:ext cx="218095" cy="25655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783054" y="2281793"/>
            <a:ext cx="218095" cy="256553"/>
          </a:xfrm>
          <a:prstGeom prst="rect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4204865" y="2291552"/>
            <a:ext cx="218095" cy="25655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014" y="3194093"/>
            <a:ext cx="183922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Export Function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List functions export to other Binary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DLL, entry point</a:t>
            </a:r>
            <a:endParaRPr kumimoji="1"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972739" y="3192560"/>
            <a:ext cx="1839224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Import Function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Functions included from other files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Import function can help you to guess the behavior of program</a:t>
            </a:r>
            <a:endParaRPr kumimoji="1"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924464" y="3192560"/>
            <a:ext cx="1839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Names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Function Name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Variable Names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Strings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For problem with debugger information inside, names can be useful</a:t>
            </a:r>
            <a:endParaRPr kumimoji="1"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557598" y="3196588"/>
            <a:ext cx="1957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 smtClean="0"/>
              <a:t>Strings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All strings use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For some easy problem, this can help you to get flag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TW" dirty="0" smtClean="0"/>
              <a:t>For other problem, it still give you quick look to program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4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2278</TotalTime>
  <Words>1257</Words>
  <Application>Microsoft Office PowerPoint</Application>
  <PresentationFormat>On-screen Show (4:3)</PresentationFormat>
  <Paragraphs>390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新細明體</vt:lpstr>
      <vt:lpstr>Arial</vt:lpstr>
      <vt:lpstr>Calibri</vt:lpstr>
      <vt:lpstr>Office Theme</vt:lpstr>
      <vt:lpstr>Basic Reverse Engineering</vt:lpstr>
      <vt:lpstr>What We Will Do?</vt:lpstr>
      <vt:lpstr>Our Goal</vt:lpstr>
      <vt:lpstr>Tools</vt:lpstr>
      <vt:lpstr>Hello World!!</vt:lpstr>
      <vt:lpstr>Start Reverse</vt:lpstr>
      <vt:lpstr>Overview</vt:lpstr>
      <vt:lpstr>Functionality(1)</vt:lpstr>
      <vt:lpstr>Functionality(2)</vt:lpstr>
      <vt:lpstr>String View</vt:lpstr>
      <vt:lpstr>Useful Hotkeys</vt:lpstr>
      <vt:lpstr>PowerPoint Presentation</vt:lpstr>
      <vt:lpstr>PowerPoint Presentation</vt:lpstr>
      <vt:lpstr>Intr. to Static Analysis</vt:lpstr>
      <vt:lpstr>Information from Static Analysis</vt:lpstr>
      <vt:lpstr>Information from Static Analysis</vt:lpstr>
      <vt:lpstr>Disassemble</vt:lpstr>
      <vt:lpstr>General Purpose Registers</vt:lpstr>
      <vt:lpstr>Quiz ?</vt:lpstr>
      <vt:lpstr>General Purpose Registers</vt:lpstr>
      <vt:lpstr>Reverse Assembly to C</vt:lpstr>
      <vt:lpstr>Data Movement</vt:lpstr>
      <vt:lpstr>Data Movement</vt:lpstr>
      <vt:lpstr>Arithmetic Operator</vt:lpstr>
      <vt:lpstr>Arithmetic Operator</vt:lpstr>
      <vt:lpstr>Branch Instruction</vt:lpstr>
      <vt:lpstr>Control Instructions</vt:lpstr>
      <vt:lpstr>Debugger</vt:lpstr>
      <vt:lpstr>Information from Debugger</vt:lpstr>
      <vt:lpstr>Functionalities of Debugger</vt:lpstr>
      <vt:lpstr>Debuggers</vt:lpstr>
      <vt:lpstr>Breakpoint</vt:lpstr>
      <vt:lpstr>Immunity Debugger</vt:lpstr>
      <vt:lpstr>PowerPoint Presentation</vt:lpstr>
      <vt:lpstr>Memory Map</vt:lpstr>
      <vt:lpstr>Handle List</vt:lpstr>
      <vt:lpstr>Call Stack</vt:lpstr>
      <vt:lpstr>HOTKEYS</vt:lpstr>
      <vt:lpstr>GOTO Address</vt:lpstr>
      <vt:lpstr>Stack Operator</vt:lpstr>
      <vt:lpstr>Stack Operation</vt:lpstr>
      <vt:lpstr>Break Point</vt:lpstr>
      <vt:lpstr>Push</vt:lpstr>
      <vt:lpstr>Stack Operator</vt:lpstr>
      <vt:lpstr>Function Call</vt:lpstr>
      <vt:lpstr>Function Prologue</vt:lpstr>
      <vt:lpstr>Function Prologue</vt:lpstr>
      <vt:lpstr>Function Call Structure</vt:lpstr>
      <vt:lpstr>Branch Structure</vt:lpstr>
      <vt:lpstr>Do-For loop </vt:lpstr>
      <vt:lpstr>Variables</vt:lpstr>
      <vt:lpstr>Memory Layout</vt:lpstr>
      <vt:lpstr>Local Variables/Arguments</vt:lpstr>
      <vt:lpstr>You’re Time Now</vt:lpstr>
      <vt:lpstr>Reversing Concept</vt:lpstr>
      <vt:lpstr>Identify important part of program</vt:lpstr>
      <vt:lpstr>Backward tracking user data</vt:lpstr>
      <vt:lpstr>Forward tracking interesting API function</vt:lpstr>
      <vt:lpstr>Convert back to C code</vt:lpstr>
      <vt:lpstr>Summary</vt:lpstr>
      <vt:lpstr>Q&amp;A</vt:lpstr>
      <vt:lpstr>HITCON CTF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Intro. To Static Analysis</dc:title>
  <dc:creator>bletchley CK</dc:creator>
  <cp:lastModifiedBy>bletchley</cp:lastModifiedBy>
  <cp:revision>88</cp:revision>
  <dcterms:created xsi:type="dcterms:W3CDTF">2014-09-20T02:59:44Z</dcterms:created>
  <dcterms:modified xsi:type="dcterms:W3CDTF">2015-10-16T07:31:57Z</dcterms:modified>
</cp:coreProperties>
</file>