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87" r:id="rId3"/>
    <p:sldId id="257" r:id="rId4"/>
    <p:sldId id="288" r:id="rId5"/>
    <p:sldId id="313" r:id="rId6"/>
    <p:sldId id="307" r:id="rId7"/>
    <p:sldId id="289" r:id="rId8"/>
    <p:sldId id="311" r:id="rId9"/>
    <p:sldId id="312" r:id="rId10"/>
    <p:sldId id="304" r:id="rId11"/>
    <p:sldId id="319" r:id="rId12"/>
    <p:sldId id="318" r:id="rId13"/>
    <p:sldId id="314" r:id="rId14"/>
    <p:sldId id="315" r:id="rId15"/>
    <p:sldId id="316" r:id="rId16"/>
    <p:sldId id="294" r:id="rId17"/>
    <p:sldId id="322" r:id="rId18"/>
    <p:sldId id="295" r:id="rId19"/>
    <p:sldId id="321" r:id="rId20"/>
    <p:sldId id="296" r:id="rId21"/>
    <p:sldId id="320" r:id="rId22"/>
    <p:sldId id="298" r:id="rId23"/>
    <p:sldId id="323" r:id="rId24"/>
    <p:sldId id="259" r:id="rId25"/>
    <p:sldId id="310" r:id="rId2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33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B9E11-BE77-4B1B-B893-50068932E55B}" type="datetimeFigureOut">
              <a:rPr lang="zh-TW" altLang="en-US" smtClean="0"/>
              <a:t>2015/10/16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E63E4-D590-43D0-8E9F-F49506CCD0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496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B9E11-BE77-4B1B-B893-50068932E55B}" type="datetimeFigureOut">
              <a:rPr lang="zh-TW" altLang="en-US" smtClean="0"/>
              <a:t>2015/10/16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E63E4-D590-43D0-8E9F-F49506CCD0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823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B9E11-BE77-4B1B-B893-50068932E55B}" type="datetimeFigureOut">
              <a:rPr lang="zh-TW" altLang="en-US" smtClean="0"/>
              <a:t>2015/10/16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E63E4-D590-43D0-8E9F-F49506CCD0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932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B9E11-BE77-4B1B-B893-50068932E55B}" type="datetimeFigureOut">
              <a:rPr lang="zh-TW" altLang="en-US" smtClean="0"/>
              <a:t>2015/10/16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E63E4-D590-43D0-8E9F-F49506CCD0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5663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B9E11-BE77-4B1B-B893-50068932E55B}" type="datetimeFigureOut">
              <a:rPr lang="zh-TW" altLang="en-US" smtClean="0"/>
              <a:t>2015/10/16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E63E4-D590-43D0-8E9F-F49506CCD0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1992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B9E11-BE77-4B1B-B893-50068932E55B}" type="datetimeFigureOut">
              <a:rPr lang="zh-TW" altLang="en-US" smtClean="0"/>
              <a:t>2015/10/16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E63E4-D590-43D0-8E9F-F49506CCD0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7715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B9E11-BE77-4B1B-B893-50068932E55B}" type="datetimeFigureOut">
              <a:rPr lang="zh-TW" altLang="en-US" smtClean="0"/>
              <a:t>2015/10/16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E63E4-D590-43D0-8E9F-F49506CCD0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589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B9E11-BE77-4B1B-B893-50068932E55B}" type="datetimeFigureOut">
              <a:rPr lang="zh-TW" altLang="en-US" smtClean="0"/>
              <a:t>2015/10/16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E63E4-D590-43D0-8E9F-F49506CCD0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8262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B9E11-BE77-4B1B-B893-50068932E55B}" type="datetimeFigureOut">
              <a:rPr lang="zh-TW" altLang="en-US" smtClean="0"/>
              <a:t>2015/10/16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E63E4-D590-43D0-8E9F-F49506CCD0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5810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B9E11-BE77-4B1B-B893-50068932E55B}" type="datetimeFigureOut">
              <a:rPr lang="zh-TW" altLang="en-US" smtClean="0"/>
              <a:t>2015/10/16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E63E4-D590-43D0-8E9F-F49506CCD0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9553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B9E11-BE77-4B1B-B893-50068932E55B}" type="datetimeFigureOut">
              <a:rPr lang="zh-TW" altLang="en-US" smtClean="0"/>
              <a:t>2015/10/16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E63E4-D590-43D0-8E9F-F49506CCD0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571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DB9E11-BE77-4B1B-B893-50068932E55B}" type="datetimeFigureOut">
              <a:rPr lang="zh-TW" altLang="en-US" smtClean="0"/>
              <a:t>2015/10/16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0E63E4-D590-43D0-8E9F-F49506CCD0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97418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docs.cs.up.ac.za/programming/asm/derick_tut/syscalls.html" TargetMode="Externa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tudy-area.org/tips/vim/" TargetMode="External"/><Relationship Id="rId2" Type="http://schemas.openxmlformats.org/officeDocument/2006/relationships/hyperlink" Target="http://linux.vbird.org/linux_basic/0310vi.php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owerline/powerline" TargetMode="External"/><Relationship Id="rId2" Type="http://schemas.openxmlformats.org/officeDocument/2006/relationships/hyperlink" Target="https://github.com/VundleVim/Vundle.vim" TargetMode="Externa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png"/><Relationship Id="rId4" Type="http://schemas.openxmlformats.org/officeDocument/2006/relationships/hyperlink" Target="https://github.com/scrooloose/nerdtree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linux.vbird.org/linux_basic/0105computers.php" TargetMode="External"/><Relationship Id="rId2" Type="http://schemas.openxmlformats.org/officeDocument/2006/relationships/hyperlink" Target="http://teddy-chen-tw.blogspot.tw/2010/07/vmware-player-vs-virtualbox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books.com.tw/products/0010456858" TargetMode="External"/><Relationship Id="rId4" Type="http://schemas.openxmlformats.org/officeDocument/2006/relationships/hyperlink" Target="http://www.geeksforgeeks.org/memory-layout-of-c-program/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zh.wikipedia.org/wiki/X86" TargetMode="External"/><Relationship Id="rId2" Type="http://schemas.openxmlformats.org/officeDocument/2006/relationships/hyperlink" Target="https://en.wikipedia.org/wiki/Operating_system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nasa.cs.nctu.edu.tw/sa/2015/slides/IRC_tmux_screen.pdf" TargetMode="External"/><Relationship Id="rId4" Type="http://schemas.openxmlformats.org/officeDocument/2006/relationships/hyperlink" Target="https://zh.wikipedia.org/wiki/X86-64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Some tips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err="1" smtClean="0"/>
              <a:t>bananaapple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57697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i386 and amd64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通常我們會把 </a:t>
            </a:r>
            <a:r>
              <a:rPr lang="en-US" altLang="zh-TW" dirty="0" smtClean="0"/>
              <a:t>CPU</a:t>
            </a:r>
            <a:r>
              <a:rPr lang="zh-TW" altLang="en-US" dirty="0" smtClean="0"/>
              <a:t> 和指令集架構一起講</a:t>
            </a:r>
            <a:endParaRPr lang="en-US" altLang="zh-TW" dirty="0" smtClean="0"/>
          </a:p>
          <a:p>
            <a:r>
              <a:rPr lang="en-US" altLang="zh-TW" dirty="0" smtClean="0"/>
              <a:t>CPU </a:t>
            </a:r>
            <a:r>
              <a:rPr lang="zh-TW" altLang="en-US" dirty="0" smtClean="0"/>
              <a:t>分為 </a:t>
            </a:r>
            <a:r>
              <a:rPr lang="en-US" altLang="zh-TW" dirty="0" smtClean="0"/>
              <a:t>32</a:t>
            </a:r>
            <a:r>
              <a:rPr lang="zh-TW" altLang="en-US" dirty="0" smtClean="0"/>
              <a:t> </a:t>
            </a:r>
            <a:r>
              <a:rPr lang="en-US" altLang="zh-TW" dirty="0" smtClean="0"/>
              <a:t>bits </a:t>
            </a:r>
            <a:r>
              <a:rPr lang="zh-TW" altLang="en-US" dirty="0" smtClean="0"/>
              <a:t>和 </a:t>
            </a:r>
            <a:r>
              <a:rPr lang="en-US" altLang="zh-TW" dirty="0" smtClean="0"/>
              <a:t>64</a:t>
            </a:r>
            <a:r>
              <a:rPr lang="zh-TW" altLang="en-US" dirty="0" smtClean="0"/>
              <a:t> </a:t>
            </a:r>
            <a:r>
              <a:rPr lang="en-US" altLang="zh-TW" dirty="0" smtClean="0"/>
              <a:t>bits</a:t>
            </a:r>
          </a:p>
          <a:p>
            <a:r>
              <a:rPr lang="zh-TW" altLang="en-US" dirty="0" smtClean="0"/>
              <a:t>這裡的 </a:t>
            </a:r>
            <a:r>
              <a:rPr lang="en-US" altLang="zh-TW" dirty="0" smtClean="0"/>
              <a:t>32</a:t>
            </a:r>
            <a:r>
              <a:rPr lang="zh-TW" altLang="en-US" dirty="0" smtClean="0"/>
              <a:t> </a:t>
            </a:r>
            <a:r>
              <a:rPr lang="en-US" altLang="zh-TW" dirty="0" smtClean="0"/>
              <a:t>bits</a:t>
            </a:r>
            <a:r>
              <a:rPr lang="zh-TW" altLang="en-US" dirty="0" smtClean="0"/>
              <a:t> 和 </a:t>
            </a:r>
            <a:r>
              <a:rPr lang="en-US" altLang="zh-TW" dirty="0" smtClean="0"/>
              <a:t>64</a:t>
            </a:r>
            <a:r>
              <a:rPr lang="zh-TW" altLang="en-US" dirty="0" smtClean="0"/>
              <a:t> </a:t>
            </a:r>
            <a:r>
              <a:rPr lang="en-US" altLang="zh-TW" dirty="0" smtClean="0"/>
              <a:t>bits</a:t>
            </a:r>
            <a:r>
              <a:rPr lang="zh-TW" altLang="en-US" dirty="0" smtClean="0"/>
              <a:t> 指的是</a:t>
            </a:r>
            <a:r>
              <a:rPr lang="en-US" altLang="zh-TW" dirty="0" smtClean="0"/>
              <a:t>CPU registers</a:t>
            </a:r>
            <a:r>
              <a:rPr lang="zh-TW" altLang="en-US" dirty="0" smtClean="0"/>
              <a:t> 的大小</a:t>
            </a:r>
            <a:endParaRPr lang="en-US" altLang="zh-TW" dirty="0" smtClean="0"/>
          </a:p>
          <a:p>
            <a:r>
              <a:rPr lang="en-US" altLang="zh-TW" dirty="0" smtClean="0"/>
              <a:t>i386</a:t>
            </a:r>
            <a:r>
              <a:rPr lang="zh-TW" altLang="en-US" dirty="0" smtClean="0"/>
              <a:t> 是一個統稱代表所有 </a:t>
            </a:r>
            <a:r>
              <a:rPr lang="en-US" altLang="zh-TW" dirty="0" smtClean="0"/>
              <a:t>32</a:t>
            </a:r>
            <a:r>
              <a:rPr lang="zh-TW" altLang="en-US" dirty="0" smtClean="0"/>
              <a:t> </a:t>
            </a:r>
            <a:r>
              <a:rPr lang="en-US" altLang="zh-TW" dirty="0" smtClean="0"/>
              <a:t>bits</a:t>
            </a:r>
            <a:r>
              <a:rPr lang="zh-TW" altLang="en-US" dirty="0" smtClean="0"/>
              <a:t> 架構的 </a:t>
            </a:r>
            <a:r>
              <a:rPr lang="en-US" altLang="zh-TW" dirty="0" smtClean="0"/>
              <a:t>CPU</a:t>
            </a:r>
          </a:p>
          <a:p>
            <a:r>
              <a:rPr lang="en-US" altLang="zh-TW" dirty="0" smtClean="0"/>
              <a:t>IA-32</a:t>
            </a:r>
            <a:r>
              <a:rPr lang="zh-TW" altLang="en-US" dirty="0" smtClean="0"/>
              <a:t>的機器有</a:t>
            </a:r>
            <a:r>
              <a:rPr lang="en-US" altLang="zh-TW" dirty="0" smtClean="0"/>
              <a:t>i386</a:t>
            </a:r>
            <a:r>
              <a:rPr lang="zh-TW" altLang="en-US" dirty="0" smtClean="0"/>
              <a:t>、</a:t>
            </a:r>
            <a:r>
              <a:rPr lang="en-US" altLang="zh-TW" dirty="0" smtClean="0"/>
              <a:t>i486</a:t>
            </a:r>
            <a:r>
              <a:rPr lang="zh-TW" altLang="en-US" dirty="0" smtClean="0"/>
              <a:t>、</a:t>
            </a:r>
            <a:r>
              <a:rPr lang="en-US" altLang="zh-TW" dirty="0" smtClean="0"/>
              <a:t>i586</a:t>
            </a:r>
            <a:r>
              <a:rPr lang="zh-TW" altLang="en-US" dirty="0" smtClean="0"/>
              <a:t>、</a:t>
            </a:r>
            <a:r>
              <a:rPr lang="en-US" altLang="zh-TW" dirty="0" smtClean="0"/>
              <a:t>i686……</a:t>
            </a:r>
            <a:r>
              <a:rPr lang="zh-TW" altLang="en-US" dirty="0" smtClean="0"/>
              <a:t>也可以稱為 </a:t>
            </a:r>
            <a:r>
              <a:rPr lang="en-US" altLang="zh-TW" dirty="0" smtClean="0"/>
              <a:t>x86</a:t>
            </a:r>
          </a:p>
        </p:txBody>
      </p:sp>
      <p:pic>
        <p:nvPicPr>
          <p:cNvPr id="6" name="內容版面配置區 3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058194"/>
            <a:ext cx="5181600" cy="3886200"/>
          </a:xfrm>
        </p:spPr>
      </p:pic>
    </p:spTree>
    <p:extLst>
      <p:ext uri="{BB962C8B-B14F-4D97-AF65-F5344CB8AC3E}">
        <p14:creationId xmlns:p14="http://schemas.microsoft.com/office/powerpoint/2010/main" val="173557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i386 and amd64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amd64</a:t>
            </a:r>
            <a:r>
              <a:rPr lang="zh-TW" altLang="en-US" dirty="0" smtClean="0"/>
              <a:t>、</a:t>
            </a:r>
            <a:r>
              <a:rPr lang="en-US" altLang="zh-TW" dirty="0" smtClean="0"/>
              <a:t>x86-64</a:t>
            </a:r>
            <a:r>
              <a:rPr lang="zh-TW" altLang="en-US" dirty="0" smtClean="0"/>
              <a:t>、</a:t>
            </a:r>
            <a:r>
              <a:rPr lang="en-US" altLang="zh-TW" dirty="0" smtClean="0"/>
              <a:t>x64</a:t>
            </a:r>
            <a:r>
              <a:rPr lang="zh-TW" altLang="en-US" dirty="0" smtClean="0"/>
              <a:t>指的都是</a:t>
            </a:r>
            <a:r>
              <a:rPr lang="en-US" altLang="zh-TW" dirty="0" smtClean="0"/>
              <a:t>64 bits</a:t>
            </a:r>
            <a:r>
              <a:rPr lang="zh-TW" altLang="en-US" dirty="0" smtClean="0"/>
              <a:t>的指令集架構</a:t>
            </a:r>
            <a:endParaRPr lang="en-US" altLang="zh-TW" dirty="0" smtClean="0"/>
          </a:p>
          <a:p>
            <a:r>
              <a:rPr lang="en-US" altLang="zh-TW" dirty="0" smtClean="0"/>
              <a:t>amd64</a:t>
            </a:r>
            <a:r>
              <a:rPr lang="zh-TW" altLang="en-US" dirty="0" smtClean="0"/>
              <a:t> 是因為 </a:t>
            </a:r>
            <a:r>
              <a:rPr lang="en-US" altLang="zh-TW" dirty="0" err="1" smtClean="0"/>
              <a:t>amd</a:t>
            </a:r>
            <a:r>
              <a:rPr lang="zh-TW" altLang="en-US" dirty="0" smtClean="0"/>
              <a:t> 率先</a:t>
            </a:r>
            <a:r>
              <a:rPr lang="zh-TW" altLang="en-US" dirty="0" smtClean="0"/>
              <a:t>使用了 </a:t>
            </a:r>
            <a:r>
              <a:rPr lang="en-US" altLang="zh-TW" dirty="0" smtClean="0"/>
              <a:t>64</a:t>
            </a:r>
            <a:r>
              <a:rPr lang="zh-TW" altLang="en-US" dirty="0" smtClean="0"/>
              <a:t> </a:t>
            </a:r>
            <a:r>
              <a:rPr lang="en-US" altLang="zh-TW" dirty="0" smtClean="0"/>
              <a:t>bits</a:t>
            </a:r>
            <a:r>
              <a:rPr lang="zh-TW" altLang="en-US" dirty="0" smtClean="0"/>
              <a:t> 的</a:t>
            </a:r>
            <a:r>
              <a:rPr lang="zh-TW" altLang="en-US" dirty="0" smtClean="0"/>
              <a:t>技術</a:t>
            </a:r>
            <a:endParaRPr lang="en-US" altLang="zh-TW" dirty="0" smtClean="0"/>
          </a:p>
          <a:p>
            <a:r>
              <a:rPr lang="zh-TW" altLang="en-US" dirty="0" smtClean="0"/>
              <a:t>同樣的所有的 </a:t>
            </a:r>
            <a:r>
              <a:rPr lang="en-US" altLang="zh-TW" dirty="0" smtClean="0"/>
              <a:t>registers</a:t>
            </a:r>
            <a:r>
              <a:rPr lang="zh-TW" altLang="en-US" dirty="0" smtClean="0"/>
              <a:t> 都是 </a:t>
            </a:r>
            <a:r>
              <a:rPr lang="en-US" altLang="zh-TW" dirty="0" smtClean="0"/>
              <a:t>64 bits</a:t>
            </a:r>
          </a:p>
          <a:p>
            <a:r>
              <a:rPr lang="zh-TW" altLang="en-US" dirty="0" smtClean="0"/>
              <a:t>現在</a:t>
            </a:r>
            <a:r>
              <a:rPr lang="zh-TW" altLang="en-US" smtClean="0"/>
              <a:t>大多數電腦作業系統</a:t>
            </a:r>
            <a:r>
              <a:rPr lang="zh-TW" altLang="en-US" dirty="0" smtClean="0"/>
              <a:t>都使用 </a:t>
            </a:r>
            <a:r>
              <a:rPr lang="en-US" altLang="zh-TW" dirty="0" smtClean="0"/>
              <a:t>64 bits</a:t>
            </a:r>
            <a:endParaRPr lang="en-US" altLang="zh-TW" dirty="0" smtClean="0"/>
          </a:p>
        </p:txBody>
      </p:sp>
      <p:pic>
        <p:nvPicPr>
          <p:cNvPr id="8" name="內容版面配置區 7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167199"/>
            <a:ext cx="5181600" cy="3668190"/>
          </a:xfrm>
        </p:spPr>
      </p:pic>
    </p:spTree>
    <p:extLst>
      <p:ext uri="{BB962C8B-B14F-4D97-AF65-F5344CB8AC3E}">
        <p14:creationId xmlns:p14="http://schemas.microsoft.com/office/powerpoint/2010/main" val="3194588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i386 and amd64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altLang="zh-TW" dirty="0" smtClean="0"/>
              <a:t>Q&amp;A time</a:t>
            </a:r>
          </a:p>
          <a:p>
            <a:r>
              <a:rPr lang="zh-TW" altLang="en-US" dirty="0" smtClean="0"/>
              <a:t>要是在 </a:t>
            </a:r>
            <a:r>
              <a:rPr lang="en-US" altLang="zh-TW" dirty="0" smtClean="0"/>
              <a:t>32</a:t>
            </a:r>
            <a:r>
              <a:rPr lang="zh-TW" altLang="en-US" dirty="0" smtClean="0"/>
              <a:t> </a:t>
            </a:r>
            <a:r>
              <a:rPr lang="en-US" altLang="zh-TW" dirty="0" smtClean="0"/>
              <a:t>bits</a:t>
            </a:r>
            <a:r>
              <a:rPr lang="zh-TW" altLang="en-US" dirty="0" smtClean="0"/>
              <a:t> 的 </a:t>
            </a:r>
            <a:r>
              <a:rPr lang="en-US" altLang="zh-TW" dirty="0" smtClean="0"/>
              <a:t>CPU</a:t>
            </a:r>
            <a:r>
              <a:rPr lang="zh-TW" altLang="en-US" dirty="0" smtClean="0"/>
              <a:t> 上插超過 </a:t>
            </a:r>
            <a:r>
              <a:rPr lang="en-US" altLang="zh-TW" dirty="0" smtClean="0"/>
              <a:t>4GB</a:t>
            </a:r>
            <a:r>
              <a:rPr lang="zh-TW" altLang="en-US" dirty="0" smtClean="0"/>
              <a:t>的 </a:t>
            </a:r>
            <a:r>
              <a:rPr lang="en-US" altLang="zh-TW" dirty="0" smtClean="0"/>
              <a:t>RAM</a:t>
            </a:r>
            <a:r>
              <a:rPr lang="zh-TW" altLang="en-US" dirty="0" smtClean="0"/>
              <a:t> 會怎麼樣</a:t>
            </a:r>
            <a:r>
              <a:rPr lang="en-US" altLang="zh-TW" dirty="0" smtClean="0"/>
              <a:t>?</a:t>
            </a:r>
          </a:p>
          <a:p>
            <a:pPr marL="0" indent="0">
              <a:buNone/>
            </a:pPr>
            <a:r>
              <a:rPr lang="zh-TW" altLang="en-US" dirty="0" smtClean="0"/>
              <a:t>沒有功用因為 </a:t>
            </a:r>
            <a:r>
              <a:rPr lang="en-US" altLang="zh-TW" dirty="0" smtClean="0"/>
              <a:t>x86 </a:t>
            </a:r>
            <a:r>
              <a:rPr lang="zh-TW" altLang="en-US" dirty="0" smtClean="0"/>
              <a:t>的 </a:t>
            </a:r>
            <a:r>
              <a:rPr lang="en-US" altLang="zh-TW" dirty="0" smtClean="0"/>
              <a:t>CPU</a:t>
            </a:r>
            <a:r>
              <a:rPr lang="zh-TW" altLang="en-US" dirty="0" smtClean="0"/>
              <a:t> 只能定址到 </a:t>
            </a:r>
            <a:r>
              <a:rPr lang="en-US" altLang="zh-TW" dirty="0" smtClean="0"/>
              <a:t>2^32 </a:t>
            </a:r>
            <a:r>
              <a:rPr lang="zh-TW" altLang="en-US" dirty="0" smtClean="0"/>
              <a:t>的 </a:t>
            </a:r>
            <a:r>
              <a:rPr lang="en-US" altLang="zh-TW" dirty="0" smtClean="0"/>
              <a:t>memory</a:t>
            </a:r>
          </a:p>
          <a:p>
            <a:r>
              <a:rPr lang="en-US" altLang="zh-TW" dirty="0"/>
              <a:t>Program Files </a:t>
            </a:r>
            <a:r>
              <a:rPr lang="zh-TW" altLang="en-US" dirty="0" smtClean="0"/>
              <a:t>和 </a:t>
            </a:r>
            <a:r>
              <a:rPr lang="en-US" altLang="zh-TW" dirty="0" smtClean="0"/>
              <a:t>Program Files (x86)</a:t>
            </a:r>
            <a:r>
              <a:rPr lang="zh-TW" altLang="en-US" dirty="0" smtClean="0"/>
              <a:t> 資料夾有什麼差</a:t>
            </a:r>
            <a:r>
              <a:rPr lang="en-US" altLang="zh-TW" dirty="0" smtClean="0"/>
              <a:t>?</a:t>
            </a:r>
          </a:p>
          <a:p>
            <a:pPr marL="0" indent="0">
              <a:buNone/>
            </a:pPr>
            <a:r>
              <a:rPr lang="zh-TW" altLang="en-US" dirty="0" smtClean="0"/>
              <a:t>因為 </a:t>
            </a:r>
            <a:r>
              <a:rPr lang="en-US" altLang="zh-TW" dirty="0" smtClean="0"/>
              <a:t>x64</a:t>
            </a:r>
            <a:r>
              <a:rPr lang="zh-TW" altLang="en-US" dirty="0" smtClean="0"/>
              <a:t> 的 </a:t>
            </a:r>
            <a:r>
              <a:rPr lang="en-US" altLang="zh-TW" dirty="0" smtClean="0"/>
              <a:t>CPU</a:t>
            </a:r>
            <a:r>
              <a:rPr lang="zh-TW" altLang="en-US" dirty="0" smtClean="0"/>
              <a:t> 也可以執行 </a:t>
            </a:r>
            <a:r>
              <a:rPr lang="en-US" altLang="zh-TW" dirty="0" smtClean="0"/>
              <a:t>32</a:t>
            </a:r>
            <a:r>
              <a:rPr lang="zh-TW" altLang="en-US" dirty="0" smtClean="0"/>
              <a:t> </a:t>
            </a:r>
            <a:r>
              <a:rPr lang="en-US" altLang="zh-TW" dirty="0" smtClean="0"/>
              <a:t>bits</a:t>
            </a:r>
            <a:r>
              <a:rPr lang="zh-TW" altLang="en-US" dirty="0" smtClean="0"/>
              <a:t> 的程式，所以會把 </a:t>
            </a:r>
            <a:r>
              <a:rPr lang="en-US" altLang="zh-TW" dirty="0" smtClean="0"/>
              <a:t>x86</a:t>
            </a:r>
            <a:r>
              <a:rPr lang="zh-TW" altLang="en-US" dirty="0" smtClean="0"/>
              <a:t> 的程式安裝在這個資料夾裡</a:t>
            </a:r>
            <a:endParaRPr lang="en-US" altLang="zh-TW" dirty="0" smtClean="0"/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64735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OS</a:t>
            </a:r>
            <a:endParaRPr lang="en-US" alt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7573097" cy="4351338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一</a:t>
            </a:r>
            <a:r>
              <a:rPr lang="zh-TW" altLang="en-US" dirty="0"/>
              <a:t>支</a:t>
            </a:r>
            <a:r>
              <a:rPr lang="zh-TW" altLang="en-US" dirty="0" smtClean="0"/>
              <a:t>長</a:t>
            </a:r>
            <a:r>
              <a:rPr lang="zh-TW" altLang="en-US" dirty="0"/>
              <a:t>駐</a:t>
            </a:r>
            <a:r>
              <a:rPr lang="zh-TW" altLang="en-US" dirty="0" smtClean="0"/>
              <a:t>在記憶體中的程式</a:t>
            </a:r>
            <a:endParaRPr lang="en-US" altLang="zh-TW" dirty="0" smtClean="0"/>
          </a:p>
          <a:p>
            <a:r>
              <a:rPr lang="zh-TW" altLang="en-US" dirty="0" smtClean="0"/>
              <a:t>扮演硬體與軟體間的橋梁</a:t>
            </a:r>
            <a:endParaRPr lang="en-US" altLang="zh-TW" dirty="0" smtClean="0"/>
          </a:p>
          <a:p>
            <a:r>
              <a:rPr lang="zh-TW" altLang="en-US" dirty="0" smtClean="0"/>
              <a:t>有效率地規劃並使用硬體資源</a:t>
            </a:r>
            <a:endParaRPr lang="en-US" altLang="zh-TW" dirty="0" smtClean="0"/>
          </a:p>
          <a:p>
            <a:r>
              <a:rPr lang="zh-TW" altLang="en-US" dirty="0" smtClean="0"/>
              <a:t>提供 </a:t>
            </a:r>
            <a:r>
              <a:rPr lang="en-US" altLang="zh-TW" dirty="0" smtClean="0"/>
              <a:t>API</a:t>
            </a:r>
            <a:r>
              <a:rPr lang="zh-TW" altLang="en-US" dirty="0" smtClean="0"/>
              <a:t> 給 </a:t>
            </a:r>
            <a:r>
              <a:rPr lang="en-US" altLang="zh-TW" dirty="0" smtClean="0"/>
              <a:t>program</a:t>
            </a:r>
            <a:r>
              <a:rPr lang="zh-TW" altLang="en-US" dirty="0" smtClean="0"/>
              <a:t> 來存取硬體資源</a:t>
            </a:r>
            <a:endParaRPr lang="en-US" altLang="zh-TW" dirty="0" smtClean="0"/>
          </a:p>
          <a:p>
            <a:r>
              <a:rPr lang="en-US" altLang="zh-TW" dirty="0" smtClean="0"/>
              <a:t>Linux System call</a:t>
            </a:r>
          </a:p>
          <a:p>
            <a:pPr marL="0" indent="0">
              <a:buNone/>
            </a:pPr>
            <a:r>
              <a:rPr lang="en-US" altLang="zh-TW" dirty="0">
                <a:hlinkClick r:id="rId2"/>
              </a:rPr>
              <a:t>http://</a:t>
            </a:r>
            <a:r>
              <a:rPr lang="en-US" altLang="zh-TW" dirty="0" smtClean="0">
                <a:hlinkClick r:id="rId2"/>
              </a:rPr>
              <a:t>docs.cs.up.ac.za/programming/asm/derick_tut/syscalls.html</a:t>
            </a:r>
            <a:r>
              <a:rPr lang="en-US" altLang="zh-TW" dirty="0" smtClean="0"/>
              <a:t> </a:t>
            </a:r>
          </a:p>
          <a:p>
            <a:r>
              <a:rPr lang="zh-TW" altLang="en-US" dirty="0" smtClean="0"/>
              <a:t>分成兩種 </a:t>
            </a:r>
            <a:r>
              <a:rPr lang="en-US" altLang="zh-TW" dirty="0" smtClean="0"/>
              <a:t>Mode</a:t>
            </a:r>
            <a:r>
              <a:rPr lang="zh-TW" altLang="en-US" dirty="0" smtClean="0"/>
              <a:t> </a:t>
            </a:r>
            <a:r>
              <a:rPr lang="en-US" altLang="zh-TW" dirty="0" smtClean="0"/>
              <a:t>( Kernel Mode and User Mode )</a:t>
            </a:r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1297" y="1825626"/>
            <a:ext cx="2942503" cy="4351338"/>
          </a:xfrm>
        </p:spPr>
      </p:pic>
    </p:spTree>
    <p:extLst>
      <p:ext uri="{BB962C8B-B14F-4D97-AF65-F5344CB8AC3E}">
        <p14:creationId xmlns:p14="http://schemas.microsoft.com/office/powerpoint/2010/main" val="139361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OS</a:t>
            </a:r>
            <a:endParaRPr lang="en-US" altLang="zh-TW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0004" y="1825625"/>
            <a:ext cx="5091991" cy="4351338"/>
          </a:xfrm>
        </p:spPr>
      </p:pic>
    </p:spTree>
    <p:extLst>
      <p:ext uri="{BB962C8B-B14F-4D97-AF65-F5344CB8AC3E}">
        <p14:creationId xmlns:p14="http://schemas.microsoft.com/office/powerpoint/2010/main" val="173902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OS</a:t>
            </a:r>
            <a:endParaRPr lang="en-US" altLang="zh-TW" dirty="0"/>
          </a:p>
        </p:txBody>
      </p:sp>
      <p:sp>
        <p:nvSpPr>
          <p:cNvPr id="5" name="內容版面配置區 4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812177" cy="4351338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實際上只有</a:t>
            </a:r>
            <a:r>
              <a:rPr lang="zh-TW" altLang="en-US" dirty="0"/>
              <a:t>使</a:t>
            </a:r>
            <a:r>
              <a:rPr lang="zh-TW" altLang="en-US" dirty="0" smtClean="0"/>
              <a:t>用 </a:t>
            </a:r>
            <a:r>
              <a:rPr lang="en-US" altLang="zh-TW" dirty="0"/>
              <a:t>Ring 0 ( User Mode </a:t>
            </a:r>
            <a:r>
              <a:rPr lang="en-US" altLang="zh-TW" dirty="0" smtClean="0"/>
              <a:t>)</a:t>
            </a:r>
            <a:r>
              <a:rPr lang="zh-TW" altLang="en-US" dirty="0" smtClean="0"/>
              <a:t> 和 </a:t>
            </a:r>
            <a:r>
              <a:rPr lang="en-US" altLang="zh-TW" dirty="0" smtClean="0"/>
              <a:t>Ring 3 ( Kernel Mode ) </a:t>
            </a:r>
          </a:p>
          <a:p>
            <a:r>
              <a:rPr lang="en-US" altLang="zh-TW" dirty="0" smtClean="0"/>
              <a:t>Kernel</a:t>
            </a:r>
            <a:r>
              <a:rPr lang="zh-TW" altLang="en-US" dirty="0" smtClean="0"/>
              <a:t> </a:t>
            </a:r>
            <a:r>
              <a:rPr lang="en-US" altLang="zh-TW" dirty="0" smtClean="0"/>
              <a:t>Mode</a:t>
            </a:r>
          </a:p>
          <a:p>
            <a:pPr marL="0" indent="0">
              <a:buNone/>
            </a:pPr>
            <a:r>
              <a:rPr lang="zh-TW" altLang="en-US" dirty="0" smtClean="0"/>
              <a:t>所有指令都可以執行</a:t>
            </a:r>
            <a:endParaRPr lang="en-US" altLang="zh-TW" dirty="0" smtClean="0"/>
          </a:p>
          <a:p>
            <a:r>
              <a:rPr lang="en-US" altLang="zh-TW" dirty="0" smtClean="0"/>
              <a:t>User Mode</a:t>
            </a:r>
          </a:p>
          <a:p>
            <a:pPr marL="0" indent="0">
              <a:buNone/>
            </a:pPr>
            <a:r>
              <a:rPr lang="zh-TW" altLang="en-US" dirty="0" smtClean="0"/>
              <a:t>只能執行一些有限的指令，可</a:t>
            </a:r>
            <a:r>
              <a:rPr lang="zh-TW" altLang="en-US" dirty="0"/>
              <a:t>以</a:t>
            </a:r>
            <a:r>
              <a:rPr lang="zh-TW" altLang="en-US" dirty="0" smtClean="0"/>
              <a:t>透過 </a:t>
            </a:r>
            <a:r>
              <a:rPr lang="en-US" altLang="zh-TW" dirty="0" smtClean="0"/>
              <a:t>Interrupt</a:t>
            </a:r>
            <a:r>
              <a:rPr lang="zh-TW" altLang="en-US" dirty="0" smtClean="0"/>
              <a:t> 來切換到 </a:t>
            </a:r>
            <a:r>
              <a:rPr lang="en-US" altLang="zh-TW" dirty="0" smtClean="0"/>
              <a:t>Kernel Mode</a:t>
            </a:r>
          </a:p>
        </p:txBody>
      </p:sp>
      <p:pic>
        <p:nvPicPr>
          <p:cNvPr id="9" name="內容版面配置區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0275" y="1825623"/>
            <a:ext cx="6043526" cy="4351339"/>
          </a:xfrm>
        </p:spPr>
      </p:pic>
    </p:spTree>
    <p:extLst>
      <p:ext uri="{BB962C8B-B14F-4D97-AF65-F5344CB8AC3E}">
        <p14:creationId xmlns:p14="http://schemas.microsoft.com/office/powerpoint/2010/main" val="1309775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Vim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Command-line based text editor</a:t>
            </a:r>
          </a:p>
          <a:p>
            <a:r>
              <a:rPr lang="en-US" altLang="zh-TW" dirty="0" smtClean="0"/>
              <a:t>open</a:t>
            </a:r>
            <a:r>
              <a:rPr lang="zh-TW" altLang="en-US" dirty="0" smtClean="0"/>
              <a:t> </a:t>
            </a:r>
            <a:r>
              <a:rPr lang="en-US" altLang="zh-TW" dirty="0" smtClean="0"/>
              <a:t>terminal type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vimtutor</a:t>
            </a:r>
            <a:endParaRPr lang="en-US" altLang="zh-TW" dirty="0" smtClean="0"/>
          </a:p>
          <a:p>
            <a:r>
              <a:rPr lang="zh-TW" altLang="en-US" dirty="0" smtClean="0"/>
              <a:t>教學部分請各位自行參考</a:t>
            </a:r>
            <a:endParaRPr lang="en-US" altLang="zh-TW" dirty="0" smtClean="0"/>
          </a:p>
          <a:p>
            <a:r>
              <a:rPr lang="en-US" altLang="zh-TW" dirty="0" err="1" smtClean="0"/>
              <a:t>Vbird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>
                <a:hlinkClick r:id="rId2"/>
              </a:rPr>
              <a:t>http://</a:t>
            </a:r>
            <a:r>
              <a:rPr lang="en-US" altLang="zh-TW" dirty="0" smtClean="0">
                <a:hlinkClick r:id="rId2"/>
              </a:rPr>
              <a:t>linux.vbird.org/linux_basic/0310vi.php</a:t>
            </a:r>
            <a:r>
              <a:rPr lang="zh-TW" altLang="en-US" dirty="0" smtClean="0"/>
              <a:t> </a:t>
            </a:r>
            <a:endParaRPr lang="en-US" altLang="zh-TW" dirty="0" smtClean="0"/>
          </a:p>
          <a:p>
            <a:r>
              <a:rPr lang="en-US" altLang="zh-TW" dirty="0" smtClean="0"/>
              <a:t>Study Area</a:t>
            </a:r>
          </a:p>
          <a:p>
            <a:pPr marL="0" indent="0">
              <a:buNone/>
            </a:pPr>
            <a:r>
              <a:rPr lang="en-US" altLang="zh-TW" dirty="0">
                <a:hlinkClick r:id="rId3"/>
              </a:rPr>
              <a:t>http://www.study-area.org/tips/vim</a:t>
            </a:r>
            <a:r>
              <a:rPr lang="en-US" altLang="zh-TW" dirty="0" smtClean="0">
                <a:hlinkClick r:id="rId3"/>
              </a:rPr>
              <a:t>/</a:t>
            </a:r>
            <a:r>
              <a:rPr lang="en-US" altLang="zh-TW" dirty="0" smtClean="0"/>
              <a:t>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38749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Vim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3031" y="1825625"/>
            <a:ext cx="7385938" cy="4351338"/>
          </a:xfrm>
        </p:spPr>
      </p:pic>
    </p:spTree>
    <p:extLst>
      <p:ext uri="{BB962C8B-B14F-4D97-AF65-F5344CB8AC3E}">
        <p14:creationId xmlns:p14="http://schemas.microsoft.com/office/powerpoint/2010/main" val="2397809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Vim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altLang="zh-TW" dirty="0" err="1" smtClean="0"/>
              <a:t>Vundle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>
                <a:hlinkClick r:id="rId2"/>
              </a:rPr>
              <a:t>https</a:t>
            </a:r>
            <a:r>
              <a:rPr lang="en-US" altLang="zh-TW" dirty="0">
                <a:hlinkClick r:id="rId2"/>
              </a:rPr>
              <a:t>://</a:t>
            </a:r>
            <a:r>
              <a:rPr lang="en-US" altLang="zh-TW" dirty="0" smtClean="0">
                <a:hlinkClick r:id="rId2"/>
              </a:rPr>
              <a:t>github.com/VundleVim/Vundle.vim</a:t>
            </a:r>
            <a:r>
              <a:rPr lang="en-US" altLang="zh-TW" dirty="0" smtClean="0"/>
              <a:t> </a:t>
            </a:r>
          </a:p>
          <a:p>
            <a:r>
              <a:rPr lang="en-US" altLang="zh-TW" dirty="0" smtClean="0"/>
              <a:t>Powerline</a:t>
            </a:r>
          </a:p>
          <a:p>
            <a:pPr marL="0" indent="0">
              <a:buNone/>
            </a:pPr>
            <a:r>
              <a:rPr lang="en-US" altLang="zh-TW" dirty="0">
                <a:hlinkClick r:id="rId3"/>
              </a:rPr>
              <a:t>https://</a:t>
            </a:r>
            <a:r>
              <a:rPr lang="en-US" altLang="zh-TW" dirty="0" smtClean="0">
                <a:hlinkClick r:id="rId3"/>
              </a:rPr>
              <a:t>github.com/powerline/powerline</a:t>
            </a:r>
            <a:r>
              <a:rPr lang="en-US" altLang="zh-TW" dirty="0" smtClean="0"/>
              <a:t> </a:t>
            </a:r>
          </a:p>
          <a:p>
            <a:r>
              <a:rPr lang="en-US" altLang="zh-TW" dirty="0" smtClean="0"/>
              <a:t>NERD-tree</a:t>
            </a:r>
          </a:p>
          <a:p>
            <a:pPr marL="0" indent="0">
              <a:buNone/>
            </a:pPr>
            <a:r>
              <a:rPr lang="en-US" altLang="zh-TW" dirty="0">
                <a:hlinkClick r:id="rId4"/>
              </a:rPr>
              <a:t>https://</a:t>
            </a:r>
            <a:r>
              <a:rPr lang="en-US" altLang="zh-TW" dirty="0" smtClean="0">
                <a:hlinkClick r:id="rId4"/>
              </a:rPr>
              <a:t>github.com/scrooloose/nerdtree</a:t>
            </a:r>
            <a:r>
              <a:rPr lang="en-US" altLang="zh-TW" dirty="0" smtClean="0"/>
              <a:t> </a:t>
            </a:r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sz="half" idx="2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1733" y="1825625"/>
            <a:ext cx="5082534" cy="4351338"/>
          </a:xfrm>
        </p:spPr>
      </p:pic>
    </p:spTree>
    <p:extLst>
      <p:ext uri="{BB962C8B-B14F-4D97-AF65-F5344CB8AC3E}">
        <p14:creationId xmlns:p14="http://schemas.microsoft.com/office/powerpoint/2010/main" val="1646762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Screen and </a:t>
            </a:r>
            <a:r>
              <a:rPr lang="en-US" altLang="zh-TW" dirty="0" err="1"/>
              <a:t>Tmux</a:t>
            </a:r>
            <a:endParaRPr lang="en-US" altLang="zh-TW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不想開太多 </a:t>
            </a:r>
            <a:r>
              <a:rPr lang="en-US" altLang="zh-TW" dirty="0" smtClean="0"/>
              <a:t>Terminal?</a:t>
            </a:r>
          </a:p>
          <a:p>
            <a:r>
              <a:rPr lang="zh-TW" altLang="en-US" dirty="0" smtClean="0"/>
              <a:t>想回到上次的工作階段</a:t>
            </a:r>
            <a:r>
              <a:rPr lang="en-US" altLang="zh-TW" dirty="0" smtClean="0"/>
              <a:t>?</a:t>
            </a:r>
          </a:p>
          <a:p>
            <a:r>
              <a:rPr lang="en-US" altLang="zh-TW" dirty="0" smtClean="0"/>
              <a:t>Keep online</a:t>
            </a:r>
          </a:p>
          <a:p>
            <a:r>
              <a:rPr lang="zh-TW" altLang="en-US" dirty="0" smtClean="0"/>
              <a:t>既然 </a:t>
            </a:r>
            <a:r>
              <a:rPr lang="en-US" altLang="zh-TW" dirty="0" err="1" smtClean="0"/>
              <a:t>Tmux</a:t>
            </a:r>
            <a:r>
              <a:rPr lang="en-US" altLang="zh-TW" dirty="0" smtClean="0"/>
              <a:t> </a:t>
            </a:r>
            <a:r>
              <a:rPr lang="zh-TW" altLang="en-US" dirty="0" smtClean="0"/>
              <a:t>比較新我們就學 </a:t>
            </a:r>
            <a:r>
              <a:rPr lang="en-US" altLang="zh-TW" dirty="0" err="1" smtClean="0"/>
              <a:t>Tmux</a:t>
            </a:r>
            <a:r>
              <a:rPr lang="en-US" altLang="zh-TW" dirty="0" smtClean="0"/>
              <a:t> </a:t>
            </a:r>
            <a:r>
              <a:rPr lang="zh-TW" altLang="en-US" dirty="0" smtClean="0"/>
              <a:t>吧</a:t>
            </a:r>
            <a:r>
              <a:rPr lang="en-US" altLang="zh-TW" dirty="0" smtClean="0"/>
              <a:t>!!!</a:t>
            </a:r>
          </a:p>
          <a:p>
            <a:r>
              <a:rPr lang="en-US" altLang="zh-TW" dirty="0" err="1"/>
              <a:t>Debian</a:t>
            </a:r>
            <a:r>
              <a:rPr lang="en-US" altLang="zh-TW" dirty="0"/>
              <a:t> GNU / Linux</a:t>
            </a:r>
          </a:p>
          <a:p>
            <a:pPr marL="0" indent="0">
              <a:buNone/>
            </a:pPr>
            <a:r>
              <a:rPr lang="en-US" altLang="zh-TW" dirty="0" smtClean="0"/>
              <a:t>apt-get </a:t>
            </a:r>
            <a:r>
              <a:rPr lang="en-US" altLang="zh-TW" dirty="0"/>
              <a:t>install </a:t>
            </a:r>
            <a:r>
              <a:rPr lang="en-US" altLang="zh-TW" dirty="0" err="1"/>
              <a:t>tmux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62314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Who am I?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TW" dirty="0"/>
              <a:t>ID : </a:t>
            </a:r>
            <a:r>
              <a:rPr lang="en-US" altLang="zh-TW" dirty="0" err="1"/>
              <a:t>bananaapple</a:t>
            </a:r>
            <a:endParaRPr lang="en-US" altLang="zh-TW" dirty="0"/>
          </a:p>
          <a:p>
            <a:r>
              <a:rPr lang="zh-TW" altLang="en-US" dirty="0"/>
              <a:t>學校科系 </a:t>
            </a:r>
            <a:r>
              <a:rPr lang="en-US" altLang="zh-TW" dirty="0"/>
              <a:t>:</a:t>
            </a:r>
            <a:r>
              <a:rPr lang="zh-TW" altLang="en-US" dirty="0"/>
              <a:t> 交通大學資工系</a:t>
            </a:r>
            <a:endParaRPr lang="en-US" altLang="zh-TW" dirty="0"/>
          </a:p>
          <a:p>
            <a:r>
              <a:rPr lang="zh-TW" altLang="en-US" dirty="0"/>
              <a:t>年級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zh-TW" altLang="en-US" dirty="0" smtClean="0"/>
              <a:t>大</a:t>
            </a:r>
            <a:r>
              <a:rPr lang="zh-TW" altLang="en-US" dirty="0"/>
              <a:t>四</a:t>
            </a:r>
            <a:endParaRPr lang="en-US" altLang="zh-TW" dirty="0"/>
          </a:p>
          <a:p>
            <a:r>
              <a:rPr lang="zh-TW" altLang="en-US" dirty="0"/>
              <a:t>目前為 </a:t>
            </a:r>
            <a:r>
              <a:rPr lang="en-US" altLang="zh-TW" dirty="0" err="1"/>
              <a:t>Bamboofox</a:t>
            </a:r>
            <a:r>
              <a:rPr lang="zh-TW" altLang="en-US" dirty="0"/>
              <a:t> 中的一</a:t>
            </a:r>
            <a:r>
              <a:rPr lang="zh-TW" altLang="en-US" dirty="0" smtClean="0"/>
              <a:t>員</a:t>
            </a:r>
            <a:endParaRPr lang="en-US" altLang="zh-TW" dirty="0" smtClean="0"/>
          </a:p>
          <a:p>
            <a:r>
              <a:rPr lang="zh-TW" altLang="en-US" smtClean="0"/>
              <a:t>學習資安約一年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580592"/>
            <a:ext cx="5181600" cy="2815646"/>
          </a:xfrm>
        </p:spPr>
      </p:pic>
    </p:spTree>
    <p:extLst>
      <p:ext uri="{BB962C8B-B14F-4D97-AF65-F5344CB8AC3E}">
        <p14:creationId xmlns:p14="http://schemas.microsoft.com/office/powerpoint/2010/main" val="3978159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Screen and </a:t>
            </a:r>
            <a:r>
              <a:rPr lang="en-US" altLang="zh-TW" dirty="0" err="1"/>
              <a:t>Tmux</a:t>
            </a:r>
            <a:endParaRPr lang="en-US" altLang="zh-TW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1505" y="1825625"/>
            <a:ext cx="9128989" cy="4351338"/>
          </a:xfrm>
        </p:spPr>
      </p:pic>
    </p:spTree>
    <p:extLst>
      <p:ext uri="{BB962C8B-B14F-4D97-AF65-F5344CB8AC3E}">
        <p14:creationId xmlns:p14="http://schemas.microsoft.com/office/powerpoint/2010/main" val="1962656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Screen and </a:t>
            </a:r>
            <a:r>
              <a:rPr lang="en-US" altLang="zh-TW" dirty="0" err="1"/>
              <a:t>Tmux</a:t>
            </a:r>
            <a:endParaRPr lang="en-US" alt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err="1" smtClean="0"/>
              <a:t>Ctrl+b</a:t>
            </a:r>
            <a:r>
              <a:rPr lang="zh-TW" altLang="en-US" dirty="0" smtClean="0"/>
              <a:t> 組合鍵 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Ctrl </a:t>
            </a:r>
            <a:r>
              <a:rPr lang="zh-TW" altLang="en-US" dirty="0" smtClean="0"/>
              <a:t>按住不放再按</a:t>
            </a:r>
            <a:r>
              <a:rPr lang="en-US" altLang="zh-TW" dirty="0" smtClean="0"/>
              <a:t>b</a:t>
            </a:r>
          </a:p>
          <a:p>
            <a:r>
              <a:rPr lang="en-US" altLang="zh-TW" dirty="0" err="1" smtClean="0"/>
              <a:t>Ctrl+b</a:t>
            </a:r>
            <a:r>
              <a:rPr lang="en-US" altLang="zh-TW" dirty="0" smtClean="0"/>
              <a:t> c : </a:t>
            </a:r>
            <a:r>
              <a:rPr lang="zh-TW" altLang="en-US" dirty="0" smtClean="0"/>
              <a:t>建立新的視窗</a:t>
            </a:r>
            <a:endParaRPr lang="en-US" altLang="zh-TW" dirty="0"/>
          </a:p>
          <a:p>
            <a:r>
              <a:rPr lang="en-US" altLang="zh-TW" dirty="0" err="1"/>
              <a:t>Ctrl+b</a:t>
            </a:r>
            <a:r>
              <a:rPr lang="en-US" altLang="zh-TW" dirty="0"/>
              <a:t> &amp;</a:t>
            </a:r>
            <a:r>
              <a:rPr lang="zh-TW" altLang="en-US" dirty="0"/>
              <a:t> </a:t>
            </a:r>
            <a:r>
              <a:rPr lang="en-US" altLang="zh-TW" dirty="0"/>
              <a:t>:</a:t>
            </a:r>
            <a:r>
              <a:rPr lang="zh-TW" altLang="en-US" dirty="0"/>
              <a:t> 刪除目前的</a:t>
            </a:r>
            <a:r>
              <a:rPr lang="zh-TW" altLang="en-US" dirty="0" smtClean="0"/>
              <a:t>視窗</a:t>
            </a:r>
            <a:endParaRPr lang="en-US" altLang="zh-TW" dirty="0"/>
          </a:p>
          <a:p>
            <a:r>
              <a:rPr lang="en-US" altLang="zh-TW" dirty="0" err="1"/>
              <a:t>Ctrl+b</a:t>
            </a:r>
            <a:r>
              <a:rPr lang="en-US" altLang="zh-TW" dirty="0"/>
              <a:t> </a:t>
            </a:r>
            <a:r>
              <a:rPr lang="en-US" altLang="zh-TW" dirty="0" smtClean="0"/>
              <a:t>n : </a:t>
            </a:r>
            <a:r>
              <a:rPr lang="zh-TW" altLang="en-US" dirty="0" smtClean="0"/>
              <a:t>切換到下一個視窗</a:t>
            </a:r>
            <a:endParaRPr lang="en-US" altLang="zh-TW" dirty="0"/>
          </a:p>
          <a:p>
            <a:r>
              <a:rPr lang="en-US" altLang="zh-TW" dirty="0" err="1"/>
              <a:t>Ctrl+b</a:t>
            </a:r>
            <a:r>
              <a:rPr lang="en-US" altLang="zh-TW" dirty="0"/>
              <a:t> </a:t>
            </a:r>
            <a:r>
              <a:rPr lang="en-US" altLang="zh-TW" dirty="0" smtClean="0"/>
              <a:t>p :</a:t>
            </a:r>
            <a:r>
              <a:rPr lang="zh-TW" altLang="en-US" dirty="0" smtClean="0"/>
              <a:t> 切換到上一個視窗</a:t>
            </a:r>
            <a:endParaRPr lang="en-US" altLang="zh-TW" dirty="0" smtClean="0"/>
          </a:p>
          <a:p>
            <a:r>
              <a:rPr lang="en-US" altLang="zh-TW" dirty="0" err="1" smtClean="0"/>
              <a:t>Ctrl+b</a:t>
            </a:r>
            <a:r>
              <a:rPr lang="en-US" altLang="zh-TW" dirty="0" smtClean="0"/>
              <a:t> d : detach </a:t>
            </a:r>
            <a:r>
              <a:rPr lang="zh-TW" altLang="en-US" dirty="0" smtClean="0"/>
              <a:t>目前的 </a:t>
            </a:r>
            <a:r>
              <a:rPr lang="en-US" altLang="zh-TW" dirty="0" smtClean="0"/>
              <a:t>session</a:t>
            </a:r>
          </a:p>
          <a:p>
            <a:r>
              <a:rPr lang="en-US" altLang="zh-TW" dirty="0" err="1" smtClean="0"/>
              <a:t>Ctrl+b</a:t>
            </a:r>
            <a:r>
              <a:rPr lang="en-US" altLang="zh-TW" dirty="0" smtClean="0"/>
              <a:t> attach : </a:t>
            </a:r>
            <a:r>
              <a:rPr lang="zh-TW" altLang="en-US" dirty="0" smtClean="0"/>
              <a:t>回到上次 </a:t>
            </a:r>
            <a:r>
              <a:rPr lang="en-US" altLang="zh-TW" dirty="0" smtClean="0"/>
              <a:t>detach</a:t>
            </a:r>
            <a:r>
              <a:rPr lang="zh-TW" altLang="en-US" dirty="0" smtClean="0"/>
              <a:t> 的 </a:t>
            </a:r>
            <a:r>
              <a:rPr lang="en-US" altLang="zh-TW" dirty="0" smtClean="0"/>
              <a:t>session</a:t>
            </a:r>
            <a:endParaRPr lang="en-US" altLang="zh-TW" dirty="0"/>
          </a:p>
          <a:p>
            <a:r>
              <a:rPr lang="en-US" altLang="zh-TW" dirty="0" err="1"/>
              <a:t>Ctrl+b</a:t>
            </a:r>
            <a:r>
              <a:rPr lang="en-US" altLang="zh-TW" dirty="0"/>
              <a:t> </a:t>
            </a:r>
            <a:r>
              <a:rPr lang="en-US" altLang="zh-TW" dirty="0" smtClean="0"/>
              <a:t>%</a:t>
            </a:r>
            <a:r>
              <a:rPr lang="zh-TW" altLang="en-US" dirty="0" smtClean="0"/>
              <a:t> </a:t>
            </a:r>
            <a:r>
              <a:rPr lang="en-US" altLang="zh-TW" dirty="0" smtClean="0"/>
              <a:t>: </a:t>
            </a:r>
            <a:r>
              <a:rPr lang="zh-TW" altLang="en-US" dirty="0" smtClean="0"/>
              <a:t>左右分割兩個視窗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774992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Fast tips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能不要碰</a:t>
            </a:r>
            <a:r>
              <a:rPr lang="zh-TW" altLang="en-US" dirty="0"/>
              <a:t>滑鼠</a:t>
            </a:r>
            <a:r>
              <a:rPr lang="zh-TW" altLang="en-US" dirty="0" smtClean="0"/>
              <a:t>盡量不要碰</a:t>
            </a:r>
            <a:endParaRPr lang="en-US" altLang="zh-TW" dirty="0" smtClean="0"/>
          </a:p>
          <a:p>
            <a:r>
              <a:rPr lang="en-US" altLang="zh-TW" dirty="0" smtClean="0"/>
              <a:t>Bash</a:t>
            </a:r>
            <a:r>
              <a:rPr lang="zh-TW" altLang="en-US" dirty="0" smtClean="0"/>
              <a:t> 快捷鍵像是 </a:t>
            </a:r>
            <a:r>
              <a:rPr lang="en-US" altLang="zh-TW" dirty="0" err="1" smtClean="0"/>
              <a:t>Ctrl+a</a:t>
            </a:r>
            <a:r>
              <a:rPr lang="zh-TW" altLang="en-US" dirty="0" smtClean="0"/>
              <a:t>可以跳到行首</a:t>
            </a:r>
            <a:endParaRPr lang="en-US" altLang="zh-TW" dirty="0" smtClean="0"/>
          </a:p>
          <a:p>
            <a:r>
              <a:rPr lang="zh-TW" altLang="en-US" dirty="0" smtClean="0"/>
              <a:t>熟悉</a:t>
            </a:r>
            <a:r>
              <a:rPr lang="zh-TW" altLang="en-US" dirty="0"/>
              <a:t> </a:t>
            </a:r>
            <a:r>
              <a:rPr lang="en-US" altLang="zh-TW" dirty="0" smtClean="0"/>
              <a:t>vim </a:t>
            </a:r>
            <a:r>
              <a:rPr lang="zh-TW" altLang="en-US" dirty="0" smtClean="0"/>
              <a:t>裡面的 </a:t>
            </a:r>
            <a:r>
              <a:rPr lang="en-US" altLang="zh-TW" dirty="0" smtClean="0"/>
              <a:t>Mode</a:t>
            </a:r>
            <a:r>
              <a:rPr lang="zh-TW" altLang="en-US" dirty="0" smtClean="0"/>
              <a:t> 切換和快捷鍵使用</a:t>
            </a:r>
            <a:endParaRPr lang="en-US" altLang="zh-TW" dirty="0" smtClean="0"/>
          </a:p>
          <a:p>
            <a:r>
              <a:rPr lang="zh-TW" altLang="en-US" dirty="0" smtClean="0"/>
              <a:t>熟悉 </a:t>
            </a:r>
            <a:r>
              <a:rPr lang="en-US" altLang="zh-TW" dirty="0" err="1" smtClean="0"/>
              <a:t>nc</a:t>
            </a:r>
            <a:r>
              <a:rPr lang="zh-TW" altLang="en-US" dirty="0" smtClean="0"/>
              <a:t>、</a:t>
            </a:r>
            <a:r>
              <a:rPr lang="en-US" altLang="zh-TW" dirty="0" err="1" smtClean="0"/>
              <a:t>wget</a:t>
            </a:r>
            <a:r>
              <a:rPr lang="zh-TW" altLang="en-US" dirty="0" smtClean="0"/>
              <a:t>、</a:t>
            </a:r>
            <a:r>
              <a:rPr lang="en-US" altLang="zh-TW" dirty="0" smtClean="0"/>
              <a:t>cat</a:t>
            </a:r>
            <a:r>
              <a:rPr lang="zh-TW" altLang="en-US" dirty="0" smtClean="0"/>
              <a:t>、</a:t>
            </a:r>
            <a:r>
              <a:rPr lang="en-US" altLang="zh-TW" dirty="0" smtClean="0"/>
              <a:t>echo……</a:t>
            </a:r>
            <a:r>
              <a:rPr lang="zh-TW" altLang="en-US" dirty="0" smtClean="0"/>
              <a:t>指令</a:t>
            </a:r>
            <a:endParaRPr lang="en-US" altLang="zh-TW" dirty="0" smtClean="0"/>
          </a:p>
          <a:p>
            <a:r>
              <a:rPr lang="zh-TW" altLang="en-US" dirty="0" smtClean="0"/>
              <a:t>有現成的工具就用現成的，不要重複去寫需要的功能</a:t>
            </a:r>
            <a:endParaRPr lang="en-US" altLang="zh-TW" dirty="0" smtClean="0"/>
          </a:p>
          <a:p>
            <a:r>
              <a:rPr lang="zh-TW" altLang="en-US" dirty="0" smtClean="0"/>
              <a:t>請盡量保持手型像是下一張投影片這樣</a:t>
            </a:r>
            <a:endParaRPr lang="en-US" altLang="zh-TW" dirty="0" smtClean="0"/>
          </a:p>
          <a:p>
            <a:r>
              <a:rPr lang="zh-TW" altLang="en-US" dirty="0" smtClean="0"/>
              <a:t>左手食指放在 </a:t>
            </a:r>
            <a:r>
              <a:rPr lang="en-US" altLang="zh-TW" dirty="0" smtClean="0"/>
              <a:t>f</a:t>
            </a:r>
            <a:r>
              <a:rPr lang="zh-TW" altLang="en-US" dirty="0" smtClean="0"/>
              <a:t> 右手食指放在 </a:t>
            </a:r>
            <a:r>
              <a:rPr lang="en-US" altLang="zh-TW" dirty="0" smtClean="0"/>
              <a:t>j</a:t>
            </a:r>
            <a:r>
              <a:rPr lang="zh-TW" altLang="en-US" dirty="0" smtClean="0"/>
              <a:t> 上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387814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Fast tips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3351" y="1690688"/>
            <a:ext cx="9725297" cy="4833178"/>
          </a:xfrm>
        </p:spPr>
      </p:pic>
    </p:spTree>
    <p:extLst>
      <p:ext uri="{BB962C8B-B14F-4D97-AF65-F5344CB8AC3E}">
        <p14:creationId xmlns:p14="http://schemas.microsoft.com/office/powerpoint/2010/main" val="59012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Reference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VMWare Player vs. </a:t>
            </a:r>
            <a:r>
              <a:rPr lang="en-US" altLang="zh-TW" dirty="0" err="1" smtClean="0"/>
              <a:t>VirtualBox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>
                <a:hlinkClick r:id="rId2"/>
              </a:rPr>
              <a:t>http://teddy-chen-tw.blogspot.tw/2010/07/vmware-player-vs-virtualbox.html</a:t>
            </a:r>
            <a:r>
              <a:rPr lang="zh-TW" altLang="en-US" dirty="0" smtClean="0"/>
              <a:t> </a:t>
            </a:r>
            <a:endParaRPr lang="en-US" altLang="zh-TW" dirty="0" smtClean="0"/>
          </a:p>
          <a:p>
            <a:r>
              <a:rPr lang="en-US" altLang="zh-TW" dirty="0" err="1" smtClean="0"/>
              <a:t>Vbird</a:t>
            </a:r>
            <a:r>
              <a:rPr lang="zh-TW" altLang="en-US" dirty="0"/>
              <a:t>鳥哥私房菜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>
                <a:hlinkClick r:id="rId3"/>
              </a:rPr>
              <a:t>http://</a:t>
            </a:r>
            <a:r>
              <a:rPr lang="en-US" altLang="zh-TW" dirty="0" smtClean="0">
                <a:hlinkClick r:id="rId3"/>
              </a:rPr>
              <a:t>linux.vbird.org/linux_basic/0105computers.php</a:t>
            </a:r>
            <a:endParaRPr lang="en-US" altLang="zh-TW" dirty="0" smtClean="0"/>
          </a:p>
          <a:p>
            <a:r>
              <a:rPr lang="en-US" altLang="zh-TW" dirty="0" smtClean="0"/>
              <a:t>Memory layout of c program</a:t>
            </a:r>
          </a:p>
          <a:p>
            <a:pPr marL="0" indent="0">
              <a:buNone/>
            </a:pPr>
            <a:r>
              <a:rPr lang="en-US" altLang="zh-TW" dirty="0">
                <a:hlinkClick r:id="rId4"/>
              </a:rPr>
              <a:t>http://www.geeksforgeeks.org/memory-layout-of-c-program</a:t>
            </a:r>
            <a:r>
              <a:rPr lang="en-US" altLang="zh-TW" dirty="0" smtClean="0">
                <a:hlinkClick r:id="rId4"/>
              </a:rPr>
              <a:t>/</a:t>
            </a:r>
            <a:endParaRPr lang="en-US" altLang="zh-TW" dirty="0" smtClean="0"/>
          </a:p>
          <a:p>
            <a:r>
              <a:rPr lang="zh-TW" altLang="en-US" dirty="0" smtClean="0"/>
              <a:t>程式</a:t>
            </a:r>
            <a:r>
              <a:rPr lang="zh-TW" altLang="en-US" dirty="0"/>
              <a:t>設計師的自我修養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>
                <a:hlinkClick r:id="rId5"/>
              </a:rPr>
              <a:t>http://www.books.com.tw/products/0010456858</a:t>
            </a:r>
            <a:r>
              <a:rPr lang="zh-TW" altLang="en-US" dirty="0"/>
              <a:t> </a:t>
            </a: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48250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Reference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Wiki </a:t>
            </a:r>
            <a:r>
              <a:rPr lang="en-US" altLang="zh-TW" dirty="0" err="1" smtClean="0"/>
              <a:t>os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>
                <a:hlinkClick r:id="rId2"/>
              </a:rPr>
              <a:t>https://en.wikipedia.org/wiki/Operating_system</a:t>
            </a:r>
            <a:r>
              <a:rPr lang="en-US" altLang="zh-TW" dirty="0"/>
              <a:t>   </a:t>
            </a:r>
          </a:p>
          <a:p>
            <a:r>
              <a:rPr lang="en-US" altLang="zh-TW" dirty="0" smtClean="0"/>
              <a:t>Wiki</a:t>
            </a:r>
            <a:r>
              <a:rPr lang="zh-TW" altLang="en-US" dirty="0" smtClean="0"/>
              <a:t> </a:t>
            </a:r>
            <a:r>
              <a:rPr lang="en-US" altLang="zh-TW" dirty="0" smtClean="0"/>
              <a:t>x86</a:t>
            </a:r>
          </a:p>
          <a:p>
            <a:pPr marL="0" indent="0">
              <a:buNone/>
            </a:pPr>
            <a:r>
              <a:rPr lang="en-US" altLang="zh-TW" dirty="0">
                <a:hlinkClick r:id="rId3"/>
              </a:rPr>
              <a:t>https://</a:t>
            </a:r>
            <a:r>
              <a:rPr lang="en-US" altLang="zh-TW" dirty="0" smtClean="0">
                <a:hlinkClick r:id="rId3"/>
              </a:rPr>
              <a:t>zh.wikipedia.org/wiki/X86</a:t>
            </a:r>
            <a:r>
              <a:rPr lang="zh-TW" altLang="en-US" dirty="0" smtClean="0"/>
              <a:t> </a:t>
            </a:r>
            <a:endParaRPr lang="en-US" altLang="zh-TW" dirty="0"/>
          </a:p>
          <a:p>
            <a:r>
              <a:rPr lang="en-US" altLang="zh-TW" dirty="0" smtClean="0"/>
              <a:t>Wiki x86-64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>
                <a:hlinkClick r:id="rId4"/>
              </a:rPr>
              <a:t>https://</a:t>
            </a:r>
            <a:r>
              <a:rPr lang="en-US" altLang="zh-TW" dirty="0" smtClean="0">
                <a:hlinkClick r:id="rId4"/>
              </a:rPr>
              <a:t>zh.wikipedia.org/wiki/X86-64</a:t>
            </a:r>
            <a:endParaRPr lang="en-US" altLang="zh-TW" dirty="0" smtClean="0"/>
          </a:p>
          <a:p>
            <a:r>
              <a:rPr lang="en-US" altLang="zh-TW" dirty="0" smtClean="0"/>
              <a:t>Screen and </a:t>
            </a:r>
            <a:r>
              <a:rPr lang="en-US" altLang="zh-TW" dirty="0" err="1" smtClean="0"/>
              <a:t>Tmux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>
                <a:hlinkClick r:id="rId5"/>
              </a:rPr>
              <a:t>https</a:t>
            </a:r>
            <a:r>
              <a:rPr lang="en-US" altLang="zh-TW" dirty="0">
                <a:hlinkClick r:id="rId5"/>
              </a:rPr>
              <a:t>://</a:t>
            </a:r>
            <a:r>
              <a:rPr lang="en-US" altLang="zh-TW" dirty="0" smtClean="0">
                <a:hlinkClick r:id="rId5"/>
              </a:rPr>
              <a:t>nasa.cs.nctu.edu.tw/sa/2015/slides/IRC_tmux_screen.pdf</a:t>
            </a:r>
            <a:r>
              <a:rPr lang="en-US" altLang="zh-TW" dirty="0" smtClean="0"/>
              <a:t> </a:t>
            </a: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95388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 smtClean="0"/>
              <a:t>作業</a:t>
            </a:r>
            <a:r>
              <a:rPr lang="zh-TW" altLang="en-US" dirty="0"/>
              <a:t>系統</a:t>
            </a:r>
            <a:r>
              <a:rPr lang="zh-TW" altLang="en-US" dirty="0" smtClean="0"/>
              <a:t>選擇</a:t>
            </a:r>
            <a:endParaRPr lang="en-US" altLang="zh-TW" dirty="0" smtClean="0"/>
          </a:p>
          <a:p>
            <a:r>
              <a:rPr lang="en-US" altLang="zh-TW" dirty="0" smtClean="0"/>
              <a:t>Virtual Box</a:t>
            </a:r>
            <a:r>
              <a:rPr lang="zh-TW" altLang="en-US" dirty="0" smtClean="0"/>
              <a:t> </a:t>
            </a:r>
            <a:r>
              <a:rPr lang="en-US" altLang="zh-TW" dirty="0" smtClean="0"/>
              <a:t>VMware Player</a:t>
            </a:r>
          </a:p>
          <a:p>
            <a:r>
              <a:rPr lang="zh-TW" altLang="en-US" dirty="0"/>
              <a:t>電腦</a:t>
            </a:r>
            <a:r>
              <a:rPr lang="zh-TW" altLang="en-US" dirty="0" smtClean="0"/>
              <a:t>架構</a:t>
            </a:r>
            <a:endParaRPr lang="en-US" altLang="zh-TW" dirty="0" smtClean="0"/>
          </a:p>
          <a:p>
            <a:r>
              <a:rPr lang="en-US" altLang="zh-TW" dirty="0" smtClean="0"/>
              <a:t>RAM</a:t>
            </a:r>
          </a:p>
          <a:p>
            <a:r>
              <a:rPr lang="en-US" altLang="zh-TW" dirty="0" smtClean="0"/>
              <a:t>OS</a:t>
            </a:r>
          </a:p>
          <a:p>
            <a:r>
              <a:rPr lang="en-US" altLang="zh-TW" dirty="0" smtClean="0"/>
              <a:t>i386 and amd64</a:t>
            </a:r>
          </a:p>
          <a:p>
            <a:r>
              <a:rPr lang="en-US" altLang="zh-TW" dirty="0" smtClean="0"/>
              <a:t>Vim</a:t>
            </a:r>
          </a:p>
          <a:p>
            <a:r>
              <a:rPr lang="en-US" altLang="zh-TW" dirty="0" err="1" smtClean="0"/>
              <a:t>Tmux</a:t>
            </a:r>
            <a:endParaRPr lang="en-US" altLang="zh-TW" dirty="0" smtClean="0"/>
          </a:p>
          <a:p>
            <a:r>
              <a:rPr lang="en-US" altLang="zh-TW" dirty="0" smtClean="0"/>
              <a:t>Fast tips</a:t>
            </a:r>
          </a:p>
        </p:txBody>
      </p:sp>
    </p:spTree>
    <p:extLst>
      <p:ext uri="{BB962C8B-B14F-4D97-AF65-F5344CB8AC3E}">
        <p14:creationId xmlns:p14="http://schemas.microsoft.com/office/powerpoint/2010/main" val="2939046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作業系統選擇</a:t>
            </a:r>
            <a:endParaRPr lang="en-US" alt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沒有最好的作業系統</a:t>
            </a:r>
            <a:endParaRPr lang="en-US" altLang="zh-TW" dirty="0" smtClean="0"/>
          </a:p>
          <a:p>
            <a:r>
              <a:rPr lang="zh-TW" altLang="en-US" dirty="0" smtClean="0"/>
              <a:t>選擇自己最熟悉、用起來最順手的</a:t>
            </a:r>
            <a:endParaRPr lang="en-US" altLang="zh-TW" dirty="0" smtClean="0"/>
          </a:p>
          <a:p>
            <a:r>
              <a:rPr lang="zh-TW" altLang="en-US" dirty="0" smtClean="0"/>
              <a:t>個人偏愛使用 </a:t>
            </a:r>
            <a:r>
              <a:rPr lang="en-US" altLang="zh-TW" dirty="0" smtClean="0"/>
              <a:t>Windows </a:t>
            </a:r>
            <a:r>
              <a:rPr lang="zh-TW" altLang="en-US" dirty="0" smtClean="0"/>
              <a:t>搭配虛擬機 </a:t>
            </a:r>
            <a:r>
              <a:rPr lang="en-US" altLang="zh-TW" dirty="0" smtClean="0"/>
              <a:t>Linux</a:t>
            </a:r>
          </a:p>
          <a:p>
            <a:r>
              <a:rPr lang="en-US" altLang="zh-TW" dirty="0" smtClean="0"/>
              <a:t>Windows </a:t>
            </a:r>
            <a:r>
              <a:rPr lang="zh-TW" altLang="en-US" dirty="0" smtClean="0"/>
              <a:t>小算盤 </a:t>
            </a:r>
            <a:r>
              <a:rPr lang="en-US" altLang="zh-TW" dirty="0" smtClean="0"/>
              <a:t>(</a:t>
            </a:r>
            <a:r>
              <a:rPr lang="zh-TW" altLang="en-US" dirty="0" smtClean="0"/>
              <a:t> 程式設計師模式 </a:t>
            </a:r>
            <a:r>
              <a:rPr lang="en-US" altLang="zh-TW" dirty="0" smtClean="0"/>
              <a:t>)</a:t>
            </a:r>
          </a:p>
          <a:p>
            <a:r>
              <a:rPr lang="en-US" altLang="zh-TW" dirty="0" smtClean="0"/>
              <a:t>Putty </a:t>
            </a:r>
            <a:r>
              <a:rPr lang="zh-TW" altLang="en-US" dirty="0" smtClean="0"/>
              <a:t>或 </a:t>
            </a:r>
            <a:r>
              <a:rPr lang="en-US" altLang="zh-TW" dirty="0" smtClean="0"/>
              <a:t>Cygwin</a:t>
            </a:r>
          </a:p>
          <a:p>
            <a:r>
              <a:rPr lang="zh-TW" altLang="en-US" dirty="0" smtClean="0"/>
              <a:t>虛擬機請務必安裝 </a:t>
            </a:r>
            <a:r>
              <a:rPr lang="en-US" altLang="zh-TW" dirty="0" smtClean="0"/>
              <a:t>Guest Addition</a:t>
            </a:r>
          </a:p>
          <a:p>
            <a:r>
              <a:rPr lang="zh-TW" altLang="en-US" dirty="0" smtClean="0"/>
              <a:t>才可以方便地使用共用剪貼簿和複製貼上</a:t>
            </a:r>
            <a:endParaRPr lang="en-US" altLang="zh-TW" dirty="0" smtClean="0"/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066724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作業系統選擇</a:t>
            </a:r>
            <a:endParaRPr lang="en-US" altLang="zh-TW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1297135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Virtual Box</a:t>
            </a:r>
            <a:r>
              <a:rPr lang="zh-TW" altLang="en-US" dirty="0"/>
              <a:t> </a:t>
            </a:r>
            <a:r>
              <a:rPr lang="en-US" altLang="zh-TW" dirty="0"/>
              <a:t>VMware Player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TW" dirty="0" err="1"/>
              <a:t>Vmware</a:t>
            </a:r>
            <a:r>
              <a:rPr lang="en-US" altLang="zh-TW" dirty="0"/>
              <a:t> </a:t>
            </a:r>
            <a:r>
              <a:rPr lang="en-US" altLang="zh-TW" dirty="0" smtClean="0"/>
              <a:t>Player</a:t>
            </a:r>
          </a:p>
          <a:p>
            <a:r>
              <a:rPr lang="zh-TW" altLang="en-US" dirty="0" smtClean="0"/>
              <a:t>支援</a:t>
            </a:r>
            <a:r>
              <a:rPr lang="en-US" altLang="zh-TW" dirty="0" smtClean="0"/>
              <a:t>Windows</a:t>
            </a:r>
            <a:r>
              <a:rPr lang="zh-TW" altLang="en-US" dirty="0" smtClean="0"/>
              <a:t>、</a:t>
            </a:r>
            <a:r>
              <a:rPr lang="en-US" altLang="zh-TW" dirty="0" smtClean="0"/>
              <a:t>Linux</a:t>
            </a:r>
          </a:p>
          <a:p>
            <a:r>
              <a:rPr lang="zh-TW" altLang="en-US" dirty="0" smtClean="0"/>
              <a:t>有方便的自動安裝</a:t>
            </a:r>
            <a:r>
              <a:rPr lang="en-US" altLang="zh-TW" dirty="0" smtClean="0"/>
              <a:t>(</a:t>
            </a:r>
            <a:r>
              <a:rPr lang="zh-TW" altLang="en-US" dirty="0" smtClean="0"/>
              <a:t>設定好帳號和密碼後幫你灌系統，目前</a:t>
            </a:r>
            <a:r>
              <a:rPr lang="zh-TW" altLang="en-US" dirty="0"/>
              <a:t>有</a:t>
            </a:r>
            <a:r>
              <a:rPr lang="en-US" altLang="zh-TW" dirty="0" smtClean="0"/>
              <a:t>Ubuntu</a:t>
            </a:r>
            <a:r>
              <a:rPr lang="zh-TW" altLang="en-US" dirty="0" smtClean="0"/>
              <a:t> </a:t>
            </a:r>
            <a:r>
              <a:rPr lang="en-US" altLang="zh-TW" dirty="0" smtClean="0"/>
              <a:t>Kali</a:t>
            </a:r>
            <a:r>
              <a:rPr lang="zh-TW" altLang="en-US" dirty="0" smtClean="0"/>
              <a:t>還沒有</a:t>
            </a:r>
            <a:r>
              <a:rPr lang="en-US" altLang="zh-TW" dirty="0" smtClean="0"/>
              <a:t>)</a:t>
            </a:r>
          </a:p>
          <a:p>
            <a:r>
              <a:rPr lang="zh-TW" altLang="en-US" dirty="0" smtClean="0"/>
              <a:t>使用 </a:t>
            </a:r>
            <a:r>
              <a:rPr lang="en-US" altLang="zh-TW" dirty="0" err="1" smtClean="0"/>
              <a:t>Ctrl+Alt</a:t>
            </a:r>
            <a:r>
              <a:rPr lang="en-US" altLang="zh-TW" dirty="0" smtClean="0"/>
              <a:t> </a:t>
            </a:r>
            <a:r>
              <a:rPr lang="zh-TW" altLang="en-US" dirty="0" smtClean="0"/>
              <a:t>來切換</a:t>
            </a:r>
            <a:endParaRPr lang="en-US" altLang="zh-TW" dirty="0" smtClean="0"/>
          </a:p>
          <a:p>
            <a:r>
              <a:rPr lang="zh-TW" altLang="en-US" dirty="0" smtClean="0"/>
              <a:t>個人推薦使用 </a:t>
            </a:r>
            <a:r>
              <a:rPr lang="en-US" altLang="zh-TW" dirty="0" err="1" smtClean="0"/>
              <a:t>Vmware</a:t>
            </a:r>
            <a:endParaRPr lang="en-US" altLang="zh-TW" dirty="0" smtClean="0"/>
          </a:p>
        </p:txBody>
      </p:sp>
      <p:sp>
        <p:nvSpPr>
          <p:cNvPr id="5" name="內容版面配置區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TW" dirty="0" smtClean="0"/>
              <a:t>Virtual </a:t>
            </a:r>
            <a:r>
              <a:rPr lang="en-US" altLang="zh-TW" dirty="0"/>
              <a:t>Box	</a:t>
            </a:r>
            <a:endParaRPr lang="en-US" altLang="zh-TW" dirty="0" smtClean="0"/>
          </a:p>
          <a:p>
            <a:r>
              <a:rPr lang="zh-TW" altLang="en-US" dirty="0" smtClean="0"/>
              <a:t>支援</a:t>
            </a:r>
            <a:r>
              <a:rPr lang="en-US" altLang="zh-TW" dirty="0" smtClean="0"/>
              <a:t>Windows</a:t>
            </a:r>
            <a:r>
              <a:rPr lang="zh-TW" altLang="en-US" dirty="0" smtClean="0"/>
              <a:t>、</a:t>
            </a:r>
            <a:r>
              <a:rPr lang="en-US" altLang="zh-TW" dirty="0" smtClean="0"/>
              <a:t>Linux</a:t>
            </a:r>
            <a:r>
              <a:rPr lang="zh-TW" altLang="en-US" dirty="0" smtClean="0"/>
              <a:t>、</a:t>
            </a:r>
            <a:r>
              <a:rPr lang="en-US" altLang="zh-TW" dirty="0" smtClean="0"/>
              <a:t>OS</a:t>
            </a:r>
            <a:r>
              <a:rPr lang="zh-TW" altLang="en-US" dirty="0" smtClean="0"/>
              <a:t> </a:t>
            </a:r>
            <a:r>
              <a:rPr lang="en-US" altLang="zh-TW" dirty="0" smtClean="0"/>
              <a:t>X</a:t>
            </a:r>
          </a:p>
          <a:p>
            <a:r>
              <a:rPr lang="en-US" altLang="zh-TW" dirty="0" smtClean="0"/>
              <a:t>Virtual Box 5.0</a:t>
            </a:r>
            <a:r>
              <a:rPr lang="zh-TW" altLang="en-US" dirty="0" smtClean="0"/>
              <a:t>出來後</a:t>
            </a:r>
            <a:endParaRPr lang="en-US" altLang="zh-TW" dirty="0" smtClean="0"/>
          </a:p>
          <a:p>
            <a:r>
              <a:rPr lang="zh-TW" altLang="en-US" dirty="0" smtClean="0"/>
              <a:t>把原本 </a:t>
            </a:r>
            <a:r>
              <a:rPr lang="en-US" altLang="zh-TW" dirty="0" err="1" smtClean="0"/>
              <a:t>Vmware</a:t>
            </a:r>
            <a:r>
              <a:rPr lang="en-US" altLang="zh-TW" dirty="0" smtClean="0"/>
              <a:t> </a:t>
            </a:r>
            <a:r>
              <a:rPr lang="zh-TW" altLang="en-US" dirty="0" smtClean="0"/>
              <a:t>有的 </a:t>
            </a:r>
            <a:r>
              <a:rPr lang="en-US" altLang="zh-TW" dirty="0" smtClean="0"/>
              <a:t>drag and paste…..</a:t>
            </a:r>
            <a:r>
              <a:rPr lang="zh-TW" altLang="en-US" dirty="0" smtClean="0"/>
              <a:t>都做出來了</a:t>
            </a:r>
            <a:endParaRPr lang="en-US" altLang="zh-TW" dirty="0" smtClean="0"/>
          </a:p>
          <a:p>
            <a:r>
              <a:rPr lang="zh-TW" altLang="en-US" dirty="0" smtClean="0"/>
              <a:t>基本上和現在的</a:t>
            </a:r>
            <a:r>
              <a:rPr lang="en-US" altLang="zh-TW" dirty="0" err="1" smtClean="0"/>
              <a:t>Vmware</a:t>
            </a:r>
            <a:r>
              <a:rPr lang="zh-TW" altLang="en-US" dirty="0" smtClean="0"/>
              <a:t>沒什麼差異</a:t>
            </a:r>
            <a:endParaRPr lang="en-US" altLang="zh-TW" dirty="0" smtClean="0"/>
          </a:p>
          <a:p>
            <a:r>
              <a:rPr lang="zh-TW" altLang="en-US" dirty="0" smtClean="0"/>
              <a:t>使用</a:t>
            </a:r>
            <a:r>
              <a:rPr lang="en-US" altLang="zh-TW" dirty="0" smtClean="0"/>
              <a:t>Ctrl</a:t>
            </a:r>
            <a:r>
              <a:rPr lang="zh-TW" altLang="en-US" dirty="0" smtClean="0"/>
              <a:t>來切換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229245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/>
              <a:t>電腦架構</a:t>
            </a:r>
            <a:endParaRPr lang="en-US" alt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先來講講電腦架構吧</a:t>
            </a:r>
            <a:endParaRPr lang="en-US" altLang="zh-TW" dirty="0" smtClean="0"/>
          </a:p>
          <a:p>
            <a:r>
              <a:rPr lang="zh-TW" altLang="en-US" dirty="0" smtClean="0"/>
              <a:t>輸入單元 </a:t>
            </a:r>
            <a:r>
              <a:rPr lang="en-US" altLang="zh-TW" dirty="0" smtClean="0"/>
              <a:t>:</a:t>
            </a:r>
            <a:r>
              <a:rPr lang="zh-TW" altLang="en-US" dirty="0" smtClean="0"/>
              <a:t> 滑鼠、鍵盤</a:t>
            </a:r>
            <a:r>
              <a:rPr lang="en-US" altLang="zh-TW" dirty="0" smtClean="0"/>
              <a:t>……</a:t>
            </a:r>
            <a:r>
              <a:rPr lang="zh-TW" altLang="en-US" dirty="0" smtClean="0"/>
              <a:t>任何能讓你傳送訊息的元件</a:t>
            </a:r>
            <a:endParaRPr lang="en-US" altLang="zh-TW" dirty="0" smtClean="0"/>
          </a:p>
          <a:p>
            <a:r>
              <a:rPr lang="zh-TW" altLang="en-US" dirty="0" smtClean="0"/>
              <a:t>輸出單元 </a:t>
            </a:r>
            <a:r>
              <a:rPr lang="en-US" altLang="zh-TW" dirty="0" smtClean="0"/>
              <a:t>:</a:t>
            </a:r>
            <a:r>
              <a:rPr lang="zh-TW" altLang="en-US" dirty="0" smtClean="0"/>
              <a:t> 螢幕、音響、印表機</a:t>
            </a:r>
            <a:r>
              <a:rPr lang="en-US" altLang="zh-TW" dirty="0" smtClean="0"/>
              <a:t>……</a:t>
            </a:r>
          </a:p>
          <a:p>
            <a:r>
              <a:rPr lang="zh-TW" altLang="en-US" dirty="0" smtClean="0"/>
              <a:t>主記憶體就是我們常說的</a:t>
            </a:r>
            <a:r>
              <a:rPr lang="en-US" altLang="zh-TW" dirty="0" smtClean="0"/>
              <a:t>RAM</a:t>
            </a:r>
          </a:p>
          <a:p>
            <a:r>
              <a:rPr lang="en-US" altLang="zh-TW" dirty="0" smtClean="0"/>
              <a:t>CPU</a:t>
            </a:r>
            <a:r>
              <a:rPr lang="zh-TW" altLang="en-US" dirty="0" smtClean="0"/>
              <a:t>就是整個電腦的核心</a:t>
            </a:r>
            <a:endParaRPr lang="en-US" altLang="zh-TW" dirty="0" smtClean="0"/>
          </a:p>
          <a:p>
            <a:r>
              <a:rPr lang="zh-TW" altLang="en-US" dirty="0" smtClean="0"/>
              <a:t>所有的運算都在</a:t>
            </a:r>
            <a:r>
              <a:rPr lang="en-US" altLang="zh-TW" dirty="0" smtClean="0"/>
              <a:t>CPU</a:t>
            </a:r>
            <a:r>
              <a:rPr lang="zh-TW" altLang="en-US" dirty="0" smtClean="0"/>
              <a:t>進行</a:t>
            </a:r>
            <a:endParaRPr lang="en-US" altLang="zh-TW" dirty="0" smtClean="0"/>
          </a:p>
          <a:p>
            <a:r>
              <a:rPr lang="zh-TW" altLang="en-US" dirty="0" smtClean="0"/>
              <a:t>外部儲存裝置 </a:t>
            </a:r>
            <a:r>
              <a:rPr lang="en-US" altLang="zh-TW" dirty="0" smtClean="0"/>
              <a:t>:</a:t>
            </a:r>
            <a:r>
              <a:rPr lang="zh-TW" altLang="en-US" dirty="0" smtClean="0"/>
              <a:t> 硬碟、隨身碟</a:t>
            </a:r>
            <a:endParaRPr lang="en-US" altLang="zh-TW" dirty="0" smtClean="0"/>
          </a:p>
          <a:p>
            <a:endParaRPr lang="en-US" altLang="zh-TW" dirty="0" smtClean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1" y="1825625"/>
            <a:ext cx="5334000" cy="3216687"/>
          </a:xfrm>
        </p:spPr>
      </p:pic>
    </p:spTree>
    <p:extLst>
      <p:ext uri="{BB962C8B-B14F-4D97-AF65-F5344CB8AC3E}">
        <p14:creationId xmlns:p14="http://schemas.microsoft.com/office/powerpoint/2010/main" val="3836892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RAM</a:t>
            </a:r>
            <a:endParaRPr lang="en-US" alt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 smtClean="0"/>
              <a:t>現在我們能看到的 </a:t>
            </a:r>
            <a:r>
              <a:rPr lang="en-US" altLang="zh-TW" dirty="0" smtClean="0"/>
              <a:t>memory address </a:t>
            </a:r>
            <a:r>
              <a:rPr lang="zh-TW" altLang="en-US" dirty="0" smtClean="0"/>
              <a:t>都稱作 </a:t>
            </a:r>
            <a:r>
              <a:rPr lang="en-US" altLang="zh-TW" dirty="0" smtClean="0"/>
              <a:t>Virtual Address</a:t>
            </a:r>
          </a:p>
          <a:p>
            <a:r>
              <a:rPr lang="zh-TW" altLang="en-US" dirty="0" smtClean="0"/>
              <a:t>可以達到 </a:t>
            </a:r>
            <a:r>
              <a:rPr lang="en-US" altLang="zh-TW" dirty="0" smtClean="0"/>
              <a:t>memory </a:t>
            </a:r>
            <a:r>
              <a:rPr lang="zh-TW" altLang="en-US" dirty="0" smtClean="0"/>
              <a:t>隔離</a:t>
            </a:r>
            <a:endParaRPr lang="en-US" altLang="zh-TW" dirty="0" smtClean="0"/>
          </a:p>
          <a:p>
            <a:r>
              <a:rPr lang="zh-TW" altLang="en-US" dirty="0" smtClean="0"/>
              <a:t>避免存取到其他</a:t>
            </a:r>
            <a:r>
              <a:rPr lang="en-US" altLang="zh-TW" dirty="0" smtClean="0"/>
              <a:t>process</a:t>
            </a:r>
            <a:r>
              <a:rPr lang="zh-TW" altLang="en-US" dirty="0" smtClean="0"/>
              <a:t>的</a:t>
            </a:r>
            <a:r>
              <a:rPr lang="en-US" altLang="zh-TW" dirty="0" smtClean="0"/>
              <a:t>memory</a:t>
            </a:r>
          </a:p>
          <a:p>
            <a:r>
              <a:rPr lang="zh-TW" altLang="en-US" dirty="0" smtClean="0"/>
              <a:t>使用 </a:t>
            </a:r>
            <a:r>
              <a:rPr lang="en-US" altLang="zh-TW" dirty="0" smtClean="0"/>
              <a:t>Paging</a:t>
            </a:r>
            <a:r>
              <a:rPr lang="zh-TW" altLang="en-US" dirty="0" smtClean="0"/>
              <a:t> 來實作</a:t>
            </a:r>
            <a:endParaRPr lang="en-US" altLang="zh-TW" dirty="0" smtClean="0"/>
          </a:p>
          <a:p>
            <a:r>
              <a:rPr lang="zh-TW" altLang="en-US" dirty="0" smtClean="0"/>
              <a:t>在硬體實作上使用 </a:t>
            </a:r>
            <a:r>
              <a:rPr lang="en-US" altLang="zh-TW" dirty="0" smtClean="0"/>
              <a:t>MMU</a:t>
            </a:r>
            <a:r>
              <a:rPr lang="zh-TW" altLang="en-US" dirty="0" smtClean="0"/>
              <a:t> </a:t>
            </a:r>
            <a:r>
              <a:rPr lang="en-US" altLang="zh-TW" dirty="0" smtClean="0"/>
              <a:t>(</a:t>
            </a:r>
            <a:r>
              <a:rPr lang="zh-TW" altLang="en-US" dirty="0" smtClean="0"/>
              <a:t> </a:t>
            </a:r>
            <a:r>
              <a:rPr lang="en-US" altLang="zh-TW" dirty="0" smtClean="0"/>
              <a:t>Memory Management Unit ) </a:t>
            </a:r>
            <a:r>
              <a:rPr lang="zh-TW" altLang="en-US" dirty="0" smtClean="0"/>
              <a:t>將 </a:t>
            </a:r>
            <a:r>
              <a:rPr lang="en-US" altLang="zh-TW" dirty="0" smtClean="0"/>
              <a:t>Virtual Address</a:t>
            </a:r>
            <a:r>
              <a:rPr lang="zh-TW" altLang="en-US" dirty="0" smtClean="0"/>
              <a:t> 轉換為 </a:t>
            </a:r>
            <a:r>
              <a:rPr lang="en-US" altLang="zh-TW" dirty="0" smtClean="0"/>
              <a:t>Physical Address</a:t>
            </a:r>
          </a:p>
          <a:p>
            <a:endParaRPr lang="en-US" altLang="zh-TW" dirty="0" smtClean="0"/>
          </a:p>
        </p:txBody>
      </p:sp>
      <p:pic>
        <p:nvPicPr>
          <p:cNvPr id="11" name="內容版面配置區 10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7920" y="1825625"/>
            <a:ext cx="5135880" cy="4365498"/>
          </a:xfrm>
        </p:spPr>
      </p:pic>
    </p:spTree>
    <p:extLst>
      <p:ext uri="{BB962C8B-B14F-4D97-AF65-F5344CB8AC3E}">
        <p14:creationId xmlns:p14="http://schemas.microsoft.com/office/powerpoint/2010/main" val="3314962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RAM</a:t>
            </a:r>
            <a:endParaRPr lang="en-US" altLang="zh-TW" dirty="0"/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0114" y="1825625"/>
            <a:ext cx="6351772" cy="4351338"/>
          </a:xfrm>
        </p:spPr>
      </p:pic>
    </p:spTree>
    <p:extLst>
      <p:ext uri="{BB962C8B-B14F-4D97-AF65-F5344CB8AC3E}">
        <p14:creationId xmlns:p14="http://schemas.microsoft.com/office/powerpoint/2010/main" val="929469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1054</TotalTime>
  <Words>799</Words>
  <Application>Microsoft Office PowerPoint</Application>
  <PresentationFormat>寬螢幕</PresentationFormat>
  <Paragraphs>147</Paragraphs>
  <Slides>25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25</vt:i4>
      </vt:variant>
    </vt:vector>
  </HeadingPairs>
  <TitlesOfParts>
    <vt:vector size="30" baseType="lpstr">
      <vt:lpstr>新細明體</vt:lpstr>
      <vt:lpstr>Arial</vt:lpstr>
      <vt:lpstr>Calibri</vt:lpstr>
      <vt:lpstr>Calibri Light</vt:lpstr>
      <vt:lpstr>Office Theme</vt:lpstr>
      <vt:lpstr>Some tips</vt:lpstr>
      <vt:lpstr>Who am I?</vt:lpstr>
      <vt:lpstr>Outline</vt:lpstr>
      <vt:lpstr>作業系統選擇</vt:lpstr>
      <vt:lpstr>作業系統選擇</vt:lpstr>
      <vt:lpstr>Virtual Box VMware Player</vt:lpstr>
      <vt:lpstr>電腦架構</vt:lpstr>
      <vt:lpstr>RAM</vt:lpstr>
      <vt:lpstr>RAM</vt:lpstr>
      <vt:lpstr>i386 and amd64</vt:lpstr>
      <vt:lpstr>i386 and amd64</vt:lpstr>
      <vt:lpstr>i386 and amd64</vt:lpstr>
      <vt:lpstr>OS</vt:lpstr>
      <vt:lpstr>OS</vt:lpstr>
      <vt:lpstr>OS</vt:lpstr>
      <vt:lpstr>Vim</vt:lpstr>
      <vt:lpstr>Vim</vt:lpstr>
      <vt:lpstr>Vim</vt:lpstr>
      <vt:lpstr>Screen and Tmux</vt:lpstr>
      <vt:lpstr>Screen and Tmux</vt:lpstr>
      <vt:lpstr>Screen and Tmux</vt:lpstr>
      <vt:lpstr>Fast tips</vt:lpstr>
      <vt:lpstr>Fast tips</vt:lpstr>
      <vt:lpstr>Reference</vt:lpstr>
      <vt:lpstr>Reference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apple</dc:creator>
  <cp:lastModifiedBy>apple</cp:lastModifiedBy>
  <cp:revision>615</cp:revision>
  <dcterms:created xsi:type="dcterms:W3CDTF">2015-09-30T05:01:29Z</dcterms:created>
  <dcterms:modified xsi:type="dcterms:W3CDTF">2015-10-16T09:23:46Z</dcterms:modified>
</cp:coreProperties>
</file>