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nirR3ir6jeBkf8Cl1Xgu+49UN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9A7882zz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releas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://www.cc.ncku.edu.tw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電腦視覺與深度學習</a:t>
            </a:r>
            <a:br>
              <a:rPr lang="en-US" sz="3600" b="1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(Computer Vision and Deep Learning)</a:t>
            </a: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1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Homework 2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084217" y="3523676"/>
            <a:ext cx="6858000" cy="208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rmAutofit/>
          </a:bodyPr>
          <a:lstStyle/>
          <a:p>
            <a:pPr marL="0" marR="0" lvl="0" indent="181570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TA:</a:t>
            </a:r>
            <a:endParaRPr sz="2011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: </a:t>
            </a:r>
            <a:r>
              <a:rPr lang="en-US" sz="2011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29A7882zz@gmail.com</a:t>
            </a:r>
            <a:endParaRPr sz="201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Hour: </a:t>
            </a:r>
            <a:r>
              <a:rPr lang="en-US" sz="201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19:00~21:00, Mon.</a:t>
            </a:r>
            <a:endParaRPr sz="166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09:00~11:00, Wed.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</a:t>
            </a:r>
            <a:r>
              <a:rPr lang="en-US"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28671" y="657681"/>
            <a:ext cx="9086658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Given two images: ncc_img.jpg, ncc_template.jpg</a:t>
            </a:r>
            <a:endParaRPr/>
          </a:p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Q: </a:t>
            </a:r>
            <a:r>
              <a:rPr lang="en-US" b="0" i="0" u="none" strike="noStrike" cap="none">
                <a:solidFill>
                  <a:schemeClr val="dk1"/>
                </a:solidFill>
              </a:rPr>
              <a:t>Click the button “NCC” to show</a:t>
            </a:r>
            <a:r>
              <a:rPr lang="en-US"/>
              <a:t>:</a:t>
            </a:r>
            <a:endParaRPr/>
          </a:p>
          <a:p>
            <a:pPr marL="896938" lvl="4" indent="-1825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One shows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of template matching feature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896938" lvl="4" indent="-1825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other shows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detected template images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on the original image(</a:t>
            </a:r>
            <a:r>
              <a:rPr lang="en-US" sz="2000"/>
              <a:t>ncc_img.jpg)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896938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(You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the Normalized Cross Correlation method.)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28671" y="0"/>
            <a:ext cx="9115330" cy="74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98738" lvl="0" indent="-25987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/>
              <a:t>2. (30%) Normalized Cross Correlation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/>
              <a:t>(出題：Jang)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6400802" y="649684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28672" y="6461364"/>
            <a:ext cx="42606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ref. p338 ~ p339 (opencv2refman_2.4.7.pdf)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59" y="2836269"/>
            <a:ext cx="457200" cy="46672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32"/>
          <p:cNvSpPr txBox="1"/>
          <p:nvPr/>
        </p:nvSpPr>
        <p:spPr>
          <a:xfrm>
            <a:off x="1664506" y="2831602"/>
            <a:ext cx="2122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ncc_template.jpg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012959" y="5956891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ncc_img.jpg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32"/>
          <p:cNvGrpSpPr/>
          <p:nvPr/>
        </p:nvGrpSpPr>
        <p:grpSpPr>
          <a:xfrm>
            <a:off x="28671" y="3666573"/>
            <a:ext cx="4351321" cy="2299530"/>
            <a:chOff x="3065083" y="2408548"/>
            <a:chExt cx="5905298" cy="3344314"/>
          </a:xfrm>
        </p:grpSpPr>
        <p:pic>
          <p:nvPicPr>
            <p:cNvPr id="182" name="Google Shape;182;p32" descr="A picture containing fabric, rug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67292" y="2408548"/>
              <a:ext cx="5903089" cy="334431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83" name="Google Shape;183;p32"/>
            <p:cNvSpPr/>
            <p:nvPr/>
          </p:nvSpPr>
          <p:spPr>
            <a:xfrm>
              <a:off x="7627716" y="3275635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8389716" y="4799253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4076796" y="5087484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3065083" y="4781337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5320603" y="3569757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8" name="Google Shape;18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8344" y="3659061"/>
            <a:ext cx="4351321" cy="2314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32"/>
          <p:cNvSpPr txBox="1"/>
          <p:nvPr/>
        </p:nvSpPr>
        <p:spPr>
          <a:xfrm>
            <a:off x="4706695" y="5976037"/>
            <a:ext cx="443730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matching feature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(NCC value 0.0~1.0 🡺 gray value 0~255)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4462330" y="4611655"/>
            <a:ext cx="233675" cy="4015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third question: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r="1333" b="49718"/>
          <a:stretch/>
        </p:blipFill>
        <p:spPr>
          <a:xfrm>
            <a:off x="2249354" y="2143732"/>
            <a:ext cx="4118496" cy="223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6587" y="749873"/>
            <a:ext cx="9070825" cy="498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Q: 3.1) (20%) Click button “3.1 Keypoints” to </a:t>
            </a:r>
            <a:r>
              <a:rPr lang="en-US">
                <a:solidFill>
                  <a:srgbClr val="FF0000"/>
                </a:solidFill>
              </a:rPr>
              <a:t>show:</a:t>
            </a:r>
            <a:endParaRPr/>
          </a:p>
          <a:p>
            <a:pPr marL="1524000" lvl="1" indent="-177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6 feature points on each </a:t>
            </a:r>
            <a:r>
              <a:rPr lang="en-US">
                <a:solidFill>
                  <a:schemeClr val="dk1"/>
                </a:solidFill>
              </a:rPr>
              <a:t>Aerial1</a:t>
            </a:r>
            <a:r>
              <a:rPr lang="en-US"/>
              <a:t>.jpg and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Aerial2</a:t>
            </a:r>
            <a:r>
              <a:rPr lang="en-US"/>
              <a:t>.jpg</a:t>
            </a:r>
            <a:endParaRPr/>
          </a:p>
          <a:p>
            <a:pPr marL="1524000" lvl="1" indent="-177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then </a:t>
            </a:r>
            <a:r>
              <a:rPr lang="en-US">
                <a:solidFill>
                  <a:srgbClr val="FF0000"/>
                </a:solidFill>
              </a:rPr>
              <a:t>save results </a:t>
            </a:r>
            <a:r>
              <a:rPr lang="en-US">
                <a:solidFill>
                  <a:schemeClr val="dk1"/>
                </a:solidFill>
              </a:rPr>
              <a:t>as FeatureAerial1.jpg and FeatureAerial2.jpg</a:t>
            </a:r>
            <a:r>
              <a:rPr lang="en-US"/>
              <a:t> as figure 1: 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1688757" y="5341282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FeatureAerial1.jpg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6697362" y="5349520"/>
            <a:ext cx="16962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FeatureAerial2.jpg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168137" y="6184449"/>
            <a:ext cx="6122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(ref. : opencv2refman_2.4.7.pdf) ref. p663 ~ p670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458994" y="5739097"/>
            <a:ext cx="51785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1. Feature points on two images.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3" descr="一張含有 填滿, 黑色, 白色, 城市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424" y="1792440"/>
            <a:ext cx="2659430" cy="354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 descr="一張含有 建築物, 項目, 填滿, 相片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5796" y="1800678"/>
            <a:ext cx="2659430" cy="354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6587" y="851404"/>
            <a:ext cx="9070825" cy="457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Q: 3.2) (20%) Click button “3.2 Matched Keypoints”, </a:t>
            </a:r>
            <a:endParaRPr/>
          </a:p>
          <a:p>
            <a:pPr marL="1524000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draw the matched feature points between two images from 6 keypoints pairs obtained in Q: 3.1) </a:t>
            </a:r>
            <a:r>
              <a:rPr lang="en-US"/>
              <a:t>and show the results as Figure 2: 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3210954" y="5500372"/>
            <a:ext cx="191941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Aerial1.jpg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5892773" y="5513368"/>
            <a:ext cx="1622854" cy="31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Aerial2.jpg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172780" y="6354553"/>
            <a:ext cx="55066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(ref. : opencv2refman_2.4.7.pdf) ref. p663 ~ p670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1915785" y="5922020"/>
            <a:ext cx="66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2. Feature points and their corresponding points.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4" descr="一張含有 建築物, 掛, 商店, 填滿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538" y="1897174"/>
            <a:ext cx="5468089" cy="364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7" y="2379243"/>
            <a:ext cx="2290994" cy="177926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0175" y="2380696"/>
            <a:ext cx="2480175" cy="152165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4" name="Google Shape;224;p34"/>
          <p:cNvSpPr/>
          <p:nvPr/>
        </p:nvSpPr>
        <p:spPr>
          <a:xfrm rot="6740020">
            <a:off x="2619632" y="3708190"/>
            <a:ext cx="205946" cy="514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 rot="-7170166">
            <a:off x="6019697" y="3515169"/>
            <a:ext cx="205946" cy="514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73175" y="776265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Copy homework is strictly prohibited!! </a:t>
            </a:r>
            <a:r>
              <a:rPr lang="en-US">
                <a:solidFill>
                  <a:srgbClr val="FF0000"/>
                </a:solidFill>
              </a:rPr>
              <a:t>Penalty: Grade will be zero for both persons!!</a:t>
            </a:r>
            <a:endParaRPr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If the code can’t run, you can come to our Lab within one week and show that your programming can work. Otherwise you will get zero!!</a:t>
            </a:r>
            <a:endParaRPr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Due date =&gt; </a:t>
            </a:r>
            <a:r>
              <a:rPr lang="en-US">
                <a:solidFill>
                  <a:srgbClr val="FF0000"/>
                </a:solidFill>
              </a:rPr>
              <a:t>2019/01/01  (Wed.) 23:59:59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No delay. If you submit homework after deadline, you will get 0.</a:t>
            </a:r>
            <a:endParaRPr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Upload to =&gt; </a:t>
            </a:r>
            <a:r>
              <a:rPr lang="en-US">
                <a:solidFill>
                  <a:srgbClr val="0070C0"/>
                </a:solidFill>
              </a:rPr>
              <a:t>140.116.154.1 -&gt; Upload/Homework/HW2</a:t>
            </a:r>
            <a:endParaRPr>
              <a:solidFill>
                <a:srgbClr val="0070C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rgbClr val="0070C0"/>
                </a:solidFill>
              </a:rPr>
              <a:t>User ID: cvdl2019 	Password: cvdl2019</a:t>
            </a:r>
            <a:endParaRPr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Format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Filename: Hw2_StudentID_Name_Version.rar</a:t>
            </a:r>
            <a:endParaRPr/>
          </a:p>
          <a:p>
            <a:pPr marL="1885950" lvl="5" indent="-1857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Ex: Hw2_F71234567_林小明_v1.rar</a:t>
            </a:r>
            <a:endParaRPr/>
          </a:p>
          <a:p>
            <a:pPr marL="1885950" lvl="5" indent="-1857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If you want to update your file, you should update your version to be v2, ex: Hw2_F71234567_林小明_v2.rar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Content: </a:t>
            </a:r>
            <a:r>
              <a:rPr lang="en-US">
                <a:solidFill>
                  <a:srgbClr val="FF0000"/>
                </a:solidFill>
              </a:rPr>
              <a:t>project folder</a:t>
            </a:r>
            <a:r>
              <a:rPr lang="en-US"/>
              <a:t>*( including the pictures )</a:t>
            </a:r>
            <a:br>
              <a:rPr lang="en-US"/>
            </a:br>
            <a:r>
              <a:rPr lang="en-US"/>
              <a:t>	            *note: remove your “Debug” folder to reduce file size</a:t>
            </a:r>
            <a:endParaRPr/>
          </a:p>
          <a:p>
            <a:pPr marL="476250" marR="0" lvl="0" indent="-215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0" y="50334"/>
            <a:ext cx="78867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Notice (1/2)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0" y="6549"/>
            <a:ext cx="7886699" cy="60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Notice (2/2)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210335" y="65803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(check MFC guide in ftp)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 3.3.1 (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https://opencv.org/release.html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2015 (download  from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http://www.cc.ncku.edu.tw/download/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framework: MFC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3.7 (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https://www.python.org/downloads/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2.0 / PyTorch 1.3.0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opencv-contrib-python (3.4.2.17)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 3.1.1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framework: pyqt5 (5.11.3)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699" cy="6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/>
              <a:t>Grading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58461" y="635915"/>
            <a:ext cx="9027078" cy="594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0. Homework Format</a:t>
            </a:r>
            <a:endParaRPr>
              <a:solidFill>
                <a:srgbClr val="FF0000"/>
              </a:solidFill>
            </a:endParaRPr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</a:rPr>
              <a:t> 1. (30%) Stereo – Disparity Map                                                      (出題：Kris)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</a:rPr>
              <a:t> 2. (30%) Normalized Cross Correlation	                                     (出題：Jang)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</a:rPr>
              <a:t> 3. (40%, reference) SIFT                                                                   (出題Michael)</a:t>
            </a:r>
            <a:endParaRPr sz="180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3.1 Show keypoints (20%)</a:t>
            </a:r>
            <a:endParaRPr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3.2 Show matched keypoints (20%)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0" y="18037"/>
            <a:ext cx="7886699" cy="77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0. Homework Format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MFC to create GUI like following picture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552442" y="1082783"/>
            <a:ext cx="8187397" cy="5570806"/>
            <a:chOff x="552442" y="1082783"/>
            <a:chExt cx="8187397" cy="5570806"/>
          </a:xfrm>
        </p:grpSpPr>
        <p:grpSp>
          <p:nvGrpSpPr>
            <p:cNvPr id="108" name="Google Shape;108;p7"/>
            <p:cNvGrpSpPr/>
            <p:nvPr/>
          </p:nvGrpSpPr>
          <p:grpSpPr>
            <a:xfrm>
              <a:off x="552442" y="1082783"/>
              <a:ext cx="8187397" cy="5570806"/>
              <a:chOff x="552442" y="1082783"/>
              <a:chExt cx="8187397" cy="5570806"/>
            </a:xfrm>
          </p:grpSpPr>
          <p:pic>
            <p:nvPicPr>
              <p:cNvPr id="109" name="Google Shape;109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52442" y="1082783"/>
                <a:ext cx="8187397" cy="55708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Google Shape;110;p7"/>
              <p:cNvSpPr/>
              <p:nvPr/>
            </p:nvSpPr>
            <p:spPr>
              <a:xfrm>
                <a:off x="875579" y="1876288"/>
                <a:ext cx="7551983" cy="4053938"/>
              </a:xfrm>
              <a:prstGeom prst="rect">
                <a:avLst/>
              </a:prstGeom>
              <a:solidFill>
                <a:srgbClr val="F0F0F0"/>
              </a:solidFill>
              <a:ln w="25400" cap="flat" cmpd="sng">
                <a:solidFill>
                  <a:srgbClr val="F0F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" name="Google Shape;111;p7"/>
            <p:cNvSpPr txBox="1"/>
            <p:nvPr/>
          </p:nvSpPr>
          <p:spPr>
            <a:xfrm>
              <a:off x="969818" y="1181490"/>
              <a:ext cx="1103187" cy="276999"/>
            </a:xfrm>
            <a:prstGeom prst="rect">
              <a:avLst/>
            </a:prstGeom>
            <a:gradFill>
              <a:gsLst>
                <a:gs pos="0">
                  <a:srgbClr val="C0CBD6"/>
                </a:gs>
                <a:gs pos="100000">
                  <a:srgbClr val="D4E2E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Cv2019_Hw2</a:t>
              </a:r>
              <a:endParaRPr/>
            </a:p>
          </p:txBody>
        </p:sp>
      </p:grpSp>
      <p:sp>
        <p:nvSpPr>
          <p:cNvPr id="112" name="Google Shape;112;p7"/>
          <p:cNvSpPr/>
          <p:nvPr/>
        </p:nvSpPr>
        <p:spPr>
          <a:xfrm>
            <a:off x="1004888" y="2041236"/>
            <a:ext cx="4084348" cy="1802545"/>
          </a:xfrm>
          <a:prstGeom prst="rect">
            <a:avLst/>
          </a:prstGeom>
          <a:noFill/>
          <a:ln w="1905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065997" y="1876287"/>
            <a:ext cx="1007008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Stereo</a:t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1004888" y="4298920"/>
            <a:ext cx="4084348" cy="969311"/>
          </a:xfrm>
          <a:prstGeom prst="rect">
            <a:avLst/>
          </a:prstGeom>
          <a:noFill/>
          <a:ln w="1905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250590" y="4538777"/>
            <a:ext cx="2248514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NCC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065997" y="4166950"/>
            <a:ext cx="2794803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Normalized Cross Correlation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5477025" y="3140275"/>
            <a:ext cx="2609879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Matched keypoints</a:t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477026" y="2503366"/>
            <a:ext cx="2609879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Keypoints</a:t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5477025" y="3771010"/>
            <a:ext cx="2609879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Feature vector histogram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5279653" y="2064101"/>
            <a:ext cx="3065737" cy="3204130"/>
          </a:xfrm>
          <a:prstGeom prst="rect">
            <a:avLst/>
          </a:prstGeom>
          <a:noFill/>
          <a:ln w="1905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5340762" y="1899152"/>
            <a:ext cx="884548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SIFT</a:t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1250589" y="2372176"/>
            <a:ext cx="2248514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Disparity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1250589" y="3007366"/>
            <a:ext cx="2248514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L-R Check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1167596" y="2992467"/>
            <a:ext cx="2591603" cy="51552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5371929" y="3690404"/>
            <a:ext cx="2819532" cy="70679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first question: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/>
              <a:t>1. (30%) Stereo Disparity Map		 </a:t>
            </a:r>
            <a:r>
              <a:rPr lang="en-US" sz="1800"/>
              <a:t>(出題：Kris)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l="1" r="-2232" b="49401"/>
          <a:stretch/>
        </p:blipFill>
        <p:spPr>
          <a:xfrm>
            <a:off x="2148596" y="2223325"/>
            <a:ext cx="4944182" cy="122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1. (30%) Stereo Disparity Map		 </a:t>
            </a:r>
            <a:r>
              <a:rPr lang="en-US" sz="1800"/>
              <a:t>(出題：Kris)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0" y="649315"/>
            <a:ext cx="8780336" cy="244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Given: a pair of images, imL.png and imR.png (have been rectified)</a:t>
            </a:r>
            <a:endParaRPr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disparity map/image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based on Left and Right stereo images.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>
            <a:spLocks noGrp="1"/>
          </p:cNvSpPr>
          <p:nvPr>
            <p:ph type="sldNum" idx="12"/>
          </p:nvPr>
        </p:nvSpPr>
        <p:spPr>
          <a:xfrm>
            <a:off x="7076039" y="66016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1334044" y="6473982"/>
            <a:ext cx="26169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Image (Reference Image)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2165269" y="6212525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imL.png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5457684" y="6465989"/>
            <a:ext cx="2160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Image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6222422" y="6187774"/>
            <a:ext cx="68800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imR.png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55" y="2513394"/>
            <a:ext cx="42862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438" y="2514936"/>
            <a:ext cx="4286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0" y="589841"/>
            <a:ext cx="8630930" cy="457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❑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Q: 1) Click button “1.1” to show the disparity map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❑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Guides:</a:t>
            </a:r>
            <a:endParaRPr dirty="0"/>
          </a:p>
          <a:p>
            <a:pPr marL="198834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(1) Window Size: 9 = 3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*3 pixel</a:t>
            </a:r>
            <a:endParaRPr dirty="0"/>
          </a:p>
          <a:p>
            <a:pPr marL="198834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(2) Search range and direction:</a:t>
            </a:r>
            <a:endParaRPr dirty="0"/>
          </a:p>
          <a:p>
            <a:pPr marL="895350" lvl="2" indent="-1825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Disparity range: 0~64 pixels.</a:t>
            </a:r>
            <a:endParaRPr dirty="0"/>
          </a:p>
          <a:p>
            <a:pPr marL="1079500" lvl="4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Map disparity range 0~64 pixels to gray value range 0~255 for the purpose of visualization.</a:t>
            </a:r>
            <a:endParaRPr dirty="0"/>
          </a:p>
          <a:p>
            <a:pPr marL="895350" lvl="2" indent="-1825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image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 image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(the one used to cal. depth info for each pixel of that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), then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search direction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image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will go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the right to left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direction.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Char char="❑"/>
            </a:pPr>
            <a:r>
              <a:rPr lang="en-US" sz="2000" dirty="0"/>
              <a:t>Hint: </a:t>
            </a:r>
            <a:r>
              <a:rPr lang="en-US" sz="2000" b="0" i="0" u="none" strike="noStrike" cap="none" dirty="0" err="1">
                <a:solidFill>
                  <a:schemeClr val="dk1"/>
                </a:solidFill>
              </a:rPr>
              <a:t>OpenCV</a:t>
            </a:r>
            <a:r>
              <a:rPr lang="en-US" sz="2000" b="0" i="0" u="none" strike="noStrike" cap="none" dirty="0">
                <a:solidFill>
                  <a:schemeClr val="dk1"/>
                </a:solidFill>
              </a:rPr>
              <a:t> Textbook Chapter 12 (P.451)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lang="en-US" dirty="0"/>
              <a:t>	</a:t>
            </a:r>
            <a:r>
              <a:rPr lang="en-US" dirty="0" err="1"/>
              <a:t>StereoBM</a:t>
            </a:r>
            <a:r>
              <a:rPr lang="en-US" dirty="0"/>
              <a:t>::create(64, 9);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7086601" y="655791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7266849" y="655791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0" y="38211"/>
            <a:ext cx="8371842" cy="63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949054" marR="0" lvl="0" indent="-194905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(30%) Disparity Map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0" descr="Without L-R Disparity Che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38" y="3685032"/>
            <a:ext cx="3232862" cy="287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3;p8"/>
          <p:cNvPicPr preferRelativeResize="0"/>
          <p:nvPr/>
        </p:nvPicPr>
        <p:blipFill rotWithShape="1">
          <a:blip r:embed="rId4">
            <a:alphaModFix/>
          </a:blip>
          <a:srcRect l="1" r="-2232" b="49401"/>
          <a:stretch/>
        </p:blipFill>
        <p:spPr>
          <a:xfrm>
            <a:off x="6391082" y="224005"/>
            <a:ext cx="2621112" cy="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second question: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2. (30%) </a:t>
            </a:r>
            <a:r>
              <a:rPr lang="en-US" b="1"/>
              <a:t>Normalized Cross Correlation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/>
              <a:t>(出題：Jang)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359" y="2561271"/>
            <a:ext cx="5752719" cy="173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如螢幕大小 (4:3)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Noto Sans Symbols</vt:lpstr>
      <vt:lpstr>Arial</vt:lpstr>
      <vt:lpstr>Calibri</vt:lpstr>
      <vt:lpstr>Times New Roman</vt:lpstr>
      <vt:lpstr>Office 佈景主題</vt:lpstr>
      <vt:lpstr>電腦視覺與深度學習 (Computer Vision and Deep Learning) Homework 2</vt:lpstr>
      <vt:lpstr>Notice (1/2)</vt:lpstr>
      <vt:lpstr>Notice (2/2)</vt:lpstr>
      <vt:lpstr>Grading </vt:lpstr>
      <vt:lpstr>0. Homework Format</vt:lpstr>
      <vt:lpstr>1. (30%) Stereo Disparity Map   (出題：Kris)</vt:lpstr>
      <vt:lpstr>1. (30%) Stereo Disparity Map   (出題：Kris)</vt:lpstr>
      <vt:lpstr>PowerPoint 簡報</vt:lpstr>
      <vt:lpstr>2. (30%) Normalized Cross Correlation     (出題：Jang)</vt:lpstr>
      <vt:lpstr>2. (30%) Normalized Cross Correlation     (出題：Jang)</vt:lpstr>
      <vt:lpstr>3. (40%) SIFT                                (出題：Michael)</vt:lpstr>
      <vt:lpstr>3. (40%) SIFT                                (出題：Michael)</vt:lpstr>
      <vt:lpstr>3. (40%) SIFT                                (出題：Michael)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電腦視覺與深度學習 (Computer Vision and Deep Learning) Homework 2</dc:title>
  <dc:creator>RL</dc:creator>
  <cp:lastModifiedBy>東成 釋</cp:lastModifiedBy>
  <cp:revision>1</cp:revision>
  <dcterms:modified xsi:type="dcterms:W3CDTF">2019-12-12T02:02:03Z</dcterms:modified>
</cp:coreProperties>
</file>