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76" r:id="rId13"/>
    <p:sldId id="277" r:id="rId14"/>
    <p:sldId id="278" r:id="rId15"/>
    <p:sldId id="266" r:id="rId16"/>
    <p:sldId id="267" r:id="rId17"/>
    <p:sldId id="26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bna aggarwal" userId="8599e9daa93b4e97" providerId="LiveId" clId="{2FEE74C0-08C1-494C-88C6-C9951467C21B}"/>
    <pc:docChg chg="modSld">
      <pc:chgData name="lubna aggarwal" userId="8599e9daa93b4e97" providerId="LiveId" clId="{2FEE74C0-08C1-494C-88C6-C9951467C21B}" dt="2025-03-08T06:26:04.347" v="135" actId="20577"/>
      <pc:docMkLst>
        <pc:docMk/>
      </pc:docMkLst>
      <pc:sldChg chg="modSp mod">
        <pc:chgData name="lubna aggarwal" userId="8599e9daa93b4e97" providerId="LiveId" clId="{2FEE74C0-08C1-494C-88C6-C9951467C21B}" dt="2025-03-08T06:26:04.347" v="135" actId="20577"/>
        <pc:sldMkLst>
          <pc:docMk/>
          <pc:sldMk cId="2280843647" sldId="257"/>
        </pc:sldMkLst>
        <pc:spChg chg="mod">
          <ac:chgData name="lubna aggarwal" userId="8599e9daa93b4e97" providerId="LiveId" clId="{2FEE74C0-08C1-494C-88C6-C9951467C21B}" dt="2025-03-08T06:26:04.347" v="135" actId="20577"/>
          <ac:spMkLst>
            <pc:docMk/>
            <pc:sldMk cId="2280843647" sldId="257"/>
            <ac:spMk id="3" creationId="{69A354CD-5AF0-0765-5F61-D59207096FE5}"/>
          </ac:spMkLst>
        </pc:spChg>
      </pc:sldChg>
      <pc:sldChg chg="modSp mod">
        <pc:chgData name="lubna aggarwal" userId="8599e9daa93b4e97" providerId="LiveId" clId="{2FEE74C0-08C1-494C-88C6-C9951467C21B}" dt="2025-03-08T03:33:08.801" v="17" actId="115"/>
        <pc:sldMkLst>
          <pc:docMk/>
          <pc:sldMk cId="2534328332" sldId="259"/>
        </pc:sldMkLst>
        <pc:spChg chg="mod">
          <ac:chgData name="lubna aggarwal" userId="8599e9daa93b4e97" providerId="LiveId" clId="{2FEE74C0-08C1-494C-88C6-C9951467C21B}" dt="2025-03-08T03:33:08.801" v="17" actId="115"/>
          <ac:spMkLst>
            <pc:docMk/>
            <pc:sldMk cId="2534328332" sldId="259"/>
            <ac:spMk id="3" creationId="{01B7FED5-BFB2-F092-A8CD-718EC5721088}"/>
          </ac:spMkLst>
        </pc:spChg>
      </pc:sldChg>
      <pc:sldChg chg="modSp mod">
        <pc:chgData name="lubna aggarwal" userId="8599e9daa93b4e97" providerId="LiveId" clId="{2FEE74C0-08C1-494C-88C6-C9951467C21B}" dt="2025-03-08T03:33:20.475" v="31" actId="5793"/>
        <pc:sldMkLst>
          <pc:docMk/>
          <pc:sldMk cId="1588399700" sldId="260"/>
        </pc:sldMkLst>
        <pc:spChg chg="mod">
          <ac:chgData name="lubna aggarwal" userId="8599e9daa93b4e97" providerId="LiveId" clId="{2FEE74C0-08C1-494C-88C6-C9951467C21B}" dt="2025-03-08T03:33:20.475" v="31" actId="5793"/>
          <ac:spMkLst>
            <pc:docMk/>
            <pc:sldMk cId="1588399700" sldId="260"/>
            <ac:spMk id="3" creationId="{673891E5-59E4-20EB-E392-D6DA6B6F8DA4}"/>
          </ac:spMkLst>
        </pc:spChg>
      </pc:sldChg>
      <pc:sldChg chg="modSp mod">
        <pc:chgData name="lubna aggarwal" userId="8599e9daa93b4e97" providerId="LiveId" clId="{2FEE74C0-08C1-494C-88C6-C9951467C21B}" dt="2025-03-08T03:34:02.791" v="60" actId="5793"/>
        <pc:sldMkLst>
          <pc:docMk/>
          <pc:sldMk cId="2332190180" sldId="261"/>
        </pc:sldMkLst>
        <pc:spChg chg="mod">
          <ac:chgData name="lubna aggarwal" userId="8599e9daa93b4e97" providerId="LiveId" clId="{2FEE74C0-08C1-494C-88C6-C9951467C21B}" dt="2025-03-08T03:34:02.791" v="60" actId="5793"/>
          <ac:spMkLst>
            <pc:docMk/>
            <pc:sldMk cId="2332190180" sldId="261"/>
            <ac:spMk id="3" creationId="{76E8AFF4-EB16-2123-0739-F5609D01AA42}"/>
          </ac:spMkLst>
        </pc:spChg>
      </pc:sldChg>
      <pc:sldChg chg="modSp mod">
        <pc:chgData name="lubna aggarwal" userId="8599e9daa93b4e97" providerId="LiveId" clId="{2FEE74C0-08C1-494C-88C6-C9951467C21B}" dt="2025-03-08T03:34:16.051" v="88" actId="5793"/>
        <pc:sldMkLst>
          <pc:docMk/>
          <pc:sldMk cId="684586325" sldId="262"/>
        </pc:sldMkLst>
        <pc:spChg chg="mod">
          <ac:chgData name="lubna aggarwal" userId="8599e9daa93b4e97" providerId="LiveId" clId="{2FEE74C0-08C1-494C-88C6-C9951467C21B}" dt="2025-03-08T03:34:16.051" v="88" actId="5793"/>
          <ac:spMkLst>
            <pc:docMk/>
            <pc:sldMk cId="684586325" sldId="262"/>
            <ac:spMk id="3" creationId="{891A1B1E-5F6F-C9E0-959F-56575CC6A4C5}"/>
          </ac:spMkLst>
        </pc:spChg>
      </pc:sldChg>
      <pc:sldChg chg="modSp mod">
        <pc:chgData name="lubna aggarwal" userId="8599e9daa93b4e97" providerId="LiveId" clId="{2FEE74C0-08C1-494C-88C6-C9951467C21B}" dt="2025-03-08T03:35:10.760" v="93" actId="20577"/>
        <pc:sldMkLst>
          <pc:docMk/>
          <pc:sldMk cId="2397836837" sldId="265"/>
        </pc:sldMkLst>
        <pc:spChg chg="mod">
          <ac:chgData name="lubna aggarwal" userId="8599e9daa93b4e97" providerId="LiveId" clId="{2FEE74C0-08C1-494C-88C6-C9951467C21B}" dt="2025-03-08T03:35:10.760" v="93" actId="20577"/>
          <ac:spMkLst>
            <pc:docMk/>
            <pc:sldMk cId="2397836837" sldId="265"/>
            <ac:spMk id="3" creationId="{92A2DE7C-85EE-DF61-AA56-FD4479CF878F}"/>
          </ac:spMkLst>
        </pc:spChg>
      </pc:sldChg>
      <pc:sldChg chg="modSp mod">
        <pc:chgData name="lubna aggarwal" userId="8599e9daa93b4e97" providerId="LiveId" clId="{2FEE74C0-08C1-494C-88C6-C9951467C21B}" dt="2025-03-08T03:41:18.604" v="125" actId="20577"/>
        <pc:sldMkLst>
          <pc:docMk/>
          <pc:sldMk cId="4267261692" sldId="266"/>
        </pc:sldMkLst>
        <pc:spChg chg="mod">
          <ac:chgData name="lubna aggarwal" userId="8599e9daa93b4e97" providerId="LiveId" clId="{2FEE74C0-08C1-494C-88C6-C9951467C21B}" dt="2025-03-08T03:41:18.604" v="125" actId="20577"/>
          <ac:spMkLst>
            <pc:docMk/>
            <pc:sldMk cId="4267261692" sldId="266"/>
            <ac:spMk id="3" creationId="{AD8A421B-DB5C-23D6-0378-52348CD8E83D}"/>
          </ac:spMkLst>
        </pc:spChg>
      </pc:sldChg>
      <pc:sldChg chg="modSp mod">
        <pc:chgData name="lubna aggarwal" userId="8599e9daa93b4e97" providerId="LiveId" clId="{2FEE74C0-08C1-494C-88C6-C9951467C21B}" dt="2025-03-08T03:35:54.679" v="120" actId="20577"/>
        <pc:sldMkLst>
          <pc:docMk/>
          <pc:sldMk cId="2818783438" sldId="275"/>
        </pc:sldMkLst>
        <pc:spChg chg="mod">
          <ac:chgData name="lubna aggarwal" userId="8599e9daa93b4e97" providerId="LiveId" clId="{2FEE74C0-08C1-494C-88C6-C9951467C21B}" dt="2025-03-08T03:35:54.679" v="120" actId="20577"/>
          <ac:spMkLst>
            <pc:docMk/>
            <pc:sldMk cId="2818783438" sldId="275"/>
            <ac:spMk id="3" creationId="{C7FDDABA-01AF-4EE5-0BBC-87953994A216}"/>
          </ac:spMkLst>
        </pc:spChg>
      </pc:sldChg>
    </pc:docChg>
  </pc:docChgLst>
  <pc:docChgLst>
    <pc:chgData name="lubna aggarwal" userId="8599e9daa93b4e97" providerId="LiveId" clId="{53E5DBFA-5452-43B6-BB94-7DFF669AC4FE}"/>
    <pc:docChg chg="modSld">
      <pc:chgData name="lubna aggarwal" userId="8599e9daa93b4e97" providerId="LiveId" clId="{53E5DBFA-5452-43B6-BB94-7DFF669AC4FE}" dt="2025-01-09T06:24:41.859" v="1" actId="20577"/>
      <pc:docMkLst>
        <pc:docMk/>
      </pc:docMkLst>
      <pc:sldChg chg="modSp mod">
        <pc:chgData name="lubna aggarwal" userId="8599e9daa93b4e97" providerId="LiveId" clId="{53E5DBFA-5452-43B6-BB94-7DFF669AC4FE}" dt="2025-01-09T06:24:41.859" v="1" actId="20577"/>
        <pc:sldMkLst>
          <pc:docMk/>
          <pc:sldMk cId="2280843647" sldId="257"/>
        </pc:sldMkLst>
        <pc:spChg chg="mod">
          <ac:chgData name="lubna aggarwal" userId="8599e9daa93b4e97" providerId="LiveId" clId="{53E5DBFA-5452-43B6-BB94-7DFF669AC4FE}" dt="2025-01-09T06:24:41.859" v="1" actId="20577"/>
          <ac:spMkLst>
            <pc:docMk/>
            <pc:sldMk cId="2280843647" sldId="257"/>
            <ac:spMk id="3" creationId="{69A354CD-5AF0-0765-5F61-D59207096F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D1A7-339A-4871-EF9B-3573C9CC2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5C43A-9D50-47A2-0FB3-D1A65B0C5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4183D-1595-BC7F-8106-2D24CFA9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6899-2099-48C4-8E63-04BF27A9CA54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BB977-257F-3A58-DDBA-39045531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65-301B-B26F-E9EB-44173A50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1B77-F7E2-4066-9C79-402AF1DF1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85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74EF-EB0E-8678-1704-579E53C4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CF374-C213-1965-73EE-072A22CA1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42AEC-58F9-929F-3A82-E77BD86C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6899-2099-48C4-8E63-04BF27A9CA54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47407-4C05-8807-52DA-4B71E3CA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6DB9E-437D-9FEB-5063-F298CC95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1B77-F7E2-4066-9C79-402AF1DF1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49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2C446-3675-4425-EFCC-48F6B686A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3EEB6-9991-6570-921E-857A69C00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2CFD8-BC15-ED35-9999-F457AC7F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6899-2099-48C4-8E63-04BF27A9CA54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1537-9476-65DC-B1CB-898D7621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121C8-9F87-AAF0-031E-0419B09F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1B77-F7E2-4066-9C79-402AF1DF1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97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F8D4-1BE7-03E9-C6EB-CE7DDF73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171F-4BA3-5ECE-2185-33F28EDE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4B223-0206-6874-CFCE-56A275D2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6899-2099-48C4-8E63-04BF27A9CA54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1FF79-3087-61D3-9C04-A4F3C2A7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812F1-7346-C4B0-F826-186FAAFB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1B77-F7E2-4066-9C79-402AF1DF1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4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4CC6-5EF3-D518-CAFE-DE6D039F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88630-E06D-EA39-5DF5-C17760C01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DFB47-9865-68FE-D8EC-4E15BB94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6899-2099-48C4-8E63-04BF27A9CA54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242DC-CAA6-3E9D-5F5C-B18B296F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CA543-3FD3-BFCE-026C-90ABD03F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1B77-F7E2-4066-9C79-402AF1DF1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17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58E9-C78D-EE84-6651-43EE755B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3C9DF-65DC-8C05-5532-C2A791295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D7334-049F-7F23-FC9C-E9751C758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E731C-FAB8-7A25-998A-3484770CA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6899-2099-48C4-8E63-04BF27A9CA54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B8AE4-032B-F8B5-5448-F1E5E485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BFBCE-3E6D-DA78-C119-5FF98721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1B77-F7E2-4066-9C79-402AF1DF1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34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B5B7-D21C-29EC-DE7F-8FF9085F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9D8B5-9CCC-47C5-EA27-60ED826D9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1483C-5341-F2E6-7534-7860FFCFE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E69F2-16B4-5270-FBA8-6992390C6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E819F-5F82-93B7-7F89-8D29C0ECB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BA2B8-1A78-8D17-A80B-C822A31E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6899-2099-48C4-8E63-04BF27A9CA54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BD491-5F09-172D-ADE9-390E8C9E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A562F-C5F0-E467-E706-5B8CE3AD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1B77-F7E2-4066-9C79-402AF1DF1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52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5B10-3111-924C-3D0D-FE3CCFE7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AE965-08BB-C712-5536-2D7841CC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6899-2099-48C4-8E63-04BF27A9CA54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D08D0-1822-4EC0-E54B-C73128D4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1A840-DFAC-6695-E356-B260E38B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1B77-F7E2-4066-9C79-402AF1DF1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06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B8DF0-B2EB-6D63-C0DD-B0647D1B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6899-2099-48C4-8E63-04BF27A9CA54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EEC45-DC18-F8C3-2EEA-A01E830B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B620A-2FE2-4281-ED59-EF2A858E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1B77-F7E2-4066-9C79-402AF1DF1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30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5DEB-8336-454C-1C6A-B7B56096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B57F-CAE2-F3E4-08B5-BBCEE428E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47F9F-976B-B47C-FB2E-9210AA5DE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7E9B3-DB31-5CE4-BA05-6B61CA99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6899-2099-48C4-8E63-04BF27A9CA54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6C151-5FBF-4A72-6FCD-C0360F1F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298FB-C3FE-21E8-5B11-267AF31E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1B77-F7E2-4066-9C79-402AF1DF1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00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DA86-4535-1A2D-B980-B97DCD0A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47AAF-11D2-D650-5102-5A37D31B5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09095-8B09-C0D6-8473-9C92DEC17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80BBA-5326-72C4-1889-0D1721C8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6899-2099-48C4-8E63-04BF27A9CA54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1B558-C998-7982-CE2B-2C03AFF70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0B13E-6874-FF72-05DA-A66BB741B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D1B77-F7E2-4066-9C79-402AF1DF1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45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3A606E-2958-D0A2-F1EA-FC22E540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88AF3-3A5F-270F-76E0-E48AB82A9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03EF6-4B65-8D80-6E2B-97EB18B1A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6899-2099-48C4-8E63-04BF27A9CA54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BED9D-F12B-CAE3-9CF4-564F92176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832DD-35E7-0669-4288-066E60E2C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D1B77-F7E2-4066-9C79-402AF1DF10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50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A354CD-5AF0-0765-5F61-D59207096FE5}"/>
              </a:ext>
            </a:extLst>
          </p:cNvPr>
          <p:cNvSpPr txBox="1"/>
          <p:nvPr/>
        </p:nvSpPr>
        <p:spPr>
          <a:xfrm>
            <a:off x="3206994" y="2118919"/>
            <a:ext cx="609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/>
              <a:t>Recommender System </a:t>
            </a:r>
          </a:p>
        </p:txBody>
      </p:sp>
    </p:spTree>
    <p:extLst>
      <p:ext uri="{BB962C8B-B14F-4D97-AF65-F5344CB8AC3E}">
        <p14:creationId xmlns:p14="http://schemas.microsoft.com/office/powerpoint/2010/main" val="2280843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A2DE7C-85EE-DF61-AA56-FD4479CF878F}"/>
              </a:ext>
            </a:extLst>
          </p:cNvPr>
          <p:cNvSpPr txBox="1"/>
          <p:nvPr/>
        </p:nvSpPr>
        <p:spPr>
          <a:xfrm>
            <a:off x="2154114" y="1166843"/>
            <a:ext cx="768447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Traditional Recommender Systems</a:t>
            </a:r>
          </a:p>
          <a:p>
            <a:r>
              <a:rPr lang="en-US" dirty="0"/>
              <a:t>Traditional recommender systems include methods like </a:t>
            </a:r>
            <a:r>
              <a:rPr lang="en-US" b="1" dirty="0"/>
              <a:t>collaborative filtering</a:t>
            </a:r>
            <a:r>
              <a:rPr lang="en-US" dirty="0"/>
              <a:t> and </a:t>
            </a:r>
            <a:r>
              <a:rPr lang="en-US" b="1" dirty="0"/>
              <a:t>content-based filtering</a:t>
            </a:r>
            <a:r>
              <a:rPr lang="en-US" dirty="0"/>
              <a:t> that aim to personalize recommendations.</a:t>
            </a:r>
          </a:p>
          <a:p>
            <a:endParaRPr lang="en-US" dirty="0"/>
          </a:p>
          <a:p>
            <a:r>
              <a:rPr lang="en-US" b="1" dirty="0"/>
              <a:t>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Personalization: High.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Requirement: Requires user interaction data or item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 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Collaborative Filtering: Based on the preferences of similar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Content-Based Filtering: Based on the attributes of items and user preferences.</a:t>
            </a:r>
          </a:p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Netflix suggesting movies based on a user's watch history and preferences.</a:t>
            </a:r>
          </a:p>
        </p:txBody>
      </p:sp>
    </p:spTree>
    <p:extLst>
      <p:ext uri="{BB962C8B-B14F-4D97-AF65-F5344CB8AC3E}">
        <p14:creationId xmlns:p14="http://schemas.microsoft.com/office/powerpoint/2010/main" val="239783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FDDABA-01AF-4EE5-0BBC-87953994A216}"/>
              </a:ext>
            </a:extLst>
          </p:cNvPr>
          <p:cNvSpPr txBox="1"/>
          <p:nvPr/>
        </p:nvSpPr>
        <p:spPr>
          <a:xfrm>
            <a:off x="1063869" y="696330"/>
            <a:ext cx="97330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Cases of Traditional Recommender Systems</a:t>
            </a:r>
          </a:p>
          <a:p>
            <a:endParaRPr lang="en-US" b="1" dirty="0"/>
          </a:p>
          <a:p>
            <a:pPr marL="342900" indent="-342900">
              <a:buAutoNum type="alphaLcParenR"/>
            </a:pPr>
            <a:r>
              <a:rPr lang="en-US" b="1" dirty="0"/>
              <a:t>Content-Based Filtering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E-commerce</a:t>
            </a:r>
            <a:r>
              <a:rPr lang="en-US" dirty="0"/>
              <a:t>: Recommending products based on a user's past purchases or searches (e.g., "Similar to the item you viewed").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Streaming Services</a:t>
            </a:r>
            <a:r>
              <a:rPr lang="en-US" dirty="0"/>
              <a:t>: Suggesting movies or songs based on genres, directors, or artists previously liked.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Online Learning Platforms</a:t>
            </a:r>
            <a:r>
              <a:rPr lang="en-US" dirty="0"/>
              <a:t>: Recommending courses similar to ones completed or enrolled in.</a:t>
            </a:r>
          </a:p>
          <a:p>
            <a:endParaRPr lang="en-US" dirty="0"/>
          </a:p>
          <a:p>
            <a:r>
              <a:rPr lang="en-US" b="1" dirty="0"/>
              <a:t>b) Collaborative Filtering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E-commerce</a:t>
            </a:r>
            <a:r>
              <a:rPr lang="en-US" dirty="0"/>
              <a:t>: Amazon's "Customers who bought this also bought" feature.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Social Media</a:t>
            </a:r>
            <a:r>
              <a:rPr lang="en-US" dirty="0"/>
              <a:t>: Recommending friends or connections based on mutual interests or shared friends.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Streaming Services</a:t>
            </a:r>
            <a:r>
              <a:rPr lang="en-US" dirty="0"/>
              <a:t>: Netflix or Spotify recommending content based on the viewing/listening habits of users with similar preferences.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c) Hybrid Systems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Entertainment Platforms</a:t>
            </a:r>
            <a:r>
              <a:rPr lang="en-US" dirty="0"/>
              <a:t>: Netflix combining collaborative filtering, content-based filtering, and trending data to recommend movies and shows.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Travel Services</a:t>
            </a:r>
            <a:r>
              <a:rPr lang="en-US" dirty="0"/>
              <a:t>: Booking.com suggesting hotels based on user reviews, preferences, and location.</a:t>
            </a:r>
          </a:p>
        </p:txBody>
      </p:sp>
    </p:spTree>
    <p:extLst>
      <p:ext uri="{BB962C8B-B14F-4D97-AF65-F5344CB8AC3E}">
        <p14:creationId xmlns:p14="http://schemas.microsoft.com/office/powerpoint/2010/main" val="281878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A8D71A-F7C8-50EF-99C9-F8405F85172D}"/>
              </a:ext>
            </a:extLst>
          </p:cNvPr>
          <p:cNvSpPr txBox="1"/>
          <p:nvPr/>
        </p:nvSpPr>
        <p:spPr>
          <a:xfrm>
            <a:off x="1512277" y="889844"/>
            <a:ext cx="936380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Advantages of Traditional Recommender Systems</a:t>
            </a:r>
          </a:p>
          <a:p>
            <a:r>
              <a:rPr lang="en-US" b="1" dirty="0"/>
              <a:t>a) Content-Based Filtering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Personalization</a:t>
            </a:r>
            <a:r>
              <a:rPr lang="en-US" dirty="0"/>
              <a:t>: Provides recommendations highly tailored to the user's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 Dependency on Other Users</a:t>
            </a:r>
            <a:r>
              <a:rPr lang="en-US" dirty="0"/>
              <a:t>: Works well even if no other users exist in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Transparency</a:t>
            </a:r>
            <a:r>
              <a:rPr lang="en-US" dirty="0"/>
              <a:t>: Recommendations are explainable based on user-item similarity.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b) Collaborative Filtering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 Need for Detailed Item Information</a:t>
            </a:r>
            <a:r>
              <a:rPr lang="en-US" dirty="0"/>
              <a:t>: Works solely based on user-item interactions (e.g., ratings or purchases).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Discovers Unexpected Preferences</a:t>
            </a:r>
            <a:r>
              <a:rPr lang="en-US" dirty="0"/>
              <a:t>: Suggests items based on patterns in other users' behavior.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c) Hybrid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Accuracy</a:t>
            </a:r>
            <a:r>
              <a:rPr lang="en-US" dirty="0"/>
              <a:t>: Combines strengths of multiple approaches to reduce limitations.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Better Handling of Cold Starts</a:t>
            </a:r>
            <a:r>
              <a:rPr lang="en-US" dirty="0"/>
              <a:t>: Addresses issues of new users or items by leveraging different techniques.</a:t>
            </a:r>
          </a:p>
        </p:txBody>
      </p:sp>
    </p:spTree>
    <p:extLst>
      <p:ext uri="{BB962C8B-B14F-4D97-AF65-F5344CB8AC3E}">
        <p14:creationId xmlns:p14="http://schemas.microsoft.com/office/powerpoint/2010/main" val="200116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DA218F-49FF-0317-0E7E-E19994BC64C5}"/>
              </a:ext>
            </a:extLst>
          </p:cNvPr>
          <p:cNvSpPr txBox="1"/>
          <p:nvPr/>
        </p:nvSpPr>
        <p:spPr>
          <a:xfrm>
            <a:off x="1503484" y="751344"/>
            <a:ext cx="919675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Disadvantages of Traditional Recommender Systems</a:t>
            </a:r>
          </a:p>
          <a:p>
            <a:endParaRPr lang="en-US" b="1" dirty="0"/>
          </a:p>
          <a:p>
            <a:r>
              <a:rPr lang="en-US" b="1" dirty="0"/>
              <a:t>a) Content-Based Filtering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Cold Start Problem (Users)</a:t>
            </a:r>
            <a:r>
              <a:rPr lang="en-US" dirty="0"/>
              <a:t>: Struggles to recommend items for new users with no historical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Limited Diversity</a:t>
            </a:r>
            <a:r>
              <a:rPr lang="en-US" dirty="0"/>
              <a:t>: Recommends items too similar to those already liked, potentially missing diverse or novel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Requires Item Metadata</a:t>
            </a:r>
            <a:r>
              <a:rPr lang="en-US" dirty="0"/>
              <a:t>: Relies heavily on well-structured and descriptive item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b) Collaborative Filtering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Cold Start Problem (Items)</a:t>
            </a:r>
            <a:r>
              <a:rPr lang="en-US" dirty="0"/>
              <a:t>: Cannot recommend new items that have no interactions yet.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Sparsity</a:t>
            </a:r>
            <a:r>
              <a:rPr lang="en-US" dirty="0"/>
              <a:t>: In large datasets with many items, user interactions may be sparse, making predictions less reliable.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 Issues</a:t>
            </a:r>
            <a:r>
              <a:rPr lang="en-US" dirty="0"/>
              <a:t>: Computationally intensive as the number of users and items grows.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c) Hybrid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Complexity</a:t>
            </a:r>
            <a:r>
              <a:rPr lang="en-US" dirty="0"/>
              <a:t>: More challenging to design and implement.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Higher Resource Requirements</a:t>
            </a:r>
            <a:r>
              <a:rPr lang="en-US" dirty="0"/>
              <a:t>: Computationally intensive and requires managing multiple algorithms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271993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DC2BF2-79F1-CEA8-F24B-2491237F1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93750"/>
              </p:ext>
            </p:extLst>
          </p:nvPr>
        </p:nvGraphicFramePr>
        <p:xfrm>
          <a:off x="1058008" y="2299104"/>
          <a:ext cx="10515600" cy="25603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3171253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20888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137785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82777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Aspect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Content-Based Filtering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Collaborative Filtering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Hybrid Systems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015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Strengths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Personalization, transparency.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Works without item metadata, finds unexpected patterns.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Combines strengths of multiple methods.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606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Weaknesses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Limited diversity, metadata reliance.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Cold start, scalability, sparsity issues.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Higher complexity and resource requirements.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85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Use Case Examples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Netflix recommending similar genres.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Amazon’s "Customers also bought."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Netflix blending multiple algorithms.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61448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CA5EC0E-A943-78CE-0483-257AD7A20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877" y="1030610"/>
            <a:ext cx="857836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 Table</a:t>
            </a:r>
          </a:p>
        </p:txBody>
      </p:sp>
    </p:spTree>
    <p:extLst>
      <p:ext uri="{BB962C8B-B14F-4D97-AF65-F5344CB8AC3E}">
        <p14:creationId xmlns:p14="http://schemas.microsoft.com/office/powerpoint/2010/main" val="363090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8A421B-DB5C-23D6-0378-52348CD8E83D}"/>
              </a:ext>
            </a:extLst>
          </p:cNvPr>
          <p:cNvSpPr txBox="1"/>
          <p:nvPr/>
        </p:nvSpPr>
        <p:spPr>
          <a:xfrm>
            <a:off x="3048732" y="2136339"/>
            <a:ext cx="7282229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</a:t>
            </a:r>
            <a:r>
              <a:rPr lang="en-US" sz="2800" b="1" dirty="0"/>
              <a:t>Non-Personalized Recommender Systems</a:t>
            </a:r>
          </a:p>
          <a:p>
            <a:endParaRPr lang="en-US" dirty="0"/>
          </a:p>
          <a:p>
            <a:r>
              <a:rPr lang="en-US" dirty="0"/>
              <a:t>Non-personalized systems make </a:t>
            </a:r>
            <a:r>
              <a:rPr lang="en-US" b="1" dirty="0"/>
              <a:t>generic recommendations</a:t>
            </a:r>
            <a:r>
              <a:rPr lang="en-US" dirty="0"/>
              <a:t> to all users, ignoring individual preferences or behavior.</a:t>
            </a:r>
          </a:p>
          <a:p>
            <a:r>
              <a:rPr lang="en-US" b="1" dirty="0"/>
              <a:t>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 Personalization</a:t>
            </a:r>
            <a:r>
              <a:rPr lang="en-US" dirty="0"/>
              <a:t>: Same recommendations are shown to every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Simple to Implement</a:t>
            </a:r>
            <a:r>
              <a:rPr lang="en-US" dirty="0"/>
              <a:t>: Requires minimal data or computation.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Cases</a:t>
            </a:r>
            <a:r>
              <a:rPr lang="en-US" dirty="0"/>
              <a:t>: Effective for new platforms or anonymous users where no historical data exists</a:t>
            </a:r>
          </a:p>
        </p:txBody>
      </p:sp>
    </p:spTree>
    <p:extLst>
      <p:ext uri="{BB962C8B-B14F-4D97-AF65-F5344CB8AC3E}">
        <p14:creationId xmlns:p14="http://schemas.microsoft.com/office/powerpoint/2010/main" val="4267261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C3A97A-D4E6-FEBA-6146-D20127D2C075}"/>
              </a:ext>
            </a:extLst>
          </p:cNvPr>
          <p:cNvSpPr txBox="1"/>
          <p:nvPr/>
        </p:nvSpPr>
        <p:spPr>
          <a:xfrm>
            <a:off x="1134207" y="487492"/>
            <a:ext cx="936380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Types of Non-Personalized Recommender Systems</a:t>
            </a:r>
          </a:p>
          <a:p>
            <a:r>
              <a:rPr lang="en-US" b="1" dirty="0"/>
              <a:t>1. Most Popular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Recommends items that are trending or popular among all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E-commerce: "Best-selling products" on Amazon.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Streaming: "Top 10 trending movies" on Netflix.</a:t>
            </a:r>
          </a:p>
          <a:p>
            <a:r>
              <a:rPr lang="en-US" b="1" dirty="0"/>
              <a:t>2. Recently Added/Updated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Suggests items that are new or recently updated.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News platforms: "Latest news articles."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Streaming services: "Newly released TV shows."</a:t>
            </a:r>
          </a:p>
          <a:p>
            <a:r>
              <a:rPr lang="en-US" b="1" dirty="0"/>
              <a:t>3. Featured or Editorial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Items selected by editors or system designers for promotion.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Spotify's curated playlists (e.g., "Today's Top Hits").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E-commerce platforms showcasing "Featured Products."</a:t>
            </a:r>
          </a:p>
          <a:p>
            <a:r>
              <a:rPr lang="en-US" b="1" dirty="0"/>
              <a:t>4. Random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Suggests items randomly without any specific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Randomly displaying a list of books on an online bookstore homepage.</a:t>
            </a:r>
          </a:p>
        </p:txBody>
      </p:sp>
    </p:spTree>
    <p:extLst>
      <p:ext uri="{BB962C8B-B14F-4D97-AF65-F5344CB8AC3E}">
        <p14:creationId xmlns:p14="http://schemas.microsoft.com/office/powerpoint/2010/main" val="225267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EBE7C5-CD69-3B1E-170B-1D6C9E94EBF0}"/>
              </a:ext>
            </a:extLst>
          </p:cNvPr>
          <p:cNvSpPr txBox="1"/>
          <p:nvPr/>
        </p:nvSpPr>
        <p:spPr>
          <a:xfrm>
            <a:off x="1943100" y="931875"/>
            <a:ext cx="70887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Cases for Non-Personalized Systems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Startups</a:t>
            </a:r>
            <a:r>
              <a:rPr lang="en-US" dirty="0"/>
              <a:t>: Platforms with insufficient user data or historical interactions.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Guest Users</a:t>
            </a:r>
            <a:r>
              <a:rPr lang="en-US" dirty="0"/>
              <a:t>: When users are browsing without logging in.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Global Trends</a:t>
            </a:r>
            <a:r>
              <a:rPr lang="en-US" dirty="0"/>
              <a:t>: Highlighting items popular across all users.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Advantages of Non-Personalized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implement.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Useful for new or anonymous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Highlights popular or new content effectively.</a:t>
            </a:r>
          </a:p>
          <a:p>
            <a:r>
              <a:rPr lang="en-US" b="1" dirty="0"/>
              <a:t>Disadvantages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Lacks relevance for individual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May not increase user engagement as effectively as personalized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32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A41BA72-EE74-B2F0-264E-9D308FD03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550645"/>
              </p:ext>
            </p:extLst>
          </p:nvPr>
        </p:nvGraphicFramePr>
        <p:xfrm>
          <a:off x="996461" y="1528312"/>
          <a:ext cx="9765324" cy="3840480"/>
        </p:xfrm>
        <a:graphic>
          <a:graphicData uri="http://schemas.openxmlformats.org/drawingml/2006/table">
            <a:tbl>
              <a:tblPr/>
              <a:tblGrid>
                <a:gridCol w="3255108">
                  <a:extLst>
                    <a:ext uri="{9D8B030D-6E8A-4147-A177-3AD203B41FA5}">
                      <a16:colId xmlns:a16="http://schemas.microsoft.com/office/drawing/2014/main" val="514247227"/>
                    </a:ext>
                  </a:extLst>
                </a:gridCol>
                <a:gridCol w="3255108">
                  <a:extLst>
                    <a:ext uri="{9D8B030D-6E8A-4147-A177-3AD203B41FA5}">
                      <a16:colId xmlns:a16="http://schemas.microsoft.com/office/drawing/2014/main" val="488283117"/>
                    </a:ext>
                  </a:extLst>
                </a:gridCol>
                <a:gridCol w="3255108">
                  <a:extLst>
                    <a:ext uri="{9D8B030D-6E8A-4147-A177-3AD203B41FA5}">
                      <a16:colId xmlns:a16="http://schemas.microsoft.com/office/drawing/2014/main" val="25585395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Aspect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Traditional Recommender Systems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Non-Personalized Recommender Systems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032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Personalization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 (tailored to user preferences).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 (generic for all users).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661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Data Requirement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Requires user data and interaction history.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Minimal or no user data required.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509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Complexity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Computationally intensive.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Simple to implement and maintain.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221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Examples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Netflix, Spotify (personalized suggestions).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Best-sellers, Top-rated items, New releases.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973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Use Cases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Long-term users with historical data.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users, anonymous sessions, or global trends.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50574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804EBFD6-6D40-98A0-36C3-87C50177C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954" y="581976"/>
            <a:ext cx="96158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Comparison: Traditional vs. Non-Personalized Recommender Systems</a:t>
            </a:r>
          </a:p>
        </p:txBody>
      </p:sp>
    </p:spTree>
    <p:extLst>
      <p:ext uri="{BB962C8B-B14F-4D97-AF65-F5344CB8AC3E}">
        <p14:creationId xmlns:p14="http://schemas.microsoft.com/office/powerpoint/2010/main" val="2084375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E026E4-1899-B7A4-03E7-5955645464FE}"/>
              </a:ext>
            </a:extLst>
          </p:cNvPr>
          <p:cNvSpPr txBox="1"/>
          <p:nvPr/>
        </p:nvSpPr>
        <p:spPr>
          <a:xfrm>
            <a:off x="3275868" y="1925405"/>
            <a:ext cx="609746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What is Recommender System ?.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Recommender System</a:t>
            </a:r>
            <a:r>
              <a:rPr lang="en-US" dirty="0"/>
              <a:t> is a type of software or algorithm that suggests products, services, or information to users based on their preferences, behavior, or historical data. It is widely used in e-commerce, streaming platforms, and social media to enhance user experience and engagement.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32D2E5-EB6F-0494-34D1-3685A6DBC359}"/>
              </a:ext>
            </a:extLst>
          </p:cNvPr>
          <p:cNvSpPr txBox="1"/>
          <p:nvPr/>
        </p:nvSpPr>
        <p:spPr>
          <a:xfrm>
            <a:off x="2637692" y="1613155"/>
            <a:ext cx="67788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Real-World Applications-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 E-Commerce</a:t>
            </a:r>
            <a:r>
              <a:rPr lang="en-US" dirty="0"/>
              <a:t>: Amazon recommends products based on browsing history.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 Streaming Services</a:t>
            </a:r>
            <a:r>
              <a:rPr lang="en-US" dirty="0"/>
              <a:t>: Netflix and Spotify suggest movies or music tailored to user preferences.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 Social Media</a:t>
            </a:r>
            <a:r>
              <a:rPr lang="en-US" dirty="0"/>
              <a:t>: Instagram recommends accounts to follow or posts to view.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 Online Education</a:t>
            </a:r>
            <a:r>
              <a:rPr lang="en-US" dirty="0"/>
              <a:t>: Coursera recommends courses based on completed topics.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 Healthcare</a:t>
            </a:r>
            <a:r>
              <a:rPr lang="en-US" dirty="0"/>
              <a:t>: Systems suggest personalized treatment plans or medicines.</a:t>
            </a:r>
          </a:p>
        </p:txBody>
      </p:sp>
    </p:spTree>
    <p:extLst>
      <p:ext uri="{BB962C8B-B14F-4D97-AF65-F5344CB8AC3E}">
        <p14:creationId xmlns:p14="http://schemas.microsoft.com/office/powerpoint/2010/main" val="244182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B7FED5-BFB2-F092-A8CD-718EC5721088}"/>
              </a:ext>
            </a:extLst>
          </p:cNvPr>
          <p:cNvSpPr txBox="1"/>
          <p:nvPr/>
        </p:nvSpPr>
        <p:spPr>
          <a:xfrm>
            <a:off x="3047268" y="1292441"/>
            <a:ext cx="6097464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Types of Recommender Systems</a:t>
            </a:r>
          </a:p>
          <a:p>
            <a:endParaRPr lang="en-IN" dirty="0"/>
          </a:p>
          <a:p>
            <a:r>
              <a:rPr lang="en-US" b="1" dirty="0"/>
              <a:t>1. Content-Based Filtering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Recommends items similar to those a user has previously liked or interacted with.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item features (e.g., genre, price, keywords) to compare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Netflix recommends movies with similar genres or themes to those a user has previously watched.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online bookstore suggests books by the same author or with similar topics.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32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3891E5-59E4-20EB-E392-D6DA6B6F8DA4}"/>
              </a:ext>
            </a:extLst>
          </p:cNvPr>
          <p:cNvSpPr txBox="1"/>
          <p:nvPr/>
        </p:nvSpPr>
        <p:spPr>
          <a:xfrm>
            <a:off x="2916849" y="914043"/>
            <a:ext cx="609746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Collaborative Filtering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Recommends items based on user behavior and preferences of other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Assumes that users with similar tastes will like similar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User-Based Collaborative Filtering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Identifies similar users and recommends items they liked.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Example: Spotify suggesting songs liked by users with similar playlists.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Item-Based Collaborative Filtering</a:t>
            </a:r>
            <a:r>
              <a:rPr lang="en-US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Recommends items based on similarities with items the user interacted with.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Example: Amazon’s "Customers who bought this also bought" feature.</a:t>
            </a:r>
          </a:p>
        </p:txBody>
      </p:sp>
    </p:spTree>
    <p:extLst>
      <p:ext uri="{BB962C8B-B14F-4D97-AF65-F5344CB8AC3E}">
        <p14:creationId xmlns:p14="http://schemas.microsoft.com/office/powerpoint/2010/main" val="158839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E8AFF4-EB16-2123-0739-F5609D01AA42}"/>
              </a:ext>
            </a:extLst>
          </p:cNvPr>
          <p:cNvSpPr txBox="1"/>
          <p:nvPr/>
        </p:nvSpPr>
        <p:spPr>
          <a:xfrm>
            <a:off x="2628899" y="1028343"/>
            <a:ext cx="77020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Hybrid Recommender Systems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Combines multiple approaches (e.g., content-based and collaborative filtering) to improve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Netflix uses a hybrid approach, combining user preferences, viewing history, and collaborative filtering to recommend movies and shows.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4. Knowledge-Based Recommender Systems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specific domain knowledge about users and items to provide recommendations.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Often used in specialized domains like healthcare or travel planning.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travel booking system recommends vacation packages based on user preferences like budget, destination, and duration.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9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1A1B1E-5F6F-C9E0-959F-56575CC6A4C5}"/>
              </a:ext>
            </a:extLst>
          </p:cNvPr>
          <p:cNvSpPr txBox="1"/>
          <p:nvPr/>
        </p:nvSpPr>
        <p:spPr>
          <a:xfrm>
            <a:off x="2540977" y="1246138"/>
            <a:ext cx="660375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5. Context-Aware Recommender Systems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Takes into account the user’s current context, such as location, time, or weather, for personalized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food delivery app suggests restaurants based on the user's location and time of day.</a:t>
            </a:r>
          </a:p>
          <a:p>
            <a:pPr lvl="1"/>
            <a:endParaRPr lang="en-US" dirty="0"/>
          </a:p>
          <a:p>
            <a:r>
              <a:rPr lang="en-US" b="1" dirty="0"/>
              <a:t>6. Deep Learning-Based Recommender Systems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neural networks to model complex relationships between users and items.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Excels at capturing hidden patterns in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YouTube recommends videos based on a user’s watch history using deep learning techniques.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86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47164C-144D-ED41-739E-C2C3ECDF1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42805"/>
              </p:ext>
            </p:extLst>
          </p:nvPr>
        </p:nvGraphicFramePr>
        <p:xfrm>
          <a:off x="926123" y="1617296"/>
          <a:ext cx="10515600" cy="42062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32782246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662854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75447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Strengths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Weaknesses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588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Content-Based Filtering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Works well for new users.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diversity, cold start for new items.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655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Collaborative Filtering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Learns from collective behavior.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Struggles with sparse data or new users.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661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Hybrid Systems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Combines strengths of multiple approaches.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Can be complex to implement.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995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Knowledge-Based Systems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Domain-specific, highly customized.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Requires detailed domain knowledge.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609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Context-Aware Systems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Highly personalized recommendations.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Needs contextual data, which may not always be available.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564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Deep Learning-Based Systems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Handles complex relationships effectively.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large datasets and computational resources.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632585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D1A4C68-4416-3025-C385-ACC18CE7B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54" y="665132"/>
            <a:ext cx="57736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 of Types-</a:t>
            </a:r>
          </a:p>
        </p:txBody>
      </p:sp>
    </p:spTree>
    <p:extLst>
      <p:ext uri="{BB962C8B-B14F-4D97-AF65-F5344CB8AC3E}">
        <p14:creationId xmlns:p14="http://schemas.microsoft.com/office/powerpoint/2010/main" val="228428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13F98A-9AC7-410A-242B-A43DAAE4B668}"/>
              </a:ext>
            </a:extLst>
          </p:cNvPr>
          <p:cNvSpPr txBox="1"/>
          <p:nvPr/>
        </p:nvSpPr>
        <p:spPr>
          <a:xfrm>
            <a:off x="3268541" y="2198049"/>
            <a:ext cx="60974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/>
              <a:t>Traditional </a:t>
            </a:r>
          </a:p>
          <a:p>
            <a:pPr algn="ctr"/>
            <a:r>
              <a:rPr lang="en-IN" sz="4000" dirty="0"/>
              <a:t>and </a:t>
            </a:r>
          </a:p>
          <a:p>
            <a:pPr algn="ctr"/>
            <a:r>
              <a:rPr lang="en-IN" sz="4000" dirty="0"/>
              <a:t>non personalized RSs. </a:t>
            </a:r>
          </a:p>
        </p:txBody>
      </p:sp>
    </p:spTree>
    <p:extLst>
      <p:ext uri="{BB962C8B-B14F-4D97-AF65-F5344CB8AC3E}">
        <p14:creationId xmlns:p14="http://schemas.microsoft.com/office/powerpoint/2010/main" val="383442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1500</Words>
  <Application>Microsoft Office PowerPoint</Application>
  <PresentationFormat>Widescreen</PresentationFormat>
  <Paragraphs>208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lubna aggarwal</dc:creator>
  <cp:lastModifiedBy>lubna aggarwal</cp:lastModifiedBy>
  <cp:revision>1</cp:revision>
  <dcterms:created xsi:type="dcterms:W3CDTF">2025-01-09T06:00:43Z</dcterms:created>
  <dcterms:modified xsi:type="dcterms:W3CDTF">2025-03-08T06:31:46Z</dcterms:modified>
</cp:coreProperties>
</file>